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5"/>
  </p:notesMasterIdLst>
  <p:handoutMasterIdLst>
    <p:handoutMasterId r:id="rId56"/>
  </p:handoutMasterIdLst>
  <p:sldIdLst>
    <p:sldId id="704" r:id="rId2"/>
    <p:sldId id="721" r:id="rId3"/>
    <p:sldId id="722" r:id="rId4"/>
    <p:sldId id="727" r:id="rId5"/>
    <p:sldId id="728" r:id="rId6"/>
    <p:sldId id="716" r:id="rId7"/>
    <p:sldId id="717" r:id="rId8"/>
    <p:sldId id="718" r:id="rId9"/>
    <p:sldId id="705" r:id="rId10"/>
    <p:sldId id="706" r:id="rId11"/>
    <p:sldId id="707" r:id="rId12"/>
    <p:sldId id="708" r:id="rId13"/>
    <p:sldId id="709" r:id="rId14"/>
    <p:sldId id="710" r:id="rId15"/>
    <p:sldId id="726" r:id="rId16"/>
    <p:sldId id="713" r:id="rId17"/>
    <p:sldId id="711" r:id="rId18"/>
    <p:sldId id="712" r:id="rId19"/>
    <p:sldId id="656" r:id="rId20"/>
    <p:sldId id="725" r:id="rId21"/>
    <p:sldId id="701" r:id="rId22"/>
    <p:sldId id="720" r:id="rId23"/>
    <p:sldId id="719" r:id="rId24"/>
    <p:sldId id="658" r:id="rId25"/>
    <p:sldId id="659" r:id="rId26"/>
    <p:sldId id="660" r:id="rId27"/>
    <p:sldId id="670" r:id="rId28"/>
    <p:sldId id="671" r:id="rId29"/>
    <p:sldId id="672" r:id="rId30"/>
    <p:sldId id="673" r:id="rId31"/>
    <p:sldId id="691" r:id="rId32"/>
    <p:sldId id="674" r:id="rId33"/>
    <p:sldId id="686" r:id="rId34"/>
    <p:sldId id="669" r:id="rId35"/>
    <p:sldId id="680" r:id="rId36"/>
    <p:sldId id="687" r:id="rId37"/>
    <p:sldId id="688" r:id="rId38"/>
    <p:sldId id="689" r:id="rId39"/>
    <p:sldId id="690" r:id="rId40"/>
    <p:sldId id="693" r:id="rId41"/>
    <p:sldId id="694" r:id="rId42"/>
    <p:sldId id="695" r:id="rId43"/>
    <p:sldId id="696" r:id="rId44"/>
    <p:sldId id="702" r:id="rId45"/>
    <p:sldId id="703" r:id="rId46"/>
    <p:sldId id="723" r:id="rId47"/>
    <p:sldId id="692" r:id="rId48"/>
    <p:sldId id="681" r:id="rId49"/>
    <p:sldId id="682" r:id="rId50"/>
    <p:sldId id="683" r:id="rId51"/>
    <p:sldId id="684" r:id="rId52"/>
    <p:sldId id="724" r:id="rId53"/>
    <p:sldId id="685" r:id="rId5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278" autoAdjust="0"/>
    <p:restoredTop sz="88506" autoAdjust="0"/>
  </p:normalViewPr>
  <p:slideViewPr>
    <p:cSldViewPr snapToGrid="0">
      <p:cViewPr varScale="1">
        <p:scale>
          <a:sx n="103" d="100"/>
          <a:sy n="103" d="100"/>
        </p:scale>
        <p:origin x="-1200"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3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notesMaster" Target="notesMasters/notesMaster1.xml"/><Relationship Id="rId56" Type="http://schemas.openxmlformats.org/officeDocument/2006/relationships/handoutMaster" Target="handoutMasters/handoutMaster1.xml"/><Relationship Id="rId57" Type="http://schemas.openxmlformats.org/officeDocument/2006/relationships/printerSettings" Target="printerSettings/printerSettings1.bin"/><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charset="0"/>
              </a:defRPr>
            </a:lvl1pPr>
          </a:lstStyle>
          <a:p>
            <a:pPr>
              <a:defRPr/>
            </a:pPr>
            <a:fld id="{54809151-910F-0E40-94D4-6BB9B5A5FABA}" type="datetime1">
              <a:rPr lang="en-US"/>
              <a:pPr>
                <a:defRPr/>
              </a:pPr>
              <a:t>7/13/15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charset="0"/>
              </a:defRPr>
            </a:lvl1pPr>
          </a:lstStyle>
          <a:p>
            <a:pPr>
              <a:defRPr/>
            </a:pPr>
            <a:fld id="{C7E9DCDF-8378-DE44-9EF6-D4439032CD7E}" type="slidenum">
              <a:rPr lang="en-US"/>
              <a:pPr>
                <a:defRPr/>
              </a:pPr>
              <a:t>‹#›</a:t>
            </a:fld>
            <a:endParaRPr lang="en-US"/>
          </a:p>
        </p:txBody>
      </p:sp>
    </p:spTree>
    <p:extLst>
      <p:ext uri="{BB962C8B-B14F-4D97-AF65-F5344CB8AC3E}">
        <p14:creationId xmlns:p14="http://schemas.microsoft.com/office/powerpoint/2010/main" val="36435739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charset="0"/>
              </a:defRPr>
            </a:lvl1pPr>
          </a:lstStyle>
          <a:p>
            <a:pPr>
              <a:defRPr/>
            </a:pPr>
            <a:fld id="{6F13E43F-B10D-5647-99B4-431B1ECC3C9C}" type="datetime1">
              <a:rPr lang="en-US"/>
              <a:pPr>
                <a:defRPr/>
              </a:pPr>
              <a:t>7/13/15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charset="0"/>
              </a:defRPr>
            </a:lvl1pPr>
          </a:lstStyle>
          <a:p>
            <a:pPr>
              <a:defRPr/>
            </a:pPr>
            <a:fld id="{9F8F5042-9C52-0449-B2EC-628456EB9E95}" type="slidenum">
              <a:rPr lang="en-US"/>
              <a:pPr>
                <a:defRPr/>
              </a:pPr>
              <a:t>‹#›</a:t>
            </a:fld>
            <a:endParaRPr lang="en-US"/>
          </a:p>
        </p:txBody>
      </p:sp>
    </p:spTree>
    <p:extLst>
      <p:ext uri="{BB962C8B-B14F-4D97-AF65-F5344CB8AC3E}">
        <p14:creationId xmlns:p14="http://schemas.microsoft.com/office/powerpoint/2010/main" val="104059935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4" y="8685214"/>
            <a:ext cx="2971800" cy="457200"/>
          </a:xfrm>
          <a:prstGeom prst="rect">
            <a:avLst/>
          </a:prstGeom>
        </p:spPr>
        <p:txBody>
          <a:bodyPr/>
          <a:lstStyle/>
          <a:p>
            <a:fld id="{EF97FDFF-7B9F-7D4D-BFC0-AAD1F3D3D3CB}" type="slidenum">
              <a:rPr lang="en-US" smtClean="0"/>
              <a:pPr/>
              <a:t>1</a:t>
            </a:fld>
            <a:endParaRPr lang="en-US"/>
          </a:p>
        </p:txBody>
      </p:sp>
    </p:spTree>
    <p:extLst>
      <p:ext uri="{BB962C8B-B14F-4D97-AF65-F5344CB8AC3E}">
        <p14:creationId xmlns:p14="http://schemas.microsoft.com/office/powerpoint/2010/main" val="2659065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body" idx="1"/>
          </p:nvPr>
        </p:nvSpPr>
        <p:spPr bwMode="auto">
          <a:xfrm>
            <a:off x="515938" y="4343400"/>
            <a:ext cx="5910262"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996" tIns="45192" rIns="91996" bIns="45192" numCol="1" anchor="t" anchorCtr="0" compatLnSpc="1">
            <a:prstTxWarp prst="textNoShape">
              <a:avLst/>
            </a:prstTxWarp>
          </a:bodyPr>
          <a:lstStyle/>
          <a:p>
            <a:r>
              <a:rPr lang="en-US">
                <a:latin typeface="Calibri" charset="0"/>
                <a:ea typeface="ＭＳ Ｐゴシック" charset="0"/>
                <a:cs typeface="ＭＳ Ｐゴシック" charset="0"/>
              </a:rPr>
              <a:t>The last storage element you will need for the datapath is the idealized memory to store your data and instructions.</a:t>
            </a:r>
          </a:p>
          <a:p>
            <a:r>
              <a:rPr lang="en-US">
                <a:latin typeface="Calibri" charset="0"/>
                <a:ea typeface="ＭＳ Ｐゴシック" charset="0"/>
                <a:cs typeface="ＭＳ Ｐゴシック" charset="0"/>
              </a:rPr>
              <a:t>This idealized memory block has just one input bus (DataIn) and one output bus (DataOut).</a:t>
            </a:r>
          </a:p>
          <a:p>
            <a:r>
              <a:rPr lang="en-US">
                <a:latin typeface="Calibri" charset="0"/>
                <a:ea typeface="ＭＳ Ｐゴシック" charset="0"/>
                <a:cs typeface="ＭＳ Ｐゴシック" charset="0"/>
              </a:rPr>
              <a:t>When Write Enable is 0, the address selects the memory word to put on the Data Out bus.</a:t>
            </a:r>
          </a:p>
          <a:p>
            <a:r>
              <a:rPr lang="en-US">
                <a:latin typeface="Calibri" charset="0"/>
                <a:ea typeface="ＭＳ Ｐゴシック" charset="0"/>
                <a:cs typeface="ＭＳ Ｐゴシック" charset="0"/>
              </a:rPr>
              <a:t>When Write Enable is 1, the address selects the memory word to be written via the DataIn bus at the next clock tick.</a:t>
            </a:r>
          </a:p>
          <a:p>
            <a:r>
              <a:rPr lang="en-US">
                <a:latin typeface="Calibri" charset="0"/>
                <a:ea typeface="ＭＳ Ｐゴシック" charset="0"/>
                <a:cs typeface="ＭＳ Ｐゴシック" charset="0"/>
              </a:rPr>
              <a:t>Once again, the clock input is a factor ONLY during the write operation.</a:t>
            </a:r>
          </a:p>
          <a:p>
            <a:r>
              <a:rPr lang="en-US">
                <a:latin typeface="Calibri" charset="0"/>
                <a:ea typeface="ＭＳ Ｐゴシック" charset="0"/>
                <a:cs typeface="ＭＳ Ｐゴシック" charset="0"/>
              </a:rPr>
              <a:t>During read operation, it behaves as a combinational logic block.</a:t>
            </a:r>
          </a:p>
          <a:p>
            <a:r>
              <a:rPr lang="en-US">
                <a:latin typeface="Calibri" charset="0"/>
                <a:ea typeface="ＭＳ Ｐゴシック" charset="0"/>
                <a:cs typeface="ＭＳ Ｐゴシック" charset="0"/>
              </a:rPr>
              <a:t>That is if you put a valid value on the address lines, the output bus DataOut will become valid after the access time of the memory.</a:t>
            </a:r>
          </a:p>
          <a:p>
            <a:endParaRPr lang="en-US">
              <a:latin typeface="Calibri" charset="0"/>
              <a:ea typeface="ＭＳ Ｐゴシック" charset="0"/>
              <a:cs typeface="ＭＳ Ｐゴシック" charset="0"/>
            </a:endParaRPr>
          </a:p>
          <a:p>
            <a:r>
              <a:rPr lang="en-US">
                <a:latin typeface="Calibri" charset="0"/>
                <a:ea typeface="ＭＳ Ｐゴシック" charset="0"/>
                <a:cs typeface="ＭＳ Ｐゴシック" charset="0"/>
              </a:rPr>
              <a:t>+2 = 35 min. (Y:15)</a:t>
            </a:r>
          </a:p>
        </p:txBody>
      </p:sp>
      <p:sp>
        <p:nvSpPr>
          <p:cNvPr id="38915" name="Rectangle 3"/>
          <p:cNvSpPr>
            <a:spLocks noGrp="1" noRot="1" noChangeAspect="1" noChangeArrowheads="1"/>
          </p:cNvSpPr>
          <p:nvPr>
            <p:ph type="sldImg"/>
          </p:nvPr>
        </p:nvSpPr>
        <p:spPr bwMode="auto">
          <a:xfrm>
            <a:off x="1163638" y="588963"/>
            <a:ext cx="4548187" cy="3413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bwMode="auto">
          <a:xfrm>
            <a:off x="515938" y="4343400"/>
            <a:ext cx="5910262"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996" tIns="45192" rIns="91996" bIns="45192" numCol="1" anchor="t" anchorCtr="0" compatLnSpc="1">
            <a:prstTxWarp prst="textNoShape">
              <a:avLst/>
            </a:prstTxWarp>
          </a:bodyPr>
          <a:lstStyle/>
          <a:p>
            <a:r>
              <a:rPr lang="en-US" dirty="0">
                <a:latin typeface="Calibri" charset="0"/>
                <a:ea typeface="ＭＳ Ｐゴシック" charset="0"/>
                <a:cs typeface="ＭＳ Ｐゴシック" charset="0"/>
              </a:rPr>
              <a:t>As far as storage elements are concerned, we will need a N-bit register that is similar to the D flip-flop I showed you in class.</a:t>
            </a:r>
          </a:p>
          <a:p>
            <a:r>
              <a:rPr lang="en-US" dirty="0">
                <a:latin typeface="Calibri" charset="0"/>
                <a:ea typeface="ＭＳ Ｐゴシック" charset="0"/>
                <a:cs typeface="ＭＳ Ｐゴシック" charset="0"/>
              </a:rPr>
              <a:t>The significant difference here is that the register will have a Write Enable input.</a:t>
            </a:r>
          </a:p>
          <a:p>
            <a:r>
              <a:rPr lang="en-US" dirty="0">
                <a:latin typeface="Calibri" charset="0"/>
                <a:ea typeface="ＭＳ Ｐゴシック" charset="0"/>
                <a:cs typeface="ＭＳ Ｐゴシック" charset="0"/>
              </a:rPr>
              <a:t>That is the content of the register will NOT  be updated if Write Enable is not asserted (0).</a:t>
            </a:r>
          </a:p>
          <a:p>
            <a:r>
              <a:rPr lang="en-US" dirty="0">
                <a:latin typeface="Calibri" charset="0"/>
                <a:ea typeface="ＭＳ Ｐゴシック" charset="0"/>
                <a:cs typeface="ＭＳ Ｐゴシック" charset="0"/>
              </a:rPr>
              <a:t>The content is updated at the clock tick ONLY if the Write Enable signal is asserted (1).</a:t>
            </a:r>
          </a:p>
          <a:p>
            <a:endParaRPr lang="en-US" dirty="0" smtClean="0">
              <a:latin typeface="Calibri" charset="0"/>
              <a:ea typeface="ＭＳ Ｐゴシック" charset="0"/>
              <a:cs typeface="ＭＳ Ｐゴシック" charset="0"/>
            </a:endParaRPr>
          </a:p>
          <a:p>
            <a:r>
              <a:rPr lang="en-US" dirty="0" smtClean="0">
                <a:latin typeface="Calibri" charset="0"/>
                <a:ea typeface="ＭＳ Ｐゴシック" charset="0"/>
                <a:cs typeface="ＭＳ Ｐゴシック" charset="0"/>
              </a:rPr>
              <a:t>Show how to build</a:t>
            </a:r>
            <a:r>
              <a:rPr lang="en-US" baseline="0" dirty="0" smtClean="0">
                <a:latin typeface="Calibri" charset="0"/>
                <a:ea typeface="ＭＳ Ｐゴシック" charset="0"/>
                <a:cs typeface="ＭＳ Ｐゴシック" charset="0"/>
              </a:rPr>
              <a:t> Register from FF</a:t>
            </a:r>
            <a:endParaRPr lang="en-US" dirty="0" smtClean="0">
              <a:latin typeface="Calibri" charset="0"/>
              <a:ea typeface="ＭＳ Ｐゴシック" charset="0"/>
              <a:cs typeface="ＭＳ Ｐゴシック" charset="0"/>
            </a:endParaRPr>
          </a:p>
          <a:p>
            <a:endParaRPr lang="en-US" dirty="0" smtClean="0">
              <a:latin typeface="Calibri" charset="0"/>
              <a:ea typeface="ＭＳ Ｐゴシック" charset="0"/>
              <a:cs typeface="ＭＳ Ｐゴシック" charset="0"/>
            </a:endParaRPr>
          </a:p>
          <a:p>
            <a:r>
              <a:rPr lang="en-US" dirty="0" smtClean="0">
                <a:latin typeface="Calibri" charset="0"/>
                <a:ea typeface="ＭＳ Ｐゴシック" charset="0"/>
                <a:cs typeface="ＭＳ Ｐゴシック" charset="0"/>
              </a:rPr>
              <a:t>25 </a:t>
            </a:r>
            <a:r>
              <a:rPr lang="en-US" dirty="0" err="1" smtClean="0">
                <a:latin typeface="Calibri" charset="0"/>
                <a:ea typeface="ＭＳ Ｐゴシック" charset="0"/>
                <a:cs typeface="ＭＳ Ｐゴシック" charset="0"/>
              </a:rPr>
              <a:t>mins</a:t>
            </a:r>
            <a:endParaRPr lang="en-US" dirty="0">
              <a:latin typeface="Calibri" charset="0"/>
              <a:ea typeface="ＭＳ Ｐゴシック" charset="0"/>
              <a:cs typeface="ＭＳ Ｐゴシック" charset="0"/>
            </a:endParaRPr>
          </a:p>
        </p:txBody>
      </p:sp>
      <p:sp>
        <p:nvSpPr>
          <p:cNvPr id="40963" name="Rectangle 3"/>
          <p:cNvSpPr>
            <a:spLocks noGrp="1" noRot="1" noChangeAspect="1" noChangeArrowheads="1"/>
          </p:cNvSpPr>
          <p:nvPr>
            <p:ph type="sldImg"/>
          </p:nvPr>
        </p:nvSpPr>
        <p:spPr bwMode="auto">
          <a:xfrm>
            <a:off x="1163638" y="588963"/>
            <a:ext cx="4548187" cy="3413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body" idx="1"/>
          </p:nvPr>
        </p:nvSpPr>
        <p:spPr bwMode="auto">
          <a:xfrm>
            <a:off x="515938" y="4343400"/>
            <a:ext cx="5910262"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996" tIns="45192" rIns="91996" bIns="45192" numCol="1" anchor="t" anchorCtr="0" compatLnSpc="1">
            <a:prstTxWarp prst="textNoShape">
              <a:avLst/>
            </a:prstTxWarp>
          </a:bodyPr>
          <a:lstStyle/>
          <a:p>
            <a:r>
              <a:rPr lang="en-US">
                <a:latin typeface="Calibri" charset="0"/>
                <a:ea typeface="ＭＳ Ｐゴシック" charset="0"/>
                <a:cs typeface="ＭＳ Ｐゴシック" charset="0"/>
              </a:rPr>
              <a:t>We will also need a register file that consists of 32 32-bit registers with two output busses (busA and busB) and one input bus.</a:t>
            </a:r>
          </a:p>
          <a:p>
            <a:r>
              <a:rPr lang="en-US">
                <a:latin typeface="Calibri" charset="0"/>
                <a:ea typeface="ＭＳ Ｐゴシック" charset="0"/>
                <a:cs typeface="ＭＳ Ｐゴシック" charset="0"/>
              </a:rPr>
              <a:t>The register specifiers Ra and Rb select the registers to put on busA and busB  respectively.</a:t>
            </a:r>
          </a:p>
          <a:p>
            <a:r>
              <a:rPr lang="en-US">
                <a:latin typeface="Calibri" charset="0"/>
                <a:ea typeface="ＭＳ Ｐゴシック" charset="0"/>
                <a:cs typeface="ＭＳ Ｐゴシック" charset="0"/>
              </a:rPr>
              <a:t>When Write Enable is 1, the register specifier Rw selects the register to be written via busW.</a:t>
            </a:r>
          </a:p>
          <a:p>
            <a:r>
              <a:rPr lang="en-US">
                <a:latin typeface="Calibri" charset="0"/>
                <a:ea typeface="ＭＳ Ｐゴシック" charset="0"/>
                <a:cs typeface="ＭＳ Ｐゴシック" charset="0"/>
              </a:rPr>
              <a:t>In our simplified version of the register file, the write operation will occurs at the clock tick.</a:t>
            </a:r>
          </a:p>
          <a:p>
            <a:r>
              <a:rPr lang="en-US">
                <a:latin typeface="Calibri" charset="0"/>
                <a:ea typeface="ＭＳ Ｐゴシック" charset="0"/>
                <a:cs typeface="ＭＳ Ｐゴシック" charset="0"/>
              </a:rPr>
              <a:t>Keep in mind that the clock input is a factor ONLY during the write operation.</a:t>
            </a:r>
          </a:p>
          <a:p>
            <a:r>
              <a:rPr lang="en-US">
                <a:latin typeface="Calibri" charset="0"/>
                <a:ea typeface="ＭＳ Ｐゴシック" charset="0"/>
                <a:cs typeface="ＭＳ Ｐゴシック" charset="0"/>
              </a:rPr>
              <a:t>During read operation, the register file behaves as a combinational logic block.</a:t>
            </a:r>
          </a:p>
          <a:p>
            <a:r>
              <a:rPr lang="en-US">
                <a:latin typeface="Calibri" charset="0"/>
                <a:ea typeface="ＭＳ Ｐゴシック" charset="0"/>
                <a:cs typeface="ＭＳ Ｐゴシック" charset="0"/>
              </a:rPr>
              <a:t>That is if you put a valid value on Ra, then bus A will become valid after the register file</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s access time.</a:t>
            </a:r>
          </a:p>
          <a:p>
            <a:r>
              <a:rPr lang="en-US">
                <a:latin typeface="Calibri" charset="0"/>
                <a:ea typeface="ＭＳ Ｐゴシック" charset="0"/>
                <a:cs typeface="ＭＳ Ｐゴシック" charset="0"/>
              </a:rPr>
              <a:t>Similarly if you put a valid value on Rb, bus B will become valid after the register file</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s access time.   In both cases (Ra and Rb), the clock input is not a factor.</a:t>
            </a:r>
          </a:p>
          <a:p>
            <a:endParaRPr lang="en-US">
              <a:latin typeface="Calibri" charset="0"/>
              <a:ea typeface="ＭＳ Ｐゴシック" charset="0"/>
              <a:cs typeface="ＭＳ Ｐゴシック" charset="0"/>
            </a:endParaRPr>
          </a:p>
          <a:p>
            <a:r>
              <a:rPr lang="en-US">
                <a:latin typeface="Calibri" charset="0"/>
                <a:ea typeface="ＭＳ Ｐゴシック" charset="0"/>
                <a:cs typeface="ＭＳ Ｐゴシック" charset="0"/>
              </a:rPr>
              <a:t>+2 = 33 min. (Y:13)</a:t>
            </a:r>
          </a:p>
        </p:txBody>
      </p:sp>
      <p:sp>
        <p:nvSpPr>
          <p:cNvPr id="43011" name="Rectangle 3"/>
          <p:cNvSpPr>
            <a:spLocks noGrp="1" noRot="1" noChangeAspect="1" noChangeArrowheads="1"/>
          </p:cNvSpPr>
          <p:nvPr>
            <p:ph type="sldImg"/>
          </p:nvPr>
        </p:nvSpPr>
        <p:spPr bwMode="auto">
          <a:xfrm>
            <a:off x="1163638" y="588963"/>
            <a:ext cx="4548187" cy="3413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body" idx="1"/>
          </p:nvPr>
        </p:nvSpPr>
        <p:spPr bwMode="auto">
          <a:xfrm>
            <a:off x="515938" y="4343400"/>
            <a:ext cx="5910262"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996" tIns="45192" rIns="91996" bIns="45192" numCol="1" anchor="t" anchorCtr="0" compatLnSpc="1">
            <a:prstTxWarp prst="textNoShape">
              <a:avLst/>
            </a:prstTxWarp>
          </a:bodyPr>
          <a:lstStyle/>
          <a:p>
            <a:r>
              <a:rPr lang="en-US" dirty="0">
                <a:latin typeface="Calibri" charset="0"/>
                <a:ea typeface="ＭＳ Ｐゴシック" charset="0"/>
                <a:cs typeface="ＭＳ Ｐゴシック" charset="0"/>
              </a:rPr>
              <a:t>Remember, we will be using a clocking methodology where all storage elements are clocked by the same clock edge.</a:t>
            </a:r>
          </a:p>
          <a:p>
            <a:r>
              <a:rPr lang="en-US" dirty="0">
                <a:latin typeface="Calibri" charset="0"/>
                <a:ea typeface="ＭＳ Ｐゴシック" charset="0"/>
                <a:cs typeface="ＭＳ Ｐゴシック" charset="0"/>
              </a:rPr>
              <a:t>Consequently, our cycle time will be the sum of:</a:t>
            </a:r>
          </a:p>
          <a:p>
            <a:r>
              <a:rPr lang="en-US" dirty="0">
                <a:latin typeface="Calibri" charset="0"/>
                <a:ea typeface="ＭＳ Ｐゴシック" charset="0"/>
                <a:cs typeface="ＭＳ Ｐゴシック" charset="0"/>
              </a:rPr>
              <a:t>(a) The Clock-to-Q  time of the input registers.</a:t>
            </a:r>
          </a:p>
          <a:p>
            <a:r>
              <a:rPr lang="en-US" dirty="0">
                <a:latin typeface="Calibri" charset="0"/>
                <a:ea typeface="ＭＳ Ｐゴシック" charset="0"/>
                <a:cs typeface="ＭＳ Ｐゴシック" charset="0"/>
              </a:rPr>
              <a:t>(b) The longest delay path through the combinational logic block.</a:t>
            </a:r>
          </a:p>
          <a:p>
            <a:r>
              <a:rPr lang="en-US" dirty="0">
                <a:latin typeface="Calibri" charset="0"/>
                <a:ea typeface="ＭＳ Ｐゴシック" charset="0"/>
                <a:cs typeface="ＭＳ Ｐゴシック" charset="0"/>
              </a:rPr>
              <a:t>(c)  The set up time of the output register.</a:t>
            </a:r>
          </a:p>
          <a:p>
            <a:r>
              <a:rPr lang="en-US" dirty="0">
                <a:latin typeface="Calibri" charset="0"/>
                <a:ea typeface="ＭＳ Ｐゴシック" charset="0"/>
                <a:cs typeface="ＭＳ Ｐゴシック" charset="0"/>
              </a:rPr>
              <a:t>(d) And finally the clock skew.</a:t>
            </a:r>
          </a:p>
          <a:p>
            <a:r>
              <a:rPr lang="en-US" dirty="0">
                <a:latin typeface="Calibri" charset="0"/>
                <a:ea typeface="ＭＳ Ｐゴシック" charset="0"/>
                <a:cs typeface="ＭＳ Ｐゴシック" charset="0"/>
              </a:rPr>
              <a:t>In order to avoid hold time violation, you have to make sure this inequality is fulfilled.</a:t>
            </a:r>
          </a:p>
          <a:p>
            <a:endParaRPr lang="en-US" dirty="0">
              <a:latin typeface="Calibri" charset="0"/>
              <a:ea typeface="ＭＳ Ｐゴシック" charset="0"/>
              <a:cs typeface="ＭＳ Ｐゴシック" charset="0"/>
            </a:endParaRPr>
          </a:p>
          <a:p>
            <a:r>
              <a:rPr lang="en-US" dirty="0">
                <a:latin typeface="Calibri" charset="0"/>
                <a:ea typeface="ＭＳ Ｐゴシック" charset="0"/>
                <a:cs typeface="ＭＳ Ｐゴシック" charset="0"/>
              </a:rPr>
              <a:t>+2 = 18 min. (X:58)</a:t>
            </a:r>
          </a:p>
        </p:txBody>
      </p:sp>
      <p:sp>
        <p:nvSpPr>
          <p:cNvPr id="52227" name="Rectangle 3"/>
          <p:cNvSpPr>
            <a:spLocks noGrp="1" noRot="1" noChangeAspect="1" noChangeArrowheads="1" noTextEdit="1"/>
          </p:cNvSpPr>
          <p:nvPr>
            <p:ph type="sldImg"/>
          </p:nvPr>
        </p:nvSpPr>
        <p:spPr bwMode="auto">
          <a:xfrm>
            <a:off x="1163638" y="588963"/>
            <a:ext cx="4548187" cy="3413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body" idx="1"/>
          </p:nvPr>
        </p:nvSpPr>
        <p:spPr bwMode="auto">
          <a:xfrm>
            <a:off x="515938" y="4343400"/>
            <a:ext cx="5910262"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1996" tIns="45192" rIns="91996" bIns="45192"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45059" name="Rectangle 3"/>
          <p:cNvSpPr>
            <a:spLocks noGrp="1" noRot="1" noChangeAspect="1" noChangeArrowheads="1"/>
          </p:cNvSpPr>
          <p:nvPr>
            <p:ph type="sldImg"/>
          </p:nvPr>
        </p:nvSpPr>
        <p:spPr bwMode="auto">
          <a:xfrm>
            <a:off x="1163638" y="588963"/>
            <a:ext cx="4548187" cy="3413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body" idx="1"/>
          </p:nvPr>
        </p:nvSpPr>
        <p:spPr bwMode="auto">
          <a:xfrm>
            <a:off x="515938" y="4343400"/>
            <a:ext cx="5910262"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996" tIns="45192" rIns="91996" bIns="45192" numCol="1" anchor="t" anchorCtr="0" compatLnSpc="1">
            <a:prstTxWarp prst="textNoShape">
              <a:avLst/>
            </a:prstTxWarp>
          </a:bodyPr>
          <a:lstStyle/>
          <a:p>
            <a:r>
              <a:rPr lang="en-US" dirty="0">
                <a:latin typeface="Calibri" charset="0"/>
                <a:ea typeface="ＭＳ Ｐゴシック" charset="0"/>
                <a:cs typeface="ＭＳ Ｐゴシック" charset="0"/>
              </a:rPr>
              <a:t>And here is the </a:t>
            </a:r>
            <a:r>
              <a:rPr lang="en-US" dirty="0" err="1">
                <a:latin typeface="Calibri" charset="0"/>
                <a:ea typeface="ＭＳ Ｐゴシック" charset="0"/>
                <a:cs typeface="ＭＳ Ｐゴシック" charset="0"/>
              </a:rPr>
              <a:t>datapath</a:t>
            </a:r>
            <a:r>
              <a:rPr lang="en-US" dirty="0">
                <a:latin typeface="Calibri" charset="0"/>
                <a:ea typeface="ＭＳ Ｐゴシック" charset="0"/>
                <a:cs typeface="ＭＳ Ｐゴシック" charset="0"/>
              </a:rPr>
              <a:t> that can do the trick.</a:t>
            </a:r>
          </a:p>
          <a:p>
            <a:r>
              <a:rPr lang="en-US" dirty="0">
                <a:latin typeface="Calibri" charset="0"/>
                <a:ea typeface="ＭＳ Ｐゴシック" charset="0"/>
                <a:cs typeface="ＭＳ Ｐゴシック" charset="0"/>
              </a:rPr>
              <a:t>First of all, we connect the register file</a:t>
            </a:r>
            <a:r>
              <a:rPr lang="ja-JP" altLang="en-US" dirty="0">
                <a:latin typeface="Calibri" charset="0"/>
                <a:ea typeface="ＭＳ Ｐゴシック" charset="0"/>
                <a:cs typeface="ＭＳ Ｐゴシック" charset="0"/>
              </a:rPr>
              <a:t>’</a:t>
            </a:r>
            <a:r>
              <a:rPr lang="en-US" dirty="0">
                <a:latin typeface="Calibri" charset="0"/>
                <a:ea typeface="ＭＳ Ｐゴシック" charset="0"/>
                <a:cs typeface="ＭＳ Ｐゴシック" charset="0"/>
              </a:rPr>
              <a:t>s Ra, </a:t>
            </a:r>
            <a:r>
              <a:rPr lang="en-US" dirty="0" err="1">
                <a:latin typeface="Calibri" charset="0"/>
                <a:ea typeface="ＭＳ Ｐゴシック" charset="0"/>
                <a:cs typeface="ＭＳ Ｐゴシック" charset="0"/>
              </a:rPr>
              <a:t>Rb</a:t>
            </a:r>
            <a:r>
              <a:rPr lang="en-US" dirty="0">
                <a:latin typeface="Calibri" charset="0"/>
                <a:ea typeface="ＭＳ Ｐゴシック" charset="0"/>
                <a:cs typeface="ＭＳ Ｐゴシック" charset="0"/>
              </a:rPr>
              <a:t>, and </a:t>
            </a:r>
            <a:r>
              <a:rPr lang="en-US" dirty="0" err="1">
                <a:latin typeface="Calibri" charset="0"/>
                <a:ea typeface="ＭＳ Ｐゴシック" charset="0"/>
                <a:cs typeface="ＭＳ Ｐゴシック" charset="0"/>
              </a:rPr>
              <a:t>Rw</a:t>
            </a:r>
            <a:r>
              <a:rPr lang="en-US" dirty="0">
                <a:latin typeface="Calibri" charset="0"/>
                <a:ea typeface="ＭＳ Ｐゴシック" charset="0"/>
                <a:cs typeface="ＭＳ Ｐゴシック" charset="0"/>
              </a:rPr>
              <a:t> input to the Rd, </a:t>
            </a:r>
            <a:r>
              <a:rPr lang="en-US" dirty="0" err="1">
                <a:latin typeface="Calibri" charset="0"/>
                <a:ea typeface="ＭＳ Ｐゴシック" charset="0"/>
                <a:cs typeface="ＭＳ Ｐゴシック" charset="0"/>
              </a:rPr>
              <a:t>Rs</a:t>
            </a:r>
            <a:r>
              <a:rPr lang="en-US" dirty="0">
                <a:latin typeface="Calibri" charset="0"/>
                <a:ea typeface="ＭＳ Ｐゴシック" charset="0"/>
                <a:cs typeface="ＭＳ Ｐゴシック" charset="0"/>
              </a:rPr>
              <a:t>, and </a:t>
            </a:r>
            <a:r>
              <a:rPr lang="en-US" dirty="0" err="1">
                <a:latin typeface="Calibri" charset="0"/>
                <a:ea typeface="ＭＳ Ｐゴシック" charset="0"/>
                <a:cs typeface="ＭＳ Ｐゴシック" charset="0"/>
              </a:rPr>
              <a:t>Rt</a:t>
            </a:r>
            <a:r>
              <a:rPr lang="en-US" dirty="0">
                <a:latin typeface="Calibri" charset="0"/>
                <a:ea typeface="ＭＳ Ｐゴシック" charset="0"/>
                <a:cs typeface="ＭＳ Ｐゴシック" charset="0"/>
              </a:rPr>
              <a:t> fields of the instruction bus (points to the format diagram).</a:t>
            </a:r>
          </a:p>
          <a:p>
            <a:r>
              <a:rPr lang="en-US" dirty="0">
                <a:latin typeface="Calibri" charset="0"/>
                <a:ea typeface="ＭＳ Ｐゴシック" charset="0"/>
                <a:cs typeface="ＭＳ Ｐゴシック" charset="0"/>
              </a:rPr>
              <a:t>Then we need to connect  </a:t>
            </a:r>
            <a:r>
              <a:rPr lang="en-US" dirty="0" err="1">
                <a:latin typeface="Calibri" charset="0"/>
                <a:ea typeface="ＭＳ Ｐゴシック" charset="0"/>
                <a:cs typeface="ＭＳ Ｐゴシック" charset="0"/>
              </a:rPr>
              <a:t>busA</a:t>
            </a:r>
            <a:r>
              <a:rPr lang="en-US" dirty="0">
                <a:latin typeface="Calibri" charset="0"/>
                <a:ea typeface="ＭＳ Ｐゴシック" charset="0"/>
                <a:cs typeface="ＭＳ Ｐゴシック" charset="0"/>
              </a:rPr>
              <a:t> and </a:t>
            </a:r>
            <a:r>
              <a:rPr lang="en-US" dirty="0" err="1">
                <a:latin typeface="Calibri" charset="0"/>
                <a:ea typeface="ＭＳ Ｐゴシック" charset="0"/>
                <a:cs typeface="ＭＳ Ｐゴシック" charset="0"/>
              </a:rPr>
              <a:t>busB</a:t>
            </a:r>
            <a:r>
              <a:rPr lang="en-US" dirty="0">
                <a:latin typeface="Calibri" charset="0"/>
                <a:ea typeface="ＭＳ Ｐゴシック" charset="0"/>
                <a:cs typeface="ＭＳ Ｐゴシック" charset="0"/>
              </a:rPr>
              <a:t> of the register file to the ALU.</a:t>
            </a:r>
          </a:p>
          <a:p>
            <a:r>
              <a:rPr lang="en-US" dirty="0">
                <a:latin typeface="Calibri" charset="0"/>
                <a:ea typeface="ＭＳ Ｐゴシック" charset="0"/>
                <a:cs typeface="ＭＳ Ｐゴシック" charset="0"/>
              </a:rPr>
              <a:t>Finally, we need to connect the output of the ALU to the input bus of the  register file.</a:t>
            </a:r>
          </a:p>
          <a:p>
            <a:r>
              <a:rPr lang="en-US" dirty="0">
                <a:latin typeface="Calibri" charset="0"/>
                <a:ea typeface="ＭＳ Ｐゴシック" charset="0"/>
                <a:cs typeface="ＭＳ Ｐゴシック" charset="0"/>
              </a:rPr>
              <a:t>Conceptually, this is how it works.</a:t>
            </a:r>
          </a:p>
          <a:p>
            <a:r>
              <a:rPr lang="en-US" dirty="0">
                <a:latin typeface="Calibri" charset="0"/>
                <a:ea typeface="ＭＳ Ｐゴシック" charset="0"/>
                <a:cs typeface="ＭＳ Ｐゴシック" charset="0"/>
              </a:rPr>
              <a:t>The instruction bus coming out of the Instruction memory will set the Ra and </a:t>
            </a:r>
            <a:r>
              <a:rPr lang="en-US" dirty="0" err="1">
                <a:latin typeface="Calibri" charset="0"/>
                <a:ea typeface="ＭＳ Ｐゴシック" charset="0"/>
                <a:cs typeface="ＭＳ Ｐゴシック" charset="0"/>
              </a:rPr>
              <a:t>Rb</a:t>
            </a:r>
            <a:r>
              <a:rPr lang="en-US" dirty="0">
                <a:latin typeface="Calibri" charset="0"/>
                <a:ea typeface="ＭＳ Ｐゴシック" charset="0"/>
                <a:cs typeface="ＭＳ Ｐゴシック" charset="0"/>
              </a:rPr>
              <a:t> to the register </a:t>
            </a:r>
            <a:r>
              <a:rPr lang="en-US" dirty="0" err="1">
                <a:latin typeface="Calibri" charset="0"/>
                <a:ea typeface="ＭＳ Ｐゴシック" charset="0"/>
                <a:cs typeface="ＭＳ Ｐゴシック" charset="0"/>
              </a:rPr>
              <a:t>specifiers</a:t>
            </a:r>
            <a:r>
              <a:rPr lang="en-US" dirty="0">
                <a:latin typeface="Calibri" charset="0"/>
                <a:ea typeface="ＭＳ Ｐゴシック" charset="0"/>
                <a:cs typeface="ＭＳ Ｐゴシック" charset="0"/>
              </a:rPr>
              <a:t> </a:t>
            </a:r>
            <a:r>
              <a:rPr lang="en-US" dirty="0" err="1">
                <a:latin typeface="Calibri" charset="0"/>
                <a:ea typeface="ＭＳ Ｐゴシック" charset="0"/>
                <a:cs typeface="ＭＳ Ｐゴシック" charset="0"/>
              </a:rPr>
              <a:t>Rs</a:t>
            </a:r>
            <a:r>
              <a:rPr lang="en-US" dirty="0">
                <a:latin typeface="Calibri" charset="0"/>
                <a:ea typeface="ＭＳ Ｐゴシック" charset="0"/>
                <a:cs typeface="ＭＳ Ｐゴシック" charset="0"/>
              </a:rPr>
              <a:t> and Rt.</a:t>
            </a:r>
          </a:p>
          <a:p>
            <a:r>
              <a:rPr lang="en-US" dirty="0">
                <a:latin typeface="Calibri" charset="0"/>
                <a:ea typeface="ＭＳ Ｐゴシック" charset="0"/>
                <a:cs typeface="ＭＳ Ｐゴシック" charset="0"/>
              </a:rPr>
              <a:t>This causes the register file to put the value of register </a:t>
            </a:r>
            <a:r>
              <a:rPr lang="en-US" dirty="0" err="1">
                <a:latin typeface="Calibri" charset="0"/>
                <a:ea typeface="ＭＳ Ｐゴシック" charset="0"/>
                <a:cs typeface="ＭＳ Ｐゴシック" charset="0"/>
              </a:rPr>
              <a:t>Rs</a:t>
            </a:r>
            <a:r>
              <a:rPr lang="en-US" dirty="0">
                <a:latin typeface="Calibri" charset="0"/>
                <a:ea typeface="ＭＳ Ｐゴシック" charset="0"/>
                <a:cs typeface="ＭＳ Ｐゴシック" charset="0"/>
              </a:rPr>
              <a:t> onto </a:t>
            </a:r>
            <a:r>
              <a:rPr lang="en-US" dirty="0" err="1">
                <a:latin typeface="Calibri" charset="0"/>
                <a:ea typeface="ＭＳ Ｐゴシック" charset="0"/>
                <a:cs typeface="ＭＳ Ｐゴシック" charset="0"/>
              </a:rPr>
              <a:t>busA</a:t>
            </a:r>
            <a:r>
              <a:rPr lang="en-US" dirty="0">
                <a:latin typeface="Calibri" charset="0"/>
                <a:ea typeface="ＭＳ Ｐゴシック" charset="0"/>
                <a:cs typeface="ＭＳ Ｐゴシック" charset="0"/>
              </a:rPr>
              <a:t> and the value of register </a:t>
            </a:r>
            <a:r>
              <a:rPr lang="en-US" dirty="0" err="1">
                <a:latin typeface="Calibri" charset="0"/>
                <a:ea typeface="ＭＳ Ｐゴシック" charset="0"/>
                <a:cs typeface="ＭＳ Ｐゴシック" charset="0"/>
              </a:rPr>
              <a:t>Rt</a:t>
            </a:r>
            <a:r>
              <a:rPr lang="en-US" dirty="0">
                <a:latin typeface="Calibri" charset="0"/>
                <a:ea typeface="ＭＳ Ｐゴシック" charset="0"/>
                <a:cs typeface="ＭＳ Ｐゴシック" charset="0"/>
              </a:rPr>
              <a:t> onto </a:t>
            </a:r>
            <a:r>
              <a:rPr lang="en-US" dirty="0" err="1">
                <a:latin typeface="Calibri" charset="0"/>
                <a:ea typeface="ＭＳ Ｐゴシック" charset="0"/>
                <a:cs typeface="ＭＳ Ｐゴシック" charset="0"/>
              </a:rPr>
              <a:t>busB</a:t>
            </a:r>
            <a:r>
              <a:rPr lang="en-US" dirty="0">
                <a:latin typeface="Calibri" charset="0"/>
                <a:ea typeface="ＭＳ Ｐゴシック" charset="0"/>
                <a:cs typeface="ＭＳ Ｐゴシック" charset="0"/>
              </a:rPr>
              <a:t>, respectively.</a:t>
            </a:r>
          </a:p>
          <a:p>
            <a:r>
              <a:rPr lang="en-US" dirty="0">
                <a:latin typeface="Calibri" charset="0"/>
                <a:ea typeface="ＭＳ Ｐゴシック" charset="0"/>
                <a:cs typeface="ＭＳ Ｐゴシック" charset="0"/>
              </a:rPr>
              <a:t>By setting the </a:t>
            </a:r>
            <a:r>
              <a:rPr lang="en-US" dirty="0" err="1">
                <a:latin typeface="Calibri" charset="0"/>
                <a:ea typeface="ＭＳ Ｐゴシック" charset="0"/>
                <a:cs typeface="ＭＳ Ｐゴシック" charset="0"/>
              </a:rPr>
              <a:t>ALUctr</a:t>
            </a:r>
            <a:r>
              <a:rPr lang="en-US" dirty="0">
                <a:latin typeface="Calibri" charset="0"/>
                <a:ea typeface="ＭＳ Ｐゴシック" charset="0"/>
                <a:cs typeface="ＭＳ Ｐゴシック" charset="0"/>
              </a:rPr>
              <a:t> appropriately, the ALU will perform either the Add and Subtract for us.</a:t>
            </a:r>
          </a:p>
          <a:p>
            <a:r>
              <a:rPr lang="en-US" dirty="0">
                <a:latin typeface="Calibri" charset="0"/>
                <a:ea typeface="ＭＳ Ｐゴシック" charset="0"/>
                <a:cs typeface="ＭＳ Ｐゴシック" charset="0"/>
              </a:rPr>
              <a:t>The result is then fed back to the register file where the register </a:t>
            </a:r>
            <a:r>
              <a:rPr lang="en-US" dirty="0" err="1">
                <a:latin typeface="Calibri" charset="0"/>
                <a:ea typeface="ＭＳ Ｐゴシック" charset="0"/>
                <a:cs typeface="ＭＳ Ｐゴシック" charset="0"/>
              </a:rPr>
              <a:t>specifier</a:t>
            </a:r>
            <a:r>
              <a:rPr lang="en-US" dirty="0">
                <a:latin typeface="Calibri" charset="0"/>
                <a:ea typeface="ＭＳ Ｐゴシック" charset="0"/>
                <a:cs typeface="ＭＳ Ｐゴシック" charset="0"/>
              </a:rPr>
              <a:t> </a:t>
            </a:r>
            <a:r>
              <a:rPr lang="en-US" dirty="0" err="1">
                <a:latin typeface="Calibri" charset="0"/>
                <a:ea typeface="ＭＳ Ｐゴシック" charset="0"/>
                <a:cs typeface="ＭＳ Ｐゴシック" charset="0"/>
              </a:rPr>
              <a:t>Rw</a:t>
            </a:r>
            <a:r>
              <a:rPr lang="en-US" dirty="0">
                <a:latin typeface="Calibri" charset="0"/>
                <a:ea typeface="ＭＳ Ｐゴシック" charset="0"/>
                <a:cs typeface="ＭＳ Ｐゴシック" charset="0"/>
              </a:rPr>
              <a:t> should already be set to the instruction bus</a:t>
            </a:r>
            <a:r>
              <a:rPr lang="ja-JP" altLang="en-US" dirty="0">
                <a:latin typeface="Calibri" charset="0"/>
                <a:ea typeface="ＭＳ Ｐゴシック" charset="0"/>
                <a:cs typeface="ＭＳ Ｐゴシック" charset="0"/>
              </a:rPr>
              <a:t>’</a:t>
            </a:r>
            <a:r>
              <a:rPr lang="en-US" dirty="0">
                <a:latin typeface="Calibri" charset="0"/>
                <a:ea typeface="ＭＳ Ｐゴシック" charset="0"/>
                <a:cs typeface="ＭＳ Ｐゴシック" charset="0"/>
              </a:rPr>
              <a:t>s Rd field.</a:t>
            </a:r>
          </a:p>
          <a:p>
            <a:r>
              <a:rPr lang="en-US" dirty="0">
                <a:latin typeface="Calibri" charset="0"/>
                <a:ea typeface="ＭＳ Ｐゴシック" charset="0"/>
                <a:cs typeface="ＭＳ Ｐゴシック" charset="0"/>
              </a:rPr>
              <a:t>Since the control, which we will design in our next lecture, should have already set the </a:t>
            </a:r>
            <a:r>
              <a:rPr lang="en-US" dirty="0" err="1">
                <a:latin typeface="Calibri" charset="0"/>
                <a:ea typeface="ＭＳ Ｐゴシック" charset="0"/>
                <a:cs typeface="ＭＳ Ｐゴシック" charset="0"/>
              </a:rPr>
              <a:t>RegWr</a:t>
            </a:r>
            <a:r>
              <a:rPr lang="en-US" dirty="0">
                <a:latin typeface="Calibri" charset="0"/>
                <a:ea typeface="ＭＳ Ｐゴシック" charset="0"/>
                <a:cs typeface="ＭＳ Ｐゴシック" charset="0"/>
              </a:rPr>
              <a:t> signal to 1, the result will be written back to the register file at the next clock tick (points to the </a:t>
            </a:r>
            <a:r>
              <a:rPr lang="en-US" dirty="0" err="1">
                <a:latin typeface="Calibri" charset="0"/>
                <a:ea typeface="ＭＳ Ｐゴシック" charset="0"/>
                <a:cs typeface="ＭＳ Ｐゴシック" charset="0"/>
              </a:rPr>
              <a:t>Clk</a:t>
            </a:r>
            <a:r>
              <a:rPr lang="en-US" dirty="0">
                <a:latin typeface="Calibri" charset="0"/>
                <a:ea typeface="ＭＳ Ｐゴシック" charset="0"/>
                <a:cs typeface="ＭＳ Ｐゴシック" charset="0"/>
              </a:rPr>
              <a:t> input)</a:t>
            </a:r>
            <a:r>
              <a:rPr lang="en-US" dirty="0" smtClean="0">
                <a:latin typeface="Calibri" charset="0"/>
                <a:ea typeface="ＭＳ Ｐゴシック" charset="0"/>
                <a:cs typeface="ＭＳ Ｐゴシック" charset="0"/>
              </a:rPr>
              <a:t>.</a:t>
            </a:r>
          </a:p>
          <a:p>
            <a:endParaRPr lang="en-US" dirty="0" smtClean="0">
              <a:latin typeface="Calibri" charset="0"/>
              <a:ea typeface="ＭＳ Ｐゴシック" charset="0"/>
              <a:cs typeface="ＭＳ Ｐゴシック" charset="0"/>
            </a:endParaRPr>
          </a:p>
          <a:p>
            <a:r>
              <a:rPr lang="en-US" dirty="0" smtClean="0">
                <a:latin typeface="Calibri" charset="0"/>
                <a:ea typeface="ＭＳ Ｐゴシック" charset="0"/>
                <a:cs typeface="ＭＳ Ｐゴシック" charset="0"/>
              </a:rPr>
              <a:t>30</a:t>
            </a:r>
            <a:r>
              <a:rPr lang="en-US" baseline="0" dirty="0" smtClean="0">
                <a:latin typeface="Calibri" charset="0"/>
                <a:ea typeface="ＭＳ Ｐゴシック" charset="0"/>
                <a:cs typeface="ＭＳ Ｐゴシック" charset="0"/>
              </a:rPr>
              <a:t> </a:t>
            </a:r>
            <a:r>
              <a:rPr lang="en-US" baseline="0" dirty="0" err="1" smtClean="0">
                <a:latin typeface="Calibri" charset="0"/>
                <a:ea typeface="ＭＳ Ｐゴシック" charset="0"/>
                <a:cs typeface="ＭＳ Ｐゴシック" charset="0"/>
              </a:rPr>
              <a:t>mins</a:t>
            </a:r>
            <a:endParaRPr lang="en-US" dirty="0">
              <a:latin typeface="Calibri" charset="0"/>
              <a:ea typeface="ＭＳ Ｐゴシック" charset="0"/>
              <a:cs typeface="ＭＳ Ｐゴシック" charset="0"/>
            </a:endParaRPr>
          </a:p>
        </p:txBody>
      </p:sp>
      <p:sp>
        <p:nvSpPr>
          <p:cNvPr id="47107" name="Rectangle 3"/>
          <p:cNvSpPr>
            <a:spLocks noGrp="1" noRot="1" noChangeAspect="1" noChangeArrowheads="1"/>
          </p:cNvSpPr>
          <p:nvPr>
            <p:ph type="sldImg"/>
          </p:nvPr>
        </p:nvSpPr>
        <p:spPr bwMode="auto">
          <a:xfrm>
            <a:off x="1163638" y="588963"/>
            <a:ext cx="4548187" cy="3413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body" idx="1"/>
          </p:nvPr>
        </p:nvSpPr>
        <p:spPr bwMode="auto">
          <a:xfrm>
            <a:off x="515938" y="4343400"/>
            <a:ext cx="5910262"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996" tIns="45192" rIns="91996" bIns="45192" numCol="1" anchor="t" anchorCtr="0" compatLnSpc="1">
            <a:prstTxWarp prst="textNoShape">
              <a:avLst/>
            </a:prstTxWarp>
          </a:bodyPr>
          <a:lstStyle/>
          <a:p>
            <a:r>
              <a:rPr lang="en-US">
                <a:latin typeface="Calibri" charset="0"/>
                <a:ea typeface="ＭＳ Ｐゴシック" charset="0"/>
                <a:cs typeface="ＭＳ Ｐゴシック" charset="0"/>
              </a:rPr>
              <a:t>Let</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s take a more quantitative picture of what is happening.</a:t>
            </a:r>
          </a:p>
          <a:p>
            <a:r>
              <a:rPr lang="en-US">
                <a:latin typeface="Calibri" charset="0"/>
                <a:ea typeface="ＭＳ Ｐゴシック" charset="0"/>
                <a:cs typeface="ＭＳ Ｐゴシック" charset="0"/>
              </a:rPr>
              <a:t>At each clock tick, the Program Counter will present its latest value to the Instruction memory after Clk-to-Q time.</a:t>
            </a:r>
          </a:p>
          <a:p>
            <a:r>
              <a:rPr lang="en-US">
                <a:latin typeface="Calibri" charset="0"/>
                <a:ea typeface="ＭＳ Ｐゴシック" charset="0"/>
                <a:cs typeface="ＭＳ Ｐゴシック" charset="0"/>
              </a:rPr>
              <a:t>After a delay of the Instruction Memory Access time, the Opcode, Rd, Rs, Rt, and Function fields will become valid on the instruction bus.</a:t>
            </a:r>
          </a:p>
          <a:p>
            <a:r>
              <a:rPr lang="en-US">
                <a:latin typeface="Calibri" charset="0"/>
                <a:ea typeface="ＭＳ Ｐゴシック" charset="0"/>
                <a:cs typeface="ＭＳ Ｐゴシック" charset="0"/>
              </a:rPr>
              <a:t>Once we have the new instruction, that is the Add or Subtract instruction, on the instruction bus, two things happen in parallel.</a:t>
            </a:r>
          </a:p>
          <a:p>
            <a:r>
              <a:rPr lang="en-US">
                <a:latin typeface="Calibri" charset="0"/>
                <a:ea typeface="ＭＳ Ｐゴシック" charset="0"/>
                <a:cs typeface="ＭＳ Ｐゴシック" charset="0"/>
              </a:rPr>
              <a:t>First of all, the control unit will decode the Opcode and Func field and set the control signals ALUctr and RegWr accordingly.  We will cover this in the next lecture.</a:t>
            </a:r>
          </a:p>
          <a:p>
            <a:r>
              <a:rPr lang="en-US">
                <a:latin typeface="Calibri" charset="0"/>
                <a:ea typeface="ＭＳ Ｐゴシック" charset="0"/>
                <a:cs typeface="ＭＳ Ｐゴシック" charset="0"/>
              </a:rPr>
              <a:t>While this is happening (points to Control Delay), we will also be reading the register file (Register File Access Time).</a:t>
            </a:r>
          </a:p>
          <a:p>
            <a:r>
              <a:rPr lang="en-US">
                <a:latin typeface="Calibri" charset="0"/>
                <a:ea typeface="ＭＳ Ｐゴシック" charset="0"/>
                <a:cs typeface="ＭＳ Ｐゴシック" charset="0"/>
              </a:rPr>
              <a:t>Once the data is valid on busA and busB, the ALU will perform the Add or Subtract operation based on the ALUctr signal.</a:t>
            </a:r>
          </a:p>
          <a:p>
            <a:r>
              <a:rPr lang="en-US">
                <a:latin typeface="Calibri" charset="0"/>
                <a:ea typeface="ＭＳ Ｐゴシック" charset="0"/>
                <a:cs typeface="ＭＳ Ｐゴシック" charset="0"/>
              </a:rPr>
              <a:t>Hopefully, the ALU is fast enough that it will finish the operation (ALU Delay) before the next clock tick.</a:t>
            </a:r>
          </a:p>
          <a:p>
            <a:r>
              <a:rPr lang="en-US">
                <a:latin typeface="Calibri" charset="0"/>
                <a:ea typeface="ＭＳ Ｐゴシック" charset="0"/>
                <a:cs typeface="ＭＳ Ｐゴシック" charset="0"/>
              </a:rPr>
              <a:t>At the next clock tick, the output of the ALU will be written into the register file because the RegWr signal will be equal to 1.</a:t>
            </a:r>
          </a:p>
          <a:p>
            <a:endParaRPr lang="en-US">
              <a:latin typeface="Calibri" charset="0"/>
              <a:ea typeface="ＭＳ Ｐゴシック" charset="0"/>
              <a:cs typeface="ＭＳ Ｐゴシック" charset="0"/>
            </a:endParaRPr>
          </a:p>
          <a:p>
            <a:r>
              <a:rPr lang="en-US">
                <a:latin typeface="Calibri" charset="0"/>
                <a:ea typeface="ＭＳ Ｐゴシック" charset="0"/>
                <a:cs typeface="ＭＳ Ｐゴシック" charset="0"/>
              </a:rPr>
              <a:t>+3 = 45 min. (Y:25)</a:t>
            </a:r>
          </a:p>
        </p:txBody>
      </p:sp>
      <p:sp>
        <p:nvSpPr>
          <p:cNvPr id="54275" name="Rectangle 3"/>
          <p:cNvSpPr>
            <a:spLocks noGrp="1" noRot="1" noChangeAspect="1" noChangeArrowheads="1" noTextEdit="1"/>
          </p:cNvSpPr>
          <p:nvPr>
            <p:ph type="sldImg"/>
          </p:nvPr>
        </p:nvSpPr>
        <p:spPr bwMode="auto">
          <a:xfrm>
            <a:off x="1163638" y="588963"/>
            <a:ext cx="4548187" cy="3413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body" idx="1"/>
          </p:nvPr>
        </p:nvSpPr>
        <p:spPr bwMode="auto">
          <a:xfrm>
            <a:off x="515938" y="4343400"/>
            <a:ext cx="5910262"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996" tIns="45192" rIns="91996" bIns="45192" numCol="1" anchor="t" anchorCtr="0" compatLnSpc="1">
            <a:prstTxWarp prst="textNoShape">
              <a:avLst/>
            </a:prstTxWarp>
            <a:normAutofit fontScale="92500" lnSpcReduction="10000"/>
          </a:bodyPr>
          <a:lstStyle/>
          <a:p>
            <a:r>
              <a:rPr lang="en-US">
                <a:latin typeface="Calibri" charset="0"/>
                <a:ea typeface="ＭＳ Ｐゴシック" charset="0"/>
                <a:cs typeface="ＭＳ Ｐゴシック" charset="0"/>
              </a:rPr>
              <a:t>Here is the datapath for the Or immediate instructions.</a:t>
            </a:r>
          </a:p>
          <a:p>
            <a:r>
              <a:rPr lang="en-US">
                <a:latin typeface="Calibri" charset="0"/>
                <a:ea typeface="ＭＳ Ｐゴシック" charset="0"/>
                <a:cs typeface="ＭＳ Ｐゴシック" charset="0"/>
              </a:rPr>
              <a:t>We cannot use the Rd field here (Rw) because in this instruction format, we don</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t have a Rd field. The Rd field in the R-type is used here as part of the immediate field.</a:t>
            </a:r>
          </a:p>
          <a:p>
            <a:r>
              <a:rPr lang="en-US">
                <a:latin typeface="Calibri" charset="0"/>
                <a:ea typeface="ＭＳ Ｐゴシック" charset="0"/>
                <a:cs typeface="ＭＳ Ｐゴシック" charset="0"/>
              </a:rPr>
              <a:t>For this instruction type, Rw input of the register file, that is the address of the register to be written, comes from the Rt field of the instruction.</a:t>
            </a:r>
          </a:p>
          <a:p>
            <a:r>
              <a:rPr lang="en-US">
                <a:latin typeface="Calibri" charset="0"/>
                <a:ea typeface="ＭＳ Ｐゴシック" charset="0"/>
                <a:cs typeface="ＭＳ Ｐゴシック" charset="0"/>
              </a:rPr>
              <a:t>Recalled from earlier slide that for R-type instruction, the Rw comes from the Rd field.</a:t>
            </a:r>
          </a:p>
          <a:p>
            <a:r>
              <a:rPr lang="en-US">
                <a:latin typeface="Calibri" charset="0"/>
                <a:ea typeface="ＭＳ Ｐゴシック" charset="0"/>
                <a:cs typeface="ＭＳ Ｐゴシック" charset="0"/>
              </a:rPr>
              <a:t>That</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s why we need a MUX here to put Rd onto Rw for R-type instructions and to put Rt onto Rw for the I-type instruction.</a:t>
            </a:r>
          </a:p>
          <a:p>
            <a:r>
              <a:rPr lang="en-US">
                <a:latin typeface="Calibri" charset="0"/>
                <a:ea typeface="ＭＳ Ｐゴシック" charset="0"/>
                <a:cs typeface="ＭＳ Ｐゴシック" charset="0"/>
              </a:rPr>
              <a:t>Since the second operation of this instruction will be the immediate field zero extended to 32 bits, we also need a MUX here to block off bus B from the register file.</a:t>
            </a:r>
          </a:p>
          <a:p>
            <a:r>
              <a:rPr lang="en-US">
                <a:latin typeface="Calibri" charset="0"/>
                <a:ea typeface="ＭＳ Ｐゴシック" charset="0"/>
                <a:cs typeface="ＭＳ Ｐゴシック" charset="0"/>
              </a:rPr>
              <a:t>Since bus B is blocked off by the MUX, the value on bus B is don</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t care. Therefore we do not have to worry about what ends up on  the register file</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s Rb register specifier.</a:t>
            </a:r>
          </a:p>
          <a:p>
            <a:r>
              <a:rPr lang="en-US">
                <a:latin typeface="Calibri" charset="0"/>
                <a:ea typeface="ＭＳ Ｐゴシック" charset="0"/>
                <a:cs typeface="ＭＳ Ｐゴシック" charset="0"/>
              </a:rPr>
              <a:t>To keep things simple, we may just as well keep it the same as the R-type instruction and put the Rt field here.</a:t>
            </a:r>
          </a:p>
          <a:p>
            <a:r>
              <a:rPr lang="en-US">
                <a:latin typeface="Calibri" charset="0"/>
                <a:ea typeface="ＭＳ Ｐゴシック" charset="0"/>
                <a:cs typeface="ＭＳ Ｐゴシック" charset="0"/>
              </a:rPr>
              <a:t>So to summarize, this is how this datapath works.  With Rs on Register File</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s Ra input, bus A will get the value of Rs as the first ALU operand.</a:t>
            </a:r>
          </a:p>
          <a:p>
            <a:r>
              <a:rPr lang="en-US">
                <a:latin typeface="Calibri" charset="0"/>
                <a:ea typeface="ＭＳ Ｐゴシック" charset="0"/>
                <a:cs typeface="ＭＳ Ｐゴシック" charset="0"/>
              </a:rPr>
              <a:t>The second operand will come from the immediate field of the instruction.</a:t>
            </a:r>
          </a:p>
          <a:p>
            <a:r>
              <a:rPr lang="en-US">
                <a:latin typeface="Calibri" charset="0"/>
                <a:ea typeface="ＭＳ Ｐゴシック" charset="0"/>
                <a:cs typeface="ＭＳ Ｐゴシック" charset="0"/>
              </a:rPr>
              <a:t>Once the ALU complete the OR operation, the result will be written into the register specified by the instruction</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s Rt field.</a:t>
            </a:r>
          </a:p>
          <a:p>
            <a:endParaRPr lang="en-US">
              <a:latin typeface="Calibri" charset="0"/>
              <a:ea typeface="ＭＳ Ｐゴシック" charset="0"/>
              <a:cs typeface="ＭＳ Ｐゴシック" charset="0"/>
            </a:endParaRPr>
          </a:p>
          <a:p>
            <a:r>
              <a:rPr lang="en-US">
                <a:latin typeface="Calibri" charset="0"/>
                <a:ea typeface="ＭＳ Ｐゴシック" charset="0"/>
                <a:cs typeface="ＭＳ Ｐゴシック" charset="0"/>
              </a:rPr>
              <a:t>+3 = 50 min. (Y:30)</a:t>
            </a:r>
          </a:p>
        </p:txBody>
      </p:sp>
      <p:sp>
        <p:nvSpPr>
          <p:cNvPr id="58371" name="Rectangle 3"/>
          <p:cNvSpPr>
            <a:spLocks noGrp="1" noRot="1" noChangeAspect="1" noChangeArrowheads="1" noTextEdit="1"/>
          </p:cNvSpPr>
          <p:nvPr>
            <p:ph type="sldImg"/>
          </p:nvPr>
        </p:nvSpPr>
        <p:spPr bwMode="auto">
          <a:xfrm>
            <a:off x="1163638" y="588963"/>
            <a:ext cx="4548187" cy="3413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body" idx="1"/>
          </p:nvPr>
        </p:nvSpPr>
        <p:spPr bwMode="auto">
          <a:xfrm>
            <a:off x="515938" y="4343400"/>
            <a:ext cx="5910262"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996" tIns="45192" rIns="91996" bIns="45192" numCol="1" anchor="t" anchorCtr="0" compatLnSpc="1">
            <a:prstTxWarp prst="textNoShape">
              <a:avLst/>
            </a:prstTxWarp>
            <a:normAutofit fontScale="92500" lnSpcReduction="10000"/>
          </a:bodyPr>
          <a:lstStyle/>
          <a:p>
            <a:r>
              <a:rPr lang="en-US">
                <a:latin typeface="Calibri" charset="0"/>
                <a:ea typeface="ＭＳ Ｐゴシック" charset="0"/>
                <a:cs typeface="ＭＳ Ｐゴシック" charset="0"/>
              </a:rPr>
              <a:t>Once again we cannot use the instruction</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s Rd field for the Register File</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s Rw input because load is a I-type instruction and there is no such thing as the Rd field in the I format.</a:t>
            </a:r>
          </a:p>
          <a:p>
            <a:r>
              <a:rPr lang="en-US">
                <a:latin typeface="Calibri" charset="0"/>
                <a:ea typeface="ＭＳ Ｐゴシック" charset="0"/>
                <a:cs typeface="ＭＳ Ｐゴシック" charset="0"/>
              </a:rPr>
              <a:t>So instead of Rd, the Rt field is used to specify the destination register through this two to  one multiplexor.</a:t>
            </a:r>
          </a:p>
          <a:p>
            <a:r>
              <a:rPr lang="en-US">
                <a:latin typeface="Calibri" charset="0"/>
                <a:ea typeface="ＭＳ Ｐゴシック" charset="0"/>
                <a:cs typeface="ＭＳ Ｐゴシック" charset="0"/>
              </a:rPr>
              <a:t>The first operand of the ALU comes from busA of the register file which contains the value of Register Rs (points to the Ra input of the register file).</a:t>
            </a:r>
          </a:p>
          <a:p>
            <a:r>
              <a:rPr lang="en-US">
                <a:latin typeface="Calibri" charset="0"/>
                <a:ea typeface="ＭＳ Ｐゴシック" charset="0"/>
                <a:cs typeface="ＭＳ Ｐゴシック" charset="0"/>
              </a:rPr>
              <a:t>The second operand, on the other hand, comes from the immediate field of the instruction.</a:t>
            </a:r>
          </a:p>
          <a:p>
            <a:r>
              <a:rPr lang="en-US">
                <a:latin typeface="Calibri" charset="0"/>
                <a:ea typeface="ＭＳ Ｐゴシック" charset="0"/>
                <a:cs typeface="ＭＳ Ｐゴシック" charset="0"/>
              </a:rPr>
              <a:t>Instead of using the Zero Extender I used in datapath for the or immediate datapath, I have to use a more general purpose Extender that can do both Sign Extend and Zero Extend.</a:t>
            </a:r>
          </a:p>
          <a:p>
            <a:r>
              <a:rPr lang="en-US">
                <a:latin typeface="Calibri" charset="0"/>
                <a:ea typeface="ＭＳ Ｐゴシック" charset="0"/>
                <a:cs typeface="ＭＳ Ｐゴシック" charset="0"/>
              </a:rPr>
              <a:t>The ALU then adds these two operands together to form the memory address.</a:t>
            </a:r>
          </a:p>
          <a:p>
            <a:r>
              <a:rPr lang="en-US">
                <a:latin typeface="Calibri" charset="0"/>
                <a:ea typeface="ＭＳ Ｐゴシック" charset="0"/>
                <a:cs typeface="ＭＳ Ｐゴシック" charset="0"/>
              </a:rPr>
              <a:t>Consequently, the output of the ALU has to go to two places:</a:t>
            </a:r>
          </a:p>
          <a:p>
            <a:r>
              <a:rPr lang="en-US">
                <a:latin typeface="Calibri" charset="0"/>
                <a:ea typeface="ＭＳ Ｐゴシック" charset="0"/>
                <a:cs typeface="ＭＳ Ｐゴシック" charset="0"/>
              </a:rPr>
              <a:t>(a) First the address input of the data memory.</a:t>
            </a:r>
          </a:p>
          <a:p>
            <a:r>
              <a:rPr lang="en-US">
                <a:latin typeface="Calibri" charset="0"/>
                <a:ea typeface="ＭＳ Ｐゴシック" charset="0"/>
                <a:cs typeface="ＭＳ Ｐゴシック" charset="0"/>
              </a:rPr>
              <a:t>(b) And secondly, also to the input of this two-to-one multiplexer.</a:t>
            </a:r>
          </a:p>
          <a:p>
            <a:r>
              <a:rPr lang="en-US">
                <a:latin typeface="Calibri" charset="0"/>
                <a:ea typeface="ＭＳ Ｐゴシック" charset="0"/>
                <a:cs typeface="ＭＳ Ｐゴシック" charset="0"/>
              </a:rPr>
              <a:t>The other input of this multiplexer comes from the output of the data memory so we can place the output of the data memory onto the register file</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s input bus for the load instruction.</a:t>
            </a:r>
          </a:p>
          <a:p>
            <a:r>
              <a:rPr lang="en-US">
                <a:latin typeface="Calibri" charset="0"/>
                <a:ea typeface="ＭＳ Ｐゴシック" charset="0"/>
                <a:cs typeface="ＭＳ Ｐゴシック" charset="0"/>
              </a:rPr>
              <a:t>For Add, Subtract, and the Or immediate instructions, the output of the ALU will be selected to be placed on the input bus of the register file.</a:t>
            </a:r>
          </a:p>
          <a:p>
            <a:r>
              <a:rPr lang="en-US">
                <a:latin typeface="Calibri" charset="0"/>
                <a:ea typeface="ＭＳ Ｐゴシック" charset="0"/>
                <a:cs typeface="ＭＳ Ｐゴシック" charset="0"/>
              </a:rPr>
              <a:t>In either case, the control signal RegWr should be asserted so the register file will be written at the end of the cycle.</a:t>
            </a:r>
          </a:p>
          <a:p>
            <a:endParaRPr lang="en-US">
              <a:latin typeface="Calibri" charset="0"/>
              <a:ea typeface="ＭＳ Ｐゴシック" charset="0"/>
              <a:cs typeface="ＭＳ Ｐゴシック" charset="0"/>
            </a:endParaRPr>
          </a:p>
          <a:p>
            <a:r>
              <a:rPr lang="en-US">
                <a:latin typeface="Calibri" charset="0"/>
                <a:ea typeface="ＭＳ Ｐゴシック" charset="0"/>
                <a:cs typeface="ＭＳ Ｐゴシック" charset="0"/>
              </a:rPr>
              <a:t>+3 = 60 min. (Y:40)</a:t>
            </a:r>
          </a:p>
        </p:txBody>
      </p:sp>
      <p:sp>
        <p:nvSpPr>
          <p:cNvPr id="60419" name="Rectangle 3"/>
          <p:cNvSpPr>
            <a:spLocks noGrp="1" noRot="1" noChangeAspect="1" noChangeArrowheads="1" noTextEdit="1"/>
          </p:cNvSpPr>
          <p:nvPr>
            <p:ph type="sldImg"/>
          </p:nvPr>
        </p:nvSpPr>
        <p:spPr bwMode="auto">
          <a:xfrm>
            <a:off x="1163638" y="588963"/>
            <a:ext cx="4548187" cy="3413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body" idx="1"/>
          </p:nvPr>
        </p:nvSpPr>
        <p:spPr bwMode="auto">
          <a:xfrm>
            <a:off x="515938" y="4343400"/>
            <a:ext cx="5910262"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996" tIns="45192" rIns="91996" bIns="45192" numCol="1" anchor="t" anchorCtr="0" compatLnSpc="1">
            <a:prstTxWarp prst="textNoShape">
              <a:avLst/>
            </a:prstTxWarp>
            <a:normAutofit fontScale="92500" lnSpcReduction="10000"/>
          </a:bodyPr>
          <a:lstStyle/>
          <a:p>
            <a:r>
              <a:rPr lang="en-US" dirty="0">
                <a:latin typeface="Calibri" charset="0"/>
                <a:ea typeface="ＭＳ Ｐゴシック" charset="0"/>
                <a:cs typeface="ＭＳ Ｐゴシック" charset="0"/>
              </a:rPr>
              <a:t>Once again we cannot use the instruction</a:t>
            </a:r>
            <a:r>
              <a:rPr lang="ja-JP" altLang="en-US" dirty="0">
                <a:latin typeface="Calibri" charset="0"/>
                <a:ea typeface="ＭＳ Ｐゴシック" charset="0"/>
                <a:cs typeface="ＭＳ Ｐゴシック" charset="0"/>
              </a:rPr>
              <a:t>’</a:t>
            </a:r>
            <a:r>
              <a:rPr lang="en-US" dirty="0">
                <a:latin typeface="Calibri" charset="0"/>
                <a:ea typeface="ＭＳ Ｐゴシック" charset="0"/>
                <a:cs typeface="ＭＳ Ｐゴシック" charset="0"/>
              </a:rPr>
              <a:t>s Rd field for the Register File</a:t>
            </a:r>
            <a:r>
              <a:rPr lang="ja-JP" altLang="en-US" dirty="0">
                <a:latin typeface="Calibri" charset="0"/>
                <a:ea typeface="ＭＳ Ｐゴシック" charset="0"/>
                <a:cs typeface="ＭＳ Ｐゴシック" charset="0"/>
              </a:rPr>
              <a:t>’</a:t>
            </a:r>
            <a:r>
              <a:rPr lang="en-US" dirty="0">
                <a:latin typeface="Calibri" charset="0"/>
                <a:ea typeface="ＭＳ Ｐゴシック" charset="0"/>
                <a:cs typeface="ＭＳ Ｐゴシック" charset="0"/>
              </a:rPr>
              <a:t>s </a:t>
            </a:r>
            <a:r>
              <a:rPr lang="en-US" dirty="0" err="1">
                <a:latin typeface="Calibri" charset="0"/>
                <a:ea typeface="ＭＳ Ｐゴシック" charset="0"/>
                <a:cs typeface="ＭＳ Ｐゴシック" charset="0"/>
              </a:rPr>
              <a:t>Rw</a:t>
            </a:r>
            <a:r>
              <a:rPr lang="en-US" dirty="0">
                <a:latin typeface="Calibri" charset="0"/>
                <a:ea typeface="ＭＳ Ｐゴシック" charset="0"/>
                <a:cs typeface="ＭＳ Ｐゴシック" charset="0"/>
              </a:rPr>
              <a:t> input because load is a I-type instruction and there is no such thing as the Rd field in the I format.</a:t>
            </a:r>
          </a:p>
          <a:p>
            <a:r>
              <a:rPr lang="en-US" dirty="0">
                <a:latin typeface="Calibri" charset="0"/>
                <a:ea typeface="ＭＳ Ｐゴシック" charset="0"/>
                <a:cs typeface="ＭＳ Ｐゴシック" charset="0"/>
              </a:rPr>
              <a:t>So instead of Rd, the </a:t>
            </a:r>
            <a:r>
              <a:rPr lang="en-US" dirty="0" err="1">
                <a:latin typeface="Calibri" charset="0"/>
                <a:ea typeface="ＭＳ Ｐゴシック" charset="0"/>
                <a:cs typeface="ＭＳ Ｐゴシック" charset="0"/>
              </a:rPr>
              <a:t>Rt</a:t>
            </a:r>
            <a:r>
              <a:rPr lang="en-US" dirty="0">
                <a:latin typeface="Calibri" charset="0"/>
                <a:ea typeface="ＭＳ Ｐゴシック" charset="0"/>
                <a:cs typeface="ＭＳ Ｐゴシック" charset="0"/>
              </a:rPr>
              <a:t> field is used to specify the destination register through this two to  one multiplexor.</a:t>
            </a:r>
          </a:p>
          <a:p>
            <a:r>
              <a:rPr lang="en-US" dirty="0">
                <a:latin typeface="Calibri" charset="0"/>
                <a:ea typeface="ＭＳ Ｐゴシック" charset="0"/>
                <a:cs typeface="ＭＳ Ｐゴシック" charset="0"/>
              </a:rPr>
              <a:t>The first operand of the ALU comes from </a:t>
            </a:r>
            <a:r>
              <a:rPr lang="en-US" dirty="0" err="1">
                <a:latin typeface="Calibri" charset="0"/>
                <a:ea typeface="ＭＳ Ｐゴシック" charset="0"/>
                <a:cs typeface="ＭＳ Ｐゴシック" charset="0"/>
              </a:rPr>
              <a:t>busA</a:t>
            </a:r>
            <a:r>
              <a:rPr lang="en-US" dirty="0">
                <a:latin typeface="Calibri" charset="0"/>
                <a:ea typeface="ＭＳ Ｐゴシック" charset="0"/>
                <a:cs typeface="ＭＳ Ｐゴシック" charset="0"/>
              </a:rPr>
              <a:t> of the register file which contains the value of Register </a:t>
            </a:r>
            <a:r>
              <a:rPr lang="en-US" dirty="0" err="1">
                <a:latin typeface="Calibri" charset="0"/>
                <a:ea typeface="ＭＳ Ｐゴシック" charset="0"/>
                <a:cs typeface="ＭＳ Ｐゴシック" charset="0"/>
              </a:rPr>
              <a:t>Rs</a:t>
            </a:r>
            <a:r>
              <a:rPr lang="en-US" dirty="0">
                <a:latin typeface="Calibri" charset="0"/>
                <a:ea typeface="ＭＳ Ｐゴシック" charset="0"/>
                <a:cs typeface="ＭＳ Ｐゴシック" charset="0"/>
              </a:rPr>
              <a:t> (points to the Ra input of the register file).</a:t>
            </a:r>
          </a:p>
          <a:p>
            <a:r>
              <a:rPr lang="en-US" dirty="0">
                <a:latin typeface="Calibri" charset="0"/>
                <a:ea typeface="ＭＳ Ｐゴシック" charset="0"/>
                <a:cs typeface="ＭＳ Ｐゴシック" charset="0"/>
              </a:rPr>
              <a:t>The second operand, on the other hand, comes from the immediate field of the instruction.</a:t>
            </a:r>
          </a:p>
          <a:p>
            <a:r>
              <a:rPr lang="en-US" dirty="0">
                <a:latin typeface="Calibri" charset="0"/>
                <a:ea typeface="ＭＳ Ｐゴシック" charset="0"/>
                <a:cs typeface="ＭＳ Ｐゴシック" charset="0"/>
              </a:rPr>
              <a:t>Instead of using the Zero Extender I used in </a:t>
            </a:r>
            <a:r>
              <a:rPr lang="en-US" dirty="0" err="1">
                <a:latin typeface="Calibri" charset="0"/>
                <a:ea typeface="ＭＳ Ｐゴシック" charset="0"/>
                <a:cs typeface="ＭＳ Ｐゴシック" charset="0"/>
              </a:rPr>
              <a:t>datapath</a:t>
            </a:r>
            <a:r>
              <a:rPr lang="en-US" dirty="0">
                <a:latin typeface="Calibri" charset="0"/>
                <a:ea typeface="ＭＳ Ｐゴシック" charset="0"/>
                <a:cs typeface="ＭＳ Ｐゴシック" charset="0"/>
              </a:rPr>
              <a:t> for the or immediate </a:t>
            </a:r>
            <a:r>
              <a:rPr lang="en-US" dirty="0" err="1">
                <a:latin typeface="Calibri" charset="0"/>
                <a:ea typeface="ＭＳ Ｐゴシック" charset="0"/>
                <a:cs typeface="ＭＳ Ｐゴシック" charset="0"/>
              </a:rPr>
              <a:t>datapath</a:t>
            </a:r>
            <a:r>
              <a:rPr lang="en-US" dirty="0">
                <a:latin typeface="Calibri" charset="0"/>
                <a:ea typeface="ＭＳ Ｐゴシック" charset="0"/>
                <a:cs typeface="ＭＳ Ｐゴシック" charset="0"/>
              </a:rPr>
              <a:t>, I have to use a more general purpose Extender that can do both Sign Extend and Zero Extend.</a:t>
            </a:r>
          </a:p>
          <a:p>
            <a:r>
              <a:rPr lang="en-US" dirty="0">
                <a:latin typeface="Calibri" charset="0"/>
                <a:ea typeface="ＭＳ Ｐゴシック" charset="0"/>
                <a:cs typeface="ＭＳ Ｐゴシック" charset="0"/>
              </a:rPr>
              <a:t>The ALU then adds these two operands together to form the memory address.</a:t>
            </a:r>
          </a:p>
          <a:p>
            <a:r>
              <a:rPr lang="en-US" dirty="0">
                <a:latin typeface="Calibri" charset="0"/>
                <a:ea typeface="ＭＳ Ｐゴシック" charset="0"/>
                <a:cs typeface="ＭＳ Ｐゴシック" charset="0"/>
              </a:rPr>
              <a:t>Consequently, the output of the ALU has to go to two places:</a:t>
            </a:r>
          </a:p>
          <a:p>
            <a:r>
              <a:rPr lang="en-US" dirty="0">
                <a:latin typeface="Calibri" charset="0"/>
                <a:ea typeface="ＭＳ Ｐゴシック" charset="0"/>
                <a:cs typeface="ＭＳ Ｐゴシック" charset="0"/>
              </a:rPr>
              <a:t>(a) First the address input of the data memory.</a:t>
            </a:r>
          </a:p>
          <a:p>
            <a:r>
              <a:rPr lang="en-US" dirty="0">
                <a:latin typeface="Calibri" charset="0"/>
                <a:ea typeface="ＭＳ Ｐゴシック" charset="0"/>
                <a:cs typeface="ＭＳ Ｐゴシック" charset="0"/>
              </a:rPr>
              <a:t>(b) And secondly, also to the input of this two-to-one multiplexer.</a:t>
            </a:r>
          </a:p>
          <a:p>
            <a:r>
              <a:rPr lang="en-US" dirty="0">
                <a:latin typeface="Calibri" charset="0"/>
                <a:ea typeface="ＭＳ Ｐゴシック" charset="0"/>
                <a:cs typeface="ＭＳ Ｐゴシック" charset="0"/>
              </a:rPr>
              <a:t>The other input of this multiplexer comes from the output of the data memory so we can place the output of the data memory onto the register file</a:t>
            </a:r>
            <a:r>
              <a:rPr lang="ja-JP" altLang="en-US" dirty="0">
                <a:latin typeface="Calibri" charset="0"/>
                <a:ea typeface="ＭＳ Ｐゴシック" charset="0"/>
                <a:cs typeface="ＭＳ Ｐゴシック" charset="0"/>
              </a:rPr>
              <a:t>’</a:t>
            </a:r>
            <a:r>
              <a:rPr lang="en-US" dirty="0">
                <a:latin typeface="Calibri" charset="0"/>
                <a:ea typeface="ＭＳ Ｐゴシック" charset="0"/>
                <a:cs typeface="ＭＳ Ｐゴシック" charset="0"/>
              </a:rPr>
              <a:t>s input bus for the load instruction.</a:t>
            </a:r>
          </a:p>
          <a:p>
            <a:r>
              <a:rPr lang="en-US" dirty="0">
                <a:latin typeface="Calibri" charset="0"/>
                <a:ea typeface="ＭＳ Ｐゴシック" charset="0"/>
                <a:cs typeface="ＭＳ Ｐゴシック" charset="0"/>
              </a:rPr>
              <a:t>For Add, Subtract, and the Or immediate instructions, the output of the ALU will be selected to be placed on the input bus of the register file.</a:t>
            </a:r>
          </a:p>
          <a:p>
            <a:r>
              <a:rPr lang="en-US" dirty="0">
                <a:latin typeface="Calibri" charset="0"/>
                <a:ea typeface="ＭＳ Ｐゴシック" charset="0"/>
                <a:cs typeface="ＭＳ Ｐゴシック" charset="0"/>
              </a:rPr>
              <a:t>In either case, the control signal </a:t>
            </a:r>
            <a:r>
              <a:rPr lang="en-US" dirty="0" err="1">
                <a:latin typeface="Calibri" charset="0"/>
                <a:ea typeface="ＭＳ Ｐゴシック" charset="0"/>
                <a:cs typeface="ＭＳ Ｐゴシック" charset="0"/>
              </a:rPr>
              <a:t>RegWr</a:t>
            </a:r>
            <a:r>
              <a:rPr lang="en-US" dirty="0">
                <a:latin typeface="Calibri" charset="0"/>
                <a:ea typeface="ＭＳ Ｐゴシック" charset="0"/>
                <a:cs typeface="ＭＳ Ｐゴシック" charset="0"/>
              </a:rPr>
              <a:t> should be asserted so the register file will be written at the end of the cycle.</a:t>
            </a:r>
          </a:p>
          <a:p>
            <a:endParaRPr lang="en-US" dirty="0">
              <a:latin typeface="Calibri" charset="0"/>
              <a:ea typeface="ＭＳ Ｐゴシック" charset="0"/>
              <a:cs typeface="ＭＳ Ｐゴシック" charset="0"/>
            </a:endParaRPr>
          </a:p>
          <a:p>
            <a:r>
              <a:rPr lang="en-US" dirty="0">
                <a:latin typeface="Calibri" charset="0"/>
                <a:ea typeface="ＭＳ Ｐゴシック" charset="0"/>
                <a:cs typeface="ＭＳ Ｐゴシック" charset="0"/>
              </a:rPr>
              <a:t>+3 = 60 min. (Y:40)</a:t>
            </a:r>
          </a:p>
        </p:txBody>
      </p:sp>
      <p:sp>
        <p:nvSpPr>
          <p:cNvPr id="62467" name="Rectangle 3"/>
          <p:cNvSpPr>
            <a:spLocks noGrp="1" noRot="1" noChangeAspect="1" noChangeArrowheads="1" noTextEdit="1"/>
          </p:cNvSpPr>
          <p:nvPr>
            <p:ph type="sldImg"/>
          </p:nvPr>
        </p:nvSpPr>
        <p:spPr bwMode="auto">
          <a:xfrm>
            <a:off x="1163638" y="588963"/>
            <a:ext cx="4548187" cy="3413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bwMode="auto">
          <a:xfrm>
            <a:off x="515939" y="4341813"/>
            <a:ext cx="5910262" cy="4116387"/>
          </a:xfrm>
          <a:noFill/>
        </p:spPr>
        <p:txBody>
          <a:bodyPr wrap="square" lIns="90475" tIns="44444" rIns="90475" bIns="44444" numCol="1" anchor="t" anchorCtr="0" compatLnSpc="1">
            <a:prstTxWarp prst="textNoShape">
              <a:avLst/>
            </a:prstTxWarp>
          </a:bodyPr>
          <a:lstStyle/>
          <a:p>
            <a:pPr eaLnBrk="1" hangingPunct="1">
              <a:spcBef>
                <a:spcPct val="0"/>
              </a:spcBef>
            </a:pPr>
            <a:endParaRPr lang="en-US"/>
          </a:p>
        </p:txBody>
      </p:sp>
      <p:sp>
        <p:nvSpPr>
          <p:cNvPr id="22531" name="Rectangle 3"/>
          <p:cNvSpPr>
            <a:spLocks noGrp="1" noRot="1" noChangeAspect="1" noChangeArrowheads="1"/>
          </p:cNvSpPr>
          <p:nvPr>
            <p:ph type="sldImg"/>
          </p:nvPr>
        </p:nvSpPr>
        <p:spPr bwMode="auto">
          <a:xfrm>
            <a:off x="1158875" y="585788"/>
            <a:ext cx="4552950" cy="3416300"/>
          </a:xfrm>
          <a:noFill/>
          <a:ln>
            <a:solidFill>
              <a:srgbClr val="000000"/>
            </a:solidFill>
            <a:miter lim="800000"/>
            <a:headEnd/>
            <a:tailEnd/>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516211" y="4342777"/>
            <a:ext cx="5909289" cy="4116671"/>
          </a:xfrm>
          <a:noFill/>
          <a:ln w="9525"/>
        </p:spPr>
        <p:txBody>
          <a:bodyPr lIns="91996" tIns="45192" rIns="91996" bIns="45192"/>
          <a:lstStyle/>
          <a:p>
            <a:r>
              <a:rPr lang="en-US"/>
              <a:t>And here is the datapath for the store instruction.</a:t>
            </a:r>
          </a:p>
          <a:p>
            <a:r>
              <a:rPr lang="en-US"/>
              <a:t>The Register File, the ALU, and the Extender are the same as the datapath for the load instruction because the memory address has to be calculated the same exact way:</a:t>
            </a:r>
          </a:p>
          <a:p>
            <a:r>
              <a:rPr lang="en-US"/>
              <a:t>(a) Put the register selected by Rs onto bus A and sign extend the 16 bit immediate field.</a:t>
            </a:r>
          </a:p>
          <a:p>
            <a:r>
              <a:rPr lang="en-US"/>
              <a:t>(b) Then make the ALU (ALUctr) adds these two (busA and output of Extender) together.</a:t>
            </a:r>
          </a:p>
          <a:p>
            <a:r>
              <a:rPr lang="en-US"/>
              <a:t>The new thing we added here is busB extension (DataIn).</a:t>
            </a:r>
          </a:p>
          <a:p>
            <a:r>
              <a:rPr lang="en-US"/>
              <a:t>More specifically, in order to send the register selected by the Rt field (Rb of the register file) to data memory, we need to connect bus B to the data memory’s Data In bus.</a:t>
            </a:r>
          </a:p>
          <a:p>
            <a:r>
              <a:rPr lang="en-US"/>
              <a:t>Finally, the store instruction is the first instruction we encountered that does not do any register write  at the end.</a:t>
            </a:r>
          </a:p>
          <a:p>
            <a:r>
              <a:rPr lang="en-US"/>
              <a:t>Therefore the control unit must make sure RegWr is zero for this instruction.</a:t>
            </a:r>
          </a:p>
          <a:p>
            <a:endParaRPr lang="en-US"/>
          </a:p>
          <a:p>
            <a:r>
              <a:rPr lang="en-US"/>
              <a:t>+2 = 64 min. (Y:44)</a:t>
            </a:r>
          </a:p>
        </p:txBody>
      </p:sp>
      <p:sp>
        <p:nvSpPr>
          <p:cNvPr id="29699" name="Rectangle 3"/>
          <p:cNvSpPr>
            <a:spLocks noGrp="1" noRot="1" noChangeAspect="1" noChangeArrowheads="1" noTextEdit="1"/>
          </p:cNvSpPr>
          <p:nvPr>
            <p:ph type="sldImg"/>
          </p:nvPr>
        </p:nvSpPr>
        <p:spPr>
          <a:xfrm>
            <a:off x="1163638" y="588963"/>
            <a:ext cx="4548187" cy="3413125"/>
          </a:xfr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a:xfrm>
            <a:off x="516211" y="4342777"/>
            <a:ext cx="5909289" cy="4116671"/>
          </a:xfrm>
          <a:noFill/>
          <a:ln w="9525"/>
        </p:spPr>
        <p:txBody>
          <a:bodyPr lIns="91996" tIns="45192" rIns="91996" bIns="45192"/>
          <a:lstStyle/>
          <a:p>
            <a:r>
              <a:rPr lang="en-US"/>
              <a:t>And here is the datapath for the store instruction.</a:t>
            </a:r>
          </a:p>
          <a:p>
            <a:r>
              <a:rPr lang="en-US"/>
              <a:t>The Register File, the ALU, and the Extender are the same as the datapath for the load instruction because the memory address has to be calculated the same exact way:</a:t>
            </a:r>
          </a:p>
          <a:p>
            <a:r>
              <a:rPr lang="en-US"/>
              <a:t>(a) Put the register selected by Rs onto bus A and sign extend the 16 bit immediate field.</a:t>
            </a:r>
          </a:p>
          <a:p>
            <a:r>
              <a:rPr lang="en-US"/>
              <a:t>(b) Then make the ALU (ALUctr) adds these two (busA and output of Extender) together.</a:t>
            </a:r>
          </a:p>
          <a:p>
            <a:r>
              <a:rPr lang="en-US"/>
              <a:t>The new thing we added here is busB extension (DataIn).</a:t>
            </a:r>
          </a:p>
          <a:p>
            <a:r>
              <a:rPr lang="en-US"/>
              <a:t>More specifically, in order to send the register selected by the Rt field (Rb of the register file) to data memory, we need to connect bus B to the data memory’s Data In bus.</a:t>
            </a:r>
          </a:p>
          <a:p>
            <a:r>
              <a:rPr lang="en-US"/>
              <a:t>Finally, the store instruction is the first instruction we encountered that does not do any register write  at the end.</a:t>
            </a:r>
          </a:p>
          <a:p>
            <a:r>
              <a:rPr lang="en-US"/>
              <a:t>Therefore the control unit must make sure RegWr is zero for this instruction.</a:t>
            </a:r>
          </a:p>
          <a:p>
            <a:endParaRPr lang="en-US"/>
          </a:p>
          <a:p>
            <a:r>
              <a:rPr lang="en-US"/>
              <a:t>+2 = 64 min. (Y:44)</a:t>
            </a:r>
          </a:p>
        </p:txBody>
      </p:sp>
      <p:sp>
        <p:nvSpPr>
          <p:cNvPr id="30723" name="Rectangle 3"/>
          <p:cNvSpPr>
            <a:spLocks noGrp="1" noRot="1" noChangeAspect="1" noChangeArrowheads="1" noTextEdit="1"/>
          </p:cNvSpPr>
          <p:nvPr>
            <p:ph type="sldImg"/>
          </p:nvPr>
        </p:nvSpPr>
        <p:spPr>
          <a:xfrm>
            <a:off x="1163638" y="588963"/>
            <a:ext cx="4548187" cy="3413125"/>
          </a:xfr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xfrm>
            <a:off x="516211" y="4342777"/>
            <a:ext cx="5909289" cy="4116671"/>
          </a:xfrm>
          <a:noFill/>
          <a:ln w="9525"/>
        </p:spPr>
        <p:txBody>
          <a:bodyPr lIns="91996" tIns="45192" rIns="91996" bIns="45192"/>
          <a:lstStyle/>
          <a:p>
            <a:r>
              <a:rPr lang="en-US"/>
              <a:t>How does the branch on equal instruction work?</a:t>
            </a:r>
          </a:p>
          <a:p>
            <a:r>
              <a:rPr lang="en-US"/>
              <a:t>Well it calculates the branch condition by subtracting the register selected by the Rt field from the register selected by the Rs field.</a:t>
            </a:r>
          </a:p>
          <a:p>
            <a:r>
              <a:rPr lang="en-US"/>
              <a:t>If the result of the subtraction is zero, then these two registers are equal and we take a branch.  Otherwise, we keep going down the sequential path (PC = PC +4).</a:t>
            </a:r>
          </a:p>
          <a:p>
            <a:endParaRPr lang="en-US"/>
          </a:p>
          <a:p>
            <a:r>
              <a:rPr lang="en-US"/>
              <a:t>+1 = 65 min. (Y:45)</a:t>
            </a:r>
          </a:p>
        </p:txBody>
      </p:sp>
      <p:sp>
        <p:nvSpPr>
          <p:cNvPr id="31747" name="Rectangle 3"/>
          <p:cNvSpPr>
            <a:spLocks noGrp="1" noRot="1" noChangeAspect="1" noChangeArrowheads="1" noTextEdit="1"/>
          </p:cNvSpPr>
          <p:nvPr>
            <p:ph type="sldImg"/>
          </p:nvPr>
        </p:nvSpPr>
        <p:spPr>
          <a:xfrm>
            <a:off x="1163638" y="588963"/>
            <a:ext cx="4548187" cy="3413125"/>
          </a:xfr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body" idx="1"/>
          </p:nvPr>
        </p:nvSpPr>
        <p:spPr>
          <a:xfrm>
            <a:off x="516211" y="4342777"/>
            <a:ext cx="5909289" cy="4116671"/>
          </a:xfrm>
          <a:noFill/>
          <a:ln w="9525"/>
        </p:spPr>
        <p:txBody>
          <a:bodyPr lIns="91996" tIns="45192" rIns="91996" bIns="45192"/>
          <a:lstStyle/>
          <a:p>
            <a:r>
              <a:rPr lang="en-US"/>
              <a:t>The datapath for calculating the branch condition is rather simple.</a:t>
            </a:r>
          </a:p>
          <a:p>
            <a:r>
              <a:rPr lang="en-US"/>
              <a:t>All we have to do is feed the Rs and Rt fields of the instruction into the Ra and Rb inputs of the register file.</a:t>
            </a:r>
          </a:p>
          <a:p>
            <a:r>
              <a:rPr lang="en-US"/>
              <a:t>Bus A will then contain the value from the register selected by Rs.</a:t>
            </a:r>
          </a:p>
          <a:p>
            <a:r>
              <a:rPr lang="en-US"/>
              <a:t>And bus B will contain the value from the register selected by Rt.</a:t>
            </a:r>
          </a:p>
          <a:p>
            <a:r>
              <a:rPr lang="en-US"/>
              <a:t>The next thing to do is to ask the ALU to perform a subtract operation and feed the output Zero to the next address logic.</a:t>
            </a:r>
          </a:p>
          <a:p>
            <a:r>
              <a:rPr lang="en-US"/>
              <a:t>How does the next address logic block look like?</a:t>
            </a:r>
          </a:p>
          <a:p>
            <a:r>
              <a:rPr lang="en-US"/>
              <a:t>Well, before I show you that, let’s take a look at the binary arithmetics behind the program counter (PC).</a:t>
            </a:r>
          </a:p>
          <a:p>
            <a:endParaRPr lang="en-US"/>
          </a:p>
          <a:p>
            <a:r>
              <a:rPr lang="en-US"/>
              <a:t>+2 = 67 min. (Y:47)</a:t>
            </a:r>
          </a:p>
        </p:txBody>
      </p:sp>
      <p:sp>
        <p:nvSpPr>
          <p:cNvPr id="32771" name="Rectangle 3"/>
          <p:cNvSpPr>
            <a:spLocks noGrp="1" noRot="1" noChangeAspect="1" noChangeArrowheads="1" noTextEdit="1"/>
          </p:cNvSpPr>
          <p:nvPr>
            <p:ph type="sldImg"/>
          </p:nvPr>
        </p:nvSpPr>
        <p:spPr>
          <a:xfrm>
            <a:off x="1163638" y="588963"/>
            <a:ext cx="4548187" cy="3413125"/>
          </a:xfr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bwMode="auto">
          <a:xfrm>
            <a:off x="515938" y="4343400"/>
            <a:ext cx="5910262"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61" tIns="44436" rIns="90461" bIns="44436" numCol="1" anchor="t" anchorCtr="0" compatLnSpc="1">
            <a:prstTxWarp prst="textNoShape">
              <a:avLst/>
            </a:prstTxWarp>
          </a:bodyPr>
          <a:lstStyle/>
          <a:p>
            <a:r>
              <a:rPr lang="en-US">
                <a:latin typeface="Calibri" charset="0"/>
                <a:ea typeface="ＭＳ Ｐゴシック" charset="0"/>
                <a:cs typeface="ＭＳ Ｐゴシック" charset="0"/>
              </a:rPr>
              <a:t>Let</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s look at the interesting case where the branch condition Zero is true (Zero = 1).</a:t>
            </a:r>
          </a:p>
          <a:p>
            <a:r>
              <a:rPr lang="en-US">
                <a:latin typeface="Calibri" charset="0"/>
                <a:ea typeface="ＭＳ Ｐゴシック" charset="0"/>
                <a:cs typeface="ＭＳ Ｐゴシック" charset="0"/>
              </a:rPr>
              <a:t>Well, if Zero is not asserted, we will have our boring case where PC + 1 is selected.</a:t>
            </a:r>
          </a:p>
          <a:p>
            <a:r>
              <a:rPr lang="en-US">
                <a:latin typeface="Calibri" charset="0"/>
                <a:ea typeface="ＭＳ Ｐゴシック" charset="0"/>
                <a:cs typeface="ＭＳ Ｐゴシック" charset="0"/>
              </a:rPr>
              <a:t>Anyway, with Branch = 1 and Zero = 1, the output of the second adder will be selected.</a:t>
            </a:r>
          </a:p>
          <a:p>
            <a:r>
              <a:rPr lang="en-US">
                <a:latin typeface="Calibri" charset="0"/>
                <a:ea typeface="ＭＳ Ｐゴシック" charset="0"/>
                <a:cs typeface="ＭＳ Ｐゴシック" charset="0"/>
              </a:rPr>
              <a:t>That is, we will add the seqential address, that is output of the first adder, to the sign extended version of the immediate field, to form the branch target address (output of 2nd adder).</a:t>
            </a:r>
          </a:p>
          <a:p>
            <a:r>
              <a:rPr lang="en-US">
                <a:latin typeface="Calibri" charset="0"/>
                <a:ea typeface="ＭＳ Ｐゴシック" charset="0"/>
                <a:cs typeface="ＭＳ Ｐゴシック" charset="0"/>
              </a:rPr>
              <a:t>With the control signal Jump set to zero, this branch target address will be written into the Program Counter register (PC) at the end of the clock cycle.</a:t>
            </a:r>
          </a:p>
          <a:p>
            <a:endParaRPr lang="en-US">
              <a:latin typeface="Calibri" charset="0"/>
              <a:ea typeface="ＭＳ Ｐゴシック" charset="0"/>
              <a:cs typeface="ＭＳ Ｐゴシック" charset="0"/>
            </a:endParaRPr>
          </a:p>
          <a:p>
            <a:r>
              <a:rPr lang="en-US">
                <a:latin typeface="Calibri" charset="0"/>
                <a:ea typeface="ＭＳ Ｐゴシック" charset="0"/>
                <a:cs typeface="ＭＳ Ｐゴシック" charset="0"/>
              </a:rPr>
              <a:t>+2 = 35 min. (Y:15)</a:t>
            </a:r>
          </a:p>
        </p:txBody>
      </p:sp>
      <p:sp>
        <p:nvSpPr>
          <p:cNvPr id="37891" name="Rectangle 3"/>
          <p:cNvSpPr>
            <a:spLocks noGrp="1" noRot="1" noChangeAspect="1" noChangeArrowheads="1"/>
          </p:cNvSpPr>
          <p:nvPr>
            <p:ph type="sldImg"/>
          </p:nvPr>
        </p:nvSpPr>
        <p:spPr bwMode="auto">
          <a:xfrm>
            <a:off x="1141413" y="573088"/>
            <a:ext cx="4587875" cy="34417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a:xfrm>
            <a:off x="516211" y="4342777"/>
            <a:ext cx="5909289" cy="4116671"/>
          </a:xfrm>
          <a:noFill/>
          <a:ln w="9525"/>
        </p:spPr>
        <p:txBody>
          <a:bodyPr lIns="91996" tIns="45192" rIns="91996" bIns="45192"/>
          <a:lstStyle/>
          <a:p>
            <a:r>
              <a:rPr lang="en-US"/>
              <a:t>So here is the single cycle datapath we just built.</a:t>
            </a:r>
          </a:p>
          <a:p>
            <a:r>
              <a:rPr lang="en-US"/>
              <a:t>If you push into the Instruction Fetch Unit, you will see the last slide showing the PC, the next address logic, and the Instruction Memory.</a:t>
            </a:r>
          </a:p>
          <a:p>
            <a:r>
              <a:rPr lang="en-US"/>
              <a:t>Here I have shown how we can get the Rt, Rs, Rd, and Imm16 fields out of the 32-bit instruction word.</a:t>
            </a:r>
          </a:p>
          <a:p>
            <a:r>
              <a:rPr lang="en-US"/>
              <a:t>The Rt, Rs, and Rd fields will go to the register file as register specifiers while the Imm16 field will go to the Extender where it is either Zero and Sign extended to 32 bits.</a:t>
            </a:r>
          </a:p>
          <a:p>
            <a:r>
              <a:rPr lang="en-US"/>
              <a:t>The signals ExtOp, ALUSrc, ALUctr, MemWr, MemtoReg, RegDst, RegWr, Branch, and Jump  are control signals.</a:t>
            </a:r>
          </a:p>
          <a:p>
            <a:r>
              <a:rPr lang="en-US"/>
              <a:t>And I will show you how to generate them on Friday.</a:t>
            </a:r>
          </a:p>
          <a:p>
            <a:endParaRPr lang="en-US"/>
          </a:p>
          <a:p>
            <a:r>
              <a:rPr lang="en-US"/>
              <a:t>+2 = 80 min. (Z:00)</a:t>
            </a:r>
          </a:p>
        </p:txBody>
      </p:sp>
      <p:sp>
        <p:nvSpPr>
          <p:cNvPr id="33795" name="Rectangle 3"/>
          <p:cNvSpPr>
            <a:spLocks noGrp="1" noRot="1" noChangeAspect="1" noChangeArrowheads="1" noTextEdit="1"/>
          </p:cNvSpPr>
          <p:nvPr>
            <p:ph type="sldImg"/>
          </p:nvPr>
        </p:nvSpPr>
        <p:spPr>
          <a:xfrm>
            <a:off x="1163638" y="588963"/>
            <a:ext cx="4548187" cy="3413125"/>
          </a:xfr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F8F5042-9C52-0449-B2EC-628456EB9E95}" type="slidenum">
              <a:rPr lang="en-US" smtClean="0"/>
              <a:pPr>
                <a:defRPr/>
              </a:pPr>
              <a:t>33</a:t>
            </a:fld>
            <a:endParaRPr lang="en-US"/>
          </a:p>
        </p:txBody>
      </p:sp>
    </p:spTree>
    <p:extLst>
      <p:ext uri="{BB962C8B-B14F-4D97-AF65-F5344CB8AC3E}">
        <p14:creationId xmlns:p14="http://schemas.microsoft.com/office/powerpoint/2010/main" val="15874296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body" idx="1"/>
          </p:nvPr>
        </p:nvSpPr>
        <p:spPr bwMode="auto">
          <a:xfrm>
            <a:off x="515938" y="4343400"/>
            <a:ext cx="5910262"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1989" tIns="45188" rIns="91989" bIns="45188"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80899" name="Rectangle 3"/>
          <p:cNvSpPr>
            <a:spLocks noGrp="1" noRot="1" noChangeAspect="1" noChangeArrowheads="1"/>
          </p:cNvSpPr>
          <p:nvPr>
            <p:ph type="sldImg"/>
          </p:nvPr>
        </p:nvSpPr>
        <p:spPr bwMode="auto">
          <a:xfrm>
            <a:off x="1163638" y="588963"/>
            <a:ext cx="4548187" cy="3413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body" idx="1"/>
          </p:nvPr>
        </p:nvSpPr>
        <p:spPr bwMode="auto">
          <a:xfrm>
            <a:off x="515938" y="4343400"/>
            <a:ext cx="5910262"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1989" tIns="45188" rIns="91989" bIns="45188"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51203" name="Rectangle 3"/>
          <p:cNvSpPr>
            <a:spLocks noGrp="1" noRot="1" noChangeAspect="1" noChangeArrowheads="1"/>
          </p:cNvSpPr>
          <p:nvPr>
            <p:ph type="sldImg"/>
          </p:nvPr>
        </p:nvSpPr>
        <p:spPr bwMode="auto">
          <a:xfrm>
            <a:off x="1163638" y="588963"/>
            <a:ext cx="4548187" cy="3413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body" idx="1"/>
          </p:nvPr>
        </p:nvSpPr>
        <p:spPr bwMode="auto">
          <a:xfrm>
            <a:off x="515938" y="4343400"/>
            <a:ext cx="5910262"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61" tIns="44436" rIns="90461" bIns="44436" numCol="1" anchor="t" anchorCtr="0" compatLnSpc="1">
            <a:prstTxWarp prst="textNoShape">
              <a:avLst/>
            </a:prstTxWarp>
          </a:bodyPr>
          <a:lstStyle/>
          <a:p>
            <a:r>
              <a:rPr lang="en-US">
                <a:latin typeface="Calibri" charset="0"/>
                <a:ea typeface="ＭＳ Ｐゴシック" charset="0"/>
                <a:cs typeface="ＭＳ Ｐゴシック" charset="0"/>
              </a:rPr>
              <a:t>OK, let</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s get on with today</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s lecture by looking at the simple add instruction.</a:t>
            </a:r>
          </a:p>
          <a:p>
            <a:r>
              <a:rPr lang="en-US">
                <a:latin typeface="Calibri" charset="0"/>
                <a:ea typeface="ＭＳ Ｐゴシック" charset="0"/>
                <a:cs typeface="ＭＳ Ｐゴシック" charset="0"/>
              </a:rPr>
              <a:t>In terms of Register Transfer Language, this is what the Add instruction need to do.</a:t>
            </a:r>
          </a:p>
          <a:p>
            <a:r>
              <a:rPr lang="en-US">
                <a:latin typeface="Calibri" charset="0"/>
                <a:ea typeface="ＭＳ Ｐゴシック" charset="0"/>
                <a:cs typeface="ＭＳ Ｐゴシック" charset="0"/>
              </a:rPr>
              <a:t>First, you need to fetch the instruction from Memory.</a:t>
            </a:r>
          </a:p>
          <a:p>
            <a:r>
              <a:rPr lang="en-US">
                <a:latin typeface="Calibri" charset="0"/>
                <a:ea typeface="ＭＳ Ｐゴシック" charset="0"/>
                <a:cs typeface="ＭＳ Ｐゴシック" charset="0"/>
              </a:rPr>
              <a:t>Then you perform the actual add operation.  More specifically:</a:t>
            </a:r>
          </a:p>
          <a:p>
            <a:r>
              <a:rPr lang="en-US">
                <a:latin typeface="Calibri" charset="0"/>
                <a:ea typeface="ＭＳ Ｐゴシック" charset="0"/>
                <a:cs typeface="ＭＳ Ｐゴシック" charset="0"/>
              </a:rPr>
              <a:t>(a) You add the contents of the register specified by the Rs and Rt fields of the instruction.</a:t>
            </a:r>
          </a:p>
          <a:p>
            <a:r>
              <a:rPr lang="en-US">
                <a:latin typeface="Calibri" charset="0"/>
                <a:ea typeface="ＭＳ Ｐゴシック" charset="0"/>
                <a:cs typeface="ＭＳ Ｐゴシック" charset="0"/>
              </a:rPr>
              <a:t>(b) Then you write the results to the register specified by the Rd field.</a:t>
            </a:r>
          </a:p>
          <a:p>
            <a:r>
              <a:rPr lang="en-US">
                <a:latin typeface="Calibri" charset="0"/>
                <a:ea typeface="ＭＳ Ｐゴシック" charset="0"/>
                <a:cs typeface="ＭＳ Ｐゴシック" charset="0"/>
              </a:rPr>
              <a:t>And finally, you need to update the program counter to point to the next instruction.</a:t>
            </a:r>
          </a:p>
          <a:p>
            <a:r>
              <a:rPr lang="en-US">
                <a:latin typeface="Calibri" charset="0"/>
                <a:ea typeface="ＭＳ Ｐゴシック" charset="0"/>
                <a:cs typeface="ＭＳ Ｐゴシック" charset="0"/>
              </a:rPr>
              <a:t>Now, let</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s take a detail look at the datapath during various phase of this instruction.</a:t>
            </a:r>
          </a:p>
          <a:p>
            <a:endParaRPr lang="en-US">
              <a:latin typeface="Calibri" charset="0"/>
              <a:ea typeface="ＭＳ Ｐゴシック" charset="0"/>
              <a:cs typeface="ＭＳ Ｐゴシック" charset="0"/>
            </a:endParaRPr>
          </a:p>
          <a:p>
            <a:r>
              <a:rPr lang="en-US">
                <a:latin typeface="Calibri" charset="0"/>
                <a:ea typeface="ＭＳ Ｐゴシック" charset="0"/>
                <a:cs typeface="ＭＳ Ｐゴシック" charset="0"/>
              </a:rPr>
              <a:t>+2 = 10 min. (X:50)</a:t>
            </a:r>
          </a:p>
        </p:txBody>
      </p:sp>
      <p:sp>
        <p:nvSpPr>
          <p:cNvPr id="64515" name="Rectangle 3"/>
          <p:cNvSpPr>
            <a:spLocks noGrp="1" noRot="1" noChangeAspect="1" noChangeArrowheads="1"/>
          </p:cNvSpPr>
          <p:nvPr>
            <p:ph type="sldImg"/>
          </p:nvPr>
        </p:nvSpPr>
        <p:spPr bwMode="auto">
          <a:xfrm>
            <a:off x="1141413" y="573088"/>
            <a:ext cx="4587875" cy="34417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516434" y="4342192"/>
            <a:ext cx="5909964" cy="4115405"/>
          </a:xfrm>
          <a:noFill/>
          <a:ln w="9525"/>
        </p:spPr>
        <p:txBody>
          <a:bodyPr lIns="90475" tIns="44444" rIns="90475" bIns="44444"/>
          <a:lstStyle/>
          <a:p>
            <a:endParaRPr lang="en-US"/>
          </a:p>
        </p:txBody>
      </p:sp>
      <p:sp>
        <p:nvSpPr>
          <p:cNvPr id="27651" name="Rectangle 3"/>
          <p:cNvSpPr>
            <a:spLocks noGrp="1" noRot="1" noChangeAspect="1" noChangeArrowheads="1" noTextEdit="1"/>
          </p:cNvSpPr>
          <p:nvPr>
            <p:ph type="sldImg"/>
          </p:nvPr>
        </p:nvSpPr>
        <p:spPr>
          <a:xfrm>
            <a:off x="1158875" y="585788"/>
            <a:ext cx="4552950" cy="3416300"/>
          </a:xfrm>
        </p:spPr>
      </p:sp>
    </p:spTree>
    <p:extLst>
      <p:ext uri="{BB962C8B-B14F-4D97-AF65-F5344CB8AC3E}">
        <p14:creationId xmlns:p14="http://schemas.microsoft.com/office/powerpoint/2010/main" val="40034754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body" idx="1"/>
          </p:nvPr>
        </p:nvSpPr>
        <p:spPr bwMode="auto">
          <a:xfrm>
            <a:off x="515938" y="4343400"/>
            <a:ext cx="5910262"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0461" tIns="44436" rIns="90461" bIns="44436"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66563" name="Rectangle 3"/>
          <p:cNvSpPr>
            <a:spLocks noGrp="1" noRot="1" noChangeAspect="1" noChangeArrowheads="1"/>
          </p:cNvSpPr>
          <p:nvPr>
            <p:ph type="sldImg"/>
          </p:nvPr>
        </p:nvSpPr>
        <p:spPr bwMode="auto">
          <a:xfrm>
            <a:off x="1141413" y="573088"/>
            <a:ext cx="4587875" cy="34417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body" idx="1"/>
          </p:nvPr>
        </p:nvSpPr>
        <p:spPr bwMode="auto">
          <a:xfrm>
            <a:off x="515938" y="4343400"/>
            <a:ext cx="5910262"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61" tIns="44436" rIns="90461" bIns="44436" numCol="1" anchor="t" anchorCtr="0" compatLnSpc="1">
            <a:prstTxWarp prst="textNoShape">
              <a:avLst/>
            </a:prstTxWarp>
          </a:bodyPr>
          <a:lstStyle/>
          <a:p>
            <a:r>
              <a:rPr lang="en-US">
                <a:latin typeface="Calibri" charset="0"/>
                <a:ea typeface="ＭＳ Ｐゴシック" charset="0"/>
                <a:cs typeface="ＭＳ Ｐゴシック" charset="0"/>
              </a:rPr>
              <a:t>This picture shows the activities at the main datapath during the execution of the Add or Subtract instructions.  </a:t>
            </a:r>
          </a:p>
          <a:p>
            <a:r>
              <a:rPr lang="en-US">
                <a:latin typeface="Calibri" charset="0"/>
                <a:ea typeface="ＭＳ Ｐゴシック" charset="0"/>
                <a:cs typeface="ＭＳ Ｐゴシック" charset="0"/>
              </a:rPr>
              <a:t>The active parts of the datapath are shown in different color as well as thicker lines.</a:t>
            </a:r>
          </a:p>
          <a:p>
            <a:r>
              <a:rPr lang="en-US">
                <a:latin typeface="Calibri" charset="0"/>
                <a:ea typeface="ＭＳ Ｐゴシック" charset="0"/>
                <a:cs typeface="ＭＳ Ｐゴシック" charset="0"/>
              </a:rPr>
              <a:t>First of all, the Rs and Rt of the instructions are fed to the Ra and Rb address ports of the register file and cause the contents of registers specified by the Rs and Rt fields to be placed on busA and busB, respectively.</a:t>
            </a:r>
          </a:p>
          <a:p>
            <a:r>
              <a:rPr lang="en-US">
                <a:latin typeface="Calibri" charset="0"/>
                <a:ea typeface="ＭＳ Ｐゴシック" charset="0"/>
                <a:cs typeface="ＭＳ Ｐゴシック" charset="0"/>
              </a:rPr>
              <a:t>With the ALUctr signals set to either Add or Subtract, the ALU will perform the proper operation and with MemtoReg set to 0, the ALU output will be placed onto busW.</a:t>
            </a:r>
          </a:p>
          <a:p>
            <a:r>
              <a:rPr lang="en-US">
                <a:latin typeface="Calibri" charset="0"/>
                <a:ea typeface="ＭＳ Ｐゴシック" charset="0"/>
                <a:cs typeface="ＭＳ Ｐゴシック" charset="0"/>
              </a:rPr>
              <a:t>The control we are going to design will also set RegWr to 1 so that the result will be written to the register file at the end of the cycle.</a:t>
            </a:r>
          </a:p>
          <a:p>
            <a:r>
              <a:rPr lang="en-US">
                <a:latin typeface="Calibri" charset="0"/>
                <a:ea typeface="ＭＳ Ｐゴシック" charset="0"/>
                <a:cs typeface="ＭＳ Ｐゴシック" charset="0"/>
              </a:rPr>
              <a:t>Notice that ExtOp is don</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t care because the Extender in this case can either do a SignExt or ZeroExt.  We DON</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T care because ALUSrc will be equal to 0--we are using busB.</a:t>
            </a:r>
          </a:p>
          <a:p>
            <a:r>
              <a:rPr lang="en-US">
                <a:latin typeface="Calibri" charset="0"/>
                <a:ea typeface="ＭＳ Ｐゴシック" charset="0"/>
                <a:cs typeface="ＭＳ Ｐゴシック" charset="0"/>
              </a:rPr>
              <a:t>The other control signals we need to worry about are:</a:t>
            </a:r>
          </a:p>
          <a:p>
            <a:r>
              <a:rPr lang="en-US">
                <a:latin typeface="Calibri" charset="0"/>
                <a:ea typeface="ＭＳ Ｐゴシック" charset="0"/>
                <a:cs typeface="ＭＳ Ｐゴシック" charset="0"/>
              </a:rPr>
              <a:t>(a) MemWr has to be set to zero because we do not want to  write the memory. </a:t>
            </a:r>
          </a:p>
          <a:p>
            <a:r>
              <a:rPr lang="en-US">
                <a:latin typeface="Calibri" charset="0"/>
                <a:ea typeface="ＭＳ Ｐゴシック" charset="0"/>
                <a:cs typeface="ＭＳ Ｐゴシック" charset="0"/>
              </a:rPr>
              <a:t>(b) And Branch and Jump, we have to set to zero.  Let me show you why.</a:t>
            </a:r>
          </a:p>
          <a:p>
            <a:endParaRPr lang="en-US">
              <a:latin typeface="Calibri" charset="0"/>
              <a:ea typeface="ＭＳ Ｐゴシック" charset="0"/>
              <a:cs typeface="ＭＳ Ｐゴシック" charset="0"/>
            </a:endParaRPr>
          </a:p>
          <a:p>
            <a:r>
              <a:rPr lang="en-US">
                <a:latin typeface="Calibri" charset="0"/>
                <a:ea typeface="ＭＳ Ｐゴシック" charset="0"/>
                <a:cs typeface="ＭＳ Ｐゴシック" charset="0"/>
              </a:rPr>
              <a:t>+3 = 15 min. (X:55)</a:t>
            </a:r>
          </a:p>
        </p:txBody>
      </p:sp>
      <p:sp>
        <p:nvSpPr>
          <p:cNvPr id="68611" name="Rectangle 3"/>
          <p:cNvSpPr>
            <a:spLocks noGrp="1" noRot="1" noChangeAspect="1" noChangeArrowheads="1"/>
          </p:cNvSpPr>
          <p:nvPr>
            <p:ph type="sldImg"/>
          </p:nvPr>
        </p:nvSpPr>
        <p:spPr bwMode="auto">
          <a:xfrm>
            <a:off x="1141413" y="573088"/>
            <a:ext cx="4587875" cy="34417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body" idx="1"/>
          </p:nvPr>
        </p:nvSpPr>
        <p:spPr bwMode="auto">
          <a:xfrm>
            <a:off x="515938" y="4343400"/>
            <a:ext cx="5910262"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61" tIns="44436" rIns="90461" bIns="44436" numCol="1" anchor="t" anchorCtr="0" compatLnSpc="1">
            <a:prstTxWarp prst="textNoShape">
              <a:avLst/>
            </a:prstTxWarp>
          </a:bodyPr>
          <a:lstStyle/>
          <a:p>
            <a:r>
              <a:rPr lang="en-US">
                <a:latin typeface="Calibri" charset="0"/>
                <a:ea typeface="ＭＳ Ｐゴシック" charset="0"/>
                <a:cs typeface="ＭＳ Ｐゴシック" charset="0"/>
              </a:rPr>
              <a:t>This picture shows the control signals setting for the Instruction Fetch Unit at the end of the Add or Subtract instruction.</a:t>
            </a:r>
          </a:p>
          <a:p>
            <a:r>
              <a:rPr lang="en-US">
                <a:latin typeface="Calibri" charset="0"/>
                <a:ea typeface="ＭＳ Ｐゴシック" charset="0"/>
                <a:cs typeface="ＭＳ Ｐゴシック" charset="0"/>
              </a:rPr>
              <a:t>Both the Branch and Jump signals are set to 0.</a:t>
            </a:r>
          </a:p>
          <a:p>
            <a:r>
              <a:rPr lang="en-US">
                <a:latin typeface="Calibri" charset="0"/>
                <a:ea typeface="ＭＳ Ｐゴシック" charset="0"/>
                <a:cs typeface="ＭＳ Ｐゴシック" charset="0"/>
              </a:rPr>
              <a:t>Consequently, the output of the first adder, which implements PC plus 1, is selected through the two 2-to-1 mux and got placed into the input of the Program Counter register.</a:t>
            </a:r>
          </a:p>
          <a:p>
            <a:r>
              <a:rPr lang="en-US">
                <a:latin typeface="Calibri" charset="0"/>
                <a:ea typeface="ＭＳ Ｐゴシック" charset="0"/>
                <a:cs typeface="ＭＳ Ｐゴシック" charset="0"/>
              </a:rPr>
              <a:t>The Program Counter is updated to this new value at the next clock tick.</a:t>
            </a:r>
          </a:p>
          <a:p>
            <a:r>
              <a:rPr lang="en-US">
                <a:latin typeface="Calibri" charset="0"/>
                <a:ea typeface="ＭＳ Ｐゴシック" charset="0"/>
                <a:cs typeface="ＭＳ Ｐゴシック" charset="0"/>
              </a:rPr>
              <a:t>Notice that the Program Counter is updated at every cycle.  Therefore it does not have a Write Enable signal to control the write.</a:t>
            </a:r>
          </a:p>
          <a:p>
            <a:r>
              <a:rPr lang="en-US">
                <a:latin typeface="Calibri" charset="0"/>
                <a:ea typeface="ＭＳ Ｐゴシック" charset="0"/>
                <a:cs typeface="ＭＳ Ｐゴシック" charset="0"/>
              </a:rPr>
              <a:t>Also, this picture is the same for or all instructions other than Branch andJjump.</a:t>
            </a:r>
          </a:p>
          <a:p>
            <a:r>
              <a:rPr lang="en-US">
                <a:latin typeface="Calibri" charset="0"/>
                <a:ea typeface="ＭＳ Ｐゴシック" charset="0"/>
                <a:cs typeface="ＭＳ Ｐゴシック" charset="0"/>
              </a:rPr>
              <a:t>Therefore I will only show this picture again for the Branch and Jump instructions and will not  repeat this for all other instructions.</a:t>
            </a:r>
          </a:p>
          <a:p>
            <a:endParaRPr lang="en-US">
              <a:latin typeface="Calibri" charset="0"/>
              <a:ea typeface="ＭＳ Ｐゴシック" charset="0"/>
              <a:cs typeface="ＭＳ Ｐゴシック" charset="0"/>
            </a:endParaRPr>
          </a:p>
          <a:p>
            <a:r>
              <a:rPr lang="en-US">
                <a:latin typeface="Calibri" charset="0"/>
                <a:ea typeface="ＭＳ Ｐゴシック" charset="0"/>
                <a:cs typeface="ＭＳ Ｐゴシック" charset="0"/>
              </a:rPr>
              <a:t>+2 = 17 min. (X:57)</a:t>
            </a:r>
          </a:p>
        </p:txBody>
      </p:sp>
      <p:sp>
        <p:nvSpPr>
          <p:cNvPr id="70659" name="Rectangle 3"/>
          <p:cNvSpPr>
            <a:spLocks noGrp="1" noRot="1" noChangeAspect="1" noChangeArrowheads="1"/>
          </p:cNvSpPr>
          <p:nvPr>
            <p:ph type="sldImg"/>
          </p:nvPr>
        </p:nvSpPr>
        <p:spPr bwMode="auto">
          <a:xfrm>
            <a:off x="1141413" y="573088"/>
            <a:ext cx="4587875" cy="34417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bwMode="auto">
          <a:xfrm>
            <a:off x="515938" y="4343400"/>
            <a:ext cx="5910262"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66" tIns="44439" rIns="90466" bIns="44439" numCol="1" anchor="t" anchorCtr="0" compatLnSpc="1">
            <a:prstTxWarp prst="textNoShape">
              <a:avLst/>
            </a:prstTxWarp>
          </a:bodyPr>
          <a:lstStyle/>
          <a:p>
            <a:r>
              <a:rPr lang="en-US">
                <a:latin typeface="Calibri" charset="0"/>
                <a:ea typeface="ＭＳ Ｐゴシック" charset="0"/>
                <a:cs typeface="ＭＳ Ｐゴシック" charset="0"/>
              </a:rPr>
              <a:t>So how does the branch instruction work?</a:t>
            </a:r>
          </a:p>
          <a:p>
            <a:r>
              <a:rPr lang="en-US">
                <a:latin typeface="Calibri" charset="0"/>
                <a:ea typeface="ＭＳ Ｐゴシック" charset="0"/>
                <a:cs typeface="ＭＳ Ｐゴシック" charset="0"/>
              </a:rPr>
              <a:t>As far as the main datapath is concerned, it needs to calculate the branch condition. That is, it subtracts the register specified in the Rt field from the register specified in the Rs field and set the condition Zero accordingly.</a:t>
            </a:r>
          </a:p>
          <a:p>
            <a:r>
              <a:rPr lang="en-US">
                <a:latin typeface="Calibri" charset="0"/>
                <a:ea typeface="ＭＳ Ｐゴシック" charset="0"/>
                <a:cs typeface="ＭＳ Ｐゴシック" charset="0"/>
              </a:rPr>
              <a:t>In order to place the register values on busA and busB, we need to feed the Rs and Rt fields of the instruction to the Ra and Rb ports of the register file and set ALUSrc to 0.</a:t>
            </a:r>
          </a:p>
          <a:p>
            <a:r>
              <a:rPr lang="en-US">
                <a:latin typeface="Calibri" charset="0"/>
                <a:ea typeface="ＭＳ Ｐゴシック" charset="0"/>
                <a:cs typeface="ＭＳ Ｐゴシック" charset="0"/>
              </a:rPr>
              <a:t>Then we have to instruction the ALU to perform the subtract (ALUctr = sub) operation and set the Zero bit accordingly.</a:t>
            </a:r>
          </a:p>
          <a:p>
            <a:r>
              <a:rPr lang="en-US">
                <a:latin typeface="Calibri" charset="0"/>
                <a:ea typeface="ＭＳ Ｐゴシック" charset="0"/>
                <a:cs typeface="ＭＳ Ｐゴシック" charset="0"/>
              </a:rPr>
              <a:t>The Zero bit is sent to the Instruction Fetch Unit.  I will show you the internal of the Instruction Fetch Unit in a second.</a:t>
            </a:r>
          </a:p>
          <a:p>
            <a:r>
              <a:rPr lang="en-US">
                <a:latin typeface="Calibri" charset="0"/>
                <a:ea typeface="ＭＳ Ｐゴシック" charset="0"/>
                <a:cs typeface="ＭＳ Ｐゴシック" charset="0"/>
              </a:rPr>
              <a:t>But before we leave this slide, I want you to notice that ExtOp, MemtoReg, and RegDst are don</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t cares but RegWr and MemWr have to be ZERO to prevent any write to occur.</a:t>
            </a:r>
          </a:p>
          <a:p>
            <a:r>
              <a:rPr lang="en-US">
                <a:latin typeface="Calibri" charset="0"/>
                <a:ea typeface="ＭＳ Ｐゴシック" charset="0"/>
                <a:cs typeface="ＭＳ Ｐゴシック" charset="0"/>
              </a:rPr>
              <a:t>And finally, the controller needs to set the Branch signal to 1 so the Instruction Fetch Unit knows what to do.  So now  let</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s take a look at the Instruction Fetch Unit.</a:t>
            </a:r>
          </a:p>
          <a:p>
            <a:endParaRPr lang="en-US">
              <a:latin typeface="Calibri" charset="0"/>
              <a:ea typeface="ＭＳ Ｐゴシック" charset="0"/>
              <a:cs typeface="ＭＳ Ｐゴシック" charset="0"/>
            </a:endParaRPr>
          </a:p>
          <a:p>
            <a:r>
              <a:rPr lang="en-US">
                <a:latin typeface="Calibri" charset="0"/>
                <a:ea typeface="ＭＳ Ｐゴシック" charset="0"/>
                <a:cs typeface="ＭＳ Ｐゴシック" charset="0"/>
              </a:rPr>
              <a:t>+2 = 33 min. (Y:13)</a:t>
            </a:r>
          </a:p>
        </p:txBody>
      </p:sp>
      <p:sp>
        <p:nvSpPr>
          <p:cNvPr id="39939" name="Rectangle 3"/>
          <p:cNvSpPr>
            <a:spLocks noGrp="1" noRot="1" noChangeAspect="1" noChangeArrowheads="1"/>
          </p:cNvSpPr>
          <p:nvPr>
            <p:ph type="sldImg"/>
          </p:nvPr>
        </p:nvSpPr>
        <p:spPr bwMode="auto">
          <a:xfrm>
            <a:off x="1141413" y="573088"/>
            <a:ext cx="4587875" cy="34417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body" idx="1"/>
          </p:nvPr>
        </p:nvSpPr>
        <p:spPr bwMode="auto">
          <a:xfrm>
            <a:off x="515938" y="4343400"/>
            <a:ext cx="5910262"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66" tIns="44439" rIns="90466" bIns="44439" numCol="1" anchor="t" anchorCtr="0" compatLnSpc="1">
            <a:prstTxWarp prst="textNoShape">
              <a:avLst/>
            </a:prstTxWarp>
          </a:bodyPr>
          <a:lstStyle/>
          <a:p>
            <a:r>
              <a:rPr lang="en-US">
                <a:latin typeface="Calibri" charset="0"/>
                <a:ea typeface="ＭＳ Ｐゴシック" charset="0"/>
                <a:cs typeface="ＭＳ Ｐゴシック" charset="0"/>
              </a:rPr>
              <a:t>So how does the branch instruction work?</a:t>
            </a:r>
          </a:p>
          <a:p>
            <a:r>
              <a:rPr lang="en-US">
                <a:latin typeface="Calibri" charset="0"/>
                <a:ea typeface="ＭＳ Ｐゴシック" charset="0"/>
                <a:cs typeface="ＭＳ Ｐゴシック" charset="0"/>
              </a:rPr>
              <a:t>As far as the main datapath is concerned, it needs to calculate the branch condition. That is, it subtracts the register specified in the Rt field from the register specified in the Rs field and set the condition Zero accordingly.</a:t>
            </a:r>
          </a:p>
          <a:p>
            <a:r>
              <a:rPr lang="en-US">
                <a:latin typeface="Calibri" charset="0"/>
                <a:ea typeface="ＭＳ Ｐゴシック" charset="0"/>
                <a:cs typeface="ＭＳ Ｐゴシック" charset="0"/>
              </a:rPr>
              <a:t>In order to place the register values on busA and busB, we need to feed the Rs and Rt fields of the instruction to the Ra and Rb ports of the register file and set ALUSrc to 0.</a:t>
            </a:r>
          </a:p>
          <a:p>
            <a:r>
              <a:rPr lang="en-US">
                <a:latin typeface="Calibri" charset="0"/>
                <a:ea typeface="ＭＳ Ｐゴシック" charset="0"/>
                <a:cs typeface="ＭＳ Ｐゴシック" charset="0"/>
              </a:rPr>
              <a:t>Then we have to instruction the ALU to perform the subtract (ALUctr = sub) operation and set the Zero bit accordingly.</a:t>
            </a:r>
          </a:p>
          <a:p>
            <a:r>
              <a:rPr lang="en-US">
                <a:latin typeface="Calibri" charset="0"/>
                <a:ea typeface="ＭＳ Ｐゴシック" charset="0"/>
                <a:cs typeface="ＭＳ Ｐゴシック" charset="0"/>
              </a:rPr>
              <a:t>The Zero bit is sent to the Instruction Fetch Unit.  I will show you the internal of the Instruction Fetch Unit in a second.</a:t>
            </a:r>
          </a:p>
          <a:p>
            <a:r>
              <a:rPr lang="en-US">
                <a:latin typeface="Calibri" charset="0"/>
                <a:ea typeface="ＭＳ Ｐゴシック" charset="0"/>
                <a:cs typeface="ＭＳ Ｐゴシック" charset="0"/>
              </a:rPr>
              <a:t>But before we leave this slide, I want you to notice that ExtOp, MemtoReg, and RegDst are don</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t cares but RegWr and MemWr have to be ZERO to prevent any write to occur.</a:t>
            </a:r>
          </a:p>
          <a:p>
            <a:r>
              <a:rPr lang="en-US">
                <a:latin typeface="Calibri" charset="0"/>
                <a:ea typeface="ＭＳ Ｐゴシック" charset="0"/>
                <a:cs typeface="ＭＳ Ｐゴシック" charset="0"/>
              </a:rPr>
              <a:t>And finally, the controller needs to set the Branch signal to 1 so the Instruction Fetch Unit knows what to do.  So now  let</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s take a look at the Instruction Fetch Unit.</a:t>
            </a:r>
          </a:p>
          <a:p>
            <a:endParaRPr lang="en-US">
              <a:latin typeface="Calibri" charset="0"/>
              <a:ea typeface="ＭＳ Ｐゴシック" charset="0"/>
              <a:cs typeface="ＭＳ Ｐゴシック" charset="0"/>
            </a:endParaRPr>
          </a:p>
          <a:p>
            <a:r>
              <a:rPr lang="en-US">
                <a:latin typeface="Calibri" charset="0"/>
                <a:ea typeface="ＭＳ Ｐゴシック" charset="0"/>
                <a:cs typeface="ＭＳ Ｐゴシック" charset="0"/>
              </a:rPr>
              <a:t>+2 = 33 min. (Y:13)</a:t>
            </a:r>
          </a:p>
        </p:txBody>
      </p:sp>
      <p:sp>
        <p:nvSpPr>
          <p:cNvPr id="41987" name="Rectangle 3"/>
          <p:cNvSpPr>
            <a:spLocks noGrp="1" noRot="1" noChangeAspect="1" noChangeArrowheads="1"/>
          </p:cNvSpPr>
          <p:nvPr>
            <p:ph type="sldImg"/>
          </p:nvPr>
        </p:nvSpPr>
        <p:spPr bwMode="auto">
          <a:xfrm>
            <a:off x="1141413" y="573088"/>
            <a:ext cx="4587875" cy="34417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body" idx="1"/>
          </p:nvPr>
        </p:nvSpPr>
        <p:spPr bwMode="auto">
          <a:xfrm>
            <a:off x="515938" y="4343400"/>
            <a:ext cx="5910262"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66" tIns="44439" rIns="90466" bIns="44439" numCol="1" anchor="t" anchorCtr="0" compatLnSpc="1">
            <a:prstTxWarp prst="textNoShape">
              <a:avLst/>
            </a:prstTxWarp>
          </a:bodyPr>
          <a:lstStyle/>
          <a:p>
            <a:r>
              <a:rPr lang="en-US">
                <a:latin typeface="Calibri" charset="0"/>
                <a:ea typeface="ＭＳ Ｐゴシック" charset="0"/>
                <a:cs typeface="ＭＳ Ｐゴシック" charset="0"/>
              </a:rPr>
              <a:t>Let</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s look at the interesting case where the branch condition Zero is true (Zero = 1).</a:t>
            </a:r>
          </a:p>
          <a:p>
            <a:r>
              <a:rPr lang="en-US">
                <a:latin typeface="Calibri" charset="0"/>
                <a:ea typeface="ＭＳ Ｐゴシック" charset="0"/>
                <a:cs typeface="ＭＳ Ｐゴシック" charset="0"/>
              </a:rPr>
              <a:t>Well, if Zero is not asserted, we will have our boring case where PC + 1 is selected.</a:t>
            </a:r>
          </a:p>
          <a:p>
            <a:r>
              <a:rPr lang="en-US">
                <a:latin typeface="Calibri" charset="0"/>
                <a:ea typeface="ＭＳ Ｐゴシック" charset="0"/>
                <a:cs typeface="ＭＳ Ｐゴシック" charset="0"/>
              </a:rPr>
              <a:t>Anyway, with Branch = 1 and Zero = 1, the output of the second adder will be selected.</a:t>
            </a:r>
          </a:p>
          <a:p>
            <a:r>
              <a:rPr lang="en-US">
                <a:latin typeface="Calibri" charset="0"/>
                <a:ea typeface="ＭＳ Ｐゴシック" charset="0"/>
                <a:cs typeface="ＭＳ Ｐゴシック" charset="0"/>
              </a:rPr>
              <a:t>That is, we will add the seqential address, that is output of the first adder, to the sign extended version of the immediate field, to form the branch target address (output of 2nd adder).</a:t>
            </a:r>
          </a:p>
          <a:p>
            <a:r>
              <a:rPr lang="en-US">
                <a:latin typeface="Calibri" charset="0"/>
                <a:ea typeface="ＭＳ Ｐゴシック" charset="0"/>
                <a:cs typeface="ＭＳ Ｐゴシック" charset="0"/>
              </a:rPr>
              <a:t>With the control signal Jump set to zero, this branch target address will be written into the Program Counter register (PC) at the end of the clock cycle.</a:t>
            </a:r>
          </a:p>
          <a:p>
            <a:endParaRPr lang="en-US">
              <a:latin typeface="Calibri" charset="0"/>
              <a:ea typeface="ＭＳ Ｐゴシック" charset="0"/>
              <a:cs typeface="ＭＳ Ｐゴシック" charset="0"/>
            </a:endParaRPr>
          </a:p>
          <a:p>
            <a:r>
              <a:rPr lang="en-US">
                <a:latin typeface="Calibri" charset="0"/>
                <a:ea typeface="ＭＳ Ｐゴシック" charset="0"/>
                <a:cs typeface="ＭＳ Ｐゴシック" charset="0"/>
              </a:rPr>
              <a:t>+2 = 35 min. (Y:15)</a:t>
            </a:r>
          </a:p>
        </p:txBody>
      </p:sp>
      <p:sp>
        <p:nvSpPr>
          <p:cNvPr id="44035" name="Rectangle 3"/>
          <p:cNvSpPr>
            <a:spLocks noGrp="1" noRot="1" noChangeAspect="1" noChangeArrowheads="1"/>
          </p:cNvSpPr>
          <p:nvPr>
            <p:ph type="sldImg"/>
          </p:nvPr>
        </p:nvSpPr>
        <p:spPr bwMode="auto">
          <a:xfrm>
            <a:off x="1141413" y="573088"/>
            <a:ext cx="4587875" cy="34417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body" idx="1"/>
          </p:nvPr>
        </p:nvSpPr>
        <p:spPr bwMode="auto">
          <a:xfrm>
            <a:off x="515938" y="4343400"/>
            <a:ext cx="5910262"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66" tIns="44439" rIns="90466" bIns="44439" numCol="1" anchor="t" anchorCtr="0" compatLnSpc="1">
            <a:prstTxWarp prst="textNoShape">
              <a:avLst/>
            </a:prstTxWarp>
          </a:bodyPr>
          <a:lstStyle/>
          <a:p>
            <a:r>
              <a:rPr lang="en-US">
                <a:latin typeface="Calibri" charset="0"/>
                <a:ea typeface="ＭＳ Ｐゴシック" charset="0"/>
                <a:cs typeface="ＭＳ Ｐゴシック" charset="0"/>
              </a:rPr>
              <a:t>Let</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s look at the interesting case where the branch condition Zero is true (Zero = 1).</a:t>
            </a:r>
          </a:p>
          <a:p>
            <a:r>
              <a:rPr lang="en-US">
                <a:latin typeface="Calibri" charset="0"/>
                <a:ea typeface="ＭＳ Ｐゴシック" charset="0"/>
                <a:cs typeface="ＭＳ Ｐゴシック" charset="0"/>
              </a:rPr>
              <a:t>Well, if Zero is not asserted, we will have our boring case where PC + 1 is selected.</a:t>
            </a:r>
          </a:p>
          <a:p>
            <a:r>
              <a:rPr lang="en-US">
                <a:latin typeface="Calibri" charset="0"/>
                <a:ea typeface="ＭＳ Ｐゴシック" charset="0"/>
                <a:cs typeface="ＭＳ Ｐゴシック" charset="0"/>
              </a:rPr>
              <a:t>Anyway, with Branch = 1 and Zero = 1, the output of the second adder will be selected.</a:t>
            </a:r>
          </a:p>
          <a:p>
            <a:r>
              <a:rPr lang="en-US">
                <a:latin typeface="Calibri" charset="0"/>
                <a:ea typeface="ＭＳ Ｐゴシック" charset="0"/>
                <a:cs typeface="ＭＳ Ｐゴシック" charset="0"/>
              </a:rPr>
              <a:t>That is, we will add the seqential address, that is output of the first adder, to the sign extended version of the immediate field, to form the branch target address (output of 2nd adder).</a:t>
            </a:r>
          </a:p>
          <a:p>
            <a:r>
              <a:rPr lang="en-US">
                <a:latin typeface="Calibri" charset="0"/>
                <a:ea typeface="ＭＳ Ｐゴシック" charset="0"/>
                <a:cs typeface="ＭＳ Ｐゴシック" charset="0"/>
              </a:rPr>
              <a:t>With the control signal Jump set to zero, this branch target address will be written into the Program Counter register (PC) at the end of the clock cycle.</a:t>
            </a:r>
          </a:p>
          <a:p>
            <a:endParaRPr lang="en-US">
              <a:latin typeface="Calibri" charset="0"/>
              <a:ea typeface="ＭＳ Ｐゴシック" charset="0"/>
              <a:cs typeface="ＭＳ Ｐゴシック" charset="0"/>
            </a:endParaRPr>
          </a:p>
          <a:p>
            <a:r>
              <a:rPr lang="en-US">
                <a:latin typeface="Calibri" charset="0"/>
                <a:ea typeface="ＭＳ Ｐゴシック" charset="0"/>
                <a:cs typeface="ＭＳ Ｐゴシック" charset="0"/>
              </a:rPr>
              <a:t>+2 = 35 min. (Y:15)</a:t>
            </a:r>
          </a:p>
        </p:txBody>
      </p:sp>
      <p:sp>
        <p:nvSpPr>
          <p:cNvPr id="46083" name="Rectangle 3"/>
          <p:cNvSpPr>
            <a:spLocks noGrp="1" noRot="1" noChangeAspect="1" noChangeArrowheads="1"/>
          </p:cNvSpPr>
          <p:nvPr>
            <p:ph type="sldImg"/>
          </p:nvPr>
        </p:nvSpPr>
        <p:spPr bwMode="auto">
          <a:xfrm>
            <a:off x="1141413" y="573088"/>
            <a:ext cx="4587875" cy="34417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a:xfrm>
            <a:off x="516211" y="4342777"/>
            <a:ext cx="5909289" cy="4116671"/>
          </a:xfrm>
          <a:noFill/>
          <a:ln w="9525"/>
        </p:spPr>
        <p:txBody>
          <a:bodyPr lIns="91996" tIns="45192" rIns="91996" bIns="45192"/>
          <a:lstStyle/>
          <a:p>
            <a:r>
              <a:rPr lang="en-US"/>
              <a:t>So here is the single cycle datapath we just built.</a:t>
            </a:r>
          </a:p>
          <a:p>
            <a:r>
              <a:rPr lang="en-US"/>
              <a:t>If you push into the Instruction Fetch Unit, you will see the last slide showing the PC, the next address logic, and the Instruction Memory.</a:t>
            </a:r>
          </a:p>
          <a:p>
            <a:r>
              <a:rPr lang="en-US"/>
              <a:t>Here I have shown how we can get the Rt, Rs, Rd, and Imm16 fields out of the 32-bit instruction word.</a:t>
            </a:r>
          </a:p>
          <a:p>
            <a:r>
              <a:rPr lang="en-US"/>
              <a:t>The Rt, Rs, and Rd fields will go to the register file as register specifiers while the Imm16 field will go to the Extender where it is either Zero and Sign extended to 32 bits.</a:t>
            </a:r>
          </a:p>
          <a:p>
            <a:r>
              <a:rPr lang="en-US"/>
              <a:t>The signals ExtOp, ALUSrc, ALUctr, MemWr, MemtoReg, RegDst, RegWr, Branch, and Jump  are control signals.</a:t>
            </a:r>
          </a:p>
          <a:p>
            <a:r>
              <a:rPr lang="en-US"/>
              <a:t>And I will show you how to generate them on Friday.</a:t>
            </a:r>
          </a:p>
          <a:p>
            <a:endParaRPr lang="en-US"/>
          </a:p>
          <a:p>
            <a:r>
              <a:rPr lang="en-US"/>
              <a:t>+2 = 80 min. (Z:00)</a:t>
            </a:r>
          </a:p>
        </p:txBody>
      </p:sp>
      <p:sp>
        <p:nvSpPr>
          <p:cNvPr id="33795" name="Rectangle 3"/>
          <p:cNvSpPr>
            <a:spLocks noGrp="1" noRot="1" noChangeAspect="1" noChangeArrowheads="1" noTextEdit="1"/>
          </p:cNvSpPr>
          <p:nvPr>
            <p:ph type="sldImg"/>
          </p:nvPr>
        </p:nvSpPr>
        <p:spPr>
          <a:xfrm>
            <a:off x="1163638" y="588963"/>
            <a:ext cx="4548187" cy="3413125"/>
          </a:xfr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body" idx="1"/>
          </p:nvPr>
        </p:nvSpPr>
        <p:spPr bwMode="auto">
          <a:xfrm>
            <a:off x="515938" y="4343400"/>
            <a:ext cx="5910262"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0461" tIns="44436" rIns="90461" bIns="44436"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53251" name="Rectangle 3"/>
          <p:cNvSpPr>
            <a:spLocks noGrp="1" noRot="1" noChangeAspect="1" noChangeArrowheads="1"/>
          </p:cNvSpPr>
          <p:nvPr>
            <p:ph type="sldImg"/>
          </p:nvPr>
        </p:nvSpPr>
        <p:spPr bwMode="auto">
          <a:xfrm>
            <a:off x="1141413" y="573088"/>
            <a:ext cx="4587875" cy="34417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body" idx="1"/>
          </p:nvPr>
        </p:nvSpPr>
        <p:spPr bwMode="auto">
          <a:xfrm>
            <a:off x="515938" y="4343400"/>
            <a:ext cx="5910262"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66" tIns="44439" rIns="90466" bIns="44439" numCol="1" anchor="t" anchorCtr="0" compatLnSpc="1">
            <a:prstTxWarp prst="textNoShape">
              <a:avLst/>
            </a:prstTxWarp>
          </a:bodyPr>
          <a:lstStyle/>
          <a:p>
            <a:r>
              <a:rPr lang="en-US">
                <a:latin typeface="Calibri" charset="0"/>
                <a:ea typeface="ＭＳ Ｐゴシック" charset="0"/>
                <a:cs typeface="ＭＳ Ｐゴシック" charset="0"/>
              </a:rPr>
              <a:t>Here is a table summarizing the control signals setting for the seven (add, sub, ...) instructions we have looked at.</a:t>
            </a:r>
          </a:p>
          <a:p>
            <a:r>
              <a:rPr lang="en-US">
                <a:latin typeface="Calibri" charset="0"/>
                <a:ea typeface="ＭＳ Ｐゴシック" charset="0"/>
                <a:cs typeface="ＭＳ Ｐゴシック" charset="0"/>
              </a:rPr>
              <a:t>Instead of showing you the exact bit values for the ALU control (ALUctr), I have used the symbolic values here.</a:t>
            </a:r>
          </a:p>
          <a:p>
            <a:r>
              <a:rPr lang="en-US">
                <a:latin typeface="Calibri" charset="0"/>
                <a:ea typeface="ＭＳ Ｐゴシック" charset="0"/>
                <a:cs typeface="ＭＳ Ｐゴシック" charset="0"/>
              </a:rPr>
              <a:t>The first two columns are unique in the sense that they are R-type instrucions and in order to uniquely identify them, we need to look at BOTH the op field as well as the func fiels.</a:t>
            </a:r>
          </a:p>
          <a:p>
            <a:r>
              <a:rPr lang="en-US">
                <a:latin typeface="Calibri" charset="0"/>
                <a:ea typeface="ＭＳ Ｐゴシック" charset="0"/>
                <a:cs typeface="ＭＳ Ｐゴシック" charset="0"/>
              </a:rPr>
              <a:t>Ori, lw, sw, and branch on equal are I-type instructions and Jump is J-type.  They all can be uniquely idetified by looking at the opcode field alone.</a:t>
            </a:r>
          </a:p>
          <a:p>
            <a:r>
              <a:rPr lang="en-US">
                <a:latin typeface="Calibri" charset="0"/>
                <a:ea typeface="ＭＳ Ｐゴシック" charset="0"/>
                <a:cs typeface="ＭＳ Ｐゴシック" charset="0"/>
              </a:rPr>
              <a:t>Now let</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s take a more careful look at the first two columns.  Notice that they are identical except the last row.</a:t>
            </a:r>
          </a:p>
          <a:p>
            <a:r>
              <a:rPr lang="en-US">
                <a:latin typeface="Calibri" charset="0"/>
                <a:ea typeface="ＭＳ Ｐゴシック" charset="0"/>
                <a:cs typeface="ＭＳ Ｐゴシック" charset="0"/>
              </a:rPr>
              <a:t>So we can combine these two rows here if we can </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delay</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 the generation of ALUctr signals.</a:t>
            </a:r>
          </a:p>
          <a:p>
            <a:r>
              <a:rPr lang="en-US">
                <a:latin typeface="Calibri" charset="0"/>
                <a:ea typeface="ＭＳ Ｐゴシック" charset="0"/>
                <a:cs typeface="ＭＳ Ｐゴシック" charset="0"/>
              </a:rPr>
              <a:t>This lead us to something call </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local decoding.</a:t>
            </a:r>
            <a:r>
              <a:rPr lang="ja-JP" altLang="en-US">
                <a:latin typeface="Calibri" charset="0"/>
                <a:ea typeface="ＭＳ Ｐゴシック" charset="0"/>
                <a:cs typeface="ＭＳ Ｐゴシック" charset="0"/>
              </a:rPr>
              <a:t>”</a:t>
            </a:r>
            <a:endParaRPr lang="en-US">
              <a:latin typeface="Calibri" charset="0"/>
              <a:ea typeface="ＭＳ Ｐゴシック" charset="0"/>
              <a:cs typeface="ＭＳ Ｐゴシック" charset="0"/>
            </a:endParaRPr>
          </a:p>
          <a:p>
            <a:endParaRPr lang="en-US">
              <a:latin typeface="Calibri" charset="0"/>
              <a:ea typeface="ＭＳ Ｐゴシック" charset="0"/>
              <a:cs typeface="ＭＳ Ｐゴシック" charset="0"/>
            </a:endParaRPr>
          </a:p>
          <a:p>
            <a:r>
              <a:rPr lang="en-US">
                <a:latin typeface="Calibri" charset="0"/>
                <a:ea typeface="ＭＳ Ｐゴシック" charset="0"/>
                <a:cs typeface="ＭＳ Ｐゴシック" charset="0"/>
              </a:rPr>
              <a:t>+3 = 42 min. (Y:22)</a:t>
            </a:r>
          </a:p>
        </p:txBody>
      </p:sp>
      <p:sp>
        <p:nvSpPr>
          <p:cNvPr id="55299" name="Rectangle 3"/>
          <p:cNvSpPr>
            <a:spLocks noGrp="1" noRot="1" noChangeAspect="1" noChangeArrowheads="1"/>
          </p:cNvSpPr>
          <p:nvPr>
            <p:ph type="sldImg"/>
          </p:nvPr>
        </p:nvSpPr>
        <p:spPr bwMode="auto">
          <a:xfrm>
            <a:off x="1141413" y="573088"/>
            <a:ext cx="4587875" cy="34417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F8F5042-9C52-0449-B2EC-628456EB9E95}" type="slidenum">
              <a:rPr lang="en-US" smtClean="0"/>
              <a:pPr>
                <a:defRPr/>
              </a:pPr>
              <a:t>6</a:t>
            </a:fld>
            <a:endParaRPr lang="en-US"/>
          </a:p>
        </p:txBody>
      </p:sp>
    </p:spTree>
    <p:extLst>
      <p:ext uri="{BB962C8B-B14F-4D97-AF65-F5344CB8AC3E}">
        <p14:creationId xmlns:p14="http://schemas.microsoft.com/office/powerpoint/2010/main" val="15874296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p:cNvSpPr>
          <p:nvPr>
            <p:ph type="sldImg"/>
          </p:nvPr>
        </p:nvSpPr>
        <p:spPr bwMode="auto">
          <a:xfrm>
            <a:off x="1158875" y="587375"/>
            <a:ext cx="4552950" cy="34147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7347" name="Rectangle 3"/>
          <p:cNvSpPr>
            <a:spLocks noGrp="1" noChangeArrowheads="1"/>
          </p:cNvSpPr>
          <p:nvPr>
            <p:ph type="body" idx="1"/>
          </p:nvPr>
        </p:nvSpPr>
        <p:spPr bwMode="auto">
          <a:xfrm>
            <a:off x="515938" y="4343400"/>
            <a:ext cx="5910262" cy="4114800"/>
          </a:xfrm>
          <a:solidFill>
            <a:srgbClr val="FFFFFF"/>
          </a:solidFill>
          <a:ln>
            <a:solidFill>
              <a:srgbClr val="000000"/>
            </a:solidFill>
            <a:miter lim="800000"/>
            <a:headEnd/>
            <a:tailEnd/>
          </a:ln>
        </p:spPr>
        <p:txBody>
          <a:bodyPr wrap="square" lIns="91427" tIns="45713" rIns="91427" bIns="45713" numCol="1" anchor="t" anchorCtr="0" compatLnSpc="1">
            <a:prstTxWarp prst="textNoShape">
              <a:avLst/>
            </a:prstTxWarp>
          </a:bodyPr>
          <a:lstStyle/>
          <a:p>
            <a:r>
              <a:rPr lang="en-US">
                <a:latin typeface="Calibri" charset="0"/>
                <a:ea typeface="ＭＳ Ｐゴシック" charset="0"/>
                <a:cs typeface="ＭＳ Ｐゴシック" charset="0"/>
              </a:rPr>
              <a:t>ADD	0000 00ss ssst tttt dddd d000 00</a:t>
            </a:r>
            <a:r>
              <a:rPr lang="en-US" b="1">
                <a:latin typeface="Calibri" charset="0"/>
                <a:ea typeface="ＭＳ Ｐゴシック" charset="0"/>
                <a:cs typeface="ＭＳ Ｐゴシック" charset="0"/>
              </a:rPr>
              <a:t>10</a:t>
            </a:r>
            <a:r>
              <a:rPr lang="en-US">
                <a:latin typeface="Calibri" charset="0"/>
                <a:ea typeface="ＭＳ Ｐゴシック" charset="0"/>
                <a:cs typeface="ＭＳ Ｐゴシック" charset="0"/>
              </a:rPr>
              <a:t> </a:t>
            </a:r>
            <a:r>
              <a:rPr lang="en-US" b="1">
                <a:latin typeface="Calibri" charset="0"/>
                <a:ea typeface="ＭＳ Ｐゴシック" charset="0"/>
                <a:cs typeface="ＭＳ Ｐゴシック" charset="0"/>
              </a:rPr>
              <a:t>0000</a:t>
            </a:r>
          </a:p>
          <a:p>
            <a:r>
              <a:rPr lang="en-US">
                <a:latin typeface="Calibri" charset="0"/>
                <a:ea typeface="ＭＳ Ｐゴシック" charset="0"/>
                <a:cs typeface="ＭＳ Ｐゴシック" charset="0"/>
              </a:rPr>
              <a:t>SUB 	0000 00ss ssst tttt dddd d000 00</a:t>
            </a:r>
            <a:r>
              <a:rPr lang="en-US" b="1">
                <a:latin typeface="Calibri" charset="0"/>
                <a:ea typeface="ＭＳ Ｐゴシック" charset="0"/>
                <a:cs typeface="ＭＳ Ｐゴシック" charset="0"/>
              </a:rPr>
              <a:t>10</a:t>
            </a:r>
            <a:r>
              <a:rPr lang="en-US">
                <a:latin typeface="Calibri" charset="0"/>
                <a:ea typeface="ＭＳ Ｐゴシック" charset="0"/>
                <a:cs typeface="ＭＳ Ｐゴシック" charset="0"/>
              </a:rPr>
              <a:t> </a:t>
            </a:r>
            <a:r>
              <a:rPr lang="en-US" b="1">
                <a:latin typeface="Calibri" charset="0"/>
                <a:ea typeface="ＭＳ Ｐゴシック" charset="0"/>
                <a:cs typeface="ＭＳ Ｐゴシック" charset="0"/>
              </a:rPr>
              <a:t>0010</a:t>
            </a:r>
          </a:p>
          <a:p>
            <a:r>
              <a:rPr lang="en-US">
                <a:latin typeface="Calibri" charset="0"/>
                <a:ea typeface="ＭＳ Ｐゴシック" charset="0"/>
                <a:cs typeface="ＭＳ Ｐゴシック" charset="0"/>
              </a:rPr>
              <a:t>ORI	0011 01ss ssst tttt iiii iiii iiii iiii</a:t>
            </a:r>
          </a:p>
          <a:p>
            <a:r>
              <a:rPr lang="en-US">
                <a:latin typeface="Calibri" charset="0"/>
                <a:ea typeface="ＭＳ Ｐゴシック" charset="0"/>
                <a:cs typeface="ＭＳ Ｐゴシック" charset="0"/>
              </a:rPr>
              <a:t>LW	1000 11ss ssst tttt iiii iiii iiii iiii</a:t>
            </a:r>
          </a:p>
          <a:p>
            <a:r>
              <a:rPr lang="en-US">
                <a:latin typeface="Calibri" charset="0"/>
                <a:ea typeface="ＭＳ Ｐゴシック" charset="0"/>
                <a:cs typeface="ＭＳ Ｐゴシック" charset="0"/>
              </a:rPr>
              <a:t>SW	1010 11ss ssst tttt iiii iiii iiii iiii</a:t>
            </a:r>
          </a:p>
          <a:p>
            <a:r>
              <a:rPr lang="en-US">
                <a:latin typeface="Calibri" charset="0"/>
                <a:ea typeface="ＭＳ Ｐゴシック" charset="0"/>
                <a:cs typeface="ＭＳ Ｐゴシック" charset="0"/>
              </a:rPr>
              <a:t>BEQ	0001 00ss ssst tttt iiii iiii iiii iiii</a:t>
            </a:r>
          </a:p>
          <a:p>
            <a:r>
              <a:rPr lang="en-US">
                <a:latin typeface="Calibri" charset="0"/>
                <a:ea typeface="ＭＳ Ｐゴシック" charset="0"/>
                <a:cs typeface="ＭＳ Ｐゴシック" charset="0"/>
              </a:rPr>
              <a:t>JUMP	0000 10ii iiii iiii iiii iiii iiii iiii</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p:cNvSpPr>
          <p:nvPr>
            <p:ph type="sldImg"/>
          </p:nvPr>
        </p:nvSpPr>
        <p:spPr bwMode="auto">
          <a:xfrm>
            <a:off x="1158875" y="587375"/>
            <a:ext cx="4552950" cy="34147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9395" name="Rectangle 3"/>
          <p:cNvSpPr>
            <a:spLocks noGrp="1" noChangeArrowheads="1"/>
          </p:cNvSpPr>
          <p:nvPr>
            <p:ph type="body" idx="1"/>
          </p:nvPr>
        </p:nvSpPr>
        <p:spPr bwMode="auto">
          <a:xfrm>
            <a:off x="515938" y="4343400"/>
            <a:ext cx="5910262" cy="41148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lIns="91427" tIns="45713" rIns="91427" bIns="45713"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61443"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lIns="89936" tIns="44968" rIns="89936" bIns="44968"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7954" name="Rectangle 2"/>
          <p:cNvSpPr>
            <a:spLocks noGrp="1" noChangeArrowheads="1"/>
          </p:cNvSpPr>
          <p:nvPr>
            <p:ph type="body" idx="1"/>
          </p:nvPr>
        </p:nvSpPr>
        <p:spPr bwMode="auto">
          <a:xfrm>
            <a:off x="516211" y="4342777"/>
            <a:ext cx="5909289" cy="4116671"/>
          </a:xfrm>
          <a:prstGeom prst="rect">
            <a:avLst/>
          </a:prstGeom>
          <a:noFill/>
          <a:ln w="12700">
            <a:miter lim="800000"/>
            <a:headEnd/>
            <a:tailEnd/>
          </a:ln>
        </p:spPr>
        <p:txBody>
          <a:bodyPr lIns="91996" tIns="45192" rIns="91996" bIns="45192">
            <a:prstTxWarp prst="textNoShape">
              <a:avLst/>
            </a:prstTxWarp>
          </a:bodyPr>
          <a:lstStyle/>
          <a:p>
            <a:r>
              <a:rPr lang="en-US"/>
              <a:t>One of the most important thing you need to know before you start designing a processor is how the instructions look like.</a:t>
            </a:r>
          </a:p>
          <a:p>
            <a:r>
              <a:rPr lang="en-US"/>
              <a:t>Or in more technical term, you need to know the instruction format. One good thing about the MIPS instruction set is that it is very simple.</a:t>
            </a:r>
          </a:p>
          <a:p>
            <a:r>
              <a:rPr lang="en-US"/>
              <a:t>First of all, all MIPS instructions are 32 bits long and there are only three instruction formats: (a) R-type, (b) I-type, and (c) J-type.</a:t>
            </a:r>
          </a:p>
          <a:p>
            <a:r>
              <a:rPr lang="en-US"/>
              <a:t>The different fields of the R-type instructions are:</a:t>
            </a:r>
          </a:p>
          <a:p>
            <a:r>
              <a:rPr lang="en-US"/>
              <a:t>(a) OP specifies the operation of the instruction.</a:t>
            </a:r>
          </a:p>
          <a:p>
            <a:r>
              <a:rPr lang="en-US"/>
              <a:t>(b) Rs, Rt, and Rd are the source and destination register specifiers.</a:t>
            </a:r>
          </a:p>
          <a:p>
            <a:r>
              <a:rPr lang="en-US"/>
              <a:t>(c) Shamt specifies the amount you need to shift for the shift instructions.</a:t>
            </a:r>
          </a:p>
          <a:p>
            <a:r>
              <a:rPr lang="en-US"/>
              <a:t>(d) Funct selects the variant of the operation specified in the “op” field.</a:t>
            </a:r>
          </a:p>
          <a:p>
            <a:r>
              <a:rPr lang="en-US"/>
              <a:t>For the I-type instruction, bits 0 to 15 are used as an immediate field.  I will show you how this immediate field is used differently by different instructions.</a:t>
            </a:r>
          </a:p>
          <a:p>
            <a:r>
              <a:rPr lang="en-US"/>
              <a:t>Finally for the J-type instruction, bits 0 to 25 become the target address of the jump.</a:t>
            </a:r>
          </a:p>
          <a:p>
            <a:endParaRPr lang="en-US"/>
          </a:p>
          <a:p>
            <a:r>
              <a:rPr lang="en-US"/>
              <a:t>+3 = 10 min. (X:50)</a:t>
            </a:r>
          </a:p>
        </p:txBody>
      </p:sp>
      <p:sp>
        <p:nvSpPr>
          <p:cNvPr id="2557955" name="Rectangle 3"/>
          <p:cNvSpPr>
            <a:spLocks noGrp="1" noRot="1" noChangeAspect="1" noChangeArrowheads="1"/>
          </p:cNvSpPr>
          <p:nvPr>
            <p:ph type="sldImg"/>
          </p:nvPr>
        </p:nvSpPr>
        <p:spPr bwMode="auto">
          <a:xfrm>
            <a:off x="1163638" y="588963"/>
            <a:ext cx="4548187" cy="3413125"/>
          </a:xfrm>
          <a:prstGeom prst="rect">
            <a:avLst/>
          </a:prstGeom>
          <a:noFill/>
          <a:ln w="12700">
            <a:miter lim="800000"/>
            <a:headEnd/>
            <a:tailEn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p:cNvSpPr>
          <p:nvPr>
            <p:ph type="sldImg"/>
          </p:nvPr>
        </p:nvSpPr>
        <p:spPr bwMode="auto">
          <a:xfrm>
            <a:off x="1158875" y="587375"/>
            <a:ext cx="4552950" cy="34147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7651" name="Rectangle 3"/>
          <p:cNvSpPr>
            <a:spLocks noGrp="1" noChangeArrowheads="1"/>
          </p:cNvSpPr>
          <p:nvPr>
            <p:ph type="body" idx="1"/>
          </p:nvPr>
        </p:nvSpPr>
        <p:spPr bwMode="auto">
          <a:xfrm>
            <a:off x="515938" y="4343400"/>
            <a:ext cx="5910262" cy="41148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lIns="91427" tIns="45713" rIns="91427" bIns="45713" numCol="1" anchor="t" anchorCtr="0" compatLnSpc="1">
            <a:prstTxWarp prst="textNoShape">
              <a:avLst/>
            </a:prstTxWarp>
          </a:bodyPr>
          <a:lstStyle/>
          <a:p>
            <a:r>
              <a:rPr lang="en-US" dirty="0" smtClean="0">
                <a:latin typeface="Calibri" charset="0"/>
                <a:ea typeface="ＭＳ Ｐゴシック" charset="0"/>
                <a:cs typeface="ＭＳ Ｐゴシック" charset="0"/>
              </a:rPr>
              <a:t>Show green sheet.</a:t>
            </a:r>
          </a:p>
          <a:p>
            <a:endParaRPr lang="en-US" dirty="0" smtClean="0">
              <a:latin typeface="Calibri" charset="0"/>
              <a:ea typeface="ＭＳ Ｐゴシック" charset="0"/>
              <a:cs typeface="ＭＳ Ｐゴシック" charset="0"/>
            </a:endParaRPr>
          </a:p>
          <a:p>
            <a:r>
              <a:rPr lang="en-US" dirty="0" smtClean="0">
                <a:latin typeface="Calibri" charset="0"/>
                <a:ea typeface="ＭＳ Ｐゴシック" charset="0"/>
                <a:cs typeface="ＭＳ Ｐゴシック" charset="0"/>
              </a:rPr>
              <a:t>RTL </a:t>
            </a:r>
            <a:r>
              <a:rPr lang="en-US" dirty="0" smtClean="0">
                <a:latin typeface="Calibri" charset="0"/>
                <a:ea typeface="ＭＳ Ｐゴシック" charset="0"/>
                <a:cs typeface="ＭＳ Ｐゴシック" charset="0"/>
              </a:rPr>
              <a:t>– like</a:t>
            </a:r>
            <a:r>
              <a:rPr lang="en-US" baseline="0" dirty="0" smtClean="0">
                <a:latin typeface="Calibri" charset="0"/>
                <a:ea typeface="ＭＳ Ｐゴシック" charset="0"/>
                <a:cs typeface="ＭＳ Ｐゴシック" charset="0"/>
              </a:rPr>
              <a:t> most programming </a:t>
            </a:r>
            <a:r>
              <a:rPr lang="en-US" baseline="0" dirty="0" err="1" smtClean="0">
                <a:latin typeface="Calibri" charset="0"/>
                <a:ea typeface="ＭＳ Ｐゴシック" charset="0"/>
                <a:cs typeface="ＭＳ Ｐゴシック" charset="0"/>
              </a:rPr>
              <a:t>langs</a:t>
            </a:r>
            <a:r>
              <a:rPr lang="en-US" baseline="0" dirty="0" smtClean="0">
                <a:latin typeface="Calibri" charset="0"/>
                <a:ea typeface="ＭＳ Ｐゴシック" charset="0"/>
                <a:cs typeface="ＭＳ Ｐゴシック" charset="0"/>
              </a:rPr>
              <a:t>:</a:t>
            </a:r>
          </a:p>
          <a:p>
            <a:r>
              <a:rPr lang="en-US" baseline="0" dirty="0" smtClean="0">
                <a:latin typeface="Calibri" charset="0"/>
                <a:ea typeface="ＭＳ Ｐゴシック" charset="0"/>
                <a:cs typeface="ＭＳ Ｐゴシック" charset="0"/>
              </a:rPr>
              <a:t>	precise and unambiguous</a:t>
            </a:r>
          </a:p>
          <a:p>
            <a:r>
              <a:rPr lang="en-US" baseline="0" dirty="0" smtClean="0">
                <a:latin typeface="Calibri" charset="0"/>
                <a:ea typeface="ＭＳ Ｐゴシック" charset="0"/>
                <a:cs typeface="ＭＳ Ｐゴシック" charset="0"/>
              </a:rPr>
              <a:t>	must be debugged</a:t>
            </a:r>
          </a:p>
          <a:p>
            <a:r>
              <a:rPr lang="en-US" baseline="0" dirty="0" smtClean="0">
                <a:latin typeface="Calibri" charset="0"/>
                <a:ea typeface="ＭＳ Ｐゴシック" charset="0"/>
                <a:cs typeface="ＭＳ Ｐゴシック" charset="0"/>
              </a:rPr>
              <a:t>	code can be checked automatically for certain properties – type checking, check against abstract state machine, etc.</a:t>
            </a:r>
          </a:p>
          <a:p>
            <a:r>
              <a:rPr lang="en-US" baseline="0" dirty="0" smtClean="0">
                <a:latin typeface="Calibri" charset="0"/>
                <a:ea typeface="ＭＳ Ｐゴシック" charset="0"/>
                <a:cs typeface="ＭＳ Ｐゴシック" charset="0"/>
              </a:rPr>
              <a:t>	TOOLS – simulator, processor, tape out</a:t>
            </a:r>
          </a:p>
          <a:p>
            <a:r>
              <a:rPr lang="en-US" baseline="0" dirty="0" smtClean="0">
                <a:latin typeface="Calibri" charset="0"/>
                <a:ea typeface="ＭＳ Ｐゴシック" charset="0"/>
                <a:cs typeface="ＭＳ Ｐゴシック" charset="0"/>
              </a:rPr>
              <a:t>Verilog is a popular RTL (used in 150 for FPGA development)</a:t>
            </a:r>
          </a:p>
          <a:p>
            <a:endParaRPr lang="en-US" baseline="0" dirty="0" smtClean="0">
              <a:latin typeface="Calibri" charset="0"/>
              <a:ea typeface="ＭＳ Ｐゴシック" charset="0"/>
              <a:cs typeface="ＭＳ Ｐゴシック" charset="0"/>
            </a:endParaRPr>
          </a:p>
          <a:p>
            <a:r>
              <a:rPr lang="en-US" baseline="0" dirty="0" smtClean="0">
                <a:latin typeface="Calibri" charset="0"/>
                <a:ea typeface="ＭＳ Ｐゴシック" charset="0"/>
                <a:cs typeface="ＭＳ Ｐゴシック" charset="0"/>
              </a:rPr>
              <a:t>10 </a:t>
            </a:r>
            <a:r>
              <a:rPr lang="en-US" baseline="0" dirty="0" err="1" smtClean="0">
                <a:latin typeface="Calibri" charset="0"/>
                <a:ea typeface="ＭＳ Ｐゴシック" charset="0"/>
                <a:cs typeface="ＭＳ Ｐゴシック" charset="0"/>
              </a:rPr>
              <a:t>mins</a:t>
            </a:r>
            <a:endParaRPr lang="en-US" dirty="0">
              <a:latin typeface="Calibri"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p:cNvSpPr>
          <p:nvPr>
            <p:ph type="sldImg"/>
          </p:nvPr>
        </p:nvSpPr>
        <p:spPr bwMode="auto">
          <a:xfrm>
            <a:off x="1158875" y="587375"/>
            <a:ext cx="4552950" cy="34147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0723" name="Rectangle 3"/>
          <p:cNvSpPr>
            <a:spLocks noGrp="1" noChangeArrowheads="1"/>
          </p:cNvSpPr>
          <p:nvPr>
            <p:ph type="body" idx="1"/>
          </p:nvPr>
        </p:nvSpPr>
        <p:spPr bwMode="auto">
          <a:xfrm>
            <a:off x="515938" y="4343400"/>
            <a:ext cx="5910262" cy="41148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lIns="91427" tIns="45713" rIns="91427" bIns="45713" numCol="1" anchor="t" anchorCtr="0" compatLnSpc="1">
            <a:prstTxWarp prst="textNoShape">
              <a:avLst/>
            </a:prstTxWarp>
          </a:bodyPr>
          <a:lstStyle/>
          <a:p>
            <a:r>
              <a:rPr lang="en-US" dirty="0" smtClean="0">
                <a:latin typeface="Calibri" charset="0"/>
                <a:ea typeface="ＭＳ Ｐゴシック" charset="0"/>
                <a:cs typeface="ＭＳ Ｐゴシック" charset="0"/>
              </a:rPr>
              <a:t>15</a:t>
            </a:r>
            <a:r>
              <a:rPr lang="en-US" baseline="0" dirty="0" smtClean="0">
                <a:latin typeface="Calibri" charset="0"/>
                <a:ea typeface="ＭＳ Ｐゴシック" charset="0"/>
                <a:cs typeface="ＭＳ Ｐゴシック" charset="0"/>
              </a:rPr>
              <a:t> </a:t>
            </a:r>
            <a:r>
              <a:rPr lang="en-US" baseline="0" dirty="0" err="1" smtClean="0">
                <a:latin typeface="Calibri" charset="0"/>
                <a:ea typeface="ＭＳ Ｐゴシック" charset="0"/>
                <a:cs typeface="ＭＳ Ｐゴシック" charset="0"/>
              </a:rPr>
              <a:t>mins</a:t>
            </a:r>
            <a:endParaRPr lang="en-US" dirty="0">
              <a:latin typeface="Calibri"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p:cNvSpPr>
          <p:nvPr>
            <p:ph type="sldImg"/>
          </p:nvPr>
        </p:nvSpPr>
        <p:spPr bwMode="auto">
          <a:xfrm>
            <a:off x="1158875" y="587375"/>
            <a:ext cx="4552950" cy="34147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4819" name="Rectangle 3"/>
          <p:cNvSpPr>
            <a:spLocks noGrp="1" noChangeArrowheads="1"/>
          </p:cNvSpPr>
          <p:nvPr>
            <p:ph type="body" idx="1"/>
          </p:nvPr>
        </p:nvSpPr>
        <p:spPr bwMode="auto">
          <a:xfrm>
            <a:off x="515938" y="4343400"/>
            <a:ext cx="5910262" cy="41148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lIns="91427" tIns="45713" rIns="91427" bIns="45713" numCol="1" anchor="t" anchorCtr="0" compatLnSpc="1">
            <a:prstTxWarp prst="textNoShape">
              <a:avLst/>
            </a:prstTxWarp>
          </a:bodyPr>
          <a:lstStyle/>
          <a:p>
            <a:r>
              <a:rPr lang="en-US" dirty="0" smtClean="0">
                <a:latin typeface="Calibri" charset="0"/>
                <a:ea typeface="ＭＳ Ｐゴシック" charset="0"/>
                <a:cs typeface="ＭＳ Ｐゴシック" charset="0"/>
              </a:rPr>
              <a:t>Adder</a:t>
            </a:r>
            <a:r>
              <a:rPr lang="en-US" baseline="0" dirty="0" smtClean="0">
                <a:latin typeface="Calibri" charset="0"/>
                <a:ea typeface="ＭＳ Ｐゴシック" charset="0"/>
                <a:cs typeface="ＭＳ Ｐゴシック" charset="0"/>
              </a:rPr>
              <a:t> – why no overflow detect?</a:t>
            </a:r>
          </a:p>
          <a:p>
            <a:r>
              <a:rPr lang="en-US" baseline="0" dirty="0" smtClean="0">
                <a:latin typeface="Calibri" charset="0"/>
                <a:ea typeface="ＭＳ Ｐゴシック" charset="0"/>
                <a:cs typeface="ＭＳ Ｐゴシック" charset="0"/>
              </a:rPr>
              <a:t>Multiplexer – talk about specs – width of data multiplexed, # of select bits</a:t>
            </a:r>
            <a:endParaRPr lang="en-US" dirty="0">
              <a:latin typeface="Calibri"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p:cNvSpPr>
          <p:nvPr>
            <p:ph type="sldImg"/>
          </p:nvPr>
        </p:nvSpPr>
        <p:spPr bwMode="auto">
          <a:xfrm>
            <a:off x="1158875" y="587375"/>
            <a:ext cx="4552950" cy="34147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6867" name="Rectangle 3"/>
          <p:cNvSpPr>
            <a:spLocks noGrp="1" noChangeArrowheads="1"/>
          </p:cNvSpPr>
          <p:nvPr>
            <p:ph type="body" idx="1"/>
          </p:nvPr>
        </p:nvSpPr>
        <p:spPr bwMode="auto">
          <a:xfrm>
            <a:off x="515938" y="4343400"/>
            <a:ext cx="5910262" cy="41148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lIns="91427" tIns="45713" rIns="91427" bIns="45713" numCol="1" anchor="t" anchorCtr="0" compatLnSpc="1">
            <a:prstTxWarp prst="textNoShape">
              <a:avLst/>
            </a:prstTxWarp>
          </a:bodyPr>
          <a:lstStyle/>
          <a:p>
            <a:r>
              <a:rPr lang="en-US" dirty="0" smtClean="0">
                <a:latin typeface="Calibri" charset="0"/>
                <a:ea typeface="ＭＳ Ｐゴシック" charset="0"/>
                <a:cs typeface="ＭＳ Ｐゴシック" charset="0"/>
              </a:rPr>
              <a:t>20 </a:t>
            </a:r>
            <a:r>
              <a:rPr lang="en-US" dirty="0" err="1" smtClean="0">
                <a:latin typeface="Calibri" charset="0"/>
                <a:ea typeface="ＭＳ Ｐゴシック" charset="0"/>
                <a:cs typeface="ＭＳ Ｐゴシック" charset="0"/>
              </a:rPr>
              <a:t>mins</a:t>
            </a:r>
            <a:endParaRPr lang="en-US" dirty="0">
              <a:latin typeface="Calibri"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366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1F665D2D-CC63-FD48-8D80-03AD0E1CBAE6}" type="datetime1">
              <a:rPr lang="en-US"/>
              <a:pPr>
                <a:defRPr/>
              </a:pPr>
              <a:t>7/13/15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da-DK" dirty="0" smtClean="0"/>
              <a:t>Fall 2011</a:t>
            </a:r>
            <a:r>
              <a:rPr lang="en-US" dirty="0" smtClean="0"/>
              <a:t> </a:t>
            </a:r>
            <a:r>
              <a:rPr lang="en-US" dirty="0"/>
              <a:t>-- Lecture </a:t>
            </a:r>
            <a:r>
              <a:rPr lang="en-US" dirty="0" smtClean="0"/>
              <a:t>#29</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63BC6D4-0602-6D41-B358-D07831F309A9}" type="slidenum">
              <a:rPr lang="en-US"/>
              <a:pPr>
                <a:defRPr/>
              </a:pPr>
              <a:t>‹#›</a:t>
            </a:fld>
            <a:endParaRPr lang="en-US"/>
          </a:p>
        </p:txBody>
      </p:sp>
    </p:spTree>
    <p:extLst>
      <p:ext uri="{BB962C8B-B14F-4D97-AF65-F5344CB8AC3E}">
        <p14:creationId xmlns:p14="http://schemas.microsoft.com/office/powerpoint/2010/main" val="1167727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lvl1pPr>
              <a:defRPr/>
            </a:lvl1pPr>
          </a:lstStyle>
          <a:p>
            <a:pPr>
              <a:defRPr/>
            </a:pPr>
            <a:fld id="{0D227FE4-C4DE-B64E-BF78-4F634596A1E9}" type="slidenum">
              <a:rPr lang="en-US"/>
              <a:pPr>
                <a:defRPr/>
              </a:pPr>
              <a:t>‹#›</a:t>
            </a:fld>
            <a:endParaRPr lang="en-US"/>
          </a:p>
        </p:txBody>
      </p:sp>
    </p:spTree>
    <p:extLst>
      <p:ext uri="{BB962C8B-B14F-4D97-AF65-F5344CB8AC3E}">
        <p14:creationId xmlns:p14="http://schemas.microsoft.com/office/powerpoint/2010/main" val="588381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2"/>
          </p:nvPr>
        </p:nvSpPr>
        <p:spPr/>
        <p:txBody>
          <a:bodyPr/>
          <a:lstStyle>
            <a:lvl1pPr>
              <a:defRPr/>
            </a:lvl1pPr>
          </a:lstStyle>
          <a:p>
            <a:pPr>
              <a:defRPr/>
            </a:pPr>
            <a:fld id="{5101A961-FF3F-E941-A7ED-6A1CA3F6A6AD}" type="slidenum">
              <a:rPr lang="en-US"/>
              <a:pPr>
                <a:defRPr/>
              </a:pPr>
              <a:t>‹#›</a:t>
            </a:fld>
            <a:endParaRPr lang="en-US"/>
          </a:p>
        </p:txBody>
      </p:sp>
    </p:spTree>
    <p:extLst>
      <p:ext uri="{BB962C8B-B14F-4D97-AF65-F5344CB8AC3E}">
        <p14:creationId xmlns:p14="http://schemas.microsoft.com/office/powerpoint/2010/main" val="938906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5"/>
          <p:cNvSpPr>
            <a:spLocks noGrp="1"/>
          </p:cNvSpPr>
          <p:nvPr>
            <p:ph type="sldNum" sz="quarter" idx="12"/>
          </p:nvPr>
        </p:nvSpPr>
        <p:spPr/>
        <p:txBody>
          <a:bodyPr/>
          <a:lstStyle>
            <a:lvl1pPr>
              <a:defRPr/>
            </a:lvl1pPr>
          </a:lstStyle>
          <a:p>
            <a:pPr>
              <a:defRPr/>
            </a:pPr>
            <a:fld id="{2B3FC65D-271A-A842-B579-8A644641AC8D}" type="slidenum">
              <a:rPr lang="en-US"/>
              <a:pPr>
                <a:defRPr/>
              </a:pPr>
              <a:t>‹#›</a:t>
            </a:fld>
            <a:endParaRPr lang="en-US"/>
          </a:p>
        </p:txBody>
      </p:sp>
    </p:spTree>
    <p:extLst>
      <p:ext uri="{BB962C8B-B14F-4D97-AF65-F5344CB8AC3E}">
        <p14:creationId xmlns:p14="http://schemas.microsoft.com/office/powerpoint/2010/main" val="15625728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charset="0"/>
              </a:defRPr>
            </a:lvl1pPr>
          </a:lstStyle>
          <a:p>
            <a:pPr>
              <a:defRPr/>
            </a:pPr>
            <a:fld id="{A8160DCF-7C1B-0648-A5A9-2B01D79B847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66" r:id="rId1"/>
    <p:sldLayoutId id="2147483867" r:id="rId2"/>
    <p:sldLayoutId id="2147483869" r:id="rId3"/>
    <p:sldLayoutId id="2147483871" r:id="rId4"/>
  </p:sldLayoutIdLst>
  <p:timing>
    <p:tnLst>
      <p:par>
        <p:cTn xmlns:p14="http://schemas.microsoft.com/office/powerpoint/2010/main" id="1" dur="indefinite" restart="never" nodeType="tmRoot"/>
      </p:par>
    </p:tnLst>
  </p:timing>
  <p:hf hdr="0"/>
  <p:txStyles>
    <p:titleStyle>
      <a:lvl1pPr algn="ctr" defTabSz="457200" rtl="0" eaLnBrk="0" fontAlgn="base" hangingPunct="0">
        <a:spcBef>
          <a:spcPct val="0"/>
        </a:spcBef>
        <a:spcAft>
          <a:spcPct val="0"/>
        </a:spcAft>
        <a:defRPr sz="4400" kern="1200">
          <a:solidFill>
            <a:srgbClr val="FF0000"/>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rgbClr val="FF0000"/>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rgbClr val="FF0000"/>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rgbClr val="FF0000"/>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rgbClr val="FF0000"/>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rgbClr val="FF0000"/>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rgbClr val="FF0000"/>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rgbClr val="FF0000"/>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rgbClr val="FF0000"/>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oleObject" Target="../embeddings/Microsoft_Excel_97_-_2004_Worksheet1.xls"/><Relationship Id="rId5" Type="http://schemas.openxmlformats.org/officeDocument/2006/relationships/image" Target="../media/image6.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1.bin"/><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793750"/>
            <a:ext cx="8686800" cy="2025650"/>
          </a:xfrm>
        </p:spPr>
        <p:txBody>
          <a:bodyPr>
            <a:normAutofit fontScale="90000"/>
          </a:bodyPr>
          <a:lstStyle/>
          <a:p>
            <a:r>
              <a:rPr lang="en-US" dirty="0" smtClean="0">
                <a:solidFill>
                  <a:srgbClr val="FF0000"/>
                </a:solidFill>
              </a:rPr>
              <a:t>CS 61C: Great Ideas in Computer Architecture</a:t>
            </a:r>
            <a:r>
              <a:rPr lang="en-US" sz="2700" dirty="0" smtClean="0">
                <a:solidFill>
                  <a:srgbClr val="FF0000"/>
                </a:solidFill>
              </a:rPr>
              <a:t/>
            </a:r>
            <a:br>
              <a:rPr lang="en-US" sz="2700" dirty="0" smtClean="0">
                <a:solidFill>
                  <a:srgbClr val="FF0000"/>
                </a:solidFill>
              </a:rPr>
            </a:br>
            <a:r>
              <a:rPr lang="en-US" sz="2700" dirty="0" smtClean="0">
                <a:solidFill>
                  <a:srgbClr val="FF0000"/>
                </a:solidFill>
              </a:rPr>
              <a:t> </a:t>
            </a:r>
            <a:br>
              <a:rPr lang="en-US" sz="2700" dirty="0" smtClean="0">
                <a:solidFill>
                  <a:srgbClr val="FF0000"/>
                </a:solidFill>
              </a:rPr>
            </a:br>
            <a:r>
              <a:rPr lang="en-US" dirty="0" smtClean="0">
                <a:solidFill>
                  <a:srgbClr val="FF0000"/>
                </a:solidFill>
              </a:rPr>
              <a:t>Lecture 12: </a:t>
            </a:r>
            <a:r>
              <a:rPr lang="en-US" i="1" dirty="0" smtClean="0">
                <a:solidFill>
                  <a:srgbClr val="FF0000"/>
                </a:solidFill>
              </a:rPr>
              <a:t>Single-Cycle CPU, </a:t>
            </a:r>
            <a:r>
              <a:rPr lang="en-US" i="1" dirty="0" err="1" smtClean="0">
                <a:solidFill>
                  <a:srgbClr val="FF0000"/>
                </a:solidFill>
              </a:rPr>
              <a:t>Datapath</a:t>
            </a:r>
            <a:r>
              <a:rPr lang="en-US" i="1" dirty="0" smtClean="0">
                <a:solidFill>
                  <a:srgbClr val="FF0000"/>
                </a:solidFill>
              </a:rPr>
              <a:t> &amp; Control Part 2</a:t>
            </a:r>
            <a:endParaRPr lang="en-US" i="1" dirty="0">
              <a:solidFill>
                <a:srgbClr val="FF0000"/>
              </a:solidFill>
            </a:endParaRPr>
          </a:p>
        </p:txBody>
      </p:sp>
      <p:sp>
        <p:nvSpPr>
          <p:cNvPr id="3" name="Subtitle 2"/>
          <p:cNvSpPr>
            <a:spLocks noGrp="1"/>
          </p:cNvSpPr>
          <p:nvPr>
            <p:ph type="subTitle" idx="1"/>
          </p:nvPr>
        </p:nvSpPr>
        <p:spPr>
          <a:xfrm>
            <a:off x="1016000" y="3962400"/>
            <a:ext cx="6959600" cy="2438400"/>
          </a:xfrm>
        </p:spPr>
        <p:txBody>
          <a:bodyPr>
            <a:noAutofit/>
          </a:bodyPr>
          <a:lstStyle/>
          <a:p>
            <a:r>
              <a:rPr lang="en-US" dirty="0" smtClean="0">
                <a:solidFill>
                  <a:srgbClr val="0000FF"/>
                </a:solidFill>
              </a:rPr>
              <a:t>Instructor:</a:t>
            </a:r>
            <a:r>
              <a:rPr lang="en-US" dirty="0">
                <a:solidFill>
                  <a:srgbClr val="0000FF"/>
                </a:solidFill>
              </a:rPr>
              <a:t> </a:t>
            </a:r>
            <a:r>
              <a:rPr lang="en-US" dirty="0" smtClean="0">
                <a:solidFill>
                  <a:srgbClr val="0000FF"/>
                </a:solidFill>
              </a:rPr>
              <a:t>Sagar Karandikar</a:t>
            </a:r>
          </a:p>
          <a:p>
            <a:r>
              <a:rPr lang="en-US" dirty="0" err="1" smtClean="0">
                <a:solidFill>
                  <a:srgbClr val="0000FF"/>
                </a:solidFill>
              </a:rPr>
              <a:t>sagark@eecs.berkeley.edu</a:t>
            </a:r>
            <a:endParaRPr lang="en-US" dirty="0" smtClean="0">
              <a:solidFill>
                <a:srgbClr val="0000FF"/>
              </a:solidFill>
            </a:endParaRPr>
          </a:p>
          <a:p>
            <a:endParaRPr lang="en-US" dirty="0" smtClean="0">
              <a:solidFill>
                <a:srgbClr val="0000FF"/>
              </a:solidFill>
            </a:endParaRPr>
          </a:p>
          <a:p>
            <a:r>
              <a:rPr lang="en-US" dirty="0" smtClean="0">
                <a:solidFill>
                  <a:srgbClr val="0000FF"/>
                </a:solidFill>
              </a:rPr>
              <a:t>http://</a:t>
            </a:r>
            <a:r>
              <a:rPr lang="en-US" dirty="0" err="1" smtClean="0">
                <a:solidFill>
                  <a:srgbClr val="0000FF"/>
                </a:solidFill>
              </a:rPr>
              <a:t>inst.eecs.berkeley.edu</a:t>
            </a:r>
            <a:r>
              <a:rPr lang="en-US" dirty="0" smtClean="0">
                <a:solidFill>
                  <a:srgbClr val="0000FF"/>
                </a:solidFill>
              </a:rPr>
              <a:t>/~cs61c</a:t>
            </a:r>
          </a:p>
        </p:txBody>
      </p:sp>
      <p:sp>
        <p:nvSpPr>
          <p:cNvPr id="4" name="Slide Number Placeholder 3"/>
          <p:cNvSpPr>
            <a:spLocks noGrp="1"/>
          </p:cNvSpPr>
          <p:nvPr>
            <p:ph type="sldNum" sz="quarter" idx="12"/>
          </p:nvPr>
        </p:nvSpPr>
        <p:spPr/>
        <p:txBody>
          <a:bodyPr/>
          <a:lstStyle/>
          <a:p>
            <a:fld id="{F4BA2A7E-5181-A840-825F-018EFA86BC7E}" type="slidenum">
              <a:rPr lang="en-US" smtClean="0"/>
              <a:pPr/>
              <a:t>1</a:t>
            </a:fld>
            <a:endParaRPr lang="en-US"/>
          </a:p>
        </p:txBody>
      </p:sp>
      <p:pic>
        <p:nvPicPr>
          <p:cNvPr id="5" name="Picture 4" descr="EECS-logo-origin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7991" y="6240136"/>
            <a:ext cx="2646009" cy="617864"/>
          </a:xfrm>
          <a:prstGeom prst="rect">
            <a:avLst/>
          </a:prstGeom>
        </p:spPr>
      </p:pic>
    </p:spTree>
    <p:extLst>
      <p:ext uri="{BB962C8B-B14F-4D97-AF65-F5344CB8AC3E}">
        <p14:creationId xmlns:p14="http://schemas.microsoft.com/office/powerpoint/2010/main" val="223771027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atin typeface="Calibri" charset="0"/>
                <a:ea typeface="ＭＳ Ｐゴシック" charset="0"/>
                <a:cs typeface="ＭＳ Ｐゴシック" charset="0"/>
              </a:rPr>
              <a:t>Step 2: Components of the Datapath</a:t>
            </a:r>
          </a:p>
        </p:txBody>
      </p:sp>
      <p:sp>
        <p:nvSpPr>
          <p:cNvPr id="33795" name="Rectangle 3"/>
          <p:cNvSpPr>
            <a:spLocks noGrp="1" noChangeArrowheads="1"/>
          </p:cNvSpPr>
          <p:nvPr>
            <p:ph type="body" idx="1"/>
          </p:nvPr>
        </p:nvSpPr>
        <p:spPr>
          <a:xfrm>
            <a:off x="457200" y="1600200"/>
            <a:ext cx="8229600" cy="1836738"/>
          </a:xfrm>
        </p:spPr>
        <p:txBody>
          <a:bodyPr/>
          <a:lstStyle/>
          <a:p>
            <a:r>
              <a:rPr lang="en-US" dirty="0">
                <a:latin typeface="Calibri" charset="0"/>
                <a:ea typeface="ＭＳ Ｐゴシック" charset="0"/>
                <a:cs typeface="ＭＳ Ｐゴシック" charset="0"/>
              </a:rPr>
              <a:t>Combinational Elements</a:t>
            </a:r>
          </a:p>
          <a:p>
            <a:r>
              <a:rPr lang="en-US" dirty="0">
                <a:latin typeface="Calibri" charset="0"/>
                <a:ea typeface="ＭＳ Ｐゴシック" charset="0"/>
                <a:cs typeface="ＭＳ Ｐゴシック" charset="0"/>
              </a:rPr>
              <a:t>Storage Elements + Clocking Methodology</a:t>
            </a:r>
          </a:p>
          <a:p>
            <a:r>
              <a:rPr lang="en-US" dirty="0">
                <a:latin typeface="Calibri" charset="0"/>
                <a:ea typeface="ＭＳ Ｐゴシック" charset="0"/>
                <a:cs typeface="ＭＳ Ｐゴシック" charset="0"/>
              </a:rPr>
              <a:t>Building Blocks</a:t>
            </a:r>
          </a:p>
        </p:txBody>
      </p:sp>
      <p:grpSp>
        <p:nvGrpSpPr>
          <p:cNvPr id="33799" name="Group 120"/>
          <p:cNvGrpSpPr>
            <a:grpSpLocks/>
          </p:cNvGrpSpPr>
          <p:nvPr/>
        </p:nvGrpSpPr>
        <p:grpSpPr bwMode="auto">
          <a:xfrm>
            <a:off x="171450" y="3457575"/>
            <a:ext cx="3225800" cy="2162175"/>
            <a:chOff x="171003" y="3457002"/>
            <a:chExt cx="3225761" cy="2163289"/>
          </a:xfrm>
        </p:grpSpPr>
        <p:grpSp>
          <p:nvGrpSpPr>
            <p:cNvPr id="33844" name="Group 38"/>
            <p:cNvGrpSpPr>
              <a:grpSpLocks/>
            </p:cNvGrpSpPr>
            <p:nvPr/>
          </p:nvGrpSpPr>
          <p:grpSpPr bwMode="auto">
            <a:xfrm>
              <a:off x="171003" y="3457002"/>
              <a:ext cx="3225761" cy="1707442"/>
              <a:chOff x="2514600" y="1206500"/>
              <a:chExt cx="3225761" cy="1707442"/>
            </a:xfrm>
          </p:grpSpPr>
          <p:sp>
            <p:nvSpPr>
              <p:cNvPr id="40" name="Line 4"/>
              <p:cNvSpPr>
                <a:spLocks noChangeShapeType="1"/>
              </p:cNvSpPr>
              <p:nvPr/>
            </p:nvSpPr>
            <p:spPr bwMode="auto">
              <a:xfrm flipH="1">
                <a:off x="2820984" y="1708408"/>
                <a:ext cx="787390" cy="0"/>
              </a:xfrm>
              <a:prstGeom prst="line">
                <a:avLst/>
              </a:prstGeom>
              <a:noFill/>
              <a:ln w="25400">
                <a:solidFill>
                  <a:schemeClr val="tx1"/>
                </a:solidFill>
                <a:round/>
                <a:headEnd type="triangle" w="med" len="med"/>
                <a:tailEnd/>
              </a:ln>
            </p:spPr>
            <p:txBody>
              <a:bodyPr wrap="none" anchor="ctr"/>
              <a:lstStyle/>
              <a:p>
                <a:pPr>
                  <a:defRPr/>
                </a:pPr>
                <a:endParaRPr lang="en-US" sz="1600">
                  <a:latin typeface="+mn-lt"/>
                  <a:ea typeface="ＭＳ Ｐゴシック" charset="-128"/>
                  <a:cs typeface="ＭＳ Ｐゴシック" charset="-128"/>
                </a:endParaRPr>
              </a:p>
            </p:txBody>
          </p:sp>
          <p:sp>
            <p:nvSpPr>
              <p:cNvPr id="42" name="Line 14"/>
              <p:cNvSpPr>
                <a:spLocks noChangeShapeType="1"/>
              </p:cNvSpPr>
              <p:nvPr/>
            </p:nvSpPr>
            <p:spPr bwMode="auto">
              <a:xfrm flipH="1">
                <a:off x="3208330" y="1638522"/>
                <a:ext cx="88899" cy="139772"/>
              </a:xfrm>
              <a:prstGeom prst="line">
                <a:avLst/>
              </a:prstGeom>
              <a:noFill/>
              <a:ln w="12700">
                <a:solidFill>
                  <a:schemeClr val="tx1"/>
                </a:solidFill>
                <a:round/>
                <a:headEnd/>
                <a:tailEnd/>
              </a:ln>
            </p:spPr>
            <p:txBody>
              <a:bodyPr wrap="none" anchor="ctr"/>
              <a:lstStyle/>
              <a:p>
                <a:pPr>
                  <a:defRPr/>
                </a:pPr>
                <a:endParaRPr lang="en-US" sz="1600">
                  <a:latin typeface="+mn-lt"/>
                  <a:ea typeface="ＭＳ Ｐゴシック" charset="-128"/>
                  <a:cs typeface="ＭＳ Ｐゴシック" charset="-128"/>
                </a:endParaRPr>
              </a:p>
            </p:txBody>
          </p:sp>
          <p:sp>
            <p:nvSpPr>
              <p:cNvPr id="43" name="Rectangle 15"/>
              <p:cNvSpPr>
                <a:spLocks noChangeArrowheads="1"/>
              </p:cNvSpPr>
              <p:nvPr/>
            </p:nvSpPr>
            <p:spPr bwMode="auto">
              <a:xfrm>
                <a:off x="2895595" y="1663935"/>
                <a:ext cx="390520" cy="335136"/>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32</a:t>
                </a:r>
              </a:p>
            </p:txBody>
          </p:sp>
          <p:sp>
            <p:nvSpPr>
              <p:cNvPr id="44" name="Line 16"/>
              <p:cNvSpPr>
                <a:spLocks noChangeShapeType="1"/>
              </p:cNvSpPr>
              <p:nvPr/>
            </p:nvSpPr>
            <p:spPr bwMode="auto">
              <a:xfrm flipH="1">
                <a:off x="2820984" y="2621692"/>
                <a:ext cx="787390" cy="0"/>
              </a:xfrm>
              <a:prstGeom prst="line">
                <a:avLst/>
              </a:prstGeom>
              <a:noFill/>
              <a:ln w="25400">
                <a:solidFill>
                  <a:schemeClr val="tx1"/>
                </a:solidFill>
                <a:round/>
                <a:headEnd type="triangle" w="med" len="med"/>
                <a:tailEnd/>
              </a:ln>
            </p:spPr>
            <p:txBody>
              <a:bodyPr wrap="none" anchor="ctr"/>
              <a:lstStyle/>
              <a:p>
                <a:pPr>
                  <a:defRPr/>
                </a:pPr>
                <a:endParaRPr lang="en-US" sz="1600">
                  <a:latin typeface="+mn-lt"/>
                  <a:ea typeface="ＭＳ Ｐゴシック" charset="-128"/>
                  <a:cs typeface="ＭＳ Ｐゴシック" charset="-128"/>
                </a:endParaRPr>
              </a:p>
            </p:txBody>
          </p:sp>
          <p:sp>
            <p:nvSpPr>
              <p:cNvPr id="45" name="Line 17"/>
              <p:cNvSpPr>
                <a:spLocks noChangeShapeType="1"/>
              </p:cNvSpPr>
              <p:nvPr/>
            </p:nvSpPr>
            <p:spPr bwMode="auto">
              <a:xfrm flipH="1">
                <a:off x="3208330" y="2551806"/>
                <a:ext cx="88899" cy="139772"/>
              </a:xfrm>
              <a:prstGeom prst="line">
                <a:avLst/>
              </a:prstGeom>
              <a:noFill/>
              <a:ln w="12700">
                <a:solidFill>
                  <a:schemeClr val="tx1"/>
                </a:solidFill>
                <a:round/>
                <a:headEnd/>
                <a:tailEnd/>
              </a:ln>
            </p:spPr>
            <p:txBody>
              <a:bodyPr wrap="none" anchor="ctr"/>
              <a:lstStyle/>
              <a:p>
                <a:pPr>
                  <a:defRPr/>
                </a:pPr>
                <a:endParaRPr lang="en-US" sz="1600">
                  <a:latin typeface="+mn-lt"/>
                  <a:ea typeface="ＭＳ Ｐゴシック" charset="-128"/>
                  <a:cs typeface="ＭＳ Ｐゴシック" charset="-128"/>
                </a:endParaRPr>
              </a:p>
            </p:txBody>
          </p:sp>
          <p:sp>
            <p:nvSpPr>
              <p:cNvPr id="46" name="Rectangle 18"/>
              <p:cNvSpPr>
                <a:spLocks noChangeArrowheads="1"/>
              </p:cNvSpPr>
              <p:nvPr/>
            </p:nvSpPr>
            <p:spPr bwMode="auto">
              <a:xfrm>
                <a:off x="2895595" y="2577219"/>
                <a:ext cx="390520" cy="336723"/>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32</a:t>
                </a:r>
              </a:p>
            </p:txBody>
          </p:sp>
          <p:sp>
            <p:nvSpPr>
              <p:cNvPr id="47" name="Rectangle 19"/>
              <p:cNvSpPr>
                <a:spLocks noChangeArrowheads="1"/>
              </p:cNvSpPr>
              <p:nvPr/>
            </p:nvSpPr>
            <p:spPr bwMode="auto">
              <a:xfrm>
                <a:off x="2514600" y="1511457"/>
                <a:ext cx="301621" cy="335136"/>
              </a:xfrm>
              <a:prstGeom prst="rect">
                <a:avLst/>
              </a:prstGeom>
              <a:noFill/>
              <a:ln w="12700">
                <a:noFill/>
                <a:miter lim="800000"/>
                <a:headEnd/>
                <a:tailEnd/>
              </a:ln>
            </p:spPr>
            <p:txBody>
              <a:bodyPr wrap="none" lIns="90488" tIns="44450" rIns="90488" bIns="44450">
                <a:spAutoFit/>
              </a:bodyPr>
              <a:lstStyle/>
              <a:p>
                <a:pPr>
                  <a:defRPr/>
                </a:pPr>
                <a:r>
                  <a:rPr lang="en-US" sz="1600" dirty="0">
                    <a:latin typeface="+mn-lt"/>
                    <a:ea typeface="ＭＳ Ｐゴシック" charset="-128"/>
                    <a:cs typeface="ＭＳ Ｐゴシック" charset="-128"/>
                  </a:rPr>
                  <a:t>A</a:t>
                </a:r>
              </a:p>
            </p:txBody>
          </p:sp>
          <p:sp>
            <p:nvSpPr>
              <p:cNvPr id="48" name="Rectangle 20"/>
              <p:cNvSpPr>
                <a:spLocks noChangeArrowheads="1"/>
              </p:cNvSpPr>
              <p:nvPr/>
            </p:nvSpPr>
            <p:spPr bwMode="auto">
              <a:xfrm>
                <a:off x="2514600" y="2426328"/>
                <a:ext cx="293684" cy="335136"/>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B</a:t>
                </a:r>
              </a:p>
            </p:txBody>
          </p:sp>
          <p:sp>
            <p:nvSpPr>
              <p:cNvPr id="49" name="Line 21"/>
              <p:cNvSpPr>
                <a:spLocks noChangeShapeType="1"/>
              </p:cNvSpPr>
              <p:nvPr/>
            </p:nvSpPr>
            <p:spPr bwMode="auto">
              <a:xfrm flipH="1">
                <a:off x="4040170" y="2165844"/>
                <a:ext cx="787390" cy="0"/>
              </a:xfrm>
              <a:prstGeom prst="line">
                <a:avLst/>
              </a:prstGeom>
              <a:noFill/>
              <a:ln w="25400">
                <a:solidFill>
                  <a:schemeClr val="tx1"/>
                </a:solidFill>
                <a:round/>
                <a:headEnd type="triangle" w="med" len="med"/>
                <a:tailEnd/>
              </a:ln>
            </p:spPr>
            <p:txBody>
              <a:bodyPr wrap="none" anchor="ctr"/>
              <a:lstStyle/>
              <a:p>
                <a:pPr>
                  <a:defRPr/>
                </a:pPr>
                <a:endParaRPr lang="en-US" sz="1600">
                  <a:latin typeface="+mn-lt"/>
                  <a:ea typeface="ＭＳ Ｐゴシック" charset="-128"/>
                  <a:cs typeface="ＭＳ Ｐゴシック" charset="-128"/>
                </a:endParaRPr>
              </a:p>
            </p:txBody>
          </p:sp>
          <p:sp>
            <p:nvSpPr>
              <p:cNvPr id="50" name="Line 22"/>
              <p:cNvSpPr>
                <a:spLocks noChangeShapeType="1"/>
              </p:cNvSpPr>
              <p:nvPr/>
            </p:nvSpPr>
            <p:spPr bwMode="auto">
              <a:xfrm flipH="1">
                <a:off x="4427515" y="2095958"/>
                <a:ext cx="88899" cy="139772"/>
              </a:xfrm>
              <a:prstGeom prst="line">
                <a:avLst/>
              </a:prstGeom>
              <a:noFill/>
              <a:ln w="12700">
                <a:solidFill>
                  <a:schemeClr val="tx1"/>
                </a:solidFill>
                <a:round/>
                <a:headEnd/>
                <a:tailEnd/>
              </a:ln>
            </p:spPr>
            <p:txBody>
              <a:bodyPr wrap="none" anchor="ctr"/>
              <a:lstStyle/>
              <a:p>
                <a:pPr>
                  <a:defRPr/>
                </a:pPr>
                <a:endParaRPr lang="en-US" sz="1600">
                  <a:latin typeface="+mn-lt"/>
                  <a:ea typeface="ＭＳ Ｐゴシック" charset="-128"/>
                  <a:cs typeface="ＭＳ Ｐゴシック" charset="-128"/>
                </a:endParaRPr>
              </a:p>
            </p:txBody>
          </p:sp>
          <p:sp>
            <p:nvSpPr>
              <p:cNvPr id="51" name="Rectangle 23"/>
              <p:cNvSpPr>
                <a:spLocks noChangeArrowheads="1"/>
              </p:cNvSpPr>
              <p:nvPr/>
            </p:nvSpPr>
            <p:spPr bwMode="auto">
              <a:xfrm>
                <a:off x="4114781" y="2121371"/>
                <a:ext cx="390520" cy="335136"/>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32</a:t>
                </a:r>
              </a:p>
            </p:txBody>
          </p:sp>
          <p:sp>
            <p:nvSpPr>
              <p:cNvPr id="52" name="Rectangle 24"/>
              <p:cNvSpPr>
                <a:spLocks noChangeArrowheads="1"/>
              </p:cNvSpPr>
              <p:nvPr/>
            </p:nvSpPr>
            <p:spPr bwMode="auto">
              <a:xfrm>
                <a:off x="4800572" y="1968892"/>
                <a:ext cx="549268" cy="335136"/>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Sum</a:t>
                </a:r>
              </a:p>
            </p:txBody>
          </p:sp>
          <p:sp>
            <p:nvSpPr>
              <p:cNvPr id="53" name="Line 25"/>
              <p:cNvSpPr>
                <a:spLocks noChangeShapeType="1"/>
              </p:cNvSpPr>
              <p:nvPr/>
            </p:nvSpPr>
            <p:spPr bwMode="auto">
              <a:xfrm>
                <a:off x="3790935" y="2621692"/>
                <a:ext cx="965188" cy="0"/>
              </a:xfrm>
              <a:prstGeom prst="line">
                <a:avLst/>
              </a:prstGeom>
              <a:noFill/>
              <a:ln w="25400">
                <a:solidFill>
                  <a:schemeClr val="tx1"/>
                </a:solidFill>
                <a:round/>
                <a:headEnd/>
                <a:tailEnd type="triangle" w="med" len="med"/>
              </a:ln>
            </p:spPr>
            <p:txBody>
              <a:bodyPr wrap="none" anchor="ctr"/>
              <a:lstStyle/>
              <a:p>
                <a:pPr>
                  <a:defRPr/>
                </a:pPr>
                <a:endParaRPr lang="en-US" sz="1600">
                  <a:latin typeface="+mn-lt"/>
                  <a:ea typeface="ＭＳ Ｐゴシック" charset="-128"/>
                  <a:cs typeface="ＭＳ Ｐゴシック" charset="-128"/>
                </a:endParaRPr>
              </a:p>
            </p:txBody>
          </p:sp>
          <p:sp>
            <p:nvSpPr>
              <p:cNvPr id="54" name="Rectangle 26"/>
              <p:cNvSpPr>
                <a:spLocks noChangeArrowheads="1"/>
              </p:cNvSpPr>
              <p:nvPr/>
            </p:nvSpPr>
            <p:spPr bwMode="auto">
              <a:xfrm>
                <a:off x="4800572" y="2426328"/>
                <a:ext cx="939789" cy="335136"/>
              </a:xfrm>
              <a:prstGeom prst="rect">
                <a:avLst/>
              </a:prstGeom>
              <a:noFill/>
              <a:ln w="12700">
                <a:noFill/>
                <a:miter lim="800000"/>
                <a:headEnd/>
                <a:tailEnd/>
              </a:ln>
            </p:spPr>
            <p:txBody>
              <a:bodyPr wrap="none" lIns="90488" tIns="44450" rIns="90488" bIns="44450">
                <a:spAutoFit/>
              </a:bodyPr>
              <a:lstStyle/>
              <a:p>
                <a:pPr>
                  <a:defRPr/>
                </a:pPr>
                <a:r>
                  <a:rPr lang="en-US" sz="1600" dirty="0" err="1">
                    <a:latin typeface="+mn-lt"/>
                    <a:ea typeface="ＭＳ Ｐゴシック" charset="-128"/>
                    <a:cs typeface="ＭＳ Ｐゴシック" charset="-128"/>
                  </a:rPr>
                  <a:t>CarryOut</a:t>
                </a:r>
                <a:endParaRPr lang="en-US" sz="1600" dirty="0">
                  <a:latin typeface="+mn-lt"/>
                  <a:ea typeface="ＭＳ Ｐゴシック" charset="-128"/>
                  <a:cs typeface="ＭＳ Ｐゴシック" charset="-128"/>
                </a:endParaRPr>
              </a:p>
            </p:txBody>
          </p:sp>
          <p:sp>
            <p:nvSpPr>
              <p:cNvPr id="56" name="Line 72"/>
              <p:cNvSpPr>
                <a:spLocks noChangeShapeType="1"/>
              </p:cNvSpPr>
              <p:nvPr/>
            </p:nvSpPr>
            <p:spPr bwMode="auto">
              <a:xfrm>
                <a:off x="3900471" y="1339919"/>
                <a:ext cx="0" cy="432022"/>
              </a:xfrm>
              <a:prstGeom prst="line">
                <a:avLst/>
              </a:prstGeom>
              <a:noFill/>
              <a:ln w="25400">
                <a:solidFill>
                  <a:schemeClr val="tx1"/>
                </a:solidFill>
                <a:round/>
                <a:headEnd/>
                <a:tailEnd type="triangle" w="med" len="med"/>
              </a:ln>
            </p:spPr>
            <p:txBody>
              <a:bodyPr wrap="none" anchor="ctr"/>
              <a:lstStyle/>
              <a:p>
                <a:pPr>
                  <a:defRPr/>
                </a:pPr>
                <a:endParaRPr lang="en-US" sz="1600">
                  <a:latin typeface="+mn-lt"/>
                  <a:ea typeface="ＭＳ Ｐゴシック" charset="-128"/>
                  <a:cs typeface="ＭＳ Ｐゴシック" charset="-128"/>
                </a:endParaRPr>
              </a:p>
            </p:txBody>
          </p:sp>
          <p:sp>
            <p:nvSpPr>
              <p:cNvPr id="57" name="Rectangle 73"/>
              <p:cNvSpPr>
                <a:spLocks noChangeArrowheads="1"/>
              </p:cNvSpPr>
              <p:nvPr/>
            </p:nvSpPr>
            <p:spPr bwMode="auto">
              <a:xfrm>
                <a:off x="3886183" y="1206500"/>
                <a:ext cx="787390" cy="336723"/>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CarryIn</a:t>
                </a:r>
              </a:p>
            </p:txBody>
          </p:sp>
        </p:grpSp>
        <p:sp>
          <p:nvSpPr>
            <p:cNvPr id="92" name="TextBox 91"/>
            <p:cNvSpPr txBox="1"/>
            <p:nvPr/>
          </p:nvSpPr>
          <p:spPr>
            <a:xfrm>
              <a:off x="991731" y="5250213"/>
              <a:ext cx="755641" cy="370078"/>
            </a:xfrm>
            <a:prstGeom prst="rect">
              <a:avLst/>
            </a:prstGeom>
            <a:noFill/>
          </p:spPr>
          <p:txBody>
            <a:bodyPr wrap="none">
              <a:spAutoFit/>
            </a:bodyPr>
            <a:lstStyle/>
            <a:p>
              <a:pPr>
                <a:defRPr/>
              </a:pPr>
              <a:r>
                <a:rPr lang="en-US" dirty="0">
                  <a:latin typeface="+mn-lt"/>
                  <a:ea typeface="ＭＳ Ｐゴシック" charset="-128"/>
                  <a:cs typeface="ＭＳ Ｐゴシック" charset="-128"/>
                </a:rPr>
                <a:t>Adder</a:t>
              </a:r>
            </a:p>
          </p:txBody>
        </p:sp>
      </p:grpSp>
      <p:grpSp>
        <p:nvGrpSpPr>
          <p:cNvPr id="33800" name="Group 119"/>
          <p:cNvGrpSpPr>
            <a:grpSpLocks/>
          </p:cNvGrpSpPr>
          <p:nvPr/>
        </p:nvGrpSpPr>
        <p:grpSpPr bwMode="auto">
          <a:xfrm>
            <a:off x="3427413" y="3497263"/>
            <a:ext cx="2417762" cy="2057400"/>
            <a:chOff x="3926492" y="3512687"/>
            <a:chExt cx="2416331" cy="2058640"/>
          </a:xfrm>
        </p:grpSpPr>
        <p:grpSp>
          <p:nvGrpSpPr>
            <p:cNvPr id="33825" name="Group 90"/>
            <p:cNvGrpSpPr>
              <a:grpSpLocks/>
            </p:cNvGrpSpPr>
            <p:nvPr/>
          </p:nvGrpSpPr>
          <p:grpSpPr bwMode="auto">
            <a:xfrm>
              <a:off x="3926492" y="3512687"/>
              <a:ext cx="2416331" cy="1663114"/>
              <a:chOff x="4577008" y="3357792"/>
              <a:chExt cx="2416331" cy="1663114"/>
            </a:xfrm>
          </p:grpSpPr>
          <p:grpSp>
            <p:nvGrpSpPr>
              <p:cNvPr id="33827" name="Group 67"/>
              <p:cNvGrpSpPr>
                <a:grpSpLocks/>
              </p:cNvGrpSpPr>
              <p:nvPr/>
            </p:nvGrpSpPr>
            <p:grpSpPr bwMode="auto">
              <a:xfrm>
                <a:off x="4577008" y="3357792"/>
                <a:ext cx="2416331" cy="1663114"/>
                <a:chOff x="2424113" y="3048000"/>
                <a:chExt cx="2416331" cy="1663114"/>
              </a:xfrm>
            </p:grpSpPr>
            <p:sp>
              <p:nvSpPr>
                <p:cNvPr id="70" name="Line 55"/>
                <p:cNvSpPr>
                  <a:spLocks noChangeShapeType="1"/>
                </p:cNvSpPr>
                <p:nvPr/>
              </p:nvSpPr>
              <p:spPr bwMode="auto">
                <a:xfrm flipH="1">
                  <a:off x="2730319" y="3734213"/>
                  <a:ext cx="786934" cy="0"/>
                </a:xfrm>
                <a:prstGeom prst="line">
                  <a:avLst/>
                </a:prstGeom>
                <a:noFill/>
                <a:ln w="25400">
                  <a:solidFill>
                    <a:schemeClr val="tx1"/>
                  </a:solidFill>
                  <a:round/>
                  <a:headEnd type="triangle" w="med" len="med"/>
                  <a:tailEnd/>
                </a:ln>
              </p:spPr>
              <p:txBody>
                <a:bodyPr wrap="none" anchor="ctr"/>
                <a:lstStyle/>
                <a:p>
                  <a:pPr>
                    <a:defRPr/>
                  </a:pPr>
                  <a:endParaRPr lang="en-US" sz="1600">
                    <a:latin typeface="+mn-lt"/>
                    <a:ea typeface="ＭＳ Ｐゴシック" charset="-128"/>
                    <a:cs typeface="ＭＳ Ｐゴシック" charset="-128"/>
                  </a:endParaRPr>
                </a:p>
              </p:txBody>
            </p:sp>
            <p:sp>
              <p:nvSpPr>
                <p:cNvPr id="71" name="Line 56"/>
                <p:cNvSpPr>
                  <a:spLocks noChangeShapeType="1"/>
                </p:cNvSpPr>
                <p:nvPr/>
              </p:nvSpPr>
              <p:spPr bwMode="auto">
                <a:xfrm flipH="1">
                  <a:off x="3117439" y="3664321"/>
                  <a:ext cx="88847" cy="139784"/>
                </a:xfrm>
                <a:prstGeom prst="line">
                  <a:avLst/>
                </a:prstGeom>
                <a:noFill/>
                <a:ln w="12700">
                  <a:solidFill>
                    <a:schemeClr val="tx1"/>
                  </a:solidFill>
                  <a:round/>
                  <a:headEnd/>
                  <a:tailEnd/>
                </a:ln>
              </p:spPr>
              <p:txBody>
                <a:bodyPr wrap="none" anchor="ctr"/>
                <a:lstStyle/>
                <a:p>
                  <a:pPr>
                    <a:defRPr/>
                  </a:pPr>
                  <a:endParaRPr lang="en-US" sz="1600">
                    <a:latin typeface="+mn-lt"/>
                    <a:ea typeface="ＭＳ Ｐゴシック" charset="-128"/>
                    <a:cs typeface="ＭＳ Ｐゴシック" charset="-128"/>
                  </a:endParaRPr>
                </a:p>
              </p:txBody>
            </p:sp>
            <p:sp>
              <p:nvSpPr>
                <p:cNvPr id="72" name="Rectangle 57"/>
                <p:cNvSpPr>
                  <a:spLocks noChangeArrowheads="1"/>
                </p:cNvSpPr>
                <p:nvPr/>
              </p:nvSpPr>
              <p:spPr bwMode="auto">
                <a:xfrm>
                  <a:off x="2804887" y="3689737"/>
                  <a:ext cx="388707" cy="335164"/>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32</a:t>
                  </a:r>
                </a:p>
              </p:txBody>
            </p:sp>
            <p:sp>
              <p:nvSpPr>
                <p:cNvPr id="73" name="Line 58"/>
                <p:cNvSpPr>
                  <a:spLocks noChangeShapeType="1"/>
                </p:cNvSpPr>
                <p:nvPr/>
              </p:nvSpPr>
              <p:spPr bwMode="auto">
                <a:xfrm flipH="1">
                  <a:off x="2730319" y="4418838"/>
                  <a:ext cx="786934" cy="0"/>
                </a:xfrm>
                <a:prstGeom prst="line">
                  <a:avLst/>
                </a:prstGeom>
                <a:noFill/>
                <a:ln w="25400">
                  <a:solidFill>
                    <a:schemeClr val="tx1"/>
                  </a:solidFill>
                  <a:round/>
                  <a:headEnd type="triangle" w="med" len="med"/>
                  <a:tailEnd/>
                </a:ln>
              </p:spPr>
              <p:txBody>
                <a:bodyPr wrap="none" anchor="ctr"/>
                <a:lstStyle/>
                <a:p>
                  <a:pPr>
                    <a:defRPr/>
                  </a:pPr>
                  <a:endParaRPr lang="en-US" sz="1600">
                    <a:latin typeface="+mn-lt"/>
                    <a:ea typeface="ＭＳ Ｐゴシック" charset="-128"/>
                    <a:cs typeface="ＭＳ Ｐゴシック" charset="-128"/>
                  </a:endParaRPr>
                </a:p>
              </p:txBody>
            </p:sp>
            <p:sp>
              <p:nvSpPr>
                <p:cNvPr id="74" name="Line 59"/>
                <p:cNvSpPr>
                  <a:spLocks noChangeShapeType="1"/>
                </p:cNvSpPr>
                <p:nvPr/>
              </p:nvSpPr>
              <p:spPr bwMode="auto">
                <a:xfrm flipH="1">
                  <a:off x="3117439" y="4348946"/>
                  <a:ext cx="88847" cy="139784"/>
                </a:xfrm>
                <a:prstGeom prst="line">
                  <a:avLst/>
                </a:prstGeom>
                <a:noFill/>
                <a:ln w="12700">
                  <a:solidFill>
                    <a:schemeClr val="tx1"/>
                  </a:solidFill>
                  <a:round/>
                  <a:headEnd/>
                  <a:tailEnd/>
                </a:ln>
              </p:spPr>
              <p:txBody>
                <a:bodyPr wrap="none" anchor="ctr"/>
                <a:lstStyle/>
                <a:p>
                  <a:pPr>
                    <a:defRPr/>
                  </a:pPr>
                  <a:endParaRPr lang="en-US" sz="1600">
                    <a:latin typeface="+mn-lt"/>
                    <a:ea typeface="ＭＳ Ｐゴシック" charset="-128"/>
                    <a:cs typeface="ＭＳ Ｐゴシック" charset="-128"/>
                  </a:endParaRPr>
                </a:p>
              </p:txBody>
            </p:sp>
            <p:sp>
              <p:nvSpPr>
                <p:cNvPr id="75" name="Rectangle 60"/>
                <p:cNvSpPr>
                  <a:spLocks noChangeArrowheads="1"/>
                </p:cNvSpPr>
                <p:nvPr/>
              </p:nvSpPr>
              <p:spPr bwMode="auto">
                <a:xfrm>
                  <a:off x="2424113" y="3537245"/>
                  <a:ext cx="301446" cy="335164"/>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A</a:t>
                  </a:r>
                </a:p>
              </p:txBody>
            </p:sp>
            <p:sp>
              <p:nvSpPr>
                <p:cNvPr id="76" name="Rectangle 61"/>
                <p:cNvSpPr>
                  <a:spLocks noChangeArrowheads="1"/>
                </p:cNvSpPr>
                <p:nvPr/>
              </p:nvSpPr>
              <p:spPr bwMode="auto">
                <a:xfrm>
                  <a:off x="2424113" y="4223458"/>
                  <a:ext cx="298273" cy="335164"/>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B</a:t>
                  </a:r>
                </a:p>
              </p:txBody>
            </p:sp>
            <p:sp>
              <p:nvSpPr>
                <p:cNvPr id="77" name="Rectangle 62"/>
                <p:cNvSpPr>
                  <a:spLocks noChangeArrowheads="1"/>
                </p:cNvSpPr>
                <p:nvPr/>
              </p:nvSpPr>
              <p:spPr bwMode="auto">
                <a:xfrm>
                  <a:off x="2804887" y="4374361"/>
                  <a:ext cx="388707" cy="336753"/>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32</a:t>
                  </a:r>
                </a:p>
              </p:txBody>
            </p:sp>
            <p:sp>
              <p:nvSpPr>
                <p:cNvPr id="78" name="Line 63"/>
                <p:cNvSpPr>
                  <a:spLocks noChangeShapeType="1"/>
                </p:cNvSpPr>
                <p:nvPr/>
              </p:nvSpPr>
              <p:spPr bwMode="auto">
                <a:xfrm flipH="1">
                  <a:off x="3798074" y="4115443"/>
                  <a:ext cx="786934" cy="0"/>
                </a:xfrm>
                <a:prstGeom prst="line">
                  <a:avLst/>
                </a:prstGeom>
                <a:noFill/>
                <a:ln w="25400">
                  <a:solidFill>
                    <a:schemeClr val="tx1"/>
                  </a:solidFill>
                  <a:round/>
                  <a:headEnd type="triangle" w="med" len="med"/>
                  <a:tailEnd/>
                </a:ln>
              </p:spPr>
              <p:txBody>
                <a:bodyPr wrap="none" anchor="ctr"/>
                <a:lstStyle/>
                <a:p>
                  <a:pPr>
                    <a:defRPr/>
                  </a:pPr>
                  <a:endParaRPr lang="en-US" sz="1600">
                    <a:latin typeface="+mn-lt"/>
                    <a:ea typeface="ＭＳ Ｐゴシック" charset="-128"/>
                    <a:cs typeface="ＭＳ Ｐゴシック" charset="-128"/>
                  </a:endParaRPr>
                </a:p>
              </p:txBody>
            </p:sp>
            <p:sp>
              <p:nvSpPr>
                <p:cNvPr id="79" name="Line 64"/>
                <p:cNvSpPr>
                  <a:spLocks noChangeShapeType="1"/>
                </p:cNvSpPr>
                <p:nvPr/>
              </p:nvSpPr>
              <p:spPr bwMode="auto">
                <a:xfrm flipH="1">
                  <a:off x="4185195" y="4045551"/>
                  <a:ext cx="88847" cy="139784"/>
                </a:xfrm>
                <a:prstGeom prst="line">
                  <a:avLst/>
                </a:prstGeom>
                <a:noFill/>
                <a:ln w="12700">
                  <a:solidFill>
                    <a:schemeClr val="tx1"/>
                  </a:solidFill>
                  <a:round/>
                  <a:headEnd/>
                  <a:tailEnd/>
                </a:ln>
              </p:spPr>
              <p:txBody>
                <a:bodyPr wrap="none" anchor="ctr"/>
                <a:lstStyle/>
                <a:p>
                  <a:pPr>
                    <a:defRPr/>
                  </a:pPr>
                  <a:endParaRPr lang="en-US" sz="1600">
                    <a:latin typeface="+mn-lt"/>
                    <a:ea typeface="ＭＳ Ｐゴシック" charset="-128"/>
                    <a:cs typeface="ＭＳ Ｐゴシック" charset="-128"/>
                  </a:endParaRPr>
                </a:p>
              </p:txBody>
            </p:sp>
            <p:sp>
              <p:nvSpPr>
                <p:cNvPr id="80" name="Rectangle 65"/>
                <p:cNvSpPr>
                  <a:spLocks noChangeArrowheads="1"/>
                </p:cNvSpPr>
                <p:nvPr/>
              </p:nvSpPr>
              <p:spPr bwMode="auto">
                <a:xfrm>
                  <a:off x="4558036" y="3918474"/>
                  <a:ext cx="282408" cy="335164"/>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Y</a:t>
                  </a:r>
                </a:p>
              </p:txBody>
            </p:sp>
            <p:sp>
              <p:nvSpPr>
                <p:cNvPr id="81" name="Rectangle 66"/>
                <p:cNvSpPr>
                  <a:spLocks noChangeArrowheads="1"/>
                </p:cNvSpPr>
                <p:nvPr/>
              </p:nvSpPr>
              <p:spPr bwMode="auto">
                <a:xfrm>
                  <a:off x="3872642" y="4070966"/>
                  <a:ext cx="387121" cy="335164"/>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32</a:t>
                  </a:r>
                </a:p>
              </p:txBody>
            </p:sp>
            <p:sp>
              <p:nvSpPr>
                <p:cNvPr id="82" name="Line 67"/>
                <p:cNvSpPr>
                  <a:spLocks noChangeShapeType="1"/>
                </p:cNvSpPr>
                <p:nvPr/>
              </p:nvSpPr>
              <p:spPr bwMode="auto">
                <a:xfrm>
                  <a:off x="3656870" y="3130600"/>
                  <a:ext cx="0" cy="444768"/>
                </a:xfrm>
                <a:prstGeom prst="line">
                  <a:avLst/>
                </a:prstGeom>
                <a:noFill/>
                <a:ln w="12700">
                  <a:solidFill>
                    <a:schemeClr val="tx1"/>
                  </a:solidFill>
                  <a:round/>
                  <a:headEnd/>
                  <a:tailEnd type="triangle" w="med" len="med"/>
                </a:ln>
              </p:spPr>
              <p:txBody>
                <a:bodyPr wrap="none" anchor="ctr"/>
                <a:lstStyle/>
                <a:p>
                  <a:pPr>
                    <a:defRPr/>
                  </a:pPr>
                  <a:endParaRPr lang="en-US" sz="1600">
                    <a:latin typeface="+mn-lt"/>
                    <a:ea typeface="ＭＳ Ｐゴシック" charset="-128"/>
                    <a:cs typeface="ＭＳ Ｐゴシック" charset="-128"/>
                  </a:endParaRPr>
                </a:p>
              </p:txBody>
            </p:sp>
            <p:sp>
              <p:nvSpPr>
                <p:cNvPr id="83" name="Rectangle 68"/>
                <p:cNvSpPr>
                  <a:spLocks noChangeArrowheads="1"/>
                </p:cNvSpPr>
                <p:nvPr/>
              </p:nvSpPr>
              <p:spPr bwMode="auto">
                <a:xfrm>
                  <a:off x="2895321" y="3048000"/>
                  <a:ext cx="836118" cy="336753"/>
                </a:xfrm>
                <a:prstGeom prst="rect">
                  <a:avLst/>
                </a:prstGeom>
                <a:noFill/>
                <a:ln w="12700">
                  <a:noFill/>
                  <a:miter lim="800000"/>
                  <a:headEnd/>
                  <a:tailEnd/>
                </a:ln>
              </p:spPr>
              <p:txBody>
                <a:bodyPr lIns="90488" tIns="44450" rIns="90488" bIns="44450">
                  <a:spAutoFit/>
                </a:bodyPr>
                <a:lstStyle/>
                <a:p>
                  <a:pPr>
                    <a:defRPr/>
                  </a:pPr>
                  <a:r>
                    <a:rPr lang="en-US" sz="1600">
                      <a:latin typeface="+mn-lt"/>
                      <a:ea typeface="ＭＳ Ｐゴシック" charset="-128"/>
                      <a:cs typeface="ＭＳ Ｐゴシック" charset="-128"/>
                    </a:rPr>
                    <a:t>Select</a:t>
                  </a:r>
                </a:p>
              </p:txBody>
            </p:sp>
            <p:sp>
              <p:nvSpPr>
                <p:cNvPr id="84" name="Rectangle 70"/>
                <p:cNvSpPr>
                  <a:spLocks noChangeArrowheads="1"/>
                </p:cNvSpPr>
                <p:nvPr/>
              </p:nvSpPr>
              <p:spPr bwMode="auto">
                <a:xfrm rot="5400000">
                  <a:off x="3376480" y="3889289"/>
                  <a:ext cx="608379" cy="336351"/>
                </a:xfrm>
                <a:prstGeom prst="rect">
                  <a:avLst/>
                </a:prstGeom>
                <a:noFill/>
                <a:ln w="12700">
                  <a:noFill/>
                  <a:miter lim="800000"/>
                  <a:headEnd/>
                  <a:tailEnd/>
                </a:ln>
              </p:spPr>
              <p:txBody>
                <a:bodyPr wrap="none" lIns="90488" tIns="44450" rIns="90488" bIns="44450">
                  <a:spAutoFit/>
                </a:bodyPr>
                <a:lstStyle/>
                <a:p>
                  <a:pPr>
                    <a:defRPr/>
                  </a:pPr>
                  <a:r>
                    <a:rPr lang="en-US" sz="1600" dirty="0">
                      <a:latin typeface="+mn-lt"/>
                      <a:ea typeface="ＭＳ Ｐゴシック" charset="-128"/>
                      <a:cs typeface="ＭＳ Ｐゴシック" charset="-128"/>
                    </a:rPr>
                    <a:t>MUX</a:t>
                  </a:r>
                </a:p>
              </p:txBody>
            </p:sp>
          </p:grpSp>
          <p:sp>
            <p:nvSpPr>
              <p:cNvPr id="90" name="Freeform 89"/>
              <p:cNvSpPr/>
              <p:nvPr/>
            </p:nvSpPr>
            <p:spPr>
              <a:xfrm>
                <a:off x="5638416" y="3794617"/>
                <a:ext cx="339524" cy="1115097"/>
              </a:xfrm>
              <a:custGeom>
                <a:avLst/>
                <a:gdLst>
                  <a:gd name="connsiteX0" fmla="*/ 0 w 340746"/>
                  <a:gd name="connsiteY0" fmla="*/ 0 h 1115248"/>
                  <a:gd name="connsiteX1" fmla="*/ 30977 w 340746"/>
                  <a:gd name="connsiteY1" fmla="*/ 1115248 h 1115248"/>
                  <a:gd name="connsiteX2" fmla="*/ 340746 w 340746"/>
                  <a:gd name="connsiteY2" fmla="*/ 882904 h 1115248"/>
                  <a:gd name="connsiteX3" fmla="*/ 325257 w 340746"/>
                  <a:gd name="connsiteY3" fmla="*/ 294301 h 1115248"/>
                  <a:gd name="connsiteX4" fmla="*/ 0 w 340746"/>
                  <a:gd name="connsiteY4" fmla="*/ 0 h 1115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746" h="1115248">
                    <a:moveTo>
                      <a:pt x="0" y="0"/>
                    </a:moveTo>
                    <a:lnTo>
                      <a:pt x="30977" y="1115248"/>
                    </a:lnTo>
                    <a:lnTo>
                      <a:pt x="340746" y="882904"/>
                    </a:lnTo>
                    <a:lnTo>
                      <a:pt x="325257" y="294301"/>
                    </a:lnTo>
                    <a:lnTo>
                      <a:pt x="0" y="0"/>
                    </a:lnTo>
                    <a:close/>
                  </a:path>
                </a:pathLst>
              </a:cu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93" name="TextBox 92"/>
            <p:cNvSpPr txBox="1"/>
            <p:nvPr/>
          </p:nvSpPr>
          <p:spPr>
            <a:xfrm>
              <a:off x="4519866" y="5201216"/>
              <a:ext cx="1300980" cy="370111"/>
            </a:xfrm>
            <a:prstGeom prst="rect">
              <a:avLst/>
            </a:prstGeom>
            <a:noFill/>
          </p:spPr>
          <p:txBody>
            <a:bodyPr wrap="none">
              <a:spAutoFit/>
            </a:bodyPr>
            <a:lstStyle/>
            <a:p>
              <a:pPr>
                <a:defRPr/>
              </a:pPr>
              <a:r>
                <a:rPr lang="en-US" dirty="0">
                  <a:latin typeface="+mn-lt"/>
                  <a:ea typeface="ＭＳ Ｐゴシック" charset="-128"/>
                  <a:cs typeface="ＭＳ Ｐゴシック" charset="-128"/>
                </a:rPr>
                <a:t>Multiplexer</a:t>
              </a:r>
            </a:p>
          </p:txBody>
        </p:sp>
      </p:grpSp>
      <p:grpSp>
        <p:nvGrpSpPr>
          <p:cNvPr id="33801" name="Group 93"/>
          <p:cNvGrpSpPr>
            <a:grpSpLocks/>
          </p:cNvGrpSpPr>
          <p:nvPr/>
        </p:nvGrpSpPr>
        <p:grpSpPr bwMode="auto">
          <a:xfrm>
            <a:off x="5937250" y="3224213"/>
            <a:ext cx="2997200" cy="1993900"/>
            <a:chOff x="2660650" y="4654550"/>
            <a:chExt cx="2998035" cy="1993339"/>
          </a:xfrm>
        </p:grpSpPr>
        <p:sp>
          <p:nvSpPr>
            <p:cNvPr id="95" name="Line 27"/>
            <p:cNvSpPr>
              <a:spLocks noChangeShapeType="1"/>
            </p:cNvSpPr>
            <p:nvPr/>
          </p:nvSpPr>
          <p:spPr bwMode="auto">
            <a:xfrm flipH="1">
              <a:off x="2967123" y="5441728"/>
              <a:ext cx="787619" cy="0"/>
            </a:xfrm>
            <a:prstGeom prst="line">
              <a:avLst/>
            </a:prstGeom>
            <a:noFill/>
            <a:ln w="25400">
              <a:solidFill>
                <a:schemeClr val="tx1"/>
              </a:solidFill>
              <a:round/>
              <a:headEnd type="triangle" w="med" len="med"/>
              <a:tailEnd/>
            </a:ln>
          </p:spPr>
          <p:txBody>
            <a:bodyPr wrap="none" anchor="ctr"/>
            <a:lstStyle/>
            <a:p>
              <a:pPr>
                <a:defRPr/>
              </a:pPr>
              <a:endParaRPr lang="en-US" sz="1600">
                <a:latin typeface="+mn-lt"/>
                <a:ea typeface="ＭＳ Ｐゴシック" charset="-128"/>
                <a:cs typeface="ＭＳ Ｐゴシック" charset="-128"/>
              </a:endParaRPr>
            </a:p>
          </p:txBody>
        </p:sp>
        <p:sp>
          <p:nvSpPr>
            <p:cNvPr id="97" name="Line 37"/>
            <p:cNvSpPr>
              <a:spLocks noChangeShapeType="1"/>
            </p:cNvSpPr>
            <p:nvPr/>
          </p:nvSpPr>
          <p:spPr bwMode="auto">
            <a:xfrm flipH="1">
              <a:off x="3354581" y="5371898"/>
              <a:ext cx="88925" cy="139661"/>
            </a:xfrm>
            <a:prstGeom prst="line">
              <a:avLst/>
            </a:prstGeom>
            <a:noFill/>
            <a:ln w="12700">
              <a:solidFill>
                <a:schemeClr val="tx1"/>
              </a:solidFill>
              <a:round/>
              <a:headEnd/>
              <a:tailEnd/>
            </a:ln>
          </p:spPr>
          <p:txBody>
            <a:bodyPr wrap="none" anchor="ctr"/>
            <a:lstStyle/>
            <a:p>
              <a:pPr>
                <a:defRPr/>
              </a:pPr>
              <a:endParaRPr lang="en-US" sz="1600">
                <a:latin typeface="+mn-lt"/>
                <a:ea typeface="ＭＳ Ｐゴシック" charset="-128"/>
                <a:cs typeface="ＭＳ Ｐゴシック" charset="-128"/>
              </a:endParaRPr>
            </a:p>
          </p:txBody>
        </p:sp>
        <p:sp>
          <p:nvSpPr>
            <p:cNvPr id="98" name="Rectangle 38"/>
            <p:cNvSpPr>
              <a:spLocks noChangeArrowheads="1"/>
            </p:cNvSpPr>
            <p:nvPr/>
          </p:nvSpPr>
          <p:spPr bwMode="auto">
            <a:xfrm>
              <a:off x="3041756" y="5397291"/>
              <a:ext cx="387458" cy="336455"/>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32</a:t>
              </a:r>
            </a:p>
          </p:txBody>
        </p:sp>
        <p:sp>
          <p:nvSpPr>
            <p:cNvPr id="99" name="Line 39"/>
            <p:cNvSpPr>
              <a:spLocks noChangeShapeType="1"/>
            </p:cNvSpPr>
            <p:nvPr/>
          </p:nvSpPr>
          <p:spPr bwMode="auto">
            <a:xfrm flipH="1">
              <a:off x="2967123" y="6355871"/>
              <a:ext cx="787619" cy="0"/>
            </a:xfrm>
            <a:prstGeom prst="line">
              <a:avLst/>
            </a:prstGeom>
            <a:noFill/>
            <a:ln w="25400">
              <a:solidFill>
                <a:schemeClr val="tx1"/>
              </a:solidFill>
              <a:round/>
              <a:headEnd type="triangle" w="med" len="med"/>
              <a:tailEnd/>
            </a:ln>
          </p:spPr>
          <p:txBody>
            <a:bodyPr wrap="none" anchor="ctr"/>
            <a:lstStyle/>
            <a:p>
              <a:pPr>
                <a:defRPr/>
              </a:pPr>
              <a:endParaRPr lang="en-US" sz="1600">
                <a:latin typeface="+mn-lt"/>
                <a:ea typeface="ＭＳ Ｐゴシック" charset="-128"/>
                <a:cs typeface="ＭＳ Ｐゴシック" charset="-128"/>
              </a:endParaRPr>
            </a:p>
          </p:txBody>
        </p:sp>
        <p:sp>
          <p:nvSpPr>
            <p:cNvPr id="100" name="Line 40"/>
            <p:cNvSpPr>
              <a:spLocks noChangeShapeType="1"/>
            </p:cNvSpPr>
            <p:nvPr/>
          </p:nvSpPr>
          <p:spPr bwMode="auto">
            <a:xfrm flipH="1">
              <a:off x="3354581" y="6286041"/>
              <a:ext cx="88925" cy="139661"/>
            </a:xfrm>
            <a:prstGeom prst="line">
              <a:avLst/>
            </a:prstGeom>
            <a:noFill/>
            <a:ln w="12700">
              <a:solidFill>
                <a:schemeClr val="tx1"/>
              </a:solidFill>
              <a:round/>
              <a:headEnd/>
              <a:tailEnd/>
            </a:ln>
          </p:spPr>
          <p:txBody>
            <a:bodyPr wrap="none" anchor="ctr"/>
            <a:lstStyle/>
            <a:p>
              <a:pPr>
                <a:defRPr/>
              </a:pPr>
              <a:endParaRPr lang="en-US" sz="1600">
                <a:latin typeface="+mn-lt"/>
                <a:ea typeface="ＭＳ Ｐゴシック" charset="-128"/>
                <a:cs typeface="ＭＳ Ｐゴシック" charset="-128"/>
              </a:endParaRPr>
            </a:p>
          </p:txBody>
        </p:sp>
        <p:sp>
          <p:nvSpPr>
            <p:cNvPr id="101" name="Rectangle 41"/>
            <p:cNvSpPr>
              <a:spLocks noChangeArrowheads="1"/>
            </p:cNvSpPr>
            <p:nvPr/>
          </p:nvSpPr>
          <p:spPr bwMode="auto">
            <a:xfrm>
              <a:off x="3041756" y="6311434"/>
              <a:ext cx="387458" cy="336455"/>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32</a:t>
              </a:r>
            </a:p>
          </p:txBody>
        </p:sp>
        <p:sp>
          <p:nvSpPr>
            <p:cNvPr id="102" name="Rectangle 42"/>
            <p:cNvSpPr>
              <a:spLocks noChangeArrowheads="1"/>
            </p:cNvSpPr>
            <p:nvPr/>
          </p:nvSpPr>
          <p:spPr bwMode="auto">
            <a:xfrm>
              <a:off x="2660650" y="5244934"/>
              <a:ext cx="301709" cy="336455"/>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A</a:t>
              </a:r>
            </a:p>
          </p:txBody>
        </p:sp>
        <p:sp>
          <p:nvSpPr>
            <p:cNvPr id="103" name="Rectangle 43"/>
            <p:cNvSpPr>
              <a:spLocks noChangeArrowheads="1"/>
            </p:cNvSpPr>
            <p:nvPr/>
          </p:nvSpPr>
          <p:spPr bwMode="auto">
            <a:xfrm>
              <a:off x="2660650" y="6159077"/>
              <a:ext cx="298533" cy="336455"/>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B</a:t>
              </a:r>
            </a:p>
          </p:txBody>
        </p:sp>
        <p:sp>
          <p:nvSpPr>
            <p:cNvPr id="104" name="Line 44"/>
            <p:cNvSpPr>
              <a:spLocks noChangeShapeType="1"/>
            </p:cNvSpPr>
            <p:nvPr/>
          </p:nvSpPr>
          <p:spPr bwMode="auto">
            <a:xfrm flipH="1">
              <a:off x="4186663" y="5898800"/>
              <a:ext cx="787619" cy="0"/>
            </a:xfrm>
            <a:prstGeom prst="line">
              <a:avLst/>
            </a:prstGeom>
            <a:noFill/>
            <a:ln w="25400">
              <a:solidFill>
                <a:schemeClr val="tx1"/>
              </a:solidFill>
              <a:round/>
              <a:headEnd type="triangle" w="med" len="med"/>
              <a:tailEnd/>
            </a:ln>
          </p:spPr>
          <p:txBody>
            <a:bodyPr wrap="none" anchor="ctr"/>
            <a:lstStyle/>
            <a:p>
              <a:pPr>
                <a:defRPr/>
              </a:pPr>
              <a:endParaRPr lang="en-US" sz="1600">
                <a:latin typeface="+mn-lt"/>
                <a:ea typeface="ＭＳ Ｐゴシック" charset="-128"/>
                <a:cs typeface="ＭＳ Ｐゴシック" charset="-128"/>
              </a:endParaRPr>
            </a:p>
          </p:txBody>
        </p:sp>
        <p:sp>
          <p:nvSpPr>
            <p:cNvPr id="105" name="Line 45"/>
            <p:cNvSpPr>
              <a:spLocks noChangeShapeType="1"/>
            </p:cNvSpPr>
            <p:nvPr/>
          </p:nvSpPr>
          <p:spPr bwMode="auto">
            <a:xfrm flipH="1">
              <a:off x="4574121" y="5828969"/>
              <a:ext cx="88925" cy="139661"/>
            </a:xfrm>
            <a:prstGeom prst="line">
              <a:avLst/>
            </a:prstGeom>
            <a:noFill/>
            <a:ln w="12700">
              <a:solidFill>
                <a:schemeClr val="tx1"/>
              </a:solidFill>
              <a:round/>
              <a:headEnd/>
              <a:tailEnd/>
            </a:ln>
          </p:spPr>
          <p:txBody>
            <a:bodyPr wrap="none" anchor="ctr"/>
            <a:lstStyle/>
            <a:p>
              <a:pPr>
                <a:defRPr/>
              </a:pPr>
              <a:endParaRPr lang="en-US" sz="1600">
                <a:latin typeface="+mn-lt"/>
                <a:ea typeface="ＭＳ Ｐゴシック" charset="-128"/>
                <a:cs typeface="ＭＳ Ｐゴシック" charset="-128"/>
              </a:endParaRPr>
            </a:p>
          </p:txBody>
        </p:sp>
        <p:sp>
          <p:nvSpPr>
            <p:cNvPr id="106" name="Rectangle 46"/>
            <p:cNvSpPr>
              <a:spLocks noChangeArrowheads="1"/>
            </p:cNvSpPr>
            <p:nvPr/>
          </p:nvSpPr>
          <p:spPr bwMode="auto">
            <a:xfrm>
              <a:off x="4261296" y="5854362"/>
              <a:ext cx="387458" cy="336455"/>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32</a:t>
              </a:r>
            </a:p>
          </p:txBody>
        </p:sp>
        <p:sp>
          <p:nvSpPr>
            <p:cNvPr id="107" name="Rectangle 47"/>
            <p:cNvSpPr>
              <a:spLocks noChangeArrowheads="1"/>
            </p:cNvSpPr>
            <p:nvPr/>
          </p:nvSpPr>
          <p:spPr bwMode="auto">
            <a:xfrm>
              <a:off x="4947287" y="5702005"/>
              <a:ext cx="711398" cy="336455"/>
            </a:xfrm>
            <a:prstGeom prst="rect">
              <a:avLst/>
            </a:prstGeom>
            <a:noFill/>
            <a:ln w="12700">
              <a:noFill/>
              <a:miter lim="800000"/>
              <a:headEnd/>
              <a:tailEnd/>
            </a:ln>
          </p:spPr>
          <p:txBody>
            <a:bodyPr wrap="none" lIns="90488" tIns="44450" rIns="90488" bIns="44450">
              <a:spAutoFit/>
            </a:bodyPr>
            <a:lstStyle/>
            <a:p>
              <a:pPr>
                <a:defRPr/>
              </a:pPr>
              <a:r>
                <a:rPr lang="en-US" sz="1600" dirty="0">
                  <a:latin typeface="+mn-lt"/>
                  <a:ea typeface="ＭＳ Ｐゴシック" charset="-128"/>
                  <a:cs typeface="ＭＳ Ｐゴシック" charset="-128"/>
                </a:rPr>
                <a:t>Result</a:t>
              </a:r>
            </a:p>
          </p:txBody>
        </p:sp>
        <p:sp>
          <p:nvSpPr>
            <p:cNvPr id="108" name="Line 48"/>
            <p:cNvSpPr>
              <a:spLocks noChangeShapeType="1"/>
            </p:cNvSpPr>
            <p:nvPr/>
          </p:nvSpPr>
          <p:spPr bwMode="auto">
            <a:xfrm>
              <a:off x="3970703" y="4991005"/>
              <a:ext cx="0" cy="444375"/>
            </a:xfrm>
            <a:prstGeom prst="line">
              <a:avLst/>
            </a:prstGeom>
            <a:noFill/>
            <a:ln w="12700">
              <a:solidFill>
                <a:schemeClr val="tx1"/>
              </a:solidFill>
              <a:round/>
              <a:headEnd/>
              <a:tailEnd type="triangle" w="med" len="med"/>
            </a:ln>
          </p:spPr>
          <p:txBody>
            <a:bodyPr wrap="none" anchor="ctr"/>
            <a:lstStyle/>
            <a:p>
              <a:pPr>
                <a:defRPr/>
              </a:pPr>
              <a:endParaRPr lang="en-US" sz="1600">
                <a:latin typeface="+mn-lt"/>
                <a:ea typeface="ＭＳ Ｐゴシック" charset="-128"/>
                <a:cs typeface="ＭＳ Ｐゴシック" charset="-128"/>
              </a:endParaRPr>
            </a:p>
          </p:txBody>
        </p:sp>
        <p:sp>
          <p:nvSpPr>
            <p:cNvPr id="109" name="Rectangle 49"/>
            <p:cNvSpPr>
              <a:spLocks noChangeArrowheads="1"/>
            </p:cNvSpPr>
            <p:nvPr/>
          </p:nvSpPr>
          <p:spPr bwMode="auto">
            <a:xfrm>
              <a:off x="3670581" y="4654550"/>
              <a:ext cx="606594" cy="336455"/>
            </a:xfrm>
            <a:prstGeom prst="rect">
              <a:avLst/>
            </a:prstGeom>
            <a:noFill/>
            <a:ln w="12700">
              <a:noFill/>
              <a:miter lim="800000"/>
              <a:headEnd/>
              <a:tailEnd/>
            </a:ln>
          </p:spPr>
          <p:txBody>
            <a:bodyPr lIns="90488" tIns="44450" rIns="90488" bIns="44450">
              <a:spAutoFit/>
            </a:bodyPr>
            <a:lstStyle/>
            <a:p>
              <a:pPr>
                <a:defRPr/>
              </a:pPr>
              <a:r>
                <a:rPr lang="en-US" sz="1600">
                  <a:latin typeface="+mn-lt"/>
                  <a:ea typeface="ＭＳ Ｐゴシック" charset="-128"/>
                  <a:cs typeface="ＭＳ Ｐゴシック" charset="-128"/>
                </a:rPr>
                <a:t>OP</a:t>
              </a:r>
            </a:p>
          </p:txBody>
        </p:sp>
      </p:grpSp>
      <p:sp>
        <p:nvSpPr>
          <p:cNvPr id="122" name="TextBox 121"/>
          <p:cNvSpPr txBox="1"/>
          <p:nvPr/>
        </p:nvSpPr>
        <p:spPr>
          <a:xfrm>
            <a:off x="6843713" y="5145088"/>
            <a:ext cx="557212" cy="369887"/>
          </a:xfrm>
          <a:prstGeom prst="rect">
            <a:avLst/>
          </a:prstGeom>
          <a:noFill/>
        </p:spPr>
        <p:txBody>
          <a:bodyPr wrap="none">
            <a:spAutoFit/>
          </a:bodyPr>
          <a:lstStyle/>
          <a:p>
            <a:pPr>
              <a:defRPr/>
            </a:pPr>
            <a:r>
              <a:rPr lang="en-US" dirty="0">
                <a:latin typeface="+mn-lt"/>
                <a:ea typeface="ＭＳ Ｐゴシック" charset="-128"/>
                <a:cs typeface="ＭＳ Ｐゴシック" charset="-128"/>
              </a:rPr>
              <a:t>ALU</a:t>
            </a:r>
          </a:p>
        </p:txBody>
      </p:sp>
      <p:grpSp>
        <p:nvGrpSpPr>
          <p:cNvPr id="33803" name="Group 66"/>
          <p:cNvGrpSpPr>
            <a:grpSpLocks/>
          </p:cNvGrpSpPr>
          <p:nvPr/>
        </p:nvGrpSpPr>
        <p:grpSpPr bwMode="auto">
          <a:xfrm>
            <a:off x="6978650" y="3867150"/>
            <a:ext cx="485775" cy="1143000"/>
            <a:chOff x="4009" y="2304"/>
            <a:chExt cx="306" cy="720"/>
          </a:xfrm>
        </p:grpSpPr>
        <p:sp>
          <p:nvSpPr>
            <p:cNvPr id="68" name="Rectangle 67"/>
            <p:cNvSpPr>
              <a:spLocks noChangeArrowheads="1"/>
            </p:cNvSpPr>
            <p:nvPr/>
          </p:nvSpPr>
          <p:spPr bwMode="auto">
            <a:xfrm>
              <a:off x="4009" y="2322"/>
              <a:ext cx="115" cy="212"/>
            </a:xfrm>
            <a:prstGeom prst="rect">
              <a:avLst/>
            </a:prstGeom>
            <a:noFill/>
            <a:ln w="12700">
              <a:noFill/>
              <a:miter lim="800000"/>
              <a:headEnd/>
              <a:tailEnd/>
            </a:ln>
          </p:spPr>
          <p:txBody>
            <a:bodyPr wrap="none" lIns="90488" tIns="44450" rIns="90488" bIns="44450">
              <a:spAutoFit/>
            </a:bodyPr>
            <a:lstStyle/>
            <a:p>
              <a:pPr>
                <a:defRPr/>
              </a:pPr>
              <a:endParaRPr lang="en-US" sz="1600" b="1">
                <a:latin typeface="+mn-lt"/>
                <a:ea typeface="ＭＳ Ｐゴシック" charset="-128"/>
                <a:cs typeface="ＭＳ Ｐゴシック" charset="-128"/>
              </a:endParaRPr>
            </a:p>
          </p:txBody>
        </p:sp>
        <p:sp>
          <p:nvSpPr>
            <p:cNvPr id="69" name="Rectangle 68"/>
            <p:cNvSpPr>
              <a:spLocks noChangeArrowheads="1"/>
            </p:cNvSpPr>
            <p:nvPr/>
          </p:nvSpPr>
          <p:spPr bwMode="auto">
            <a:xfrm rot="5400000">
              <a:off x="4016" y="2581"/>
              <a:ext cx="337" cy="212"/>
            </a:xfrm>
            <a:prstGeom prst="rect">
              <a:avLst/>
            </a:prstGeom>
            <a:noFill/>
            <a:ln w="12700">
              <a:noFill/>
              <a:miter lim="800000"/>
              <a:headEnd/>
              <a:tailEnd/>
            </a:ln>
          </p:spPr>
          <p:txBody>
            <a:bodyPr wrap="none" lIns="90488" tIns="44450" rIns="90488" bIns="44450">
              <a:spAutoFit/>
            </a:bodyPr>
            <a:lstStyle/>
            <a:p>
              <a:pPr>
                <a:defRPr/>
              </a:pPr>
              <a:r>
                <a:rPr lang="en-US" sz="1600" dirty="0">
                  <a:latin typeface="+mn-lt"/>
                  <a:ea typeface="ＭＳ Ｐゴシック" charset="-128"/>
                  <a:cs typeface="ＭＳ Ｐゴシック" charset="-128"/>
                </a:rPr>
                <a:t>ALU</a:t>
              </a:r>
            </a:p>
          </p:txBody>
        </p:sp>
        <p:sp>
          <p:nvSpPr>
            <p:cNvPr id="85" name="Freeform 69"/>
            <p:cNvSpPr>
              <a:spLocks/>
            </p:cNvSpPr>
            <p:nvPr/>
          </p:nvSpPr>
          <p:spPr bwMode="auto">
            <a:xfrm>
              <a:off x="4032" y="2304"/>
              <a:ext cx="283" cy="720"/>
            </a:xfrm>
            <a:custGeom>
              <a:avLst/>
              <a:gdLst>
                <a:gd name="T0" fmla="*/ 0 w 240"/>
                <a:gd name="T1" fmla="*/ 0 h 672"/>
                <a:gd name="T2" fmla="*/ 0 w 240"/>
                <a:gd name="T3" fmla="*/ 331 h 672"/>
                <a:gd name="T4" fmla="*/ 67 w 240"/>
                <a:gd name="T5" fmla="*/ 386 h 672"/>
                <a:gd name="T6" fmla="*/ 0 w 240"/>
                <a:gd name="T7" fmla="*/ 440 h 672"/>
                <a:gd name="T8" fmla="*/ 0 w 240"/>
                <a:gd name="T9" fmla="*/ 771 h 672"/>
                <a:gd name="T10" fmla="*/ 334 w 240"/>
                <a:gd name="T11" fmla="*/ 551 h 672"/>
                <a:gd name="T12" fmla="*/ 334 w 240"/>
                <a:gd name="T13" fmla="*/ 221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grpSp>
      <p:grpSp>
        <p:nvGrpSpPr>
          <p:cNvPr id="33804" name="Group 66"/>
          <p:cNvGrpSpPr>
            <a:grpSpLocks/>
          </p:cNvGrpSpPr>
          <p:nvPr/>
        </p:nvGrpSpPr>
        <p:grpSpPr bwMode="auto">
          <a:xfrm>
            <a:off x="1217613" y="3836988"/>
            <a:ext cx="485775" cy="1143000"/>
            <a:chOff x="4009" y="2304"/>
            <a:chExt cx="306" cy="720"/>
          </a:xfrm>
        </p:grpSpPr>
        <p:sp>
          <p:nvSpPr>
            <p:cNvPr id="87" name="Rectangle 67"/>
            <p:cNvSpPr>
              <a:spLocks noChangeArrowheads="1"/>
            </p:cNvSpPr>
            <p:nvPr/>
          </p:nvSpPr>
          <p:spPr bwMode="auto">
            <a:xfrm>
              <a:off x="4009" y="2322"/>
              <a:ext cx="115" cy="212"/>
            </a:xfrm>
            <a:prstGeom prst="rect">
              <a:avLst/>
            </a:prstGeom>
            <a:noFill/>
            <a:ln w="12700">
              <a:noFill/>
              <a:miter lim="800000"/>
              <a:headEnd/>
              <a:tailEnd/>
            </a:ln>
          </p:spPr>
          <p:txBody>
            <a:bodyPr wrap="none" lIns="90488" tIns="44450" rIns="90488" bIns="44450">
              <a:spAutoFit/>
            </a:bodyPr>
            <a:lstStyle/>
            <a:p>
              <a:pPr>
                <a:defRPr/>
              </a:pPr>
              <a:endParaRPr lang="en-US" sz="1600" b="1">
                <a:latin typeface="+mn-lt"/>
                <a:ea typeface="ＭＳ Ｐゴシック" charset="-128"/>
                <a:cs typeface="ＭＳ Ｐゴシック" charset="-128"/>
              </a:endParaRPr>
            </a:p>
          </p:txBody>
        </p:sp>
        <p:sp>
          <p:nvSpPr>
            <p:cNvPr id="88" name="Rectangle 68"/>
            <p:cNvSpPr>
              <a:spLocks noChangeArrowheads="1"/>
            </p:cNvSpPr>
            <p:nvPr/>
          </p:nvSpPr>
          <p:spPr bwMode="auto">
            <a:xfrm rot="5400000">
              <a:off x="3959" y="2561"/>
              <a:ext cx="451" cy="212"/>
            </a:xfrm>
            <a:prstGeom prst="rect">
              <a:avLst/>
            </a:prstGeom>
            <a:noFill/>
            <a:ln w="12700">
              <a:noFill/>
              <a:miter lim="800000"/>
              <a:headEnd/>
              <a:tailEnd/>
            </a:ln>
          </p:spPr>
          <p:txBody>
            <a:bodyPr wrap="none" lIns="90488" tIns="44450" rIns="90488" bIns="44450">
              <a:spAutoFit/>
            </a:bodyPr>
            <a:lstStyle/>
            <a:p>
              <a:pPr>
                <a:defRPr/>
              </a:pPr>
              <a:r>
                <a:rPr lang="en-US" sz="1600" dirty="0">
                  <a:latin typeface="+mn-lt"/>
                  <a:ea typeface="ＭＳ Ｐゴシック" charset="-128"/>
                  <a:cs typeface="ＭＳ Ｐゴシック" charset="-128"/>
                </a:rPr>
                <a:t>Adder</a:t>
              </a:r>
            </a:p>
          </p:txBody>
        </p:sp>
        <p:sp>
          <p:nvSpPr>
            <p:cNvPr id="89" name="Freeform 69"/>
            <p:cNvSpPr>
              <a:spLocks/>
            </p:cNvSpPr>
            <p:nvPr/>
          </p:nvSpPr>
          <p:spPr bwMode="auto">
            <a:xfrm>
              <a:off x="4032" y="2304"/>
              <a:ext cx="283" cy="720"/>
            </a:xfrm>
            <a:custGeom>
              <a:avLst/>
              <a:gdLst>
                <a:gd name="T0" fmla="*/ 0 w 240"/>
                <a:gd name="T1" fmla="*/ 0 h 672"/>
                <a:gd name="T2" fmla="*/ 0 w 240"/>
                <a:gd name="T3" fmla="*/ 331 h 672"/>
                <a:gd name="T4" fmla="*/ 67 w 240"/>
                <a:gd name="T5" fmla="*/ 386 h 672"/>
                <a:gd name="T6" fmla="*/ 0 w 240"/>
                <a:gd name="T7" fmla="*/ 440 h 672"/>
                <a:gd name="T8" fmla="*/ 0 w 240"/>
                <a:gd name="T9" fmla="*/ 771 h 672"/>
                <a:gd name="T10" fmla="*/ 334 w 240"/>
                <a:gd name="T11" fmla="*/ 551 h 672"/>
                <a:gd name="T12" fmla="*/ 334 w 240"/>
                <a:gd name="T13" fmla="*/ 221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grpSp>
    </p:spTree>
    <p:extLst>
      <p:ext uri="{BB962C8B-B14F-4D97-AF65-F5344CB8AC3E}">
        <p14:creationId xmlns:p14="http://schemas.microsoft.com/office/powerpoint/2010/main" val="29150220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z="3600" dirty="0" smtClean="0">
                <a:latin typeface="Calibri" charset="0"/>
                <a:ea typeface="ＭＳ Ｐゴシック" charset="0"/>
                <a:cs typeface="ＭＳ Ｐゴシック" charset="0"/>
              </a:rPr>
              <a:t>Step 2: ALU </a:t>
            </a:r>
            <a:r>
              <a:rPr lang="en-US" sz="3600" dirty="0">
                <a:latin typeface="Calibri" charset="0"/>
                <a:ea typeface="ＭＳ Ｐゴシック" charset="0"/>
                <a:cs typeface="ＭＳ Ｐゴシック" charset="0"/>
              </a:rPr>
              <a:t>Needs for MIPS-lite + Rest of MIPS</a:t>
            </a:r>
          </a:p>
        </p:txBody>
      </p:sp>
      <p:sp>
        <p:nvSpPr>
          <p:cNvPr id="35843" name="Rectangle 3"/>
          <p:cNvSpPr>
            <a:spLocks noGrp="1" noChangeArrowheads="1"/>
          </p:cNvSpPr>
          <p:nvPr>
            <p:ph type="body" idx="1"/>
          </p:nvPr>
        </p:nvSpPr>
        <p:spPr>
          <a:xfrm>
            <a:off x="609600" y="1295400"/>
            <a:ext cx="8229600" cy="4525963"/>
          </a:xfrm>
        </p:spPr>
        <p:txBody>
          <a:bodyPr/>
          <a:lstStyle/>
          <a:p>
            <a:r>
              <a:rPr lang="en-US" dirty="0">
                <a:latin typeface="Calibri" charset="0"/>
                <a:ea typeface="ＭＳ Ｐゴシック" charset="0"/>
                <a:cs typeface="ＭＳ Ｐゴシック" charset="0"/>
              </a:rPr>
              <a:t>Addition, subtraction, logical OR, ==:</a:t>
            </a:r>
          </a:p>
          <a:p>
            <a:pPr lvl="1">
              <a:buFont typeface="Arial" charset="0"/>
              <a:buNone/>
            </a:pPr>
            <a:r>
              <a:rPr lang="en-US" sz="2400" dirty="0">
                <a:latin typeface="Courier"/>
                <a:ea typeface="ＭＳ Ｐゴシック" charset="0"/>
                <a:cs typeface="Courier"/>
              </a:rPr>
              <a:t>ADDU	 R[</a:t>
            </a:r>
            <a:r>
              <a:rPr lang="en-US" sz="2400" dirty="0" err="1">
                <a:latin typeface="Courier"/>
                <a:ea typeface="ＭＳ Ｐゴシック" charset="0"/>
                <a:cs typeface="Courier"/>
              </a:rPr>
              <a:t>rd</a:t>
            </a:r>
            <a:r>
              <a:rPr lang="en-US" sz="2400" dirty="0">
                <a:latin typeface="Courier"/>
                <a:ea typeface="ＭＳ Ｐゴシック" charset="0"/>
                <a:cs typeface="Courier"/>
              </a:rPr>
              <a:t>] = R[</a:t>
            </a:r>
            <a:r>
              <a:rPr lang="en-US" sz="2400" dirty="0" err="1">
                <a:latin typeface="Courier"/>
                <a:ea typeface="ＭＳ Ｐゴシック" charset="0"/>
                <a:cs typeface="Courier"/>
              </a:rPr>
              <a:t>rs</a:t>
            </a:r>
            <a:r>
              <a:rPr lang="en-US" sz="2400" dirty="0">
                <a:latin typeface="Courier"/>
                <a:ea typeface="ＭＳ Ｐゴシック" charset="0"/>
                <a:cs typeface="Courier"/>
              </a:rPr>
              <a:t>] + R[</a:t>
            </a:r>
            <a:r>
              <a:rPr lang="en-US" sz="2400" dirty="0" err="1">
                <a:latin typeface="Courier"/>
                <a:ea typeface="ＭＳ Ｐゴシック" charset="0"/>
                <a:cs typeface="Courier"/>
              </a:rPr>
              <a:t>rt</a:t>
            </a:r>
            <a:r>
              <a:rPr lang="en-US" sz="2400" dirty="0">
                <a:latin typeface="Courier"/>
                <a:ea typeface="ＭＳ Ｐゴシック" charset="0"/>
                <a:cs typeface="Courier"/>
              </a:rPr>
              <a:t>]; ...</a:t>
            </a:r>
          </a:p>
          <a:p>
            <a:pPr lvl="1">
              <a:buFont typeface="Arial" charset="0"/>
              <a:buNone/>
            </a:pPr>
            <a:r>
              <a:rPr lang="en-US" sz="2400" dirty="0">
                <a:latin typeface="Courier"/>
                <a:ea typeface="ＭＳ Ｐゴシック" charset="0"/>
                <a:cs typeface="Courier"/>
              </a:rPr>
              <a:t>SUBU	 R[</a:t>
            </a:r>
            <a:r>
              <a:rPr lang="en-US" sz="2400" dirty="0" err="1">
                <a:latin typeface="Courier"/>
                <a:ea typeface="ＭＳ Ｐゴシック" charset="0"/>
                <a:cs typeface="Courier"/>
              </a:rPr>
              <a:t>rd</a:t>
            </a:r>
            <a:r>
              <a:rPr lang="en-US" sz="2400" dirty="0">
                <a:latin typeface="Courier"/>
                <a:ea typeface="ＭＳ Ｐゴシック" charset="0"/>
                <a:cs typeface="Courier"/>
              </a:rPr>
              <a:t>] = R[</a:t>
            </a:r>
            <a:r>
              <a:rPr lang="en-US" sz="2400" dirty="0" err="1">
                <a:latin typeface="Courier"/>
                <a:ea typeface="ＭＳ Ｐゴシック" charset="0"/>
                <a:cs typeface="Courier"/>
              </a:rPr>
              <a:t>rs</a:t>
            </a:r>
            <a:r>
              <a:rPr lang="en-US" sz="2400" dirty="0">
                <a:latin typeface="Courier"/>
                <a:ea typeface="ＭＳ Ｐゴシック" charset="0"/>
                <a:cs typeface="Courier"/>
              </a:rPr>
              <a:t>] – R[</a:t>
            </a:r>
            <a:r>
              <a:rPr lang="en-US" sz="2400" dirty="0" err="1">
                <a:latin typeface="Courier"/>
                <a:ea typeface="ＭＳ Ｐゴシック" charset="0"/>
                <a:cs typeface="Courier"/>
              </a:rPr>
              <a:t>rt</a:t>
            </a:r>
            <a:r>
              <a:rPr lang="en-US" sz="2400" dirty="0">
                <a:latin typeface="Courier"/>
                <a:ea typeface="ＭＳ Ｐゴシック" charset="0"/>
                <a:cs typeface="Courier"/>
              </a:rPr>
              <a:t>]; ... 	</a:t>
            </a:r>
          </a:p>
          <a:p>
            <a:pPr lvl="1">
              <a:buFont typeface="Arial" charset="0"/>
              <a:buNone/>
            </a:pPr>
            <a:r>
              <a:rPr lang="en-US" sz="2400" dirty="0">
                <a:latin typeface="Courier"/>
                <a:ea typeface="ＭＳ Ｐゴシック" charset="0"/>
                <a:cs typeface="Courier"/>
              </a:rPr>
              <a:t>ORI	 R[</a:t>
            </a:r>
            <a:r>
              <a:rPr lang="en-US" sz="2400" dirty="0" err="1">
                <a:latin typeface="Courier"/>
                <a:ea typeface="ＭＳ Ｐゴシック" charset="0"/>
                <a:cs typeface="Courier"/>
              </a:rPr>
              <a:t>rt</a:t>
            </a:r>
            <a:r>
              <a:rPr lang="en-US" sz="2400" dirty="0">
                <a:latin typeface="Courier"/>
                <a:ea typeface="ＭＳ Ｐゴシック" charset="0"/>
                <a:cs typeface="Courier"/>
              </a:rPr>
              <a:t>] = R[</a:t>
            </a:r>
            <a:r>
              <a:rPr lang="en-US" sz="2400" dirty="0" err="1">
                <a:latin typeface="Courier"/>
                <a:ea typeface="ＭＳ Ｐゴシック" charset="0"/>
                <a:cs typeface="Courier"/>
              </a:rPr>
              <a:t>rs</a:t>
            </a:r>
            <a:r>
              <a:rPr lang="en-US" sz="2400" dirty="0">
                <a:latin typeface="Courier"/>
                <a:ea typeface="ＭＳ Ｐゴシック" charset="0"/>
                <a:cs typeface="Courier"/>
              </a:rPr>
              <a:t>] | </a:t>
            </a:r>
            <a:r>
              <a:rPr lang="en-US" sz="2400" dirty="0" err="1">
                <a:latin typeface="Courier"/>
                <a:ea typeface="ＭＳ Ｐゴシック" charset="0"/>
                <a:cs typeface="Courier"/>
              </a:rPr>
              <a:t>zero_ext</a:t>
            </a:r>
            <a:r>
              <a:rPr lang="en-US" sz="2400" dirty="0">
                <a:latin typeface="Courier"/>
                <a:ea typeface="ＭＳ Ｐゴシック" charset="0"/>
                <a:cs typeface="Courier"/>
              </a:rPr>
              <a:t>(Imm16)... </a:t>
            </a:r>
          </a:p>
          <a:p>
            <a:pPr lvl="1">
              <a:buFont typeface="Arial" charset="0"/>
              <a:buNone/>
            </a:pPr>
            <a:r>
              <a:rPr lang="en-US" sz="2400" dirty="0">
                <a:latin typeface="Courier"/>
                <a:ea typeface="ＭＳ Ｐゴシック" charset="0"/>
                <a:cs typeface="Courier"/>
              </a:rPr>
              <a:t>BEQ	 if ( R[</a:t>
            </a:r>
            <a:r>
              <a:rPr lang="en-US" sz="2400" dirty="0" err="1">
                <a:latin typeface="Courier"/>
                <a:ea typeface="ＭＳ Ｐゴシック" charset="0"/>
                <a:cs typeface="Courier"/>
              </a:rPr>
              <a:t>rs</a:t>
            </a:r>
            <a:r>
              <a:rPr lang="en-US" sz="2400" dirty="0">
                <a:latin typeface="Courier"/>
                <a:ea typeface="ＭＳ Ｐゴシック" charset="0"/>
                <a:cs typeface="Courier"/>
              </a:rPr>
              <a:t>] == R[</a:t>
            </a:r>
            <a:r>
              <a:rPr lang="en-US" sz="2400" dirty="0" err="1">
                <a:latin typeface="Courier"/>
                <a:ea typeface="ＭＳ Ｐゴシック" charset="0"/>
                <a:cs typeface="Courier"/>
              </a:rPr>
              <a:t>rt</a:t>
            </a:r>
            <a:r>
              <a:rPr lang="en-US" sz="2400" dirty="0">
                <a:latin typeface="Courier"/>
                <a:ea typeface="ＭＳ Ｐゴシック" charset="0"/>
                <a:cs typeface="Courier"/>
              </a:rPr>
              <a:t>] )...</a:t>
            </a:r>
            <a:r>
              <a:rPr lang="en-US" dirty="0">
                <a:latin typeface="Calibri" charset="0"/>
                <a:ea typeface="ＭＳ Ｐゴシック" charset="0"/>
              </a:rPr>
              <a:t> </a:t>
            </a:r>
          </a:p>
          <a:p>
            <a:r>
              <a:rPr lang="en-US" dirty="0">
                <a:latin typeface="Calibri" charset="0"/>
                <a:ea typeface="ＭＳ Ｐゴシック" charset="0"/>
                <a:cs typeface="ＭＳ Ｐゴシック" charset="0"/>
              </a:rPr>
              <a:t>Test to see if output == 0 for any ALU operation gives == test. How?</a:t>
            </a:r>
          </a:p>
          <a:p>
            <a:r>
              <a:rPr lang="en-US" dirty="0">
                <a:latin typeface="Calibri" charset="0"/>
                <a:ea typeface="ＭＳ Ｐゴシック" charset="0"/>
                <a:cs typeface="ＭＳ Ｐゴシック" charset="0"/>
              </a:rPr>
              <a:t>P&amp;H also adds AND, Set Less Than (1 if A &lt; B, 0 otherwise) </a:t>
            </a:r>
          </a:p>
          <a:p>
            <a:r>
              <a:rPr lang="en-US" dirty="0">
                <a:latin typeface="Calibri" charset="0"/>
                <a:ea typeface="ＭＳ Ｐゴシック" charset="0"/>
                <a:cs typeface="ＭＳ Ｐゴシック" charset="0"/>
              </a:rPr>
              <a:t>ALU follows Chapter 5</a:t>
            </a:r>
          </a:p>
        </p:txBody>
      </p:sp>
    </p:spTree>
    <p:extLst>
      <p:ext uri="{BB962C8B-B14F-4D97-AF65-F5344CB8AC3E}">
        <p14:creationId xmlns:p14="http://schemas.microsoft.com/office/powerpoint/2010/main" val="403002537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84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84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84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84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84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84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8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46063" y="274638"/>
            <a:ext cx="8686800" cy="1143000"/>
          </a:xfrm>
        </p:spPr>
        <p:txBody>
          <a:bodyPr/>
          <a:lstStyle/>
          <a:p>
            <a:r>
              <a:rPr lang="en-US" dirty="0" smtClean="0">
                <a:latin typeface="Calibri" charset="0"/>
                <a:ea typeface="ＭＳ Ｐゴシック" charset="0"/>
                <a:cs typeface="ＭＳ Ｐゴシック" charset="0"/>
              </a:rPr>
              <a:t>Step 2: Storage </a:t>
            </a:r>
            <a:r>
              <a:rPr lang="en-US" dirty="0">
                <a:latin typeface="Calibri" charset="0"/>
                <a:ea typeface="ＭＳ Ｐゴシック" charset="0"/>
                <a:cs typeface="ＭＳ Ｐゴシック" charset="0"/>
              </a:rPr>
              <a:t>Element: Idealized Memory</a:t>
            </a:r>
          </a:p>
        </p:txBody>
      </p:sp>
      <p:sp>
        <p:nvSpPr>
          <p:cNvPr id="52227" name="Rectangle 3"/>
          <p:cNvSpPr>
            <a:spLocks noGrp="1" noChangeArrowheads="1"/>
          </p:cNvSpPr>
          <p:nvPr>
            <p:ph type="body" idx="1"/>
          </p:nvPr>
        </p:nvSpPr>
        <p:spPr/>
        <p:txBody>
          <a:bodyPr>
            <a:normAutofit/>
          </a:bodyPr>
          <a:lstStyle/>
          <a:p>
            <a:pPr>
              <a:lnSpc>
                <a:spcPct val="90000"/>
              </a:lnSpc>
            </a:pPr>
            <a:r>
              <a:rPr lang="en-US" sz="2700" dirty="0" smtClean="0">
                <a:latin typeface="Calibri" charset="0"/>
                <a:ea typeface="ＭＳ Ｐゴシック" charset="0"/>
                <a:cs typeface="ＭＳ Ｐゴシック" charset="0"/>
              </a:rPr>
              <a:t>“Magic” Memory</a:t>
            </a:r>
          </a:p>
          <a:p>
            <a:pPr lvl="1">
              <a:lnSpc>
                <a:spcPct val="90000"/>
              </a:lnSpc>
            </a:pPr>
            <a:r>
              <a:rPr lang="en-US" sz="2400" dirty="0" smtClean="0">
                <a:latin typeface="Calibri" charset="0"/>
                <a:ea typeface="ＭＳ Ｐゴシック" charset="0"/>
              </a:rPr>
              <a:t>One input bus: Data In</a:t>
            </a:r>
          </a:p>
          <a:p>
            <a:pPr lvl="1">
              <a:lnSpc>
                <a:spcPct val="90000"/>
              </a:lnSpc>
            </a:pPr>
            <a:r>
              <a:rPr lang="en-US" sz="2400" dirty="0" smtClean="0">
                <a:latin typeface="Calibri" charset="0"/>
                <a:ea typeface="ＭＳ Ｐゴシック" charset="0"/>
              </a:rPr>
              <a:t>One </a:t>
            </a:r>
            <a:r>
              <a:rPr lang="en-US" sz="2400" dirty="0">
                <a:latin typeface="Calibri" charset="0"/>
                <a:ea typeface="ＭＳ Ｐゴシック" charset="0"/>
              </a:rPr>
              <a:t>output bus: Data Out</a:t>
            </a:r>
          </a:p>
          <a:p>
            <a:pPr>
              <a:lnSpc>
                <a:spcPct val="90000"/>
              </a:lnSpc>
            </a:pPr>
            <a:r>
              <a:rPr lang="en-US" sz="2700" dirty="0">
                <a:latin typeface="Calibri" charset="0"/>
                <a:ea typeface="ＭＳ Ｐゴシック" charset="0"/>
                <a:cs typeface="ＭＳ Ｐゴシック" charset="0"/>
              </a:rPr>
              <a:t>Memory word is found by:</a:t>
            </a:r>
          </a:p>
          <a:p>
            <a:pPr lvl="1">
              <a:lnSpc>
                <a:spcPct val="90000"/>
              </a:lnSpc>
            </a:pPr>
            <a:r>
              <a:rPr lang="en-US" sz="2400" dirty="0" smtClean="0">
                <a:latin typeface="Calibri" charset="0"/>
                <a:ea typeface="ＭＳ Ｐゴシック" charset="0"/>
              </a:rPr>
              <a:t>For Read: Address </a:t>
            </a:r>
            <a:r>
              <a:rPr lang="en-US" sz="2400" dirty="0">
                <a:latin typeface="Calibri" charset="0"/>
                <a:ea typeface="ＭＳ Ｐゴシック" charset="0"/>
              </a:rPr>
              <a:t>selects the word to put on Data Out</a:t>
            </a:r>
          </a:p>
          <a:p>
            <a:pPr lvl="1">
              <a:lnSpc>
                <a:spcPct val="90000"/>
              </a:lnSpc>
            </a:pPr>
            <a:r>
              <a:rPr lang="en-US" sz="2400" dirty="0" smtClean="0">
                <a:latin typeface="Calibri" charset="0"/>
                <a:ea typeface="ＭＳ Ｐゴシック" charset="0"/>
              </a:rPr>
              <a:t>For Write: Set Write </a:t>
            </a:r>
            <a:r>
              <a:rPr lang="en-US" sz="2400" dirty="0">
                <a:latin typeface="Calibri" charset="0"/>
                <a:ea typeface="ＭＳ Ｐゴシック" charset="0"/>
              </a:rPr>
              <a:t>Enable = 1: address selects the </a:t>
            </a:r>
            <a:r>
              <a:rPr lang="en-US" sz="2400" dirty="0" smtClean="0">
                <a:latin typeface="Calibri" charset="0"/>
                <a:ea typeface="ＭＳ Ｐゴシック" charset="0"/>
              </a:rPr>
              <a:t>memory word </a:t>
            </a:r>
            <a:r>
              <a:rPr lang="en-US" sz="2400" dirty="0">
                <a:latin typeface="Calibri" charset="0"/>
                <a:ea typeface="ＭＳ Ｐゴシック" charset="0"/>
              </a:rPr>
              <a:t>to be written via the Data In bus</a:t>
            </a:r>
          </a:p>
          <a:p>
            <a:pPr>
              <a:lnSpc>
                <a:spcPct val="90000"/>
              </a:lnSpc>
            </a:pPr>
            <a:r>
              <a:rPr lang="en-US" sz="2700" dirty="0">
                <a:latin typeface="Calibri" charset="0"/>
                <a:ea typeface="ＭＳ Ｐゴシック" charset="0"/>
                <a:cs typeface="ＭＳ Ｐゴシック" charset="0"/>
              </a:rPr>
              <a:t>Clock input (CLK) </a:t>
            </a:r>
          </a:p>
          <a:p>
            <a:pPr lvl="1">
              <a:lnSpc>
                <a:spcPct val="90000"/>
              </a:lnSpc>
            </a:pPr>
            <a:r>
              <a:rPr lang="en-US" sz="2400" dirty="0">
                <a:latin typeface="Calibri" charset="0"/>
                <a:ea typeface="ＭＳ Ｐゴシック" charset="0"/>
              </a:rPr>
              <a:t>CLK input is a factor ONLY during write operation</a:t>
            </a:r>
          </a:p>
          <a:p>
            <a:pPr lvl="1">
              <a:lnSpc>
                <a:spcPct val="90000"/>
              </a:lnSpc>
            </a:pPr>
            <a:r>
              <a:rPr lang="en-US" sz="2400" dirty="0">
                <a:latin typeface="Calibri" charset="0"/>
                <a:ea typeface="ＭＳ Ｐゴシック" charset="0"/>
              </a:rPr>
              <a:t>During read operation, behaves as a combinational logic block: Address valid </a:t>
            </a:r>
            <a:r>
              <a:rPr lang="en-US" sz="2400" dirty="0">
                <a:latin typeface="Calibri" charset="0"/>
                <a:ea typeface="ＭＳ Ｐゴシック" charset="0"/>
                <a:sym typeface="Symbol" charset="0"/>
              </a:rPr>
              <a:t></a:t>
            </a:r>
            <a:r>
              <a:rPr lang="en-US" sz="2400" dirty="0">
                <a:latin typeface="Calibri" charset="0"/>
                <a:ea typeface="ＭＳ Ｐゴシック" charset="0"/>
              </a:rPr>
              <a:t> Data Out valid after </a:t>
            </a:r>
            <a:r>
              <a:rPr lang="ja-JP" altLang="en-US" sz="2400" dirty="0">
                <a:latin typeface="Calibri" charset="0"/>
                <a:ea typeface="ＭＳ Ｐゴシック" charset="0"/>
              </a:rPr>
              <a:t>“</a:t>
            </a:r>
            <a:r>
              <a:rPr lang="en-US" sz="2400" dirty="0">
                <a:latin typeface="Calibri" charset="0"/>
                <a:ea typeface="ＭＳ Ｐゴシック" charset="0"/>
              </a:rPr>
              <a:t>access time</a:t>
            </a:r>
            <a:r>
              <a:rPr lang="ja-JP" altLang="en-US" sz="2400" dirty="0">
                <a:latin typeface="Calibri" charset="0"/>
                <a:ea typeface="ＭＳ Ｐゴシック" charset="0"/>
              </a:rPr>
              <a:t>”</a:t>
            </a:r>
            <a:endParaRPr lang="en-US" sz="2400" dirty="0">
              <a:latin typeface="Calibri" charset="0"/>
              <a:ea typeface="ＭＳ Ｐゴシック" charset="0"/>
            </a:endParaRPr>
          </a:p>
        </p:txBody>
      </p:sp>
      <p:sp>
        <p:nvSpPr>
          <p:cNvPr id="52228" name="Rectangle 4"/>
          <p:cNvSpPr>
            <a:spLocks noChangeArrowheads="1"/>
          </p:cNvSpPr>
          <p:nvPr/>
        </p:nvSpPr>
        <p:spPr bwMode="auto">
          <a:xfrm>
            <a:off x="5340350" y="2609850"/>
            <a:ext cx="504825"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Clk</a:t>
            </a:r>
          </a:p>
        </p:txBody>
      </p:sp>
      <p:sp>
        <p:nvSpPr>
          <p:cNvPr id="52229" name="Rectangle 5"/>
          <p:cNvSpPr>
            <a:spLocks noChangeArrowheads="1"/>
          </p:cNvSpPr>
          <p:nvPr/>
        </p:nvSpPr>
        <p:spPr bwMode="auto">
          <a:xfrm>
            <a:off x="5249863" y="1935163"/>
            <a:ext cx="946150" cy="396875"/>
          </a:xfrm>
          <a:prstGeom prst="rect">
            <a:avLst/>
          </a:prstGeom>
          <a:noFill/>
          <a:ln w="12700">
            <a:noFill/>
            <a:miter lim="800000"/>
            <a:headEnd/>
            <a:tailEnd/>
          </a:ln>
        </p:spPr>
        <p:txBody>
          <a:bodyPr wrap="none" lIns="90488" tIns="44450" rIns="90488" bIns="44450">
            <a:spAutoFit/>
          </a:bodyPr>
          <a:lstStyle/>
          <a:p>
            <a:pPr>
              <a:defRPr/>
            </a:pPr>
            <a:r>
              <a:rPr lang="en-US" sz="2000" dirty="0">
                <a:latin typeface="+mn-lt"/>
                <a:ea typeface="ＭＳ Ｐゴシック" charset="-128"/>
                <a:cs typeface="ＭＳ Ｐゴシック" charset="-128"/>
              </a:rPr>
              <a:t>Data In</a:t>
            </a:r>
          </a:p>
        </p:txBody>
      </p:sp>
      <p:sp>
        <p:nvSpPr>
          <p:cNvPr id="52230" name="Rectangle 6"/>
          <p:cNvSpPr>
            <a:spLocks noChangeArrowheads="1"/>
          </p:cNvSpPr>
          <p:nvPr/>
        </p:nvSpPr>
        <p:spPr bwMode="auto">
          <a:xfrm>
            <a:off x="6334125" y="1809750"/>
            <a:ext cx="1431925" cy="1212850"/>
          </a:xfrm>
          <a:prstGeom prst="rect">
            <a:avLst/>
          </a:prstGeom>
          <a:noFill/>
          <a:ln w="381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52231" name="Rectangle 7"/>
          <p:cNvSpPr>
            <a:spLocks noChangeArrowheads="1"/>
          </p:cNvSpPr>
          <p:nvPr/>
        </p:nvSpPr>
        <p:spPr bwMode="auto">
          <a:xfrm>
            <a:off x="5443538" y="1217613"/>
            <a:ext cx="1554162"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Write Enable</a:t>
            </a:r>
          </a:p>
        </p:txBody>
      </p:sp>
      <p:sp>
        <p:nvSpPr>
          <p:cNvPr id="52232" name="Line 8"/>
          <p:cNvSpPr>
            <a:spLocks noChangeShapeType="1"/>
          </p:cNvSpPr>
          <p:nvPr/>
        </p:nvSpPr>
        <p:spPr bwMode="auto">
          <a:xfrm flipH="1">
            <a:off x="5334000" y="2330450"/>
            <a:ext cx="1003300" cy="0"/>
          </a:xfrm>
          <a:prstGeom prst="line">
            <a:avLst/>
          </a:prstGeom>
          <a:noFill/>
          <a:ln w="12700">
            <a:solidFill>
              <a:schemeClr val="tx1"/>
            </a:solidFill>
            <a:round/>
            <a:headEnd type="triangle" w="med" len="med"/>
            <a:tailEnd/>
          </a:ln>
        </p:spPr>
        <p:txBody>
          <a:bodyPr wrap="none" anchor="ctr"/>
          <a:lstStyle/>
          <a:p>
            <a:pPr>
              <a:defRPr/>
            </a:pPr>
            <a:endParaRPr lang="en-US">
              <a:latin typeface="+mn-lt"/>
              <a:ea typeface="ＭＳ Ｐゴシック" charset="-128"/>
              <a:cs typeface="ＭＳ Ｐゴシック" charset="-128"/>
            </a:endParaRPr>
          </a:p>
        </p:txBody>
      </p:sp>
      <p:sp>
        <p:nvSpPr>
          <p:cNvPr id="52233" name="Line 9"/>
          <p:cNvSpPr>
            <a:spLocks noChangeShapeType="1"/>
          </p:cNvSpPr>
          <p:nvPr/>
        </p:nvSpPr>
        <p:spPr bwMode="auto">
          <a:xfrm flipH="1">
            <a:off x="5867400" y="2260600"/>
            <a:ext cx="88900" cy="1397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52234" name="Rectangle 10"/>
          <p:cNvSpPr>
            <a:spLocks noChangeArrowheads="1"/>
          </p:cNvSpPr>
          <p:nvPr/>
        </p:nvSpPr>
        <p:spPr bwMode="auto">
          <a:xfrm>
            <a:off x="5554663" y="2286000"/>
            <a:ext cx="442912"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32</a:t>
            </a:r>
          </a:p>
        </p:txBody>
      </p:sp>
      <p:sp>
        <p:nvSpPr>
          <p:cNvPr id="52235" name="Line 11"/>
          <p:cNvSpPr>
            <a:spLocks noChangeShapeType="1"/>
          </p:cNvSpPr>
          <p:nvPr/>
        </p:nvSpPr>
        <p:spPr bwMode="auto">
          <a:xfrm>
            <a:off x="7785100" y="2330450"/>
            <a:ext cx="1282700" cy="0"/>
          </a:xfrm>
          <a:prstGeom prst="line">
            <a:avLst/>
          </a:prstGeom>
          <a:noFill/>
          <a:ln w="127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52236" name="Line 12"/>
          <p:cNvSpPr>
            <a:spLocks noChangeShapeType="1"/>
          </p:cNvSpPr>
          <p:nvPr/>
        </p:nvSpPr>
        <p:spPr bwMode="auto">
          <a:xfrm flipH="1">
            <a:off x="8610600" y="2260600"/>
            <a:ext cx="88900" cy="1397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52237" name="Rectangle 13"/>
          <p:cNvSpPr>
            <a:spLocks noChangeArrowheads="1"/>
          </p:cNvSpPr>
          <p:nvPr/>
        </p:nvSpPr>
        <p:spPr bwMode="auto">
          <a:xfrm>
            <a:off x="8221663" y="2286000"/>
            <a:ext cx="442912"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32</a:t>
            </a:r>
          </a:p>
        </p:txBody>
      </p:sp>
      <p:sp>
        <p:nvSpPr>
          <p:cNvPr id="52238" name="Rectangle 14"/>
          <p:cNvSpPr>
            <a:spLocks noChangeArrowheads="1"/>
          </p:cNvSpPr>
          <p:nvPr/>
        </p:nvSpPr>
        <p:spPr bwMode="auto">
          <a:xfrm>
            <a:off x="7764463" y="1935163"/>
            <a:ext cx="1081087" cy="396875"/>
          </a:xfrm>
          <a:prstGeom prst="rect">
            <a:avLst/>
          </a:prstGeom>
          <a:noFill/>
          <a:ln w="12700">
            <a:noFill/>
            <a:miter lim="800000"/>
            <a:headEnd/>
            <a:tailEnd/>
          </a:ln>
        </p:spPr>
        <p:txBody>
          <a:bodyPr wrap="none" lIns="90488" tIns="44450" rIns="90488" bIns="44450">
            <a:spAutoFit/>
          </a:bodyPr>
          <a:lstStyle/>
          <a:p>
            <a:pPr>
              <a:defRPr/>
            </a:pPr>
            <a:r>
              <a:rPr lang="en-US" sz="2000" dirty="0" err="1">
                <a:latin typeface="+mn-lt"/>
                <a:ea typeface="ＭＳ Ｐゴシック" charset="-128"/>
                <a:cs typeface="ＭＳ Ｐゴシック" charset="-128"/>
              </a:rPr>
              <a:t>DataOut</a:t>
            </a:r>
            <a:endParaRPr lang="en-US" sz="2000" dirty="0">
              <a:latin typeface="+mn-lt"/>
              <a:ea typeface="ＭＳ Ｐゴシック" charset="-128"/>
              <a:cs typeface="ＭＳ Ｐゴシック" charset="-128"/>
            </a:endParaRPr>
          </a:p>
        </p:txBody>
      </p:sp>
      <p:sp>
        <p:nvSpPr>
          <p:cNvPr id="52239" name="Line 15"/>
          <p:cNvSpPr>
            <a:spLocks noChangeShapeType="1"/>
          </p:cNvSpPr>
          <p:nvPr/>
        </p:nvSpPr>
        <p:spPr bwMode="auto">
          <a:xfrm flipV="1">
            <a:off x="6635750" y="1562100"/>
            <a:ext cx="0" cy="2413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52240" name="Line 16"/>
          <p:cNvSpPr>
            <a:spLocks noChangeShapeType="1"/>
          </p:cNvSpPr>
          <p:nvPr/>
        </p:nvSpPr>
        <p:spPr bwMode="auto">
          <a:xfrm flipH="1">
            <a:off x="5861050" y="2838450"/>
            <a:ext cx="469900" cy="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52241" name="Line 17"/>
          <p:cNvSpPr>
            <a:spLocks noChangeShapeType="1"/>
          </p:cNvSpPr>
          <p:nvPr/>
        </p:nvSpPr>
        <p:spPr bwMode="auto">
          <a:xfrm>
            <a:off x="7169150" y="1346200"/>
            <a:ext cx="0" cy="4445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52242" name="Rectangle 18"/>
          <p:cNvSpPr>
            <a:spLocks noChangeArrowheads="1"/>
          </p:cNvSpPr>
          <p:nvPr/>
        </p:nvSpPr>
        <p:spPr bwMode="auto">
          <a:xfrm>
            <a:off x="7154863" y="1219200"/>
            <a:ext cx="1014412"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Address</a:t>
            </a:r>
          </a:p>
        </p:txBody>
      </p:sp>
      <p:sp>
        <p:nvSpPr>
          <p:cNvPr id="52243" name="Line 19"/>
          <p:cNvSpPr>
            <a:spLocks noChangeShapeType="1"/>
          </p:cNvSpPr>
          <p:nvPr/>
        </p:nvSpPr>
        <p:spPr bwMode="auto">
          <a:xfrm>
            <a:off x="6330950" y="2762250"/>
            <a:ext cx="152400" cy="762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52244" name="Line 20"/>
          <p:cNvSpPr>
            <a:spLocks noChangeShapeType="1"/>
          </p:cNvSpPr>
          <p:nvPr/>
        </p:nvSpPr>
        <p:spPr bwMode="auto">
          <a:xfrm flipH="1">
            <a:off x="6330950" y="2838450"/>
            <a:ext cx="152400" cy="762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Tree>
    <p:extLst>
      <p:ext uri="{BB962C8B-B14F-4D97-AF65-F5344CB8AC3E}">
        <p14:creationId xmlns:p14="http://schemas.microsoft.com/office/powerpoint/2010/main" val="24345881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8100" y="274638"/>
            <a:ext cx="9144000" cy="1143000"/>
          </a:xfrm>
        </p:spPr>
        <p:txBody>
          <a:bodyPr/>
          <a:lstStyle/>
          <a:p>
            <a:r>
              <a:rPr lang="en-US" sz="4000" dirty="0" smtClean="0">
                <a:latin typeface="Calibri" charset="0"/>
                <a:ea typeface="ＭＳ Ｐゴシック" charset="0"/>
                <a:cs typeface="ＭＳ Ｐゴシック" charset="0"/>
              </a:rPr>
              <a:t>Step 2: Storage </a:t>
            </a:r>
            <a:r>
              <a:rPr lang="en-US" sz="4000" dirty="0">
                <a:latin typeface="Calibri" charset="0"/>
                <a:ea typeface="ＭＳ Ｐゴシック" charset="0"/>
                <a:cs typeface="ＭＳ Ｐゴシック" charset="0"/>
              </a:rPr>
              <a:t>Element: Register (Building Block)</a:t>
            </a:r>
          </a:p>
        </p:txBody>
      </p:sp>
      <p:sp>
        <p:nvSpPr>
          <p:cNvPr id="39939" name="Rectangle 3"/>
          <p:cNvSpPr>
            <a:spLocks noGrp="1" noChangeArrowheads="1"/>
          </p:cNvSpPr>
          <p:nvPr>
            <p:ph type="body" idx="1"/>
          </p:nvPr>
        </p:nvSpPr>
        <p:spPr/>
        <p:txBody>
          <a:bodyPr/>
          <a:lstStyle/>
          <a:p>
            <a:r>
              <a:rPr lang="en-US">
                <a:latin typeface="Calibri" charset="0"/>
                <a:ea typeface="ＭＳ Ｐゴシック" charset="0"/>
                <a:cs typeface="ＭＳ Ｐゴシック" charset="0"/>
              </a:rPr>
              <a:t>Similar to D Flip Flop except</a:t>
            </a:r>
          </a:p>
          <a:p>
            <a:pPr lvl="1"/>
            <a:r>
              <a:rPr lang="en-US">
                <a:latin typeface="Calibri" charset="0"/>
                <a:ea typeface="ＭＳ Ｐゴシック" charset="0"/>
              </a:rPr>
              <a:t>N-bit input and output</a:t>
            </a:r>
          </a:p>
          <a:p>
            <a:pPr lvl="1"/>
            <a:r>
              <a:rPr lang="en-US">
                <a:latin typeface="Calibri" charset="0"/>
                <a:ea typeface="ＭＳ Ｐゴシック" charset="0"/>
              </a:rPr>
              <a:t>Write Enable input</a:t>
            </a:r>
          </a:p>
          <a:p>
            <a:r>
              <a:rPr lang="en-US">
                <a:latin typeface="Calibri" charset="0"/>
                <a:ea typeface="ＭＳ Ｐゴシック" charset="0"/>
                <a:cs typeface="ＭＳ Ｐゴシック" charset="0"/>
              </a:rPr>
              <a:t>Write Enable:</a:t>
            </a:r>
          </a:p>
          <a:p>
            <a:pPr lvl="1"/>
            <a:r>
              <a:rPr lang="en-US">
                <a:latin typeface="Calibri" charset="0"/>
                <a:ea typeface="ＭＳ Ｐゴシック" charset="0"/>
              </a:rPr>
              <a:t>Negated (or deasserted) (0): Data Out will not change</a:t>
            </a:r>
          </a:p>
          <a:p>
            <a:pPr lvl="1"/>
            <a:r>
              <a:rPr lang="en-US">
                <a:latin typeface="Calibri" charset="0"/>
                <a:ea typeface="ＭＳ Ｐゴシック" charset="0"/>
              </a:rPr>
              <a:t>Asserted (1): Data Out will become Data In on positive edge of clock</a:t>
            </a:r>
          </a:p>
        </p:txBody>
      </p:sp>
      <p:grpSp>
        <p:nvGrpSpPr>
          <p:cNvPr id="39940" name="Group 4"/>
          <p:cNvGrpSpPr>
            <a:grpSpLocks/>
          </p:cNvGrpSpPr>
          <p:nvPr/>
        </p:nvGrpSpPr>
        <p:grpSpPr bwMode="auto">
          <a:xfrm>
            <a:off x="6172200" y="1260475"/>
            <a:ext cx="2719388" cy="2530475"/>
            <a:chOff x="3888" y="960"/>
            <a:chExt cx="1713" cy="1594"/>
          </a:xfrm>
        </p:grpSpPr>
        <p:sp>
          <p:nvSpPr>
            <p:cNvPr id="54280" name="Rectangle 5"/>
            <p:cNvSpPr>
              <a:spLocks noChangeArrowheads="1"/>
            </p:cNvSpPr>
            <p:nvPr/>
          </p:nvSpPr>
          <p:spPr bwMode="auto">
            <a:xfrm>
              <a:off x="4626" y="2304"/>
              <a:ext cx="294" cy="250"/>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clk</a:t>
              </a:r>
            </a:p>
          </p:txBody>
        </p:sp>
        <p:sp>
          <p:nvSpPr>
            <p:cNvPr id="54281" name="Rectangle 6"/>
            <p:cNvSpPr>
              <a:spLocks noChangeArrowheads="1"/>
            </p:cNvSpPr>
            <p:nvPr/>
          </p:nvSpPr>
          <p:spPr bwMode="auto">
            <a:xfrm>
              <a:off x="3888" y="1474"/>
              <a:ext cx="595" cy="250"/>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Data In</a:t>
              </a:r>
            </a:p>
          </p:txBody>
        </p:sp>
        <p:sp>
          <p:nvSpPr>
            <p:cNvPr id="54282" name="Rectangle 7"/>
            <p:cNvSpPr>
              <a:spLocks noChangeArrowheads="1"/>
            </p:cNvSpPr>
            <p:nvPr/>
          </p:nvSpPr>
          <p:spPr bwMode="auto">
            <a:xfrm>
              <a:off x="4675" y="1374"/>
              <a:ext cx="166" cy="748"/>
            </a:xfrm>
            <a:prstGeom prst="rect">
              <a:avLst/>
            </a:prstGeom>
            <a:noFill/>
            <a:ln w="508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54283" name="Line 8"/>
            <p:cNvSpPr>
              <a:spLocks noChangeShapeType="1"/>
            </p:cNvSpPr>
            <p:nvPr/>
          </p:nvSpPr>
          <p:spPr bwMode="auto">
            <a:xfrm flipH="1">
              <a:off x="4761" y="2124"/>
              <a:ext cx="0" cy="192"/>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54284" name="Rectangle 9"/>
            <p:cNvSpPr>
              <a:spLocks noChangeArrowheads="1"/>
            </p:cNvSpPr>
            <p:nvPr/>
          </p:nvSpPr>
          <p:spPr bwMode="auto">
            <a:xfrm>
              <a:off x="4272" y="960"/>
              <a:ext cx="974" cy="250"/>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Write Enable</a:t>
              </a:r>
            </a:p>
          </p:txBody>
        </p:sp>
        <p:sp>
          <p:nvSpPr>
            <p:cNvPr id="54285" name="Line 10"/>
            <p:cNvSpPr>
              <a:spLocks noChangeShapeType="1"/>
            </p:cNvSpPr>
            <p:nvPr/>
          </p:nvSpPr>
          <p:spPr bwMode="auto">
            <a:xfrm flipH="1">
              <a:off x="3937" y="1742"/>
              <a:ext cx="736" cy="0"/>
            </a:xfrm>
            <a:prstGeom prst="line">
              <a:avLst/>
            </a:prstGeom>
            <a:noFill/>
            <a:ln w="25400">
              <a:solidFill>
                <a:schemeClr val="tx1"/>
              </a:solidFill>
              <a:round/>
              <a:headEnd type="triangle" w="med" len="med"/>
              <a:tailEnd/>
            </a:ln>
          </p:spPr>
          <p:txBody>
            <a:bodyPr wrap="none" anchor="ctr"/>
            <a:lstStyle/>
            <a:p>
              <a:pPr>
                <a:defRPr/>
              </a:pPr>
              <a:endParaRPr lang="en-US">
                <a:latin typeface="+mn-lt"/>
                <a:ea typeface="ＭＳ Ｐゴシック" charset="-128"/>
                <a:cs typeface="ＭＳ Ｐゴシック" charset="-128"/>
              </a:endParaRPr>
            </a:p>
          </p:txBody>
        </p:sp>
        <p:sp>
          <p:nvSpPr>
            <p:cNvPr id="54286" name="Line 11"/>
            <p:cNvSpPr>
              <a:spLocks noChangeShapeType="1"/>
            </p:cNvSpPr>
            <p:nvPr/>
          </p:nvSpPr>
          <p:spPr bwMode="auto">
            <a:xfrm flipH="1">
              <a:off x="4277" y="1698"/>
              <a:ext cx="56" cy="88"/>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54287" name="Rectangle 12"/>
            <p:cNvSpPr>
              <a:spLocks noChangeArrowheads="1"/>
            </p:cNvSpPr>
            <p:nvPr/>
          </p:nvSpPr>
          <p:spPr bwMode="auto">
            <a:xfrm>
              <a:off x="4176" y="1776"/>
              <a:ext cx="219" cy="250"/>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N</a:t>
              </a:r>
            </a:p>
          </p:txBody>
        </p:sp>
        <p:sp>
          <p:nvSpPr>
            <p:cNvPr id="54288" name="Line 13"/>
            <p:cNvSpPr>
              <a:spLocks noChangeShapeType="1"/>
            </p:cNvSpPr>
            <p:nvPr/>
          </p:nvSpPr>
          <p:spPr bwMode="auto">
            <a:xfrm>
              <a:off x="4848" y="1742"/>
              <a:ext cx="704" cy="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54289" name="Line 14"/>
            <p:cNvSpPr>
              <a:spLocks noChangeShapeType="1"/>
            </p:cNvSpPr>
            <p:nvPr/>
          </p:nvSpPr>
          <p:spPr bwMode="auto">
            <a:xfrm flipH="1">
              <a:off x="5189" y="1698"/>
              <a:ext cx="56" cy="88"/>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54290" name="Rectangle 15"/>
            <p:cNvSpPr>
              <a:spLocks noChangeArrowheads="1"/>
            </p:cNvSpPr>
            <p:nvPr/>
          </p:nvSpPr>
          <p:spPr bwMode="auto">
            <a:xfrm>
              <a:off x="5098" y="1776"/>
              <a:ext cx="219" cy="250"/>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N</a:t>
              </a:r>
            </a:p>
          </p:txBody>
        </p:sp>
        <p:sp>
          <p:nvSpPr>
            <p:cNvPr id="54291" name="Rectangle 16"/>
            <p:cNvSpPr>
              <a:spLocks noChangeArrowheads="1"/>
            </p:cNvSpPr>
            <p:nvPr/>
          </p:nvSpPr>
          <p:spPr bwMode="auto">
            <a:xfrm>
              <a:off x="4896" y="1474"/>
              <a:ext cx="705" cy="250"/>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Data Out</a:t>
              </a:r>
            </a:p>
          </p:txBody>
        </p:sp>
        <p:sp>
          <p:nvSpPr>
            <p:cNvPr id="54292" name="Line 17"/>
            <p:cNvSpPr>
              <a:spLocks noChangeShapeType="1"/>
            </p:cNvSpPr>
            <p:nvPr/>
          </p:nvSpPr>
          <p:spPr bwMode="auto">
            <a:xfrm flipV="1">
              <a:off x="4761" y="1168"/>
              <a:ext cx="0" cy="194"/>
            </a:xfrm>
            <a:prstGeom prst="line">
              <a:avLst/>
            </a:prstGeom>
            <a:noFill/>
            <a:ln w="28575">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54293" name="Line 18"/>
            <p:cNvSpPr>
              <a:spLocks noChangeShapeType="1"/>
            </p:cNvSpPr>
            <p:nvPr/>
          </p:nvSpPr>
          <p:spPr bwMode="auto">
            <a:xfrm flipV="1">
              <a:off x="4704" y="2016"/>
              <a:ext cx="48" cy="96"/>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54294" name="Line 19"/>
            <p:cNvSpPr>
              <a:spLocks noChangeShapeType="1"/>
            </p:cNvSpPr>
            <p:nvPr/>
          </p:nvSpPr>
          <p:spPr bwMode="auto">
            <a:xfrm>
              <a:off x="4752" y="2016"/>
              <a:ext cx="48" cy="96"/>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grpSp>
    </p:spTree>
    <p:extLst>
      <p:ext uri="{BB962C8B-B14F-4D97-AF65-F5344CB8AC3E}">
        <p14:creationId xmlns:p14="http://schemas.microsoft.com/office/powerpoint/2010/main" val="4919959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dirty="0" smtClean="0">
                <a:latin typeface="Calibri" charset="0"/>
                <a:ea typeface="ＭＳ Ｐゴシック" charset="0"/>
                <a:cs typeface="ＭＳ Ｐゴシック" charset="0"/>
              </a:rPr>
              <a:t>Step 2: Storage </a:t>
            </a:r>
            <a:r>
              <a:rPr lang="en-US" dirty="0">
                <a:latin typeface="Calibri" charset="0"/>
                <a:ea typeface="ＭＳ Ｐゴシック" charset="0"/>
                <a:cs typeface="ＭＳ Ｐゴシック" charset="0"/>
              </a:rPr>
              <a:t>Element: Register File</a:t>
            </a:r>
          </a:p>
        </p:txBody>
      </p:sp>
      <p:sp>
        <p:nvSpPr>
          <p:cNvPr id="56323" name="Rectangle 3"/>
          <p:cNvSpPr>
            <a:spLocks noGrp="1" noChangeArrowheads="1"/>
          </p:cNvSpPr>
          <p:nvPr>
            <p:ph type="body" idx="1"/>
          </p:nvPr>
        </p:nvSpPr>
        <p:spPr/>
        <p:txBody>
          <a:bodyPr>
            <a:normAutofit/>
          </a:bodyPr>
          <a:lstStyle/>
          <a:p>
            <a:pPr>
              <a:lnSpc>
                <a:spcPct val="80000"/>
              </a:lnSpc>
            </a:pPr>
            <a:r>
              <a:rPr lang="en-US" sz="2500">
                <a:latin typeface="Calibri" charset="0"/>
                <a:ea typeface="ＭＳ Ｐゴシック" charset="0"/>
                <a:cs typeface="ＭＳ Ｐゴシック" charset="0"/>
              </a:rPr>
              <a:t>Register File consists of 32 registers:</a:t>
            </a:r>
          </a:p>
          <a:p>
            <a:pPr lvl="1">
              <a:lnSpc>
                <a:spcPct val="80000"/>
              </a:lnSpc>
            </a:pPr>
            <a:r>
              <a:rPr lang="en-US" sz="2200">
                <a:latin typeface="Calibri" charset="0"/>
                <a:ea typeface="ＭＳ Ｐゴシック" charset="0"/>
              </a:rPr>
              <a:t>Two 32-bit output busses:</a:t>
            </a:r>
          </a:p>
          <a:p>
            <a:pPr lvl="1">
              <a:lnSpc>
                <a:spcPct val="80000"/>
              </a:lnSpc>
              <a:buFont typeface="Arial" charset="0"/>
              <a:buNone/>
            </a:pPr>
            <a:r>
              <a:rPr lang="en-US" sz="2200">
                <a:latin typeface="Calibri" charset="0"/>
                <a:ea typeface="ＭＳ Ｐゴシック" charset="0"/>
              </a:rPr>
              <a:t>	busA and busB</a:t>
            </a:r>
          </a:p>
          <a:p>
            <a:pPr lvl="1">
              <a:lnSpc>
                <a:spcPct val="80000"/>
              </a:lnSpc>
            </a:pPr>
            <a:r>
              <a:rPr lang="en-US" sz="2200">
                <a:latin typeface="Calibri" charset="0"/>
                <a:ea typeface="ＭＳ Ｐゴシック" charset="0"/>
              </a:rPr>
              <a:t>One 32-bit input bus: busW</a:t>
            </a:r>
          </a:p>
          <a:p>
            <a:pPr>
              <a:lnSpc>
                <a:spcPct val="80000"/>
              </a:lnSpc>
            </a:pPr>
            <a:r>
              <a:rPr lang="en-US" sz="2500">
                <a:latin typeface="Calibri" charset="0"/>
                <a:ea typeface="ＭＳ Ｐゴシック" charset="0"/>
                <a:cs typeface="ＭＳ Ｐゴシック" charset="0"/>
              </a:rPr>
              <a:t>Register is selected by:</a:t>
            </a:r>
          </a:p>
          <a:p>
            <a:pPr lvl="1">
              <a:lnSpc>
                <a:spcPct val="80000"/>
              </a:lnSpc>
            </a:pPr>
            <a:r>
              <a:rPr lang="en-US" sz="2200">
                <a:latin typeface="Calibri" charset="0"/>
                <a:ea typeface="ＭＳ Ｐゴシック" charset="0"/>
              </a:rPr>
              <a:t>RA (number) selects the register to put on busA (data)</a:t>
            </a:r>
          </a:p>
          <a:p>
            <a:pPr lvl="1">
              <a:lnSpc>
                <a:spcPct val="80000"/>
              </a:lnSpc>
            </a:pPr>
            <a:r>
              <a:rPr lang="en-US" sz="2200">
                <a:latin typeface="Calibri" charset="0"/>
                <a:ea typeface="ＭＳ Ｐゴシック" charset="0"/>
              </a:rPr>
              <a:t>RB (number) selects the register to put on busB (data)</a:t>
            </a:r>
          </a:p>
          <a:p>
            <a:pPr lvl="1">
              <a:lnSpc>
                <a:spcPct val="80000"/>
              </a:lnSpc>
            </a:pPr>
            <a:r>
              <a:rPr lang="en-US" sz="2200">
                <a:latin typeface="Calibri" charset="0"/>
                <a:ea typeface="ＭＳ Ｐゴシック" charset="0"/>
              </a:rPr>
              <a:t>RW (number) selects the register to be  written</a:t>
            </a:r>
            <a:br>
              <a:rPr lang="en-US" sz="2200">
                <a:latin typeface="Calibri" charset="0"/>
                <a:ea typeface="ＭＳ Ｐゴシック" charset="0"/>
              </a:rPr>
            </a:br>
            <a:r>
              <a:rPr lang="en-US" sz="2200">
                <a:latin typeface="Calibri" charset="0"/>
                <a:ea typeface="ＭＳ Ｐゴシック" charset="0"/>
              </a:rPr>
              <a:t>via busW (data) when Write Enable is 1</a:t>
            </a:r>
          </a:p>
          <a:p>
            <a:pPr>
              <a:lnSpc>
                <a:spcPct val="80000"/>
              </a:lnSpc>
            </a:pPr>
            <a:r>
              <a:rPr lang="en-US" sz="2500">
                <a:latin typeface="Calibri" charset="0"/>
                <a:ea typeface="ＭＳ Ｐゴシック" charset="0"/>
                <a:cs typeface="ＭＳ Ｐゴシック" charset="0"/>
              </a:rPr>
              <a:t>Clock input (clk) </a:t>
            </a:r>
          </a:p>
          <a:p>
            <a:pPr lvl="1">
              <a:lnSpc>
                <a:spcPct val="80000"/>
              </a:lnSpc>
            </a:pPr>
            <a:r>
              <a:rPr lang="en-US" sz="2200">
                <a:latin typeface="Calibri" charset="0"/>
                <a:ea typeface="ＭＳ Ｐゴシック" charset="0"/>
              </a:rPr>
              <a:t>Clk input is a factor ONLY during write operation</a:t>
            </a:r>
          </a:p>
          <a:p>
            <a:pPr lvl="1">
              <a:lnSpc>
                <a:spcPct val="80000"/>
              </a:lnSpc>
            </a:pPr>
            <a:r>
              <a:rPr lang="en-US" sz="2200">
                <a:latin typeface="Calibri" charset="0"/>
                <a:ea typeface="ＭＳ Ｐゴシック" charset="0"/>
              </a:rPr>
              <a:t>During read operation, behaves as a combinational logic block:</a:t>
            </a:r>
          </a:p>
          <a:p>
            <a:pPr lvl="2">
              <a:lnSpc>
                <a:spcPct val="80000"/>
              </a:lnSpc>
            </a:pPr>
            <a:r>
              <a:rPr lang="en-US" sz="1900">
                <a:latin typeface="Calibri" charset="0"/>
                <a:ea typeface="ＭＳ Ｐゴシック" charset="0"/>
              </a:rPr>
              <a:t>RA or RB valid </a:t>
            </a:r>
            <a:r>
              <a:rPr lang="en-US" sz="1900">
                <a:latin typeface="Calibri" charset="0"/>
                <a:ea typeface="ＭＳ Ｐゴシック" charset="0"/>
                <a:sym typeface="Symbol" charset="0"/>
              </a:rPr>
              <a:t></a:t>
            </a:r>
            <a:r>
              <a:rPr lang="en-US" sz="1900">
                <a:latin typeface="Calibri" charset="0"/>
                <a:ea typeface="ＭＳ Ｐゴシック" charset="0"/>
              </a:rPr>
              <a:t> busA or busB valid after </a:t>
            </a:r>
            <a:r>
              <a:rPr lang="ja-JP" altLang="en-US" sz="1900">
                <a:latin typeface="Calibri" charset="0"/>
                <a:ea typeface="ＭＳ Ｐゴシック" charset="0"/>
              </a:rPr>
              <a:t>“</a:t>
            </a:r>
            <a:r>
              <a:rPr lang="en-US" sz="1900">
                <a:latin typeface="Calibri" charset="0"/>
                <a:ea typeface="ＭＳ Ｐゴシック" charset="0"/>
              </a:rPr>
              <a:t>access time.</a:t>
            </a:r>
            <a:r>
              <a:rPr lang="ja-JP" altLang="en-US" sz="1900">
                <a:latin typeface="Calibri" charset="0"/>
                <a:ea typeface="ＭＳ Ｐゴシック" charset="0"/>
              </a:rPr>
              <a:t>”</a:t>
            </a:r>
            <a:endParaRPr lang="en-US" sz="1900">
              <a:latin typeface="Calibri" charset="0"/>
              <a:ea typeface="ＭＳ Ｐゴシック" charset="0"/>
            </a:endParaRPr>
          </a:p>
        </p:txBody>
      </p:sp>
      <p:sp>
        <p:nvSpPr>
          <p:cNvPr id="56324" name="Rectangle 4"/>
          <p:cNvSpPr>
            <a:spLocks noChangeArrowheads="1"/>
          </p:cNvSpPr>
          <p:nvPr/>
        </p:nvSpPr>
        <p:spPr bwMode="auto">
          <a:xfrm>
            <a:off x="5562600" y="2773363"/>
            <a:ext cx="504825"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Clk</a:t>
            </a:r>
          </a:p>
        </p:txBody>
      </p:sp>
      <p:sp>
        <p:nvSpPr>
          <p:cNvPr id="56325" name="Rectangle 5"/>
          <p:cNvSpPr>
            <a:spLocks noChangeArrowheads="1"/>
          </p:cNvSpPr>
          <p:nvPr/>
        </p:nvSpPr>
        <p:spPr bwMode="auto">
          <a:xfrm>
            <a:off x="5561013" y="2087563"/>
            <a:ext cx="815975" cy="393700"/>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busW</a:t>
            </a:r>
          </a:p>
        </p:txBody>
      </p:sp>
      <p:sp>
        <p:nvSpPr>
          <p:cNvPr id="56326" name="Rectangle 6"/>
          <p:cNvSpPr>
            <a:spLocks noChangeArrowheads="1"/>
          </p:cNvSpPr>
          <p:nvPr/>
        </p:nvSpPr>
        <p:spPr bwMode="auto">
          <a:xfrm>
            <a:off x="6657975" y="1928813"/>
            <a:ext cx="1406525" cy="1187450"/>
          </a:xfrm>
          <a:prstGeom prst="rect">
            <a:avLst/>
          </a:prstGeom>
          <a:noFill/>
          <a:ln w="508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56327" name="Rectangle 7"/>
          <p:cNvSpPr>
            <a:spLocks noChangeArrowheads="1"/>
          </p:cNvSpPr>
          <p:nvPr/>
        </p:nvSpPr>
        <p:spPr bwMode="auto">
          <a:xfrm>
            <a:off x="5322888" y="1323975"/>
            <a:ext cx="1554162"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Write Enable</a:t>
            </a:r>
          </a:p>
        </p:txBody>
      </p:sp>
      <p:sp>
        <p:nvSpPr>
          <p:cNvPr id="56328" name="Line 8"/>
          <p:cNvSpPr>
            <a:spLocks noChangeShapeType="1"/>
          </p:cNvSpPr>
          <p:nvPr/>
        </p:nvSpPr>
        <p:spPr bwMode="auto">
          <a:xfrm flipH="1">
            <a:off x="5638800" y="2436813"/>
            <a:ext cx="1016000" cy="0"/>
          </a:xfrm>
          <a:prstGeom prst="line">
            <a:avLst/>
          </a:prstGeom>
          <a:noFill/>
          <a:ln w="25400">
            <a:solidFill>
              <a:schemeClr val="tx1"/>
            </a:solidFill>
            <a:round/>
            <a:headEnd type="triangle" w="med" len="med"/>
            <a:tailEnd/>
          </a:ln>
        </p:spPr>
        <p:txBody>
          <a:bodyPr wrap="none" anchor="ctr"/>
          <a:lstStyle/>
          <a:p>
            <a:pPr>
              <a:defRPr/>
            </a:pPr>
            <a:endParaRPr lang="en-US">
              <a:latin typeface="+mn-lt"/>
              <a:ea typeface="ＭＳ Ｐゴシック" charset="-128"/>
              <a:cs typeface="ＭＳ Ｐゴシック" charset="-128"/>
            </a:endParaRPr>
          </a:p>
        </p:txBody>
      </p:sp>
      <p:sp>
        <p:nvSpPr>
          <p:cNvPr id="56329" name="Line 9"/>
          <p:cNvSpPr>
            <a:spLocks noChangeShapeType="1"/>
          </p:cNvSpPr>
          <p:nvPr/>
        </p:nvSpPr>
        <p:spPr bwMode="auto">
          <a:xfrm flipH="1">
            <a:off x="6178550" y="2366963"/>
            <a:ext cx="88900" cy="1397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56330" name="Rectangle 10"/>
          <p:cNvSpPr>
            <a:spLocks noChangeArrowheads="1"/>
          </p:cNvSpPr>
          <p:nvPr/>
        </p:nvSpPr>
        <p:spPr bwMode="auto">
          <a:xfrm>
            <a:off x="5865813" y="2392363"/>
            <a:ext cx="442912"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32</a:t>
            </a:r>
          </a:p>
        </p:txBody>
      </p:sp>
      <p:sp>
        <p:nvSpPr>
          <p:cNvPr id="56331" name="Line 11"/>
          <p:cNvSpPr>
            <a:spLocks noChangeShapeType="1"/>
          </p:cNvSpPr>
          <p:nvPr/>
        </p:nvSpPr>
        <p:spPr bwMode="auto">
          <a:xfrm>
            <a:off x="8102600" y="2132013"/>
            <a:ext cx="965200" cy="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56332" name="Line 12"/>
          <p:cNvSpPr>
            <a:spLocks noChangeShapeType="1"/>
          </p:cNvSpPr>
          <p:nvPr/>
        </p:nvSpPr>
        <p:spPr bwMode="auto">
          <a:xfrm flipH="1">
            <a:off x="8693150" y="2062163"/>
            <a:ext cx="88900" cy="1397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56333" name="Rectangle 13"/>
          <p:cNvSpPr>
            <a:spLocks noChangeArrowheads="1"/>
          </p:cNvSpPr>
          <p:nvPr/>
        </p:nvSpPr>
        <p:spPr bwMode="auto">
          <a:xfrm>
            <a:off x="8380413" y="2087563"/>
            <a:ext cx="442912"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32</a:t>
            </a:r>
          </a:p>
        </p:txBody>
      </p:sp>
      <p:sp>
        <p:nvSpPr>
          <p:cNvPr id="56334" name="Rectangle 14"/>
          <p:cNvSpPr>
            <a:spLocks noChangeArrowheads="1"/>
          </p:cNvSpPr>
          <p:nvPr/>
        </p:nvSpPr>
        <p:spPr bwMode="auto">
          <a:xfrm>
            <a:off x="8075613" y="1782763"/>
            <a:ext cx="715962"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busA</a:t>
            </a:r>
          </a:p>
        </p:txBody>
      </p:sp>
      <p:sp>
        <p:nvSpPr>
          <p:cNvPr id="56335" name="Line 15"/>
          <p:cNvSpPr>
            <a:spLocks noChangeShapeType="1"/>
          </p:cNvSpPr>
          <p:nvPr/>
        </p:nvSpPr>
        <p:spPr bwMode="auto">
          <a:xfrm flipV="1">
            <a:off x="6794500" y="1662113"/>
            <a:ext cx="0" cy="2540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56336" name="Line 16"/>
          <p:cNvSpPr>
            <a:spLocks noChangeShapeType="1"/>
          </p:cNvSpPr>
          <p:nvPr/>
        </p:nvSpPr>
        <p:spPr bwMode="auto">
          <a:xfrm>
            <a:off x="8102600" y="2894013"/>
            <a:ext cx="965200" cy="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56337" name="Line 17"/>
          <p:cNvSpPr>
            <a:spLocks noChangeShapeType="1"/>
          </p:cNvSpPr>
          <p:nvPr/>
        </p:nvSpPr>
        <p:spPr bwMode="auto">
          <a:xfrm flipH="1">
            <a:off x="8693150" y="2824163"/>
            <a:ext cx="88900" cy="1397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56338" name="Rectangle 18"/>
          <p:cNvSpPr>
            <a:spLocks noChangeArrowheads="1"/>
          </p:cNvSpPr>
          <p:nvPr/>
        </p:nvSpPr>
        <p:spPr bwMode="auto">
          <a:xfrm>
            <a:off x="8380413" y="2849563"/>
            <a:ext cx="442912"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32</a:t>
            </a:r>
          </a:p>
        </p:txBody>
      </p:sp>
      <p:sp>
        <p:nvSpPr>
          <p:cNvPr id="56339" name="Rectangle 19"/>
          <p:cNvSpPr>
            <a:spLocks noChangeArrowheads="1"/>
          </p:cNvSpPr>
          <p:nvPr/>
        </p:nvSpPr>
        <p:spPr bwMode="auto">
          <a:xfrm>
            <a:off x="8075613" y="2544763"/>
            <a:ext cx="692150"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busB</a:t>
            </a:r>
          </a:p>
        </p:txBody>
      </p:sp>
      <p:sp>
        <p:nvSpPr>
          <p:cNvPr id="56340" name="Line 20"/>
          <p:cNvSpPr>
            <a:spLocks noChangeShapeType="1"/>
          </p:cNvSpPr>
          <p:nvPr/>
        </p:nvSpPr>
        <p:spPr bwMode="auto">
          <a:xfrm flipH="1">
            <a:off x="6146800" y="2938463"/>
            <a:ext cx="4826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56341" name="Line 21"/>
          <p:cNvSpPr>
            <a:spLocks noChangeShapeType="1"/>
          </p:cNvSpPr>
          <p:nvPr/>
        </p:nvSpPr>
        <p:spPr bwMode="auto">
          <a:xfrm>
            <a:off x="7099300" y="1458913"/>
            <a:ext cx="0" cy="4318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56342" name="Line 22"/>
          <p:cNvSpPr>
            <a:spLocks noChangeShapeType="1"/>
          </p:cNvSpPr>
          <p:nvPr/>
        </p:nvSpPr>
        <p:spPr bwMode="auto">
          <a:xfrm flipV="1">
            <a:off x="7029450" y="1592263"/>
            <a:ext cx="139700" cy="1651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56343" name="Rectangle 23"/>
          <p:cNvSpPr>
            <a:spLocks noChangeArrowheads="1"/>
          </p:cNvSpPr>
          <p:nvPr/>
        </p:nvSpPr>
        <p:spPr bwMode="auto">
          <a:xfrm>
            <a:off x="6856413" y="1401763"/>
            <a:ext cx="312737"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5</a:t>
            </a:r>
          </a:p>
        </p:txBody>
      </p:sp>
      <p:sp>
        <p:nvSpPr>
          <p:cNvPr id="56344" name="Line 24"/>
          <p:cNvSpPr>
            <a:spLocks noChangeShapeType="1"/>
          </p:cNvSpPr>
          <p:nvPr/>
        </p:nvSpPr>
        <p:spPr bwMode="auto">
          <a:xfrm>
            <a:off x="7480300" y="1458913"/>
            <a:ext cx="0" cy="4318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56345" name="Line 25"/>
          <p:cNvSpPr>
            <a:spLocks noChangeShapeType="1"/>
          </p:cNvSpPr>
          <p:nvPr/>
        </p:nvSpPr>
        <p:spPr bwMode="auto">
          <a:xfrm flipV="1">
            <a:off x="7410450" y="1592263"/>
            <a:ext cx="139700" cy="1651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56346" name="Rectangle 26"/>
          <p:cNvSpPr>
            <a:spLocks noChangeArrowheads="1"/>
          </p:cNvSpPr>
          <p:nvPr/>
        </p:nvSpPr>
        <p:spPr bwMode="auto">
          <a:xfrm>
            <a:off x="7237413" y="1401763"/>
            <a:ext cx="312737"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5</a:t>
            </a:r>
          </a:p>
        </p:txBody>
      </p:sp>
      <p:sp>
        <p:nvSpPr>
          <p:cNvPr id="56347" name="Line 27"/>
          <p:cNvSpPr>
            <a:spLocks noChangeShapeType="1"/>
          </p:cNvSpPr>
          <p:nvPr/>
        </p:nvSpPr>
        <p:spPr bwMode="auto">
          <a:xfrm>
            <a:off x="7937500" y="1458913"/>
            <a:ext cx="0" cy="4318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56348" name="Line 28"/>
          <p:cNvSpPr>
            <a:spLocks noChangeShapeType="1"/>
          </p:cNvSpPr>
          <p:nvPr/>
        </p:nvSpPr>
        <p:spPr bwMode="auto">
          <a:xfrm flipV="1">
            <a:off x="7867650" y="1592263"/>
            <a:ext cx="139700" cy="1651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56349" name="Rectangle 29"/>
          <p:cNvSpPr>
            <a:spLocks noChangeArrowheads="1"/>
          </p:cNvSpPr>
          <p:nvPr/>
        </p:nvSpPr>
        <p:spPr bwMode="auto">
          <a:xfrm>
            <a:off x="7694613" y="1401763"/>
            <a:ext cx="312737"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5</a:t>
            </a:r>
          </a:p>
        </p:txBody>
      </p:sp>
      <p:sp>
        <p:nvSpPr>
          <p:cNvPr id="56350" name="Rectangle 30"/>
          <p:cNvSpPr>
            <a:spLocks noChangeArrowheads="1"/>
          </p:cNvSpPr>
          <p:nvPr/>
        </p:nvSpPr>
        <p:spPr bwMode="auto">
          <a:xfrm>
            <a:off x="6761163" y="1096963"/>
            <a:ext cx="557212"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RW</a:t>
            </a:r>
          </a:p>
        </p:txBody>
      </p:sp>
      <p:sp>
        <p:nvSpPr>
          <p:cNvPr id="56351" name="Rectangle 31"/>
          <p:cNvSpPr>
            <a:spLocks noChangeArrowheads="1"/>
          </p:cNvSpPr>
          <p:nvPr/>
        </p:nvSpPr>
        <p:spPr bwMode="auto">
          <a:xfrm>
            <a:off x="7219950" y="1096963"/>
            <a:ext cx="482600"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RA</a:t>
            </a:r>
          </a:p>
        </p:txBody>
      </p:sp>
      <p:sp>
        <p:nvSpPr>
          <p:cNvPr id="56352" name="Rectangle 32"/>
          <p:cNvSpPr>
            <a:spLocks noChangeArrowheads="1"/>
          </p:cNvSpPr>
          <p:nvPr/>
        </p:nvSpPr>
        <p:spPr bwMode="auto">
          <a:xfrm>
            <a:off x="7694613" y="1096963"/>
            <a:ext cx="471487"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RB</a:t>
            </a:r>
          </a:p>
        </p:txBody>
      </p:sp>
      <p:sp>
        <p:nvSpPr>
          <p:cNvPr id="42020" name="Rectangle 33"/>
          <p:cNvSpPr>
            <a:spLocks noChangeArrowheads="1"/>
          </p:cNvSpPr>
          <p:nvPr/>
        </p:nvSpPr>
        <p:spPr bwMode="auto">
          <a:xfrm>
            <a:off x="6716713" y="2163763"/>
            <a:ext cx="1287462"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r>
              <a:rPr lang="en-US" sz="2000">
                <a:latin typeface="Calibri" charset="0"/>
              </a:rPr>
              <a:t>32 x 32-bit</a:t>
            </a:r>
          </a:p>
          <a:p>
            <a:pPr algn="ctr"/>
            <a:r>
              <a:rPr lang="en-US" sz="2000">
                <a:latin typeface="Calibri" charset="0"/>
              </a:rPr>
              <a:t>Registers</a:t>
            </a:r>
          </a:p>
        </p:txBody>
      </p:sp>
      <p:sp>
        <p:nvSpPr>
          <p:cNvPr id="56354" name="Line 34"/>
          <p:cNvSpPr>
            <a:spLocks noChangeShapeType="1"/>
          </p:cNvSpPr>
          <p:nvPr/>
        </p:nvSpPr>
        <p:spPr bwMode="auto">
          <a:xfrm>
            <a:off x="6662738" y="2862263"/>
            <a:ext cx="152400" cy="762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56355" name="Line 35"/>
          <p:cNvSpPr>
            <a:spLocks noChangeShapeType="1"/>
          </p:cNvSpPr>
          <p:nvPr/>
        </p:nvSpPr>
        <p:spPr bwMode="auto">
          <a:xfrm flipH="1">
            <a:off x="6662738" y="2938463"/>
            <a:ext cx="152400" cy="762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Tree>
    <p:extLst>
      <p:ext uri="{BB962C8B-B14F-4D97-AF65-F5344CB8AC3E}">
        <p14:creationId xmlns:p14="http://schemas.microsoft.com/office/powerpoint/2010/main" val="16081865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r>
              <a:rPr lang="en-US" dirty="0" err="1" smtClean="0"/>
              <a:t>RegFile</a:t>
            </a:r>
            <a:r>
              <a:rPr lang="en-US" dirty="0" smtClean="0"/>
              <a:t> with 8 Registers</a:t>
            </a:r>
            <a:endParaRPr lang="en-US" dirty="0"/>
          </a:p>
        </p:txBody>
      </p:sp>
      <p:pic>
        <p:nvPicPr>
          <p:cNvPr id="5" name="Content Placeholder 4" descr="register_file.gif"/>
          <p:cNvPicPr>
            <a:picLocks noGrp="1" noChangeAspect="1"/>
          </p:cNvPicPr>
          <p:nvPr>
            <p:ph idx="1"/>
          </p:nvPr>
        </p:nvPicPr>
        <p:blipFill>
          <a:blip r:embed="rId2">
            <a:extLst>
              <a:ext uri="{28A0092B-C50C-407E-A947-70E740481C1C}">
                <a14:useLocalDpi xmlns:a14="http://schemas.microsoft.com/office/drawing/2010/main" val="0"/>
              </a:ext>
            </a:extLst>
          </a:blip>
          <a:srcRect l="-6687" r="-6687"/>
          <a:stretch>
            <a:fillRect/>
          </a:stretch>
        </p:blipFill>
        <p:spPr/>
      </p:pic>
      <p:sp>
        <p:nvSpPr>
          <p:cNvPr id="4" name="Slide Number Placeholder 3"/>
          <p:cNvSpPr>
            <a:spLocks noGrp="1"/>
          </p:cNvSpPr>
          <p:nvPr>
            <p:ph type="sldNum" sz="quarter" idx="12"/>
          </p:nvPr>
        </p:nvSpPr>
        <p:spPr/>
        <p:txBody>
          <a:bodyPr/>
          <a:lstStyle/>
          <a:p>
            <a:pPr>
              <a:defRPr/>
            </a:pPr>
            <a:fld id="{0D227FE4-C4DE-B64E-BF78-4F634596A1E9}" type="slidenum">
              <a:rPr lang="en-US" smtClean="0"/>
              <a:pPr>
                <a:defRPr/>
              </a:pPr>
              <a:t>15</a:t>
            </a:fld>
            <a:endParaRPr lang="en-US"/>
          </a:p>
        </p:txBody>
      </p:sp>
      <p:sp>
        <p:nvSpPr>
          <p:cNvPr id="6" name="TextBox 5"/>
          <p:cNvSpPr txBox="1"/>
          <p:nvPr/>
        </p:nvSpPr>
        <p:spPr>
          <a:xfrm>
            <a:off x="0" y="6581001"/>
            <a:ext cx="6980043" cy="276999"/>
          </a:xfrm>
          <a:prstGeom prst="rect">
            <a:avLst/>
          </a:prstGeom>
          <a:noFill/>
        </p:spPr>
        <p:txBody>
          <a:bodyPr wrap="square" rtlCol="0">
            <a:spAutoFit/>
          </a:bodyPr>
          <a:lstStyle/>
          <a:p>
            <a:r>
              <a:rPr lang="en-US" sz="1200" dirty="0"/>
              <a:t>https://</a:t>
            </a:r>
            <a:r>
              <a:rPr lang="en-US" sz="1200" dirty="0" err="1"/>
              <a:t>jindongpu.files.wordpress.com</a:t>
            </a:r>
            <a:r>
              <a:rPr lang="en-US" sz="1200" dirty="0"/>
              <a:t>/2012/03/</a:t>
            </a:r>
            <a:r>
              <a:rPr lang="en-US" sz="1200" dirty="0" err="1"/>
              <a:t>register_file.gif</a:t>
            </a:r>
            <a:endParaRPr lang="en-US" sz="1200" dirty="0"/>
          </a:p>
        </p:txBody>
      </p:sp>
    </p:spTree>
    <p:extLst>
      <p:ext uri="{BB962C8B-B14F-4D97-AF65-F5344CB8AC3E}">
        <p14:creationId xmlns:p14="http://schemas.microsoft.com/office/powerpoint/2010/main" val="288384553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dirty="0" smtClean="0">
                <a:latin typeface="Calibri" charset="0"/>
                <a:ea typeface="ＭＳ Ｐゴシック" charset="0"/>
                <a:cs typeface="ＭＳ Ｐゴシック" charset="0"/>
              </a:rPr>
              <a:t>Step 2: Clocking </a:t>
            </a:r>
            <a:r>
              <a:rPr lang="en-US" dirty="0">
                <a:latin typeface="Calibri" charset="0"/>
                <a:ea typeface="ＭＳ Ｐゴシック" charset="0"/>
                <a:cs typeface="ＭＳ Ｐゴシック" charset="0"/>
              </a:rPr>
              <a:t>Methodology</a:t>
            </a:r>
          </a:p>
        </p:txBody>
      </p:sp>
      <p:sp>
        <p:nvSpPr>
          <p:cNvPr id="51203" name="Rectangle 3"/>
          <p:cNvSpPr>
            <a:spLocks noGrp="1" noChangeArrowheads="1"/>
          </p:cNvSpPr>
          <p:nvPr>
            <p:ph type="body" idx="1"/>
          </p:nvPr>
        </p:nvSpPr>
        <p:spPr>
          <a:xfrm>
            <a:off x="457200" y="3436938"/>
            <a:ext cx="8229600" cy="2163762"/>
          </a:xfrm>
        </p:spPr>
        <p:txBody>
          <a:bodyPr/>
          <a:lstStyle/>
          <a:p>
            <a:pPr>
              <a:lnSpc>
                <a:spcPct val="90000"/>
              </a:lnSpc>
            </a:pPr>
            <a:r>
              <a:rPr lang="en-US" sz="2400">
                <a:latin typeface="Calibri" charset="0"/>
                <a:ea typeface="ＭＳ Ｐゴシック" charset="0"/>
                <a:cs typeface="ＭＳ Ｐゴシック" charset="0"/>
              </a:rPr>
              <a:t>Storage elements clocked by same edge</a:t>
            </a:r>
          </a:p>
          <a:p>
            <a:pPr>
              <a:lnSpc>
                <a:spcPct val="90000"/>
              </a:lnSpc>
            </a:pPr>
            <a:r>
              <a:rPr lang="en-US" sz="2400">
                <a:latin typeface="Calibri" charset="0"/>
                <a:ea typeface="ＭＳ Ｐゴシック" charset="0"/>
                <a:cs typeface="ＭＳ Ｐゴシック" charset="0"/>
              </a:rPr>
              <a:t>Flip-flops (FFs) and combinational logic have some delays </a:t>
            </a:r>
          </a:p>
          <a:p>
            <a:pPr lvl="1">
              <a:lnSpc>
                <a:spcPct val="90000"/>
              </a:lnSpc>
            </a:pPr>
            <a:r>
              <a:rPr lang="en-US" sz="2000">
                <a:latin typeface="Calibri" charset="0"/>
                <a:ea typeface="ＭＳ Ｐゴシック" charset="0"/>
              </a:rPr>
              <a:t>Gates: delay from input change to output change </a:t>
            </a:r>
          </a:p>
          <a:p>
            <a:pPr lvl="1">
              <a:lnSpc>
                <a:spcPct val="90000"/>
              </a:lnSpc>
            </a:pPr>
            <a:r>
              <a:rPr lang="en-US" sz="2000">
                <a:latin typeface="Calibri" charset="0"/>
                <a:ea typeface="ＭＳ Ｐゴシック" charset="0"/>
              </a:rPr>
              <a:t>Signals at FF D input must be stable before active clock edge to allow signal to travel within the FF (set-up time), and we have the usual clock-to-Q delay</a:t>
            </a:r>
          </a:p>
          <a:p>
            <a:pPr>
              <a:lnSpc>
                <a:spcPct val="90000"/>
              </a:lnSpc>
            </a:pPr>
            <a:r>
              <a:rPr lang="ja-JP" altLang="en-US" sz="2400">
                <a:latin typeface="Calibri" charset="0"/>
                <a:ea typeface="ＭＳ Ｐゴシック" charset="0"/>
                <a:cs typeface="ＭＳ Ｐゴシック" charset="0"/>
              </a:rPr>
              <a:t>“</a:t>
            </a:r>
            <a:r>
              <a:rPr lang="en-US" sz="2400">
                <a:latin typeface="Calibri" charset="0"/>
                <a:ea typeface="ＭＳ Ｐゴシック" charset="0"/>
                <a:cs typeface="ＭＳ Ｐゴシック" charset="0"/>
              </a:rPr>
              <a:t>Critical path</a:t>
            </a:r>
            <a:r>
              <a:rPr lang="ja-JP" altLang="en-US" sz="2400">
                <a:latin typeface="Calibri" charset="0"/>
                <a:ea typeface="ＭＳ Ｐゴシック" charset="0"/>
                <a:cs typeface="ＭＳ Ｐゴシック" charset="0"/>
              </a:rPr>
              <a:t>”</a:t>
            </a:r>
            <a:r>
              <a:rPr lang="en-US" sz="2400">
                <a:latin typeface="Calibri" charset="0"/>
                <a:ea typeface="ＭＳ Ｐゴシック" charset="0"/>
                <a:cs typeface="ＭＳ Ｐゴシック" charset="0"/>
              </a:rPr>
              <a:t> (longest path through logic) determines length of clock period</a:t>
            </a:r>
          </a:p>
        </p:txBody>
      </p:sp>
      <p:grpSp>
        <p:nvGrpSpPr>
          <p:cNvPr id="51207" name="Group 4"/>
          <p:cNvGrpSpPr>
            <a:grpSpLocks/>
          </p:cNvGrpSpPr>
          <p:nvPr/>
        </p:nvGrpSpPr>
        <p:grpSpPr bwMode="auto">
          <a:xfrm flipV="1">
            <a:off x="539750" y="1447800"/>
            <a:ext cx="7835900" cy="317500"/>
            <a:chOff x="340" y="524"/>
            <a:chExt cx="4936" cy="200"/>
          </a:xfrm>
        </p:grpSpPr>
        <p:sp>
          <p:nvSpPr>
            <p:cNvPr id="51313" name="Line 5"/>
            <p:cNvSpPr>
              <a:spLocks noChangeShapeType="1"/>
            </p:cNvSpPr>
            <p:nvPr/>
          </p:nvSpPr>
          <p:spPr bwMode="auto">
            <a:xfrm>
              <a:off x="340" y="528"/>
              <a:ext cx="69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314" name="Line 6"/>
            <p:cNvSpPr>
              <a:spLocks noChangeShapeType="1"/>
            </p:cNvSpPr>
            <p:nvPr/>
          </p:nvSpPr>
          <p:spPr bwMode="auto">
            <a:xfrm>
              <a:off x="1042" y="532"/>
              <a:ext cx="0" cy="184"/>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315" name="Line 7"/>
            <p:cNvSpPr>
              <a:spLocks noChangeShapeType="1"/>
            </p:cNvSpPr>
            <p:nvPr/>
          </p:nvSpPr>
          <p:spPr bwMode="auto">
            <a:xfrm>
              <a:off x="1046" y="720"/>
              <a:ext cx="175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316" name="Line 8"/>
            <p:cNvSpPr>
              <a:spLocks noChangeShapeType="1"/>
            </p:cNvSpPr>
            <p:nvPr/>
          </p:nvSpPr>
          <p:spPr bwMode="auto">
            <a:xfrm flipV="1">
              <a:off x="2808" y="524"/>
              <a:ext cx="0" cy="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317" name="Line 9"/>
            <p:cNvSpPr>
              <a:spLocks noChangeShapeType="1"/>
            </p:cNvSpPr>
            <p:nvPr/>
          </p:nvSpPr>
          <p:spPr bwMode="auto">
            <a:xfrm>
              <a:off x="2812" y="528"/>
              <a:ext cx="175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318" name="Line 10"/>
            <p:cNvSpPr>
              <a:spLocks noChangeShapeType="1"/>
            </p:cNvSpPr>
            <p:nvPr/>
          </p:nvSpPr>
          <p:spPr bwMode="auto">
            <a:xfrm>
              <a:off x="4574" y="532"/>
              <a:ext cx="0" cy="184"/>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319" name="Line 11"/>
            <p:cNvSpPr>
              <a:spLocks noChangeShapeType="1"/>
            </p:cNvSpPr>
            <p:nvPr/>
          </p:nvSpPr>
          <p:spPr bwMode="auto">
            <a:xfrm>
              <a:off x="4578" y="720"/>
              <a:ext cx="69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6632" name="Rectangle 12"/>
          <p:cNvSpPr>
            <a:spLocks noChangeArrowheads="1"/>
          </p:cNvSpPr>
          <p:nvPr/>
        </p:nvSpPr>
        <p:spPr bwMode="auto">
          <a:xfrm>
            <a:off x="457200" y="1295400"/>
            <a:ext cx="633413" cy="520700"/>
          </a:xfrm>
          <a:prstGeom prst="rect">
            <a:avLst/>
          </a:prstGeom>
          <a:noFill/>
          <a:ln w="38100">
            <a:noFill/>
            <a:miter lim="800000"/>
            <a:headEnd/>
            <a:tailEnd/>
          </a:ln>
        </p:spPr>
        <p:txBody>
          <a:bodyPr wrap="none" lIns="90488" tIns="44450" rIns="90488" bIns="44450">
            <a:spAutoFit/>
          </a:bodyPr>
          <a:lstStyle/>
          <a:p>
            <a:pPr>
              <a:defRPr/>
            </a:pPr>
            <a:r>
              <a:rPr lang="en-US" sz="2800" dirty="0" err="1">
                <a:latin typeface="+mn-lt"/>
                <a:ea typeface="ＭＳ Ｐゴシック" charset="-128"/>
                <a:cs typeface="ＭＳ Ｐゴシック" charset="-128"/>
              </a:rPr>
              <a:t>Clk</a:t>
            </a:r>
            <a:endParaRPr lang="en-US" sz="2800" dirty="0">
              <a:latin typeface="+mn-lt"/>
              <a:ea typeface="ＭＳ Ｐゴシック" charset="-128"/>
              <a:cs typeface="ＭＳ Ｐゴシック" charset="-128"/>
            </a:endParaRPr>
          </a:p>
        </p:txBody>
      </p:sp>
      <p:sp>
        <p:nvSpPr>
          <p:cNvPr id="51209" name="Rectangle 13"/>
          <p:cNvSpPr>
            <a:spLocks noChangeArrowheads="1"/>
          </p:cNvSpPr>
          <p:nvPr/>
        </p:nvSpPr>
        <p:spPr bwMode="auto">
          <a:xfrm>
            <a:off x="1619250" y="1905000"/>
            <a:ext cx="279400" cy="1422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10" name="Line 14"/>
          <p:cNvSpPr>
            <a:spLocks noChangeShapeType="1"/>
          </p:cNvSpPr>
          <p:nvPr/>
        </p:nvSpPr>
        <p:spPr bwMode="auto">
          <a:xfrm>
            <a:off x="1752600" y="3327400"/>
            <a:ext cx="0" cy="2159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11" name="Line 15"/>
          <p:cNvSpPr>
            <a:spLocks noChangeShapeType="1"/>
          </p:cNvSpPr>
          <p:nvPr/>
        </p:nvSpPr>
        <p:spPr bwMode="auto">
          <a:xfrm flipH="1">
            <a:off x="1143000" y="2120900"/>
            <a:ext cx="469900" cy="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12" name="Rectangle 16"/>
          <p:cNvSpPr>
            <a:spLocks noChangeArrowheads="1"/>
          </p:cNvSpPr>
          <p:nvPr/>
        </p:nvSpPr>
        <p:spPr bwMode="auto">
          <a:xfrm>
            <a:off x="1287463" y="2197100"/>
            <a:ext cx="2317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b="1">
                <a:latin typeface="Times" charset="0"/>
              </a:rPr>
              <a:t>.</a:t>
            </a:r>
          </a:p>
          <a:p>
            <a:r>
              <a:rPr lang="en-US" sz="1600" b="1">
                <a:latin typeface="Times" charset="0"/>
              </a:rPr>
              <a:t>.</a:t>
            </a:r>
          </a:p>
          <a:p>
            <a:r>
              <a:rPr lang="en-US" sz="1600" b="1">
                <a:latin typeface="Times" charset="0"/>
              </a:rPr>
              <a:t>.</a:t>
            </a:r>
          </a:p>
        </p:txBody>
      </p:sp>
      <p:sp>
        <p:nvSpPr>
          <p:cNvPr id="51213" name="Line 17"/>
          <p:cNvSpPr>
            <a:spLocks noChangeShapeType="1"/>
          </p:cNvSpPr>
          <p:nvPr/>
        </p:nvSpPr>
        <p:spPr bwMode="auto">
          <a:xfrm flipH="1">
            <a:off x="1143000" y="3111500"/>
            <a:ext cx="469900" cy="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14" name="Line 18"/>
          <p:cNvSpPr>
            <a:spLocks noChangeShapeType="1"/>
          </p:cNvSpPr>
          <p:nvPr/>
        </p:nvSpPr>
        <p:spPr bwMode="auto">
          <a:xfrm flipH="1">
            <a:off x="1905000" y="2120900"/>
            <a:ext cx="469900" cy="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15" name="Rectangle 19"/>
          <p:cNvSpPr>
            <a:spLocks noChangeArrowheads="1"/>
          </p:cNvSpPr>
          <p:nvPr/>
        </p:nvSpPr>
        <p:spPr bwMode="auto">
          <a:xfrm>
            <a:off x="2049463" y="2197100"/>
            <a:ext cx="2317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b="1">
                <a:latin typeface="Times" charset="0"/>
              </a:rPr>
              <a:t>.</a:t>
            </a:r>
          </a:p>
          <a:p>
            <a:r>
              <a:rPr lang="en-US" sz="1600" b="1">
                <a:latin typeface="Times" charset="0"/>
              </a:rPr>
              <a:t>.</a:t>
            </a:r>
          </a:p>
          <a:p>
            <a:r>
              <a:rPr lang="en-US" sz="1600" b="1">
                <a:latin typeface="Times" charset="0"/>
              </a:rPr>
              <a:t>.</a:t>
            </a:r>
          </a:p>
        </p:txBody>
      </p:sp>
      <p:sp>
        <p:nvSpPr>
          <p:cNvPr id="51216" name="Line 20"/>
          <p:cNvSpPr>
            <a:spLocks noChangeShapeType="1"/>
          </p:cNvSpPr>
          <p:nvPr/>
        </p:nvSpPr>
        <p:spPr bwMode="auto">
          <a:xfrm flipH="1">
            <a:off x="1905000" y="3111500"/>
            <a:ext cx="469900" cy="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17" name="Rectangle 21"/>
          <p:cNvSpPr>
            <a:spLocks noChangeArrowheads="1"/>
          </p:cNvSpPr>
          <p:nvPr/>
        </p:nvSpPr>
        <p:spPr bwMode="auto">
          <a:xfrm>
            <a:off x="7181850" y="1905000"/>
            <a:ext cx="279400" cy="1422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18" name="Line 22"/>
          <p:cNvSpPr>
            <a:spLocks noChangeShapeType="1"/>
          </p:cNvSpPr>
          <p:nvPr/>
        </p:nvSpPr>
        <p:spPr bwMode="auto">
          <a:xfrm flipH="1">
            <a:off x="6705600" y="2120900"/>
            <a:ext cx="469900" cy="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19" name="Rectangle 23"/>
          <p:cNvSpPr>
            <a:spLocks noChangeArrowheads="1"/>
          </p:cNvSpPr>
          <p:nvPr/>
        </p:nvSpPr>
        <p:spPr bwMode="auto">
          <a:xfrm>
            <a:off x="6850063" y="2197100"/>
            <a:ext cx="2317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b="1">
                <a:latin typeface="Times" charset="0"/>
              </a:rPr>
              <a:t>.</a:t>
            </a:r>
          </a:p>
          <a:p>
            <a:r>
              <a:rPr lang="en-US" sz="1600" b="1">
                <a:latin typeface="Times" charset="0"/>
              </a:rPr>
              <a:t>.</a:t>
            </a:r>
          </a:p>
          <a:p>
            <a:r>
              <a:rPr lang="en-US" sz="1600" b="1">
                <a:latin typeface="Times" charset="0"/>
              </a:rPr>
              <a:t>.</a:t>
            </a:r>
          </a:p>
        </p:txBody>
      </p:sp>
      <p:sp>
        <p:nvSpPr>
          <p:cNvPr id="51220" name="Line 24"/>
          <p:cNvSpPr>
            <a:spLocks noChangeShapeType="1"/>
          </p:cNvSpPr>
          <p:nvPr/>
        </p:nvSpPr>
        <p:spPr bwMode="auto">
          <a:xfrm flipH="1">
            <a:off x="6705600" y="3111500"/>
            <a:ext cx="469900" cy="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21" name="Line 25"/>
          <p:cNvSpPr>
            <a:spLocks noChangeShapeType="1"/>
          </p:cNvSpPr>
          <p:nvPr/>
        </p:nvSpPr>
        <p:spPr bwMode="auto">
          <a:xfrm flipH="1">
            <a:off x="7467600" y="2120900"/>
            <a:ext cx="469900" cy="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22" name="Rectangle 26"/>
          <p:cNvSpPr>
            <a:spLocks noChangeArrowheads="1"/>
          </p:cNvSpPr>
          <p:nvPr/>
        </p:nvSpPr>
        <p:spPr bwMode="auto">
          <a:xfrm>
            <a:off x="7612063" y="2197100"/>
            <a:ext cx="2317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b="1">
                <a:latin typeface="Times" charset="0"/>
              </a:rPr>
              <a:t>.</a:t>
            </a:r>
          </a:p>
          <a:p>
            <a:r>
              <a:rPr lang="en-US" sz="1600" b="1">
                <a:latin typeface="Times" charset="0"/>
              </a:rPr>
              <a:t>.</a:t>
            </a:r>
          </a:p>
          <a:p>
            <a:r>
              <a:rPr lang="en-US" sz="1600" b="1">
                <a:latin typeface="Times" charset="0"/>
              </a:rPr>
              <a:t>.</a:t>
            </a:r>
          </a:p>
        </p:txBody>
      </p:sp>
      <p:sp>
        <p:nvSpPr>
          <p:cNvPr id="51223" name="Line 27"/>
          <p:cNvSpPr>
            <a:spLocks noChangeShapeType="1"/>
          </p:cNvSpPr>
          <p:nvPr/>
        </p:nvSpPr>
        <p:spPr bwMode="auto">
          <a:xfrm flipH="1">
            <a:off x="7467600" y="3111500"/>
            <a:ext cx="469900" cy="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24" name="Rectangle 28"/>
          <p:cNvSpPr>
            <a:spLocks noChangeArrowheads="1"/>
          </p:cNvSpPr>
          <p:nvPr/>
        </p:nvSpPr>
        <p:spPr bwMode="auto">
          <a:xfrm>
            <a:off x="2381250" y="1905000"/>
            <a:ext cx="4318000" cy="1422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51225" name="Group 29"/>
          <p:cNvGrpSpPr>
            <a:grpSpLocks/>
          </p:cNvGrpSpPr>
          <p:nvPr/>
        </p:nvGrpSpPr>
        <p:grpSpPr bwMode="auto">
          <a:xfrm>
            <a:off x="2365375" y="2239963"/>
            <a:ext cx="1219200" cy="431800"/>
            <a:chOff x="1438" y="1755"/>
            <a:chExt cx="768" cy="272"/>
          </a:xfrm>
        </p:grpSpPr>
        <p:sp>
          <p:nvSpPr>
            <p:cNvPr id="51303" name="Oval 30"/>
            <p:cNvSpPr>
              <a:spLocks noChangeArrowheads="1"/>
            </p:cNvSpPr>
            <p:nvPr/>
          </p:nvSpPr>
          <p:spPr bwMode="auto">
            <a:xfrm>
              <a:off x="1951" y="1864"/>
              <a:ext cx="51" cy="52"/>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51304" name="Group 31"/>
            <p:cNvGrpSpPr>
              <a:grpSpLocks/>
            </p:cNvGrpSpPr>
            <p:nvPr/>
          </p:nvGrpSpPr>
          <p:grpSpPr bwMode="auto">
            <a:xfrm>
              <a:off x="1600" y="1755"/>
              <a:ext cx="344" cy="272"/>
              <a:chOff x="1600" y="1755"/>
              <a:chExt cx="344" cy="272"/>
            </a:xfrm>
          </p:grpSpPr>
          <p:sp>
            <p:nvSpPr>
              <p:cNvPr id="51308" name="Arc 32"/>
              <p:cNvSpPr>
                <a:spLocks/>
              </p:cNvSpPr>
              <p:nvPr/>
            </p:nvSpPr>
            <p:spPr bwMode="auto">
              <a:xfrm>
                <a:off x="1804" y="1764"/>
                <a:ext cx="132" cy="128"/>
              </a:xfrm>
              <a:custGeom>
                <a:avLst/>
                <a:gdLst>
                  <a:gd name="T0" fmla="*/ 0 w 21764"/>
                  <a:gd name="T1" fmla="*/ 0 h 21600"/>
                  <a:gd name="T2" fmla="*/ 0 w 21764"/>
                  <a:gd name="T3" fmla="*/ 0 h 21600"/>
                  <a:gd name="T4" fmla="*/ 0 w 21764"/>
                  <a:gd name="T5" fmla="*/ 0 h 21600"/>
                  <a:gd name="T6" fmla="*/ 0 60000 65536"/>
                  <a:gd name="T7" fmla="*/ 0 60000 65536"/>
                  <a:gd name="T8" fmla="*/ 0 60000 65536"/>
                  <a:gd name="T9" fmla="*/ 0 w 21764"/>
                  <a:gd name="T10" fmla="*/ 0 h 21600"/>
                  <a:gd name="T11" fmla="*/ 21764 w 21764"/>
                  <a:gd name="T12" fmla="*/ 21600 h 21600"/>
                </a:gdLst>
                <a:ahLst/>
                <a:cxnLst>
                  <a:cxn ang="T6">
                    <a:pos x="T0" y="T1"/>
                  </a:cxn>
                  <a:cxn ang="T7">
                    <a:pos x="T2" y="T3"/>
                  </a:cxn>
                  <a:cxn ang="T8">
                    <a:pos x="T4" y="T5"/>
                  </a:cxn>
                </a:cxnLst>
                <a:rect l="T9" t="T10" r="T11" b="T12"/>
                <a:pathLst>
                  <a:path w="21764" h="21600" fill="none" extrusionOk="0">
                    <a:moveTo>
                      <a:pt x="-1" y="0"/>
                    </a:moveTo>
                    <a:cubicBezTo>
                      <a:pt x="54" y="0"/>
                      <a:pt x="109" y="-1"/>
                      <a:pt x="164" y="0"/>
                    </a:cubicBezTo>
                    <a:cubicBezTo>
                      <a:pt x="12093" y="0"/>
                      <a:pt x="21764" y="9670"/>
                      <a:pt x="21764" y="21600"/>
                    </a:cubicBezTo>
                  </a:path>
                  <a:path w="21764" h="21600" stroke="0" extrusionOk="0">
                    <a:moveTo>
                      <a:pt x="-1" y="0"/>
                    </a:moveTo>
                    <a:cubicBezTo>
                      <a:pt x="54" y="0"/>
                      <a:pt x="109" y="-1"/>
                      <a:pt x="164" y="0"/>
                    </a:cubicBezTo>
                    <a:cubicBezTo>
                      <a:pt x="12093" y="0"/>
                      <a:pt x="21764" y="9670"/>
                      <a:pt x="21764" y="21600"/>
                    </a:cubicBezTo>
                    <a:lnTo>
                      <a:pt x="164" y="21600"/>
                    </a:lnTo>
                    <a:close/>
                  </a:path>
                </a:pathLst>
              </a:cu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309" name="Arc 33"/>
              <p:cNvSpPr>
                <a:spLocks/>
              </p:cNvSpPr>
              <p:nvPr/>
            </p:nvSpPr>
            <p:spPr bwMode="auto">
              <a:xfrm rot="10800000">
                <a:off x="1813" y="1900"/>
                <a:ext cx="131" cy="127"/>
              </a:xfrm>
              <a:custGeom>
                <a:avLst/>
                <a:gdLst>
                  <a:gd name="T0" fmla="*/ 0 w 21599"/>
                  <a:gd name="T1" fmla="*/ 0 h 21599"/>
                  <a:gd name="T2" fmla="*/ 0 w 21599"/>
                  <a:gd name="T3" fmla="*/ 0 h 21599"/>
                  <a:gd name="T4" fmla="*/ 0 w 21599"/>
                  <a:gd name="T5" fmla="*/ 0 h 21599"/>
                  <a:gd name="T6" fmla="*/ 0 60000 65536"/>
                  <a:gd name="T7" fmla="*/ 0 60000 65536"/>
                  <a:gd name="T8" fmla="*/ 0 60000 65536"/>
                  <a:gd name="T9" fmla="*/ 0 w 21599"/>
                  <a:gd name="T10" fmla="*/ 0 h 21599"/>
                  <a:gd name="T11" fmla="*/ 21599 w 21599"/>
                  <a:gd name="T12" fmla="*/ 21599 h 21599"/>
                </a:gdLst>
                <a:ahLst/>
                <a:cxnLst>
                  <a:cxn ang="T6">
                    <a:pos x="T0" y="T1"/>
                  </a:cxn>
                  <a:cxn ang="T7">
                    <a:pos x="T2" y="T3"/>
                  </a:cxn>
                  <a:cxn ang="T8">
                    <a:pos x="T4" y="T5"/>
                  </a:cxn>
                </a:cxnLst>
                <a:rect l="T9" t="T10" r="T11" b="T12"/>
                <a:pathLst>
                  <a:path w="21599" h="21599" fill="none" extrusionOk="0">
                    <a:moveTo>
                      <a:pt x="-1" y="21429"/>
                    </a:moveTo>
                    <a:cubicBezTo>
                      <a:pt x="91" y="9630"/>
                      <a:pt x="9635" y="89"/>
                      <a:pt x="21434" y="-1"/>
                    </a:cubicBezTo>
                  </a:path>
                  <a:path w="21599" h="21599" stroke="0" extrusionOk="0">
                    <a:moveTo>
                      <a:pt x="-1" y="21429"/>
                    </a:moveTo>
                    <a:cubicBezTo>
                      <a:pt x="91" y="9630"/>
                      <a:pt x="9635" y="89"/>
                      <a:pt x="21434" y="-1"/>
                    </a:cubicBezTo>
                    <a:lnTo>
                      <a:pt x="21599" y="21599"/>
                    </a:lnTo>
                    <a:close/>
                  </a:path>
                </a:pathLst>
              </a:cu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310" name="Line 34"/>
              <p:cNvSpPr>
                <a:spLocks noChangeShapeType="1"/>
              </p:cNvSpPr>
              <p:nvPr/>
            </p:nvSpPr>
            <p:spPr bwMode="auto">
              <a:xfrm flipH="1">
                <a:off x="1600" y="1755"/>
                <a:ext cx="21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311" name="Line 35"/>
              <p:cNvSpPr>
                <a:spLocks noChangeShapeType="1"/>
              </p:cNvSpPr>
              <p:nvPr/>
            </p:nvSpPr>
            <p:spPr bwMode="auto">
              <a:xfrm>
                <a:off x="1608" y="1763"/>
                <a:ext cx="0" cy="25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312" name="Line 36"/>
              <p:cNvSpPr>
                <a:spLocks noChangeShapeType="1"/>
              </p:cNvSpPr>
              <p:nvPr/>
            </p:nvSpPr>
            <p:spPr bwMode="auto">
              <a:xfrm flipH="1">
                <a:off x="1600" y="2027"/>
                <a:ext cx="21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1305" name="Line 37"/>
            <p:cNvSpPr>
              <a:spLocks noChangeShapeType="1"/>
            </p:cNvSpPr>
            <p:nvPr/>
          </p:nvSpPr>
          <p:spPr bwMode="auto">
            <a:xfrm flipH="1">
              <a:off x="1438" y="1823"/>
              <a:ext cx="17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306" name="Line 38"/>
            <p:cNvSpPr>
              <a:spLocks noChangeShapeType="1"/>
            </p:cNvSpPr>
            <p:nvPr/>
          </p:nvSpPr>
          <p:spPr bwMode="auto">
            <a:xfrm flipH="1">
              <a:off x="1438" y="1959"/>
              <a:ext cx="17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307" name="Line 39"/>
            <p:cNvSpPr>
              <a:spLocks noChangeShapeType="1"/>
            </p:cNvSpPr>
            <p:nvPr/>
          </p:nvSpPr>
          <p:spPr bwMode="auto">
            <a:xfrm>
              <a:off x="2014" y="1890"/>
              <a:ext cx="19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1226" name="Group 40"/>
          <p:cNvGrpSpPr>
            <a:grpSpLocks/>
          </p:cNvGrpSpPr>
          <p:nvPr/>
        </p:nvGrpSpPr>
        <p:grpSpPr bwMode="auto">
          <a:xfrm>
            <a:off x="2376488" y="2836863"/>
            <a:ext cx="1168400" cy="401637"/>
            <a:chOff x="1445" y="2131"/>
            <a:chExt cx="736" cy="253"/>
          </a:xfrm>
        </p:grpSpPr>
        <p:grpSp>
          <p:nvGrpSpPr>
            <p:cNvPr id="51294" name="Group 41"/>
            <p:cNvGrpSpPr>
              <a:grpSpLocks/>
            </p:cNvGrpSpPr>
            <p:nvPr/>
          </p:nvGrpSpPr>
          <p:grpSpPr bwMode="auto">
            <a:xfrm>
              <a:off x="1583" y="2131"/>
              <a:ext cx="361" cy="253"/>
              <a:chOff x="1583" y="2131"/>
              <a:chExt cx="361" cy="253"/>
            </a:xfrm>
          </p:grpSpPr>
          <p:sp>
            <p:nvSpPr>
              <p:cNvPr id="51298" name="Arc 42"/>
              <p:cNvSpPr>
                <a:spLocks/>
              </p:cNvSpPr>
              <p:nvPr/>
            </p:nvSpPr>
            <p:spPr bwMode="auto">
              <a:xfrm>
                <a:off x="1611" y="2131"/>
                <a:ext cx="276" cy="122"/>
              </a:xfrm>
              <a:custGeom>
                <a:avLst/>
                <a:gdLst>
                  <a:gd name="T0" fmla="*/ 0 w 21679"/>
                  <a:gd name="T1" fmla="*/ 0 h 21600"/>
                  <a:gd name="T2" fmla="*/ 0 w 21679"/>
                  <a:gd name="T3" fmla="*/ 0 h 21600"/>
                  <a:gd name="T4" fmla="*/ 0 w 21679"/>
                  <a:gd name="T5" fmla="*/ 0 h 21600"/>
                  <a:gd name="T6" fmla="*/ 0 60000 65536"/>
                  <a:gd name="T7" fmla="*/ 0 60000 65536"/>
                  <a:gd name="T8" fmla="*/ 0 60000 65536"/>
                  <a:gd name="T9" fmla="*/ 0 w 21679"/>
                  <a:gd name="T10" fmla="*/ 0 h 21600"/>
                  <a:gd name="T11" fmla="*/ 21679 w 21679"/>
                  <a:gd name="T12" fmla="*/ 21600 h 21600"/>
                </a:gdLst>
                <a:ahLst/>
                <a:cxnLst>
                  <a:cxn ang="T6">
                    <a:pos x="T0" y="T1"/>
                  </a:cxn>
                  <a:cxn ang="T7">
                    <a:pos x="T2" y="T3"/>
                  </a:cxn>
                  <a:cxn ang="T8">
                    <a:pos x="T4" y="T5"/>
                  </a:cxn>
                </a:cxnLst>
                <a:rect l="T9" t="T10" r="T11" b="T12"/>
                <a:pathLst>
                  <a:path w="21679" h="21600" fill="none" extrusionOk="0">
                    <a:moveTo>
                      <a:pt x="0" y="0"/>
                    </a:moveTo>
                    <a:cubicBezTo>
                      <a:pt x="26" y="0"/>
                      <a:pt x="52" y="-1"/>
                      <a:pt x="79" y="0"/>
                    </a:cubicBezTo>
                    <a:cubicBezTo>
                      <a:pt x="12008" y="0"/>
                      <a:pt x="21679" y="9670"/>
                      <a:pt x="21679" y="21600"/>
                    </a:cubicBezTo>
                  </a:path>
                  <a:path w="21679" h="21600" stroke="0" extrusionOk="0">
                    <a:moveTo>
                      <a:pt x="0" y="0"/>
                    </a:moveTo>
                    <a:cubicBezTo>
                      <a:pt x="26" y="0"/>
                      <a:pt x="52" y="-1"/>
                      <a:pt x="79" y="0"/>
                    </a:cubicBezTo>
                    <a:cubicBezTo>
                      <a:pt x="12008" y="0"/>
                      <a:pt x="21679" y="9670"/>
                      <a:pt x="21679" y="21600"/>
                    </a:cubicBezTo>
                    <a:lnTo>
                      <a:pt x="79" y="21600"/>
                    </a:lnTo>
                    <a:close/>
                  </a:path>
                </a:pathLst>
              </a:cu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99" name="Arc 43"/>
              <p:cNvSpPr>
                <a:spLocks/>
              </p:cNvSpPr>
              <p:nvPr/>
            </p:nvSpPr>
            <p:spPr bwMode="auto">
              <a:xfrm rot="10800000">
                <a:off x="1620" y="2262"/>
                <a:ext cx="275" cy="12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01"/>
                      <a:pt x="9622" y="43"/>
                      <a:pt x="21521" y="0"/>
                    </a:cubicBezTo>
                  </a:path>
                  <a:path w="21600" h="21600" stroke="0" extrusionOk="0">
                    <a:moveTo>
                      <a:pt x="0" y="21600"/>
                    </a:moveTo>
                    <a:cubicBezTo>
                      <a:pt x="0" y="9701"/>
                      <a:pt x="9622" y="43"/>
                      <a:pt x="21521" y="0"/>
                    </a:cubicBezTo>
                    <a:lnTo>
                      <a:pt x="21600" y="21600"/>
                    </a:lnTo>
                    <a:close/>
                  </a:path>
                </a:pathLst>
              </a:cu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300" name="Oval 44"/>
              <p:cNvSpPr>
                <a:spLocks noChangeArrowheads="1"/>
              </p:cNvSpPr>
              <p:nvPr/>
            </p:nvSpPr>
            <p:spPr bwMode="auto">
              <a:xfrm>
                <a:off x="1902" y="2235"/>
                <a:ext cx="42" cy="35"/>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301" name="Arc 45"/>
              <p:cNvSpPr>
                <a:spLocks/>
              </p:cNvSpPr>
              <p:nvPr/>
            </p:nvSpPr>
            <p:spPr bwMode="auto">
              <a:xfrm>
                <a:off x="1583" y="2131"/>
                <a:ext cx="79" cy="122"/>
              </a:xfrm>
              <a:custGeom>
                <a:avLst/>
                <a:gdLst>
                  <a:gd name="T0" fmla="*/ 0 w 21879"/>
                  <a:gd name="T1" fmla="*/ 0 h 21600"/>
                  <a:gd name="T2" fmla="*/ 0 w 21879"/>
                  <a:gd name="T3" fmla="*/ 0 h 21600"/>
                  <a:gd name="T4" fmla="*/ 0 w 21879"/>
                  <a:gd name="T5" fmla="*/ 0 h 21600"/>
                  <a:gd name="T6" fmla="*/ 0 60000 65536"/>
                  <a:gd name="T7" fmla="*/ 0 60000 65536"/>
                  <a:gd name="T8" fmla="*/ 0 60000 65536"/>
                  <a:gd name="T9" fmla="*/ 0 w 21879"/>
                  <a:gd name="T10" fmla="*/ 0 h 21600"/>
                  <a:gd name="T11" fmla="*/ 21879 w 21879"/>
                  <a:gd name="T12" fmla="*/ 21600 h 21600"/>
                </a:gdLst>
                <a:ahLst/>
                <a:cxnLst>
                  <a:cxn ang="T6">
                    <a:pos x="T0" y="T1"/>
                  </a:cxn>
                  <a:cxn ang="T7">
                    <a:pos x="T2" y="T3"/>
                  </a:cxn>
                  <a:cxn ang="T8">
                    <a:pos x="T4" y="T5"/>
                  </a:cxn>
                </a:cxnLst>
                <a:rect l="T9" t="T10" r="T11" b="T12"/>
                <a:pathLst>
                  <a:path w="21879" h="21600" fill="none" extrusionOk="0">
                    <a:moveTo>
                      <a:pt x="-1" y="1"/>
                    </a:moveTo>
                    <a:cubicBezTo>
                      <a:pt x="92" y="0"/>
                      <a:pt x="185" y="-1"/>
                      <a:pt x="279" y="0"/>
                    </a:cubicBezTo>
                    <a:cubicBezTo>
                      <a:pt x="12208" y="0"/>
                      <a:pt x="21879" y="9670"/>
                      <a:pt x="21879" y="21600"/>
                    </a:cubicBezTo>
                  </a:path>
                  <a:path w="21879" h="21600" stroke="0" extrusionOk="0">
                    <a:moveTo>
                      <a:pt x="-1" y="1"/>
                    </a:moveTo>
                    <a:cubicBezTo>
                      <a:pt x="92" y="0"/>
                      <a:pt x="185" y="-1"/>
                      <a:pt x="279" y="0"/>
                    </a:cubicBezTo>
                    <a:cubicBezTo>
                      <a:pt x="12208" y="0"/>
                      <a:pt x="21879" y="9670"/>
                      <a:pt x="21879" y="21600"/>
                    </a:cubicBezTo>
                    <a:lnTo>
                      <a:pt x="279" y="21600"/>
                    </a:lnTo>
                    <a:close/>
                  </a:path>
                </a:pathLst>
              </a:cu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302" name="Arc 46"/>
              <p:cNvSpPr>
                <a:spLocks/>
              </p:cNvSpPr>
              <p:nvPr/>
            </p:nvSpPr>
            <p:spPr bwMode="auto">
              <a:xfrm rot="10800000">
                <a:off x="1592" y="2262"/>
                <a:ext cx="78" cy="122"/>
              </a:xfrm>
              <a:custGeom>
                <a:avLst/>
                <a:gdLst>
                  <a:gd name="T0" fmla="*/ 0 w 21600"/>
                  <a:gd name="T1" fmla="*/ 0 h 21598"/>
                  <a:gd name="T2" fmla="*/ 0 w 21600"/>
                  <a:gd name="T3" fmla="*/ 0 h 21598"/>
                  <a:gd name="T4" fmla="*/ 0 w 21600"/>
                  <a:gd name="T5" fmla="*/ 0 h 21598"/>
                  <a:gd name="T6" fmla="*/ 0 60000 65536"/>
                  <a:gd name="T7" fmla="*/ 0 60000 65536"/>
                  <a:gd name="T8" fmla="*/ 0 60000 65536"/>
                  <a:gd name="T9" fmla="*/ 0 w 21600"/>
                  <a:gd name="T10" fmla="*/ 0 h 21598"/>
                  <a:gd name="T11" fmla="*/ 21600 w 21600"/>
                  <a:gd name="T12" fmla="*/ 21598 h 21598"/>
                </a:gdLst>
                <a:ahLst/>
                <a:cxnLst>
                  <a:cxn ang="T6">
                    <a:pos x="T0" y="T1"/>
                  </a:cxn>
                  <a:cxn ang="T7">
                    <a:pos x="T2" y="T3"/>
                  </a:cxn>
                  <a:cxn ang="T8">
                    <a:pos x="T4" y="T5"/>
                  </a:cxn>
                </a:cxnLst>
                <a:rect l="T9" t="T10" r="T11" b="T12"/>
                <a:pathLst>
                  <a:path w="21600" h="21598" fill="none" extrusionOk="0">
                    <a:moveTo>
                      <a:pt x="0" y="21598"/>
                    </a:moveTo>
                    <a:cubicBezTo>
                      <a:pt x="0" y="9777"/>
                      <a:pt x="9501" y="152"/>
                      <a:pt x="21320" y="-1"/>
                    </a:cubicBezTo>
                  </a:path>
                  <a:path w="21600" h="21598" stroke="0" extrusionOk="0">
                    <a:moveTo>
                      <a:pt x="0" y="21598"/>
                    </a:moveTo>
                    <a:cubicBezTo>
                      <a:pt x="0" y="9777"/>
                      <a:pt x="9501" y="152"/>
                      <a:pt x="21320" y="-1"/>
                    </a:cubicBezTo>
                    <a:lnTo>
                      <a:pt x="21600" y="21598"/>
                    </a:lnTo>
                    <a:close/>
                  </a:path>
                </a:pathLst>
              </a:cu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51295" name="Line 47"/>
            <p:cNvSpPr>
              <a:spLocks noChangeShapeType="1"/>
            </p:cNvSpPr>
            <p:nvPr/>
          </p:nvSpPr>
          <p:spPr bwMode="auto">
            <a:xfrm>
              <a:off x="1956" y="2253"/>
              <a:ext cx="2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96" name="Line 48"/>
            <p:cNvSpPr>
              <a:spLocks noChangeShapeType="1"/>
            </p:cNvSpPr>
            <p:nvPr/>
          </p:nvSpPr>
          <p:spPr bwMode="auto">
            <a:xfrm flipH="1">
              <a:off x="1445" y="2187"/>
              <a:ext cx="21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97" name="Line 49"/>
            <p:cNvSpPr>
              <a:spLocks noChangeShapeType="1"/>
            </p:cNvSpPr>
            <p:nvPr/>
          </p:nvSpPr>
          <p:spPr bwMode="auto">
            <a:xfrm flipH="1">
              <a:off x="1445" y="2318"/>
              <a:ext cx="21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1227" name="Group 50"/>
          <p:cNvGrpSpPr>
            <a:grpSpLocks/>
          </p:cNvGrpSpPr>
          <p:nvPr/>
        </p:nvGrpSpPr>
        <p:grpSpPr bwMode="auto">
          <a:xfrm>
            <a:off x="5799138" y="2025650"/>
            <a:ext cx="903287" cy="336550"/>
            <a:chOff x="3601" y="1620"/>
            <a:chExt cx="569" cy="212"/>
          </a:xfrm>
        </p:grpSpPr>
        <p:grpSp>
          <p:nvGrpSpPr>
            <p:cNvPr id="51287" name="Group 51"/>
            <p:cNvGrpSpPr>
              <a:grpSpLocks/>
            </p:cNvGrpSpPr>
            <p:nvPr/>
          </p:nvGrpSpPr>
          <p:grpSpPr bwMode="auto">
            <a:xfrm>
              <a:off x="3765" y="1620"/>
              <a:ext cx="201" cy="212"/>
              <a:chOff x="3765" y="1620"/>
              <a:chExt cx="201" cy="212"/>
            </a:xfrm>
          </p:grpSpPr>
          <p:sp>
            <p:nvSpPr>
              <p:cNvPr id="51290" name="Oval 52"/>
              <p:cNvSpPr>
                <a:spLocks noChangeArrowheads="1"/>
              </p:cNvSpPr>
              <p:nvPr/>
            </p:nvSpPr>
            <p:spPr bwMode="auto">
              <a:xfrm>
                <a:off x="3914" y="1701"/>
                <a:ext cx="52" cy="5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91" name="Line 53"/>
              <p:cNvSpPr>
                <a:spLocks noChangeShapeType="1"/>
              </p:cNvSpPr>
              <p:nvPr/>
            </p:nvSpPr>
            <p:spPr bwMode="auto">
              <a:xfrm flipH="1" flipV="1">
                <a:off x="3765" y="1620"/>
                <a:ext cx="149" cy="11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92" name="Line 54"/>
              <p:cNvSpPr>
                <a:spLocks noChangeShapeType="1"/>
              </p:cNvSpPr>
              <p:nvPr/>
            </p:nvSpPr>
            <p:spPr bwMode="auto">
              <a:xfrm flipH="1">
                <a:off x="3765" y="1735"/>
                <a:ext cx="149" cy="8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93" name="Line 55"/>
              <p:cNvSpPr>
                <a:spLocks noChangeShapeType="1"/>
              </p:cNvSpPr>
              <p:nvPr/>
            </p:nvSpPr>
            <p:spPr bwMode="auto">
              <a:xfrm flipV="1">
                <a:off x="3773" y="1620"/>
                <a:ext cx="0" cy="21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1288" name="Line 56"/>
            <p:cNvSpPr>
              <a:spLocks noChangeShapeType="1"/>
            </p:cNvSpPr>
            <p:nvPr/>
          </p:nvSpPr>
          <p:spPr bwMode="auto">
            <a:xfrm flipH="1">
              <a:off x="3601" y="1727"/>
              <a:ext cx="17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89" name="Line 57"/>
            <p:cNvSpPr>
              <a:spLocks noChangeShapeType="1"/>
            </p:cNvSpPr>
            <p:nvPr/>
          </p:nvSpPr>
          <p:spPr bwMode="auto">
            <a:xfrm>
              <a:off x="3978" y="1727"/>
              <a:ext cx="19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1228" name="Group 58"/>
          <p:cNvGrpSpPr>
            <a:grpSpLocks/>
          </p:cNvGrpSpPr>
          <p:nvPr/>
        </p:nvGrpSpPr>
        <p:grpSpPr bwMode="auto">
          <a:xfrm>
            <a:off x="3308350" y="2278063"/>
            <a:ext cx="903288" cy="336550"/>
            <a:chOff x="2032" y="1779"/>
            <a:chExt cx="569" cy="212"/>
          </a:xfrm>
        </p:grpSpPr>
        <p:grpSp>
          <p:nvGrpSpPr>
            <p:cNvPr id="51280" name="Group 59"/>
            <p:cNvGrpSpPr>
              <a:grpSpLocks/>
            </p:cNvGrpSpPr>
            <p:nvPr/>
          </p:nvGrpSpPr>
          <p:grpSpPr bwMode="auto">
            <a:xfrm>
              <a:off x="2196" y="1779"/>
              <a:ext cx="201" cy="212"/>
              <a:chOff x="2196" y="1779"/>
              <a:chExt cx="201" cy="212"/>
            </a:xfrm>
          </p:grpSpPr>
          <p:sp>
            <p:nvSpPr>
              <p:cNvPr id="51283" name="Oval 60"/>
              <p:cNvSpPr>
                <a:spLocks noChangeArrowheads="1"/>
              </p:cNvSpPr>
              <p:nvPr/>
            </p:nvSpPr>
            <p:spPr bwMode="auto">
              <a:xfrm>
                <a:off x="2345" y="1860"/>
                <a:ext cx="52" cy="5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84" name="Line 61"/>
              <p:cNvSpPr>
                <a:spLocks noChangeShapeType="1"/>
              </p:cNvSpPr>
              <p:nvPr/>
            </p:nvSpPr>
            <p:spPr bwMode="auto">
              <a:xfrm flipH="1" flipV="1">
                <a:off x="2196" y="1779"/>
                <a:ext cx="149" cy="11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85" name="Line 62"/>
              <p:cNvSpPr>
                <a:spLocks noChangeShapeType="1"/>
              </p:cNvSpPr>
              <p:nvPr/>
            </p:nvSpPr>
            <p:spPr bwMode="auto">
              <a:xfrm flipH="1">
                <a:off x="2196" y="1894"/>
                <a:ext cx="149" cy="8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86" name="Line 63"/>
              <p:cNvSpPr>
                <a:spLocks noChangeShapeType="1"/>
              </p:cNvSpPr>
              <p:nvPr/>
            </p:nvSpPr>
            <p:spPr bwMode="auto">
              <a:xfrm flipV="1">
                <a:off x="2204" y="1779"/>
                <a:ext cx="0" cy="21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1281" name="Line 64"/>
            <p:cNvSpPr>
              <a:spLocks noChangeShapeType="1"/>
            </p:cNvSpPr>
            <p:nvPr/>
          </p:nvSpPr>
          <p:spPr bwMode="auto">
            <a:xfrm flipH="1">
              <a:off x="2032" y="1886"/>
              <a:ext cx="17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82" name="Line 65"/>
            <p:cNvSpPr>
              <a:spLocks noChangeShapeType="1"/>
            </p:cNvSpPr>
            <p:nvPr/>
          </p:nvSpPr>
          <p:spPr bwMode="auto">
            <a:xfrm>
              <a:off x="2409" y="1886"/>
              <a:ext cx="19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1229" name="Group 66"/>
          <p:cNvGrpSpPr>
            <a:grpSpLocks/>
          </p:cNvGrpSpPr>
          <p:nvPr/>
        </p:nvGrpSpPr>
        <p:grpSpPr bwMode="auto">
          <a:xfrm>
            <a:off x="4794250" y="2001838"/>
            <a:ext cx="1168400" cy="401637"/>
            <a:chOff x="2968" y="1605"/>
            <a:chExt cx="736" cy="253"/>
          </a:xfrm>
        </p:grpSpPr>
        <p:grpSp>
          <p:nvGrpSpPr>
            <p:cNvPr id="51271" name="Group 67"/>
            <p:cNvGrpSpPr>
              <a:grpSpLocks/>
            </p:cNvGrpSpPr>
            <p:nvPr/>
          </p:nvGrpSpPr>
          <p:grpSpPr bwMode="auto">
            <a:xfrm>
              <a:off x="3106" y="1605"/>
              <a:ext cx="361" cy="253"/>
              <a:chOff x="3106" y="1605"/>
              <a:chExt cx="361" cy="253"/>
            </a:xfrm>
          </p:grpSpPr>
          <p:sp>
            <p:nvSpPr>
              <p:cNvPr id="51275" name="Arc 68"/>
              <p:cNvSpPr>
                <a:spLocks/>
              </p:cNvSpPr>
              <p:nvPr/>
            </p:nvSpPr>
            <p:spPr bwMode="auto">
              <a:xfrm>
                <a:off x="3134" y="1605"/>
                <a:ext cx="276" cy="122"/>
              </a:xfrm>
              <a:custGeom>
                <a:avLst/>
                <a:gdLst>
                  <a:gd name="T0" fmla="*/ 0 w 21679"/>
                  <a:gd name="T1" fmla="*/ 0 h 21600"/>
                  <a:gd name="T2" fmla="*/ 0 w 21679"/>
                  <a:gd name="T3" fmla="*/ 0 h 21600"/>
                  <a:gd name="T4" fmla="*/ 0 w 21679"/>
                  <a:gd name="T5" fmla="*/ 0 h 21600"/>
                  <a:gd name="T6" fmla="*/ 0 60000 65536"/>
                  <a:gd name="T7" fmla="*/ 0 60000 65536"/>
                  <a:gd name="T8" fmla="*/ 0 60000 65536"/>
                  <a:gd name="T9" fmla="*/ 0 w 21679"/>
                  <a:gd name="T10" fmla="*/ 0 h 21600"/>
                  <a:gd name="T11" fmla="*/ 21679 w 21679"/>
                  <a:gd name="T12" fmla="*/ 21600 h 21600"/>
                </a:gdLst>
                <a:ahLst/>
                <a:cxnLst>
                  <a:cxn ang="T6">
                    <a:pos x="T0" y="T1"/>
                  </a:cxn>
                  <a:cxn ang="T7">
                    <a:pos x="T2" y="T3"/>
                  </a:cxn>
                  <a:cxn ang="T8">
                    <a:pos x="T4" y="T5"/>
                  </a:cxn>
                </a:cxnLst>
                <a:rect l="T9" t="T10" r="T11" b="T12"/>
                <a:pathLst>
                  <a:path w="21679" h="21600" fill="none" extrusionOk="0">
                    <a:moveTo>
                      <a:pt x="0" y="0"/>
                    </a:moveTo>
                    <a:cubicBezTo>
                      <a:pt x="26" y="0"/>
                      <a:pt x="52" y="-1"/>
                      <a:pt x="79" y="0"/>
                    </a:cubicBezTo>
                    <a:cubicBezTo>
                      <a:pt x="12008" y="0"/>
                      <a:pt x="21679" y="9670"/>
                      <a:pt x="21679" y="21600"/>
                    </a:cubicBezTo>
                  </a:path>
                  <a:path w="21679" h="21600" stroke="0" extrusionOk="0">
                    <a:moveTo>
                      <a:pt x="0" y="0"/>
                    </a:moveTo>
                    <a:cubicBezTo>
                      <a:pt x="26" y="0"/>
                      <a:pt x="52" y="-1"/>
                      <a:pt x="79" y="0"/>
                    </a:cubicBezTo>
                    <a:cubicBezTo>
                      <a:pt x="12008" y="0"/>
                      <a:pt x="21679" y="9670"/>
                      <a:pt x="21679" y="21600"/>
                    </a:cubicBezTo>
                    <a:lnTo>
                      <a:pt x="79" y="21600"/>
                    </a:lnTo>
                    <a:close/>
                  </a:path>
                </a:pathLst>
              </a:cu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76" name="Arc 69"/>
              <p:cNvSpPr>
                <a:spLocks/>
              </p:cNvSpPr>
              <p:nvPr/>
            </p:nvSpPr>
            <p:spPr bwMode="auto">
              <a:xfrm rot="10800000">
                <a:off x="3143" y="1736"/>
                <a:ext cx="275" cy="12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01"/>
                      <a:pt x="9622" y="43"/>
                      <a:pt x="21521" y="0"/>
                    </a:cubicBezTo>
                  </a:path>
                  <a:path w="21600" h="21600" stroke="0" extrusionOk="0">
                    <a:moveTo>
                      <a:pt x="0" y="21600"/>
                    </a:moveTo>
                    <a:cubicBezTo>
                      <a:pt x="0" y="9701"/>
                      <a:pt x="9622" y="43"/>
                      <a:pt x="21521" y="0"/>
                    </a:cubicBezTo>
                    <a:lnTo>
                      <a:pt x="21600" y="21600"/>
                    </a:lnTo>
                    <a:close/>
                  </a:path>
                </a:pathLst>
              </a:cu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77" name="Oval 70"/>
              <p:cNvSpPr>
                <a:spLocks noChangeArrowheads="1"/>
              </p:cNvSpPr>
              <p:nvPr/>
            </p:nvSpPr>
            <p:spPr bwMode="auto">
              <a:xfrm>
                <a:off x="3425" y="1709"/>
                <a:ext cx="42" cy="35"/>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78" name="Arc 71"/>
              <p:cNvSpPr>
                <a:spLocks/>
              </p:cNvSpPr>
              <p:nvPr/>
            </p:nvSpPr>
            <p:spPr bwMode="auto">
              <a:xfrm>
                <a:off x="3106" y="1605"/>
                <a:ext cx="79" cy="122"/>
              </a:xfrm>
              <a:custGeom>
                <a:avLst/>
                <a:gdLst>
                  <a:gd name="T0" fmla="*/ 0 w 21879"/>
                  <a:gd name="T1" fmla="*/ 0 h 21600"/>
                  <a:gd name="T2" fmla="*/ 0 w 21879"/>
                  <a:gd name="T3" fmla="*/ 0 h 21600"/>
                  <a:gd name="T4" fmla="*/ 0 w 21879"/>
                  <a:gd name="T5" fmla="*/ 0 h 21600"/>
                  <a:gd name="T6" fmla="*/ 0 60000 65536"/>
                  <a:gd name="T7" fmla="*/ 0 60000 65536"/>
                  <a:gd name="T8" fmla="*/ 0 60000 65536"/>
                  <a:gd name="T9" fmla="*/ 0 w 21879"/>
                  <a:gd name="T10" fmla="*/ 0 h 21600"/>
                  <a:gd name="T11" fmla="*/ 21879 w 21879"/>
                  <a:gd name="T12" fmla="*/ 21600 h 21600"/>
                </a:gdLst>
                <a:ahLst/>
                <a:cxnLst>
                  <a:cxn ang="T6">
                    <a:pos x="T0" y="T1"/>
                  </a:cxn>
                  <a:cxn ang="T7">
                    <a:pos x="T2" y="T3"/>
                  </a:cxn>
                  <a:cxn ang="T8">
                    <a:pos x="T4" y="T5"/>
                  </a:cxn>
                </a:cxnLst>
                <a:rect l="T9" t="T10" r="T11" b="T12"/>
                <a:pathLst>
                  <a:path w="21879" h="21600" fill="none" extrusionOk="0">
                    <a:moveTo>
                      <a:pt x="-1" y="1"/>
                    </a:moveTo>
                    <a:cubicBezTo>
                      <a:pt x="92" y="0"/>
                      <a:pt x="185" y="-1"/>
                      <a:pt x="279" y="0"/>
                    </a:cubicBezTo>
                    <a:cubicBezTo>
                      <a:pt x="12208" y="0"/>
                      <a:pt x="21879" y="9670"/>
                      <a:pt x="21879" y="21600"/>
                    </a:cubicBezTo>
                  </a:path>
                  <a:path w="21879" h="21600" stroke="0" extrusionOk="0">
                    <a:moveTo>
                      <a:pt x="-1" y="1"/>
                    </a:moveTo>
                    <a:cubicBezTo>
                      <a:pt x="92" y="0"/>
                      <a:pt x="185" y="-1"/>
                      <a:pt x="279" y="0"/>
                    </a:cubicBezTo>
                    <a:cubicBezTo>
                      <a:pt x="12208" y="0"/>
                      <a:pt x="21879" y="9670"/>
                      <a:pt x="21879" y="21600"/>
                    </a:cubicBezTo>
                    <a:lnTo>
                      <a:pt x="279" y="21600"/>
                    </a:lnTo>
                    <a:close/>
                  </a:path>
                </a:pathLst>
              </a:cu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79" name="Arc 72"/>
              <p:cNvSpPr>
                <a:spLocks/>
              </p:cNvSpPr>
              <p:nvPr/>
            </p:nvSpPr>
            <p:spPr bwMode="auto">
              <a:xfrm rot="10800000">
                <a:off x="3115" y="1736"/>
                <a:ext cx="78" cy="122"/>
              </a:xfrm>
              <a:custGeom>
                <a:avLst/>
                <a:gdLst>
                  <a:gd name="T0" fmla="*/ 0 w 21600"/>
                  <a:gd name="T1" fmla="*/ 0 h 21598"/>
                  <a:gd name="T2" fmla="*/ 0 w 21600"/>
                  <a:gd name="T3" fmla="*/ 0 h 21598"/>
                  <a:gd name="T4" fmla="*/ 0 w 21600"/>
                  <a:gd name="T5" fmla="*/ 0 h 21598"/>
                  <a:gd name="T6" fmla="*/ 0 60000 65536"/>
                  <a:gd name="T7" fmla="*/ 0 60000 65536"/>
                  <a:gd name="T8" fmla="*/ 0 60000 65536"/>
                  <a:gd name="T9" fmla="*/ 0 w 21600"/>
                  <a:gd name="T10" fmla="*/ 0 h 21598"/>
                  <a:gd name="T11" fmla="*/ 21600 w 21600"/>
                  <a:gd name="T12" fmla="*/ 21598 h 21598"/>
                </a:gdLst>
                <a:ahLst/>
                <a:cxnLst>
                  <a:cxn ang="T6">
                    <a:pos x="T0" y="T1"/>
                  </a:cxn>
                  <a:cxn ang="T7">
                    <a:pos x="T2" y="T3"/>
                  </a:cxn>
                  <a:cxn ang="T8">
                    <a:pos x="T4" y="T5"/>
                  </a:cxn>
                </a:cxnLst>
                <a:rect l="T9" t="T10" r="T11" b="T12"/>
                <a:pathLst>
                  <a:path w="21600" h="21598" fill="none" extrusionOk="0">
                    <a:moveTo>
                      <a:pt x="0" y="21598"/>
                    </a:moveTo>
                    <a:cubicBezTo>
                      <a:pt x="0" y="9777"/>
                      <a:pt x="9501" y="152"/>
                      <a:pt x="21320" y="-1"/>
                    </a:cubicBezTo>
                  </a:path>
                  <a:path w="21600" h="21598" stroke="0" extrusionOk="0">
                    <a:moveTo>
                      <a:pt x="0" y="21598"/>
                    </a:moveTo>
                    <a:cubicBezTo>
                      <a:pt x="0" y="9777"/>
                      <a:pt x="9501" y="152"/>
                      <a:pt x="21320" y="-1"/>
                    </a:cubicBezTo>
                    <a:lnTo>
                      <a:pt x="21600" y="21598"/>
                    </a:lnTo>
                    <a:close/>
                  </a:path>
                </a:pathLst>
              </a:cu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51272" name="Line 73"/>
            <p:cNvSpPr>
              <a:spLocks noChangeShapeType="1"/>
            </p:cNvSpPr>
            <p:nvPr/>
          </p:nvSpPr>
          <p:spPr bwMode="auto">
            <a:xfrm>
              <a:off x="3479" y="1727"/>
              <a:ext cx="2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73" name="Line 74"/>
            <p:cNvSpPr>
              <a:spLocks noChangeShapeType="1"/>
            </p:cNvSpPr>
            <p:nvPr/>
          </p:nvSpPr>
          <p:spPr bwMode="auto">
            <a:xfrm flipH="1">
              <a:off x="2968" y="1661"/>
              <a:ext cx="21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74" name="Line 75"/>
            <p:cNvSpPr>
              <a:spLocks noChangeShapeType="1"/>
            </p:cNvSpPr>
            <p:nvPr/>
          </p:nvSpPr>
          <p:spPr bwMode="auto">
            <a:xfrm flipH="1">
              <a:off x="2968" y="1792"/>
              <a:ext cx="21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1230" name="Group 76"/>
          <p:cNvGrpSpPr>
            <a:grpSpLocks/>
          </p:cNvGrpSpPr>
          <p:nvPr/>
        </p:nvGrpSpPr>
        <p:grpSpPr bwMode="auto">
          <a:xfrm>
            <a:off x="4200525" y="2717800"/>
            <a:ext cx="1219200" cy="414338"/>
            <a:chOff x="2594" y="2056"/>
            <a:chExt cx="768" cy="261"/>
          </a:xfrm>
        </p:grpSpPr>
        <p:sp>
          <p:nvSpPr>
            <p:cNvPr id="51261" name="Oval 77"/>
            <p:cNvSpPr>
              <a:spLocks noChangeArrowheads="1"/>
            </p:cNvSpPr>
            <p:nvPr/>
          </p:nvSpPr>
          <p:spPr bwMode="auto">
            <a:xfrm>
              <a:off x="3107" y="2161"/>
              <a:ext cx="51" cy="49"/>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51262" name="Group 78"/>
            <p:cNvGrpSpPr>
              <a:grpSpLocks/>
            </p:cNvGrpSpPr>
            <p:nvPr/>
          </p:nvGrpSpPr>
          <p:grpSpPr bwMode="auto">
            <a:xfrm>
              <a:off x="2756" y="2056"/>
              <a:ext cx="344" cy="261"/>
              <a:chOff x="2756" y="2056"/>
              <a:chExt cx="344" cy="261"/>
            </a:xfrm>
          </p:grpSpPr>
          <p:sp>
            <p:nvSpPr>
              <p:cNvPr id="51266" name="Arc 79"/>
              <p:cNvSpPr>
                <a:spLocks/>
              </p:cNvSpPr>
              <p:nvPr/>
            </p:nvSpPr>
            <p:spPr bwMode="auto">
              <a:xfrm>
                <a:off x="2960" y="2065"/>
                <a:ext cx="132" cy="123"/>
              </a:xfrm>
              <a:custGeom>
                <a:avLst/>
                <a:gdLst>
                  <a:gd name="T0" fmla="*/ 0 w 21763"/>
                  <a:gd name="T1" fmla="*/ 0 h 21600"/>
                  <a:gd name="T2" fmla="*/ 0 w 21763"/>
                  <a:gd name="T3" fmla="*/ 0 h 21600"/>
                  <a:gd name="T4" fmla="*/ 0 w 21763"/>
                  <a:gd name="T5" fmla="*/ 0 h 21600"/>
                  <a:gd name="T6" fmla="*/ 0 60000 65536"/>
                  <a:gd name="T7" fmla="*/ 0 60000 65536"/>
                  <a:gd name="T8" fmla="*/ 0 60000 65536"/>
                  <a:gd name="T9" fmla="*/ 0 w 21763"/>
                  <a:gd name="T10" fmla="*/ 0 h 21600"/>
                  <a:gd name="T11" fmla="*/ 21763 w 21763"/>
                  <a:gd name="T12" fmla="*/ 21600 h 21600"/>
                </a:gdLst>
                <a:ahLst/>
                <a:cxnLst>
                  <a:cxn ang="T6">
                    <a:pos x="T0" y="T1"/>
                  </a:cxn>
                  <a:cxn ang="T7">
                    <a:pos x="T2" y="T3"/>
                  </a:cxn>
                  <a:cxn ang="T8">
                    <a:pos x="T4" y="T5"/>
                  </a:cxn>
                </a:cxnLst>
                <a:rect l="T9" t="T10" r="T11" b="T12"/>
                <a:pathLst>
                  <a:path w="21763" h="21600" fill="none" extrusionOk="0">
                    <a:moveTo>
                      <a:pt x="-1" y="0"/>
                    </a:moveTo>
                    <a:cubicBezTo>
                      <a:pt x="54" y="0"/>
                      <a:pt x="109" y="-1"/>
                      <a:pt x="164" y="0"/>
                    </a:cubicBezTo>
                    <a:cubicBezTo>
                      <a:pt x="12024" y="0"/>
                      <a:pt x="21666" y="9563"/>
                      <a:pt x="21763" y="21422"/>
                    </a:cubicBezTo>
                  </a:path>
                  <a:path w="21763" h="21600" stroke="0" extrusionOk="0">
                    <a:moveTo>
                      <a:pt x="-1" y="0"/>
                    </a:moveTo>
                    <a:cubicBezTo>
                      <a:pt x="54" y="0"/>
                      <a:pt x="109" y="-1"/>
                      <a:pt x="164" y="0"/>
                    </a:cubicBezTo>
                    <a:cubicBezTo>
                      <a:pt x="12024" y="0"/>
                      <a:pt x="21666" y="9563"/>
                      <a:pt x="21763" y="21422"/>
                    </a:cubicBezTo>
                    <a:lnTo>
                      <a:pt x="164" y="21600"/>
                    </a:lnTo>
                    <a:close/>
                  </a:path>
                </a:pathLst>
              </a:cu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67" name="Arc 80"/>
              <p:cNvSpPr>
                <a:spLocks/>
              </p:cNvSpPr>
              <p:nvPr/>
            </p:nvSpPr>
            <p:spPr bwMode="auto">
              <a:xfrm rot="10800000">
                <a:off x="2969" y="2195"/>
                <a:ext cx="131" cy="122"/>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34"/>
                      <a:pt x="9570" y="90"/>
                      <a:pt x="21434" y="-1"/>
                    </a:cubicBezTo>
                  </a:path>
                  <a:path w="21600" h="21599" stroke="0" extrusionOk="0">
                    <a:moveTo>
                      <a:pt x="0" y="21599"/>
                    </a:moveTo>
                    <a:cubicBezTo>
                      <a:pt x="0" y="9734"/>
                      <a:pt x="9570" y="90"/>
                      <a:pt x="21434" y="-1"/>
                    </a:cubicBezTo>
                    <a:lnTo>
                      <a:pt x="21600" y="21599"/>
                    </a:lnTo>
                    <a:close/>
                  </a:path>
                </a:pathLst>
              </a:cu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68" name="Line 81"/>
              <p:cNvSpPr>
                <a:spLocks noChangeShapeType="1"/>
              </p:cNvSpPr>
              <p:nvPr/>
            </p:nvSpPr>
            <p:spPr bwMode="auto">
              <a:xfrm flipH="1">
                <a:off x="2756" y="2056"/>
                <a:ext cx="21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69" name="Line 82"/>
              <p:cNvSpPr>
                <a:spLocks noChangeShapeType="1"/>
              </p:cNvSpPr>
              <p:nvPr/>
            </p:nvSpPr>
            <p:spPr bwMode="auto">
              <a:xfrm>
                <a:off x="2764" y="2064"/>
                <a:ext cx="0" cy="24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70" name="Line 83"/>
              <p:cNvSpPr>
                <a:spLocks noChangeShapeType="1"/>
              </p:cNvSpPr>
              <p:nvPr/>
            </p:nvSpPr>
            <p:spPr bwMode="auto">
              <a:xfrm flipH="1">
                <a:off x="2756" y="2317"/>
                <a:ext cx="21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1263" name="Line 84"/>
            <p:cNvSpPr>
              <a:spLocks noChangeShapeType="1"/>
            </p:cNvSpPr>
            <p:nvPr/>
          </p:nvSpPr>
          <p:spPr bwMode="auto">
            <a:xfrm flipH="1">
              <a:off x="2594" y="2121"/>
              <a:ext cx="17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64" name="Line 85"/>
            <p:cNvSpPr>
              <a:spLocks noChangeShapeType="1"/>
            </p:cNvSpPr>
            <p:nvPr/>
          </p:nvSpPr>
          <p:spPr bwMode="auto">
            <a:xfrm flipH="1">
              <a:off x="2594" y="2252"/>
              <a:ext cx="17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65" name="Line 86"/>
            <p:cNvSpPr>
              <a:spLocks noChangeShapeType="1"/>
            </p:cNvSpPr>
            <p:nvPr/>
          </p:nvSpPr>
          <p:spPr bwMode="auto">
            <a:xfrm>
              <a:off x="3170" y="2186"/>
              <a:ext cx="19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1231" name="Line 87"/>
          <p:cNvSpPr>
            <a:spLocks noChangeShapeType="1"/>
          </p:cNvSpPr>
          <p:nvPr/>
        </p:nvSpPr>
        <p:spPr bwMode="auto">
          <a:xfrm>
            <a:off x="4213225" y="2449513"/>
            <a:ext cx="0" cy="3683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32" name="Line 88"/>
          <p:cNvSpPr>
            <a:spLocks noChangeShapeType="1"/>
          </p:cNvSpPr>
          <p:nvPr/>
        </p:nvSpPr>
        <p:spPr bwMode="auto">
          <a:xfrm>
            <a:off x="3559175" y="3025775"/>
            <a:ext cx="69056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33" name="Line 89"/>
          <p:cNvSpPr>
            <a:spLocks noChangeShapeType="1"/>
          </p:cNvSpPr>
          <p:nvPr/>
        </p:nvSpPr>
        <p:spPr bwMode="auto">
          <a:xfrm flipH="1">
            <a:off x="4800600" y="2298700"/>
            <a:ext cx="14288" cy="2476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34" name="Line 90"/>
          <p:cNvSpPr>
            <a:spLocks noChangeShapeType="1"/>
          </p:cNvSpPr>
          <p:nvPr/>
        </p:nvSpPr>
        <p:spPr bwMode="auto">
          <a:xfrm>
            <a:off x="4805363" y="2570163"/>
            <a:ext cx="6223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35" name="Line 91"/>
          <p:cNvSpPr>
            <a:spLocks noChangeShapeType="1"/>
          </p:cNvSpPr>
          <p:nvPr/>
        </p:nvSpPr>
        <p:spPr bwMode="auto">
          <a:xfrm>
            <a:off x="5424488" y="2574925"/>
            <a:ext cx="0" cy="3444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36" name="Line 92"/>
          <p:cNvSpPr>
            <a:spLocks noChangeShapeType="1"/>
          </p:cNvSpPr>
          <p:nvPr/>
        </p:nvSpPr>
        <p:spPr bwMode="auto">
          <a:xfrm flipV="1">
            <a:off x="2392363" y="2079625"/>
            <a:ext cx="2408237" cy="142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37" name="Line 93"/>
          <p:cNvSpPr>
            <a:spLocks noChangeShapeType="1"/>
          </p:cNvSpPr>
          <p:nvPr/>
        </p:nvSpPr>
        <p:spPr bwMode="auto">
          <a:xfrm>
            <a:off x="5414963" y="2925763"/>
            <a:ext cx="12827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38" name="Line 94"/>
          <p:cNvSpPr>
            <a:spLocks noChangeShapeType="1"/>
          </p:cNvSpPr>
          <p:nvPr/>
        </p:nvSpPr>
        <p:spPr bwMode="auto">
          <a:xfrm>
            <a:off x="2609850" y="2362200"/>
            <a:ext cx="584200" cy="5080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39" name="Line 95"/>
          <p:cNvSpPr>
            <a:spLocks noChangeShapeType="1"/>
          </p:cNvSpPr>
          <p:nvPr/>
        </p:nvSpPr>
        <p:spPr bwMode="auto">
          <a:xfrm>
            <a:off x="3600450" y="2444750"/>
            <a:ext cx="203200"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40" name="Line 96"/>
          <p:cNvSpPr>
            <a:spLocks noChangeShapeType="1"/>
          </p:cNvSpPr>
          <p:nvPr/>
        </p:nvSpPr>
        <p:spPr bwMode="auto">
          <a:xfrm>
            <a:off x="4476750" y="2838450"/>
            <a:ext cx="527050" cy="6985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41" name="Line 97"/>
          <p:cNvSpPr>
            <a:spLocks noChangeShapeType="1"/>
          </p:cNvSpPr>
          <p:nvPr/>
        </p:nvSpPr>
        <p:spPr bwMode="auto">
          <a:xfrm flipV="1">
            <a:off x="5124450" y="2184400"/>
            <a:ext cx="393700" cy="13970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42" name="Line 98"/>
          <p:cNvSpPr>
            <a:spLocks noChangeShapeType="1"/>
          </p:cNvSpPr>
          <p:nvPr/>
        </p:nvSpPr>
        <p:spPr bwMode="auto">
          <a:xfrm>
            <a:off x="6076950" y="2197100"/>
            <a:ext cx="203200"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43" name="Line 99"/>
          <p:cNvSpPr>
            <a:spLocks noChangeShapeType="1"/>
          </p:cNvSpPr>
          <p:nvPr/>
        </p:nvSpPr>
        <p:spPr bwMode="auto">
          <a:xfrm>
            <a:off x="2362200" y="2362200"/>
            <a:ext cx="2286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44" name="Line 100"/>
          <p:cNvSpPr>
            <a:spLocks noChangeShapeType="1"/>
          </p:cNvSpPr>
          <p:nvPr/>
        </p:nvSpPr>
        <p:spPr bwMode="auto">
          <a:xfrm>
            <a:off x="3276600" y="2438400"/>
            <a:ext cx="3048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45" name="Line 101"/>
          <p:cNvSpPr>
            <a:spLocks noChangeShapeType="1"/>
          </p:cNvSpPr>
          <p:nvPr/>
        </p:nvSpPr>
        <p:spPr bwMode="auto">
          <a:xfrm>
            <a:off x="3886200" y="2438400"/>
            <a:ext cx="3810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46" name="Line 102"/>
          <p:cNvSpPr>
            <a:spLocks noChangeShapeType="1"/>
          </p:cNvSpPr>
          <p:nvPr/>
        </p:nvSpPr>
        <p:spPr bwMode="auto">
          <a:xfrm>
            <a:off x="4267200" y="2819400"/>
            <a:ext cx="2286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47" name="Line 103"/>
          <p:cNvSpPr>
            <a:spLocks noChangeShapeType="1"/>
          </p:cNvSpPr>
          <p:nvPr/>
        </p:nvSpPr>
        <p:spPr bwMode="auto">
          <a:xfrm>
            <a:off x="5105400" y="2895600"/>
            <a:ext cx="3048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48" name="Line 104"/>
          <p:cNvSpPr>
            <a:spLocks noChangeShapeType="1"/>
          </p:cNvSpPr>
          <p:nvPr/>
        </p:nvSpPr>
        <p:spPr bwMode="auto">
          <a:xfrm>
            <a:off x="4800600" y="2590800"/>
            <a:ext cx="6096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49" name="Line 105"/>
          <p:cNvSpPr>
            <a:spLocks noChangeShapeType="1"/>
          </p:cNvSpPr>
          <p:nvPr/>
        </p:nvSpPr>
        <p:spPr bwMode="auto">
          <a:xfrm>
            <a:off x="4800600" y="2286000"/>
            <a:ext cx="3048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50" name="Line 106"/>
          <p:cNvSpPr>
            <a:spLocks noChangeShapeType="1"/>
          </p:cNvSpPr>
          <p:nvPr/>
        </p:nvSpPr>
        <p:spPr bwMode="auto">
          <a:xfrm>
            <a:off x="5638800" y="2209800"/>
            <a:ext cx="3810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51" name="Line 107"/>
          <p:cNvSpPr>
            <a:spLocks noChangeShapeType="1"/>
          </p:cNvSpPr>
          <p:nvPr/>
        </p:nvSpPr>
        <p:spPr bwMode="auto">
          <a:xfrm>
            <a:off x="6400800" y="2209800"/>
            <a:ext cx="3048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52" name="Line 108"/>
          <p:cNvSpPr>
            <a:spLocks noChangeShapeType="1"/>
          </p:cNvSpPr>
          <p:nvPr/>
        </p:nvSpPr>
        <p:spPr bwMode="auto">
          <a:xfrm>
            <a:off x="6705600" y="2133600"/>
            <a:ext cx="3810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53" name="Line 109"/>
          <p:cNvSpPr>
            <a:spLocks noChangeShapeType="1"/>
          </p:cNvSpPr>
          <p:nvPr/>
        </p:nvSpPr>
        <p:spPr bwMode="auto">
          <a:xfrm rot="5400000">
            <a:off x="4648200" y="2438400"/>
            <a:ext cx="3048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54" name="Line 110"/>
          <p:cNvSpPr>
            <a:spLocks noChangeShapeType="1"/>
          </p:cNvSpPr>
          <p:nvPr/>
        </p:nvSpPr>
        <p:spPr bwMode="auto">
          <a:xfrm rot="5400000">
            <a:off x="5257800" y="2743200"/>
            <a:ext cx="3048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55" name="Line 111"/>
          <p:cNvSpPr>
            <a:spLocks noChangeShapeType="1"/>
          </p:cNvSpPr>
          <p:nvPr/>
        </p:nvSpPr>
        <p:spPr bwMode="auto">
          <a:xfrm rot="5400000">
            <a:off x="4076700" y="2628900"/>
            <a:ext cx="3810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56" name="Line 112"/>
          <p:cNvSpPr>
            <a:spLocks noChangeShapeType="1"/>
          </p:cNvSpPr>
          <p:nvPr/>
        </p:nvSpPr>
        <p:spPr bwMode="auto">
          <a:xfrm flipV="1">
            <a:off x="1676400" y="3181350"/>
            <a:ext cx="76200" cy="152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57" name="Line 113"/>
          <p:cNvSpPr>
            <a:spLocks noChangeShapeType="1"/>
          </p:cNvSpPr>
          <p:nvPr/>
        </p:nvSpPr>
        <p:spPr bwMode="auto">
          <a:xfrm>
            <a:off x="1752600" y="3181350"/>
            <a:ext cx="76200" cy="152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58" name="Line 114"/>
          <p:cNvSpPr>
            <a:spLocks noChangeShapeType="1"/>
          </p:cNvSpPr>
          <p:nvPr/>
        </p:nvSpPr>
        <p:spPr bwMode="auto">
          <a:xfrm>
            <a:off x="7315200" y="3314700"/>
            <a:ext cx="0" cy="2159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59" name="Line 115"/>
          <p:cNvSpPr>
            <a:spLocks noChangeShapeType="1"/>
          </p:cNvSpPr>
          <p:nvPr/>
        </p:nvSpPr>
        <p:spPr bwMode="auto">
          <a:xfrm flipV="1">
            <a:off x="7239000" y="3168650"/>
            <a:ext cx="76200" cy="152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60" name="Line 116"/>
          <p:cNvSpPr>
            <a:spLocks noChangeShapeType="1"/>
          </p:cNvSpPr>
          <p:nvPr/>
        </p:nvSpPr>
        <p:spPr bwMode="auto">
          <a:xfrm>
            <a:off x="7315200" y="3168650"/>
            <a:ext cx="76200" cy="152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3628800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dirty="0">
                <a:latin typeface="Calibri" charset="0"/>
                <a:ea typeface="ＭＳ Ｐゴシック" charset="0"/>
                <a:cs typeface="ＭＳ Ｐゴシック" charset="0"/>
              </a:rPr>
              <a:t>Step </a:t>
            </a:r>
            <a:r>
              <a:rPr lang="en-US" dirty="0" smtClean="0">
                <a:latin typeface="Calibri" charset="0"/>
                <a:ea typeface="ＭＳ Ｐゴシック" charset="0"/>
                <a:cs typeface="ＭＳ Ｐゴシック" charset="0"/>
              </a:rPr>
              <a:t>3a: Instruction Fetch Unit</a:t>
            </a:r>
            <a:endParaRPr lang="en-US" dirty="0">
              <a:latin typeface="Calibri" charset="0"/>
              <a:ea typeface="ＭＳ Ｐゴシック" charset="0"/>
              <a:cs typeface="ＭＳ Ｐゴシック" charset="0"/>
            </a:endParaRPr>
          </a:p>
        </p:txBody>
      </p:sp>
      <p:sp>
        <p:nvSpPr>
          <p:cNvPr id="58371" name="Rectangle 3"/>
          <p:cNvSpPr>
            <a:spLocks noGrp="1" noChangeArrowheads="1"/>
          </p:cNvSpPr>
          <p:nvPr>
            <p:ph type="body" idx="1"/>
          </p:nvPr>
        </p:nvSpPr>
        <p:spPr>
          <a:xfrm>
            <a:off x="503238" y="1600200"/>
            <a:ext cx="4824412" cy="4875213"/>
          </a:xfrm>
        </p:spPr>
        <p:txBody>
          <a:bodyPr>
            <a:normAutofit/>
          </a:bodyPr>
          <a:lstStyle/>
          <a:p>
            <a:pPr>
              <a:lnSpc>
                <a:spcPct val="80000"/>
              </a:lnSpc>
            </a:pPr>
            <a:r>
              <a:rPr lang="en-US" sz="2700">
                <a:latin typeface="Calibri" charset="0"/>
                <a:ea typeface="ＭＳ Ｐゴシック" charset="0"/>
                <a:cs typeface="ＭＳ Ｐゴシック" charset="0"/>
              </a:rPr>
              <a:t>Register Transfer Requirements </a:t>
            </a:r>
            <a:r>
              <a:rPr lang="en-US" sz="2700">
                <a:latin typeface="Calibri" charset="0"/>
                <a:ea typeface="ＭＳ Ｐゴシック" charset="0"/>
                <a:cs typeface="ＭＳ Ｐゴシック" charset="0"/>
                <a:sym typeface="Symbol" charset="0"/>
              </a:rPr>
              <a:t></a:t>
            </a:r>
            <a:r>
              <a:rPr lang="en-US" sz="2700">
                <a:latin typeface="Calibri" charset="0"/>
                <a:ea typeface="ＭＳ Ｐゴシック" charset="0"/>
                <a:cs typeface="ＭＳ Ｐゴシック" charset="0"/>
              </a:rPr>
              <a:t>  </a:t>
            </a:r>
            <a:br>
              <a:rPr lang="en-US" sz="2700">
                <a:latin typeface="Calibri" charset="0"/>
                <a:ea typeface="ＭＳ Ｐゴシック" charset="0"/>
                <a:cs typeface="ＭＳ Ｐゴシック" charset="0"/>
              </a:rPr>
            </a:br>
            <a:r>
              <a:rPr lang="en-US" sz="2700">
                <a:latin typeface="Calibri" charset="0"/>
                <a:ea typeface="ＭＳ Ｐゴシック" charset="0"/>
                <a:cs typeface="ＭＳ Ｐゴシック" charset="0"/>
              </a:rPr>
              <a:t>Datapath Assembly</a:t>
            </a:r>
          </a:p>
          <a:p>
            <a:pPr>
              <a:lnSpc>
                <a:spcPct val="80000"/>
              </a:lnSpc>
            </a:pPr>
            <a:r>
              <a:rPr lang="en-US" sz="2700">
                <a:latin typeface="Calibri" charset="0"/>
                <a:ea typeface="ＭＳ Ｐゴシック" charset="0"/>
                <a:cs typeface="ＭＳ Ｐゴシック" charset="0"/>
              </a:rPr>
              <a:t>Instruction Fetch</a:t>
            </a:r>
          </a:p>
          <a:p>
            <a:pPr>
              <a:lnSpc>
                <a:spcPct val="80000"/>
              </a:lnSpc>
            </a:pPr>
            <a:r>
              <a:rPr lang="en-US" sz="2700">
                <a:latin typeface="Calibri" charset="0"/>
                <a:ea typeface="ＭＳ Ｐゴシック" charset="0"/>
                <a:cs typeface="ＭＳ Ｐゴシック" charset="0"/>
              </a:rPr>
              <a:t>Read Operands and Execute Operation</a:t>
            </a:r>
          </a:p>
          <a:p>
            <a:pPr>
              <a:lnSpc>
                <a:spcPct val="80000"/>
              </a:lnSpc>
            </a:pPr>
            <a:r>
              <a:rPr lang="en-US" sz="2700">
                <a:latin typeface="Calibri" charset="0"/>
                <a:ea typeface="ＭＳ Ｐゴシック" charset="0"/>
                <a:cs typeface="ＭＳ Ｐゴシック" charset="0"/>
              </a:rPr>
              <a:t>Common RTL operations</a:t>
            </a:r>
          </a:p>
          <a:p>
            <a:pPr lvl="1">
              <a:lnSpc>
                <a:spcPct val="80000"/>
              </a:lnSpc>
            </a:pPr>
            <a:r>
              <a:rPr lang="en-US" sz="2400">
                <a:latin typeface="Calibri" charset="0"/>
                <a:ea typeface="ＭＳ Ｐゴシック" charset="0"/>
              </a:rPr>
              <a:t>Fetch the Instruction: </a:t>
            </a:r>
            <a:br>
              <a:rPr lang="en-US" sz="2400">
                <a:latin typeface="Calibri" charset="0"/>
                <a:ea typeface="ＭＳ Ｐゴシック" charset="0"/>
              </a:rPr>
            </a:br>
            <a:r>
              <a:rPr lang="en-US" sz="2400">
                <a:latin typeface="Calibri" charset="0"/>
                <a:ea typeface="ＭＳ Ｐゴシック" charset="0"/>
              </a:rPr>
              <a:t>mem[PC]</a:t>
            </a:r>
          </a:p>
          <a:p>
            <a:pPr lvl="1">
              <a:lnSpc>
                <a:spcPct val="80000"/>
              </a:lnSpc>
            </a:pPr>
            <a:r>
              <a:rPr lang="en-US" sz="2400">
                <a:latin typeface="Calibri" charset="0"/>
                <a:ea typeface="ＭＳ Ｐゴシック" charset="0"/>
              </a:rPr>
              <a:t>Update the program counter:</a:t>
            </a:r>
          </a:p>
          <a:p>
            <a:pPr lvl="2">
              <a:lnSpc>
                <a:spcPct val="80000"/>
              </a:lnSpc>
            </a:pPr>
            <a:r>
              <a:rPr lang="en-US" sz="2000">
                <a:latin typeface="Calibri" charset="0"/>
                <a:ea typeface="ＭＳ Ｐゴシック" charset="0"/>
              </a:rPr>
              <a:t>Sequential Code:	</a:t>
            </a:r>
            <a:br>
              <a:rPr lang="en-US" sz="2000">
                <a:latin typeface="Calibri" charset="0"/>
                <a:ea typeface="ＭＳ Ｐゴシック" charset="0"/>
              </a:rPr>
            </a:br>
            <a:r>
              <a:rPr lang="en-US" sz="2000">
                <a:latin typeface="Calibri" charset="0"/>
                <a:ea typeface="ＭＳ Ｐゴシック" charset="0"/>
              </a:rPr>
              <a:t>PC </a:t>
            </a:r>
            <a:r>
              <a:rPr lang="en-US" sz="2000">
                <a:latin typeface="Calibri" charset="0"/>
                <a:ea typeface="ＭＳ Ｐゴシック" charset="0"/>
                <a:sym typeface="Symbol" charset="0"/>
              </a:rPr>
              <a:t></a:t>
            </a:r>
            <a:r>
              <a:rPr lang="en-US" sz="2000">
                <a:latin typeface="Calibri" charset="0"/>
                <a:ea typeface="ＭＳ Ｐゴシック" charset="0"/>
              </a:rPr>
              <a:t> PC + 4 </a:t>
            </a:r>
          </a:p>
          <a:p>
            <a:pPr lvl="2">
              <a:lnSpc>
                <a:spcPct val="80000"/>
              </a:lnSpc>
            </a:pPr>
            <a:r>
              <a:rPr lang="en-US" sz="2000">
                <a:latin typeface="Calibri" charset="0"/>
                <a:ea typeface="ＭＳ Ｐゴシック" charset="0"/>
              </a:rPr>
              <a:t>Branch and Jump:	</a:t>
            </a:r>
            <a:br>
              <a:rPr lang="en-US" sz="2000">
                <a:latin typeface="Calibri" charset="0"/>
                <a:ea typeface="ＭＳ Ｐゴシック" charset="0"/>
              </a:rPr>
            </a:br>
            <a:r>
              <a:rPr lang="en-US" sz="2000">
                <a:latin typeface="Calibri" charset="0"/>
                <a:ea typeface="ＭＳ Ｐゴシック" charset="0"/>
              </a:rPr>
              <a:t>PC </a:t>
            </a:r>
            <a:r>
              <a:rPr lang="en-US" sz="2000">
                <a:latin typeface="Calibri" charset="0"/>
                <a:ea typeface="ＭＳ Ｐゴシック" charset="0"/>
                <a:sym typeface="Symbol" charset="0"/>
              </a:rPr>
              <a:t></a:t>
            </a:r>
            <a:r>
              <a:rPr lang="en-US" sz="2000">
                <a:latin typeface="Calibri" charset="0"/>
                <a:ea typeface="ＭＳ Ｐゴシック" charset="0"/>
              </a:rPr>
              <a:t> </a:t>
            </a:r>
            <a:r>
              <a:rPr lang="ja-JP" altLang="en-US" sz="2000">
                <a:latin typeface="Calibri" charset="0"/>
                <a:ea typeface="ＭＳ Ｐゴシック" charset="0"/>
              </a:rPr>
              <a:t>“</a:t>
            </a:r>
            <a:r>
              <a:rPr lang="en-US" sz="2000">
                <a:latin typeface="Calibri" charset="0"/>
                <a:ea typeface="ＭＳ Ｐゴシック" charset="0"/>
              </a:rPr>
              <a:t>something else</a:t>
            </a:r>
            <a:r>
              <a:rPr lang="ja-JP" altLang="en-US" sz="2000">
                <a:latin typeface="Calibri" charset="0"/>
                <a:ea typeface="ＭＳ Ｐゴシック" charset="0"/>
              </a:rPr>
              <a:t>”</a:t>
            </a:r>
            <a:endParaRPr lang="en-US" sz="2000">
              <a:latin typeface="Calibri" charset="0"/>
              <a:ea typeface="ＭＳ Ｐゴシック" charset="0"/>
            </a:endParaRPr>
          </a:p>
        </p:txBody>
      </p:sp>
      <p:sp>
        <p:nvSpPr>
          <p:cNvPr id="12" name="Line 4"/>
          <p:cNvSpPr>
            <a:spLocks noChangeShapeType="1"/>
          </p:cNvSpPr>
          <p:nvPr/>
        </p:nvSpPr>
        <p:spPr bwMode="auto">
          <a:xfrm>
            <a:off x="6873875" y="5707063"/>
            <a:ext cx="2184400" cy="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13" name="Line 5"/>
          <p:cNvSpPr>
            <a:spLocks noChangeShapeType="1"/>
          </p:cNvSpPr>
          <p:nvPr/>
        </p:nvSpPr>
        <p:spPr bwMode="auto">
          <a:xfrm flipH="1">
            <a:off x="7997825" y="5561013"/>
            <a:ext cx="241300" cy="2921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14" name="Rectangle 6"/>
          <p:cNvSpPr>
            <a:spLocks noChangeArrowheads="1"/>
          </p:cNvSpPr>
          <p:nvPr/>
        </p:nvSpPr>
        <p:spPr bwMode="auto">
          <a:xfrm>
            <a:off x="7940675" y="5846763"/>
            <a:ext cx="442913" cy="398462"/>
          </a:xfrm>
          <a:prstGeom prst="rect">
            <a:avLst/>
          </a:prstGeom>
          <a:noFill/>
          <a:ln w="12700">
            <a:noFill/>
            <a:miter lim="800000"/>
            <a:headEnd/>
            <a:tailEnd/>
          </a:ln>
        </p:spPr>
        <p:txBody>
          <a:bodyPr wrap="none" lIns="90488" tIns="44450" rIns="90488" bIns="44450">
            <a:spAutoFit/>
          </a:bodyPr>
          <a:lstStyle/>
          <a:p>
            <a:r>
              <a:rPr lang="en-US" sz="2000">
                <a:latin typeface="Calibri" charset="0"/>
              </a:rPr>
              <a:t>32</a:t>
            </a:r>
            <a:endParaRPr lang="en-US" sz="1600">
              <a:latin typeface="Calibri" charset="0"/>
            </a:endParaRPr>
          </a:p>
        </p:txBody>
      </p:sp>
      <p:sp>
        <p:nvSpPr>
          <p:cNvPr id="15" name="Rectangle 7"/>
          <p:cNvSpPr>
            <a:spLocks noChangeArrowheads="1"/>
          </p:cNvSpPr>
          <p:nvPr/>
        </p:nvSpPr>
        <p:spPr bwMode="auto">
          <a:xfrm>
            <a:off x="7159625" y="5173663"/>
            <a:ext cx="1982788" cy="398462"/>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Instruction Word</a:t>
            </a:r>
          </a:p>
        </p:txBody>
      </p:sp>
      <p:grpSp>
        <p:nvGrpSpPr>
          <p:cNvPr id="44043" name="Group 8"/>
          <p:cNvGrpSpPr>
            <a:grpSpLocks/>
          </p:cNvGrpSpPr>
          <p:nvPr/>
        </p:nvGrpSpPr>
        <p:grpSpPr bwMode="auto">
          <a:xfrm>
            <a:off x="5429250" y="5080000"/>
            <a:ext cx="1406525" cy="1230313"/>
            <a:chOff x="2458" y="3061"/>
            <a:chExt cx="886" cy="775"/>
          </a:xfrm>
        </p:grpSpPr>
        <p:sp>
          <p:nvSpPr>
            <p:cNvPr id="17" name="Rectangle 9"/>
            <p:cNvSpPr>
              <a:spLocks noChangeArrowheads="1"/>
            </p:cNvSpPr>
            <p:nvPr/>
          </p:nvSpPr>
          <p:spPr bwMode="auto">
            <a:xfrm>
              <a:off x="2458" y="3088"/>
              <a:ext cx="886" cy="748"/>
            </a:xfrm>
            <a:prstGeom prst="rect">
              <a:avLst/>
            </a:prstGeom>
            <a:noFill/>
            <a:ln w="508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18" name="Rectangle 10"/>
            <p:cNvSpPr>
              <a:spLocks noChangeArrowheads="1"/>
            </p:cNvSpPr>
            <p:nvPr/>
          </p:nvSpPr>
          <p:spPr bwMode="auto">
            <a:xfrm>
              <a:off x="2572" y="3061"/>
              <a:ext cx="664" cy="250"/>
            </a:xfrm>
            <a:prstGeom prst="rect">
              <a:avLst/>
            </a:prstGeom>
            <a:noFill/>
            <a:ln w="12700">
              <a:noFill/>
              <a:miter lim="800000"/>
              <a:headEnd/>
              <a:tailEnd/>
            </a:ln>
          </p:spPr>
          <p:txBody>
            <a:bodyPr wrap="none" lIns="90488" tIns="44450" rIns="90488" bIns="44450">
              <a:spAutoFit/>
            </a:bodyPr>
            <a:lstStyle/>
            <a:p>
              <a:pPr>
                <a:defRPr/>
              </a:pPr>
              <a:r>
                <a:rPr lang="en-US" sz="2000" dirty="0">
                  <a:latin typeface="+mn-lt"/>
                  <a:ea typeface="ＭＳ Ｐゴシック" charset="-128"/>
                  <a:cs typeface="ＭＳ Ｐゴシック" charset="-128"/>
                </a:rPr>
                <a:t>Address</a:t>
              </a:r>
            </a:p>
          </p:txBody>
        </p:sp>
        <p:sp>
          <p:nvSpPr>
            <p:cNvPr id="19" name="Rectangle 11"/>
            <p:cNvSpPr>
              <a:spLocks noChangeArrowheads="1"/>
            </p:cNvSpPr>
            <p:nvPr/>
          </p:nvSpPr>
          <p:spPr bwMode="auto">
            <a:xfrm>
              <a:off x="2484" y="3389"/>
              <a:ext cx="843" cy="444"/>
            </a:xfrm>
            <a:prstGeom prst="rect">
              <a:avLst/>
            </a:prstGeom>
            <a:noFill/>
            <a:ln w="12700">
              <a:noFill/>
              <a:miter lim="800000"/>
              <a:headEnd/>
              <a:tailEnd/>
            </a:ln>
          </p:spPr>
          <p:txBody>
            <a:bodyPr wrap="none" lIns="90488" tIns="44450" rIns="90488" bIns="44450">
              <a:spAutoFit/>
            </a:bodyPr>
            <a:lstStyle/>
            <a:p>
              <a:pPr algn="ctr">
                <a:defRPr/>
              </a:pPr>
              <a:r>
                <a:rPr lang="en-US" sz="2000" dirty="0">
                  <a:latin typeface="+mn-lt"/>
                  <a:ea typeface="ＭＳ Ｐゴシック" charset="-128"/>
                  <a:cs typeface="ＭＳ Ｐゴシック" charset="-128"/>
                </a:rPr>
                <a:t>Instruction</a:t>
              </a:r>
            </a:p>
            <a:p>
              <a:pPr algn="ctr">
                <a:defRPr/>
              </a:pPr>
              <a:r>
                <a:rPr lang="en-US" sz="2000" dirty="0">
                  <a:latin typeface="+mn-lt"/>
                  <a:ea typeface="ＭＳ Ｐゴシック" charset="-128"/>
                  <a:cs typeface="ＭＳ Ｐゴシック" charset="-128"/>
                </a:rPr>
                <a:t>Memory</a:t>
              </a:r>
            </a:p>
          </p:txBody>
        </p:sp>
      </p:grpSp>
      <p:sp>
        <p:nvSpPr>
          <p:cNvPr id="20" name="Rectangle 12"/>
          <p:cNvSpPr>
            <a:spLocks noChangeArrowheads="1"/>
          </p:cNvSpPr>
          <p:nvPr/>
        </p:nvSpPr>
        <p:spPr bwMode="auto">
          <a:xfrm>
            <a:off x="5500688" y="3903663"/>
            <a:ext cx="1258887" cy="322262"/>
          </a:xfrm>
          <a:prstGeom prst="rect">
            <a:avLst/>
          </a:prstGeom>
          <a:noFill/>
          <a:ln w="508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21" name="Line 13"/>
          <p:cNvSpPr>
            <a:spLocks noChangeShapeType="1"/>
          </p:cNvSpPr>
          <p:nvPr/>
        </p:nvSpPr>
        <p:spPr bwMode="auto">
          <a:xfrm flipH="1">
            <a:off x="5172075" y="4062413"/>
            <a:ext cx="3302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2" name="Rectangle 14"/>
          <p:cNvSpPr>
            <a:spLocks noChangeArrowheads="1"/>
          </p:cNvSpPr>
          <p:nvPr/>
        </p:nvSpPr>
        <p:spPr bwMode="auto">
          <a:xfrm>
            <a:off x="5883275" y="3878263"/>
            <a:ext cx="455613" cy="398462"/>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PC</a:t>
            </a:r>
          </a:p>
        </p:txBody>
      </p:sp>
      <p:sp>
        <p:nvSpPr>
          <p:cNvPr id="23" name="Rectangle 15"/>
          <p:cNvSpPr>
            <a:spLocks noChangeArrowheads="1"/>
          </p:cNvSpPr>
          <p:nvPr/>
        </p:nvSpPr>
        <p:spPr bwMode="auto">
          <a:xfrm>
            <a:off x="4706938" y="3802063"/>
            <a:ext cx="476250" cy="398462"/>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clk</a:t>
            </a:r>
          </a:p>
        </p:txBody>
      </p:sp>
      <p:grpSp>
        <p:nvGrpSpPr>
          <p:cNvPr id="44048" name="Group 16"/>
          <p:cNvGrpSpPr>
            <a:grpSpLocks/>
          </p:cNvGrpSpPr>
          <p:nvPr/>
        </p:nvGrpSpPr>
        <p:grpSpPr bwMode="auto">
          <a:xfrm>
            <a:off x="7038975" y="4356100"/>
            <a:ext cx="1397000" cy="582613"/>
            <a:chOff x="3472" y="2605"/>
            <a:chExt cx="880" cy="367"/>
          </a:xfrm>
        </p:grpSpPr>
        <p:sp>
          <p:nvSpPr>
            <p:cNvPr id="25" name="Rectangle 17"/>
            <p:cNvSpPr>
              <a:spLocks noChangeArrowheads="1"/>
            </p:cNvSpPr>
            <p:nvPr/>
          </p:nvSpPr>
          <p:spPr bwMode="auto">
            <a:xfrm>
              <a:off x="3472" y="2608"/>
              <a:ext cx="880" cy="352"/>
            </a:xfrm>
            <a:prstGeom prst="rect">
              <a:avLst/>
            </a:prstGeom>
            <a:noFill/>
            <a:ln w="508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26" name="Rectangle 18"/>
            <p:cNvSpPr>
              <a:spLocks noChangeArrowheads="1"/>
            </p:cNvSpPr>
            <p:nvPr/>
          </p:nvSpPr>
          <p:spPr bwMode="auto">
            <a:xfrm>
              <a:off x="3508" y="2605"/>
              <a:ext cx="810" cy="367"/>
            </a:xfrm>
            <a:prstGeom prst="rect">
              <a:avLst/>
            </a:prstGeom>
            <a:noFill/>
            <a:ln w="12700">
              <a:noFill/>
              <a:miter lim="800000"/>
              <a:headEnd/>
              <a:tailEnd/>
            </a:ln>
          </p:spPr>
          <p:txBody>
            <a:bodyPr wrap="none" lIns="90488" tIns="44450" rIns="90488" bIns="44450">
              <a:spAutoFit/>
            </a:bodyPr>
            <a:lstStyle/>
            <a:p>
              <a:pPr algn="ctr">
                <a:defRPr/>
              </a:pPr>
              <a:r>
                <a:rPr lang="en-US" sz="1600">
                  <a:latin typeface="+mn-lt"/>
                  <a:ea typeface="ＭＳ Ｐゴシック" charset="-128"/>
                  <a:cs typeface="ＭＳ Ｐゴシック" charset="-128"/>
                </a:rPr>
                <a:t>Next Address</a:t>
              </a:r>
            </a:p>
            <a:p>
              <a:pPr algn="ctr">
                <a:defRPr/>
              </a:pPr>
              <a:r>
                <a:rPr lang="en-US" sz="1600">
                  <a:latin typeface="+mn-lt"/>
                  <a:ea typeface="ＭＳ Ｐゴシック" charset="-128"/>
                  <a:cs typeface="ＭＳ Ｐゴシック" charset="-128"/>
                </a:rPr>
                <a:t>Logic</a:t>
              </a:r>
            </a:p>
          </p:txBody>
        </p:sp>
      </p:grpSp>
      <p:sp>
        <p:nvSpPr>
          <p:cNvPr id="27" name="Line 19"/>
          <p:cNvSpPr>
            <a:spLocks noChangeShapeType="1"/>
          </p:cNvSpPr>
          <p:nvPr/>
        </p:nvSpPr>
        <p:spPr bwMode="auto">
          <a:xfrm>
            <a:off x="6099175" y="4271963"/>
            <a:ext cx="0" cy="81280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28" name="Line 20"/>
          <p:cNvSpPr>
            <a:spLocks noChangeShapeType="1"/>
          </p:cNvSpPr>
          <p:nvPr/>
        </p:nvSpPr>
        <p:spPr bwMode="auto">
          <a:xfrm>
            <a:off x="6111875" y="4640263"/>
            <a:ext cx="889000" cy="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29" name="Line 21"/>
          <p:cNvSpPr>
            <a:spLocks noChangeShapeType="1"/>
          </p:cNvSpPr>
          <p:nvPr/>
        </p:nvSpPr>
        <p:spPr bwMode="auto">
          <a:xfrm>
            <a:off x="6099175" y="3357563"/>
            <a:ext cx="0" cy="50800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0" name="Line 22"/>
          <p:cNvSpPr>
            <a:spLocks noChangeShapeType="1"/>
          </p:cNvSpPr>
          <p:nvPr/>
        </p:nvSpPr>
        <p:spPr bwMode="auto">
          <a:xfrm>
            <a:off x="6111875" y="3363913"/>
            <a:ext cx="15748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1" name="Line 23"/>
          <p:cNvSpPr>
            <a:spLocks noChangeShapeType="1"/>
          </p:cNvSpPr>
          <p:nvPr/>
        </p:nvSpPr>
        <p:spPr bwMode="auto">
          <a:xfrm>
            <a:off x="7699375" y="3357563"/>
            <a:ext cx="0" cy="9652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2" name="Line 24"/>
          <p:cNvSpPr>
            <a:spLocks noChangeShapeType="1"/>
          </p:cNvSpPr>
          <p:nvPr/>
        </p:nvSpPr>
        <p:spPr bwMode="auto">
          <a:xfrm>
            <a:off x="5502275" y="3986213"/>
            <a:ext cx="152400" cy="762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3" name="Line 25"/>
          <p:cNvSpPr>
            <a:spLocks noChangeShapeType="1"/>
          </p:cNvSpPr>
          <p:nvPr/>
        </p:nvSpPr>
        <p:spPr bwMode="auto">
          <a:xfrm flipH="1">
            <a:off x="5502275" y="4062413"/>
            <a:ext cx="152400" cy="762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Tree>
    <p:extLst>
      <p:ext uri="{BB962C8B-B14F-4D97-AF65-F5344CB8AC3E}">
        <p14:creationId xmlns:p14="http://schemas.microsoft.com/office/powerpoint/2010/main" val="16524333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body" idx="1"/>
          </p:nvPr>
        </p:nvSpPr>
        <p:spPr>
          <a:xfrm>
            <a:off x="457200" y="1346200"/>
            <a:ext cx="8686800" cy="4525963"/>
          </a:xfrm>
        </p:spPr>
        <p:txBody>
          <a:bodyPr/>
          <a:lstStyle/>
          <a:p>
            <a:pPr>
              <a:spcBef>
                <a:spcPct val="0"/>
              </a:spcBef>
            </a:pPr>
            <a:r>
              <a:rPr lang="en-US" sz="2400" dirty="0">
                <a:latin typeface="Courier"/>
                <a:ea typeface="ＭＳ Ｐゴシック" charset="0"/>
                <a:cs typeface="Courier"/>
              </a:rPr>
              <a:t>R[</a:t>
            </a:r>
            <a:r>
              <a:rPr lang="en-US" sz="2400" dirty="0" err="1">
                <a:latin typeface="Courier"/>
                <a:ea typeface="ＭＳ Ｐゴシック" charset="0"/>
                <a:cs typeface="Courier"/>
              </a:rPr>
              <a:t>rd</a:t>
            </a:r>
            <a:r>
              <a:rPr lang="en-US" sz="2400" dirty="0">
                <a:latin typeface="Courier"/>
                <a:ea typeface="ＭＳ Ｐゴシック" charset="0"/>
                <a:cs typeface="Courier"/>
              </a:rPr>
              <a:t>] = R[</a:t>
            </a:r>
            <a:r>
              <a:rPr lang="en-US" sz="2400" dirty="0" err="1">
                <a:latin typeface="Courier"/>
                <a:ea typeface="ＭＳ Ｐゴシック" charset="0"/>
                <a:cs typeface="Courier"/>
              </a:rPr>
              <a:t>rs</a:t>
            </a:r>
            <a:r>
              <a:rPr lang="en-US" sz="2400" dirty="0">
                <a:latin typeface="Courier"/>
                <a:ea typeface="ＭＳ Ｐゴシック" charset="0"/>
                <a:cs typeface="Courier"/>
              </a:rPr>
              <a:t>] op R[</a:t>
            </a:r>
            <a:r>
              <a:rPr lang="en-US" sz="2400" dirty="0" err="1">
                <a:latin typeface="Courier"/>
                <a:ea typeface="ＭＳ Ｐゴシック" charset="0"/>
                <a:cs typeface="Courier"/>
              </a:rPr>
              <a:t>rt</a:t>
            </a:r>
            <a:r>
              <a:rPr lang="en-US" sz="2400" dirty="0">
                <a:latin typeface="Courier"/>
                <a:ea typeface="ＭＳ Ｐゴシック" charset="0"/>
                <a:cs typeface="Courier"/>
              </a:rPr>
              <a:t>] (</a:t>
            </a:r>
            <a:r>
              <a:rPr lang="en-US" sz="2400" dirty="0" err="1">
                <a:latin typeface="Courier"/>
                <a:ea typeface="ＭＳ Ｐゴシック" charset="0"/>
                <a:cs typeface="Courier"/>
              </a:rPr>
              <a:t>addu</a:t>
            </a:r>
            <a:r>
              <a:rPr lang="en-US" sz="2400" dirty="0">
                <a:latin typeface="Courier"/>
                <a:ea typeface="ＭＳ Ｐゴシック" charset="0"/>
                <a:cs typeface="Courier"/>
              </a:rPr>
              <a:t> </a:t>
            </a:r>
            <a:r>
              <a:rPr lang="en-US" sz="2400" dirty="0" err="1">
                <a:latin typeface="Courier"/>
                <a:ea typeface="ＭＳ Ｐゴシック" charset="0"/>
                <a:cs typeface="Courier"/>
              </a:rPr>
              <a:t>rd,rs,rt</a:t>
            </a:r>
            <a:r>
              <a:rPr lang="en-US" sz="2400" dirty="0">
                <a:latin typeface="Courier"/>
                <a:ea typeface="ＭＳ Ｐゴシック" charset="0"/>
                <a:cs typeface="Courier"/>
              </a:rPr>
              <a:t>)</a:t>
            </a:r>
          </a:p>
          <a:p>
            <a:pPr lvl="1">
              <a:spcBef>
                <a:spcPct val="0"/>
              </a:spcBef>
            </a:pPr>
            <a:r>
              <a:rPr lang="en-US" sz="2400" dirty="0">
                <a:latin typeface="Calibri" charset="0"/>
                <a:ea typeface="ＭＳ Ｐゴシック" charset="0"/>
              </a:rPr>
              <a:t>Ra, </a:t>
            </a:r>
            <a:r>
              <a:rPr lang="en-US" sz="2400" dirty="0" err="1">
                <a:latin typeface="Calibri" charset="0"/>
                <a:ea typeface="ＭＳ Ｐゴシック" charset="0"/>
              </a:rPr>
              <a:t>Rb</a:t>
            </a:r>
            <a:r>
              <a:rPr lang="en-US" sz="2400" dirty="0">
                <a:latin typeface="Calibri" charset="0"/>
                <a:ea typeface="ＭＳ Ｐゴシック" charset="0"/>
              </a:rPr>
              <a:t>, and </a:t>
            </a:r>
            <a:r>
              <a:rPr lang="en-US" sz="2400" dirty="0" err="1">
                <a:latin typeface="Calibri" charset="0"/>
                <a:ea typeface="ＭＳ Ｐゴシック" charset="0"/>
              </a:rPr>
              <a:t>Rw</a:t>
            </a:r>
            <a:r>
              <a:rPr lang="en-US" sz="2400" dirty="0">
                <a:latin typeface="Calibri" charset="0"/>
                <a:ea typeface="ＭＳ Ｐゴシック" charset="0"/>
              </a:rPr>
              <a:t> come from instruction</a:t>
            </a:r>
            <a:r>
              <a:rPr lang="ja-JP" altLang="en-US" sz="2400" dirty="0">
                <a:latin typeface="Calibri" charset="0"/>
                <a:ea typeface="ＭＳ Ｐゴシック" charset="0"/>
              </a:rPr>
              <a:t>’</a:t>
            </a:r>
            <a:r>
              <a:rPr lang="en-US" sz="2400" dirty="0">
                <a:latin typeface="Calibri" charset="0"/>
                <a:ea typeface="ＭＳ Ｐゴシック" charset="0"/>
              </a:rPr>
              <a:t>s </a:t>
            </a:r>
            <a:r>
              <a:rPr lang="en-US" sz="2400" dirty="0" err="1">
                <a:latin typeface="Calibri" charset="0"/>
                <a:ea typeface="ＭＳ Ｐゴシック" charset="0"/>
              </a:rPr>
              <a:t>Rs</a:t>
            </a:r>
            <a:r>
              <a:rPr lang="en-US" sz="2400" dirty="0">
                <a:latin typeface="Calibri" charset="0"/>
                <a:ea typeface="ＭＳ Ｐゴシック" charset="0"/>
              </a:rPr>
              <a:t>, </a:t>
            </a:r>
            <a:r>
              <a:rPr lang="en-US" sz="2400" dirty="0" err="1">
                <a:latin typeface="Calibri" charset="0"/>
                <a:ea typeface="ＭＳ Ｐゴシック" charset="0"/>
              </a:rPr>
              <a:t>Rt</a:t>
            </a:r>
            <a:r>
              <a:rPr lang="en-US" sz="2400" dirty="0">
                <a:latin typeface="Calibri" charset="0"/>
                <a:ea typeface="ＭＳ Ｐゴシック" charset="0"/>
              </a:rPr>
              <a:t>, and Rd fields</a:t>
            </a:r>
          </a:p>
          <a:p>
            <a:pPr lvl="1">
              <a:spcBef>
                <a:spcPct val="0"/>
              </a:spcBef>
              <a:buFont typeface="Arial" charset="0"/>
              <a:buNone/>
            </a:pPr>
            <a:r>
              <a:rPr lang="en-US" dirty="0">
                <a:latin typeface="Calibri" charset="0"/>
                <a:ea typeface="ＭＳ Ｐゴシック" charset="0"/>
              </a:rPr>
              <a:t/>
            </a:r>
            <a:br>
              <a:rPr lang="en-US" dirty="0">
                <a:latin typeface="Calibri" charset="0"/>
                <a:ea typeface="ＭＳ Ｐゴシック" charset="0"/>
              </a:rPr>
            </a:br>
            <a:endParaRPr lang="en-US" dirty="0">
              <a:latin typeface="Calibri" charset="0"/>
              <a:ea typeface="ＭＳ Ｐゴシック" charset="0"/>
            </a:endParaRPr>
          </a:p>
          <a:p>
            <a:pPr lvl="1">
              <a:spcBef>
                <a:spcPct val="0"/>
              </a:spcBef>
            </a:pPr>
            <a:r>
              <a:rPr lang="en-US" sz="2400" dirty="0" err="1">
                <a:solidFill>
                  <a:srgbClr val="FF0000"/>
                </a:solidFill>
                <a:latin typeface="Calibri" charset="0"/>
                <a:ea typeface="ＭＳ Ｐゴシック" charset="0"/>
              </a:rPr>
              <a:t>ALUctr</a:t>
            </a:r>
            <a:r>
              <a:rPr lang="en-US" sz="2400" dirty="0">
                <a:latin typeface="Calibri" charset="0"/>
                <a:ea typeface="ＭＳ Ｐゴシック" charset="0"/>
              </a:rPr>
              <a:t> and</a:t>
            </a:r>
            <a:r>
              <a:rPr lang="en-US" sz="2400" dirty="0">
                <a:solidFill>
                  <a:srgbClr val="FF0000"/>
                </a:solidFill>
                <a:latin typeface="Calibri" charset="0"/>
                <a:ea typeface="ＭＳ Ｐゴシック" charset="0"/>
              </a:rPr>
              <a:t> </a:t>
            </a:r>
            <a:r>
              <a:rPr lang="en-US" sz="2400" dirty="0" err="1">
                <a:solidFill>
                  <a:srgbClr val="FF0000"/>
                </a:solidFill>
                <a:latin typeface="Calibri" charset="0"/>
                <a:ea typeface="ＭＳ Ｐゴシック" charset="0"/>
              </a:rPr>
              <a:t>RegWr</a:t>
            </a:r>
            <a:r>
              <a:rPr lang="en-US" sz="2400" dirty="0">
                <a:latin typeface="Calibri" charset="0"/>
                <a:ea typeface="ＭＳ Ｐゴシック" charset="0"/>
              </a:rPr>
              <a:t>: control logic after decoding the instruction</a:t>
            </a:r>
          </a:p>
          <a:p>
            <a:pPr lvl="1">
              <a:spcBef>
                <a:spcPct val="0"/>
              </a:spcBef>
            </a:pPr>
            <a:endParaRPr lang="en-US" sz="2400" dirty="0">
              <a:latin typeface="Calibri" charset="0"/>
              <a:ea typeface="ＭＳ Ｐゴシック" charset="0"/>
            </a:endParaRPr>
          </a:p>
          <a:p>
            <a:pPr lvl="1">
              <a:spcBef>
                <a:spcPct val="0"/>
              </a:spcBef>
            </a:pPr>
            <a:endParaRPr lang="en-US" sz="2400" dirty="0">
              <a:latin typeface="Calibri" charset="0"/>
              <a:ea typeface="ＭＳ Ｐゴシック" charset="0"/>
            </a:endParaRPr>
          </a:p>
          <a:p>
            <a:pPr lvl="1">
              <a:spcBef>
                <a:spcPct val="0"/>
              </a:spcBef>
            </a:pPr>
            <a:endParaRPr lang="en-US" dirty="0">
              <a:latin typeface="Calibri" charset="0"/>
              <a:ea typeface="ＭＳ Ｐゴシック" charset="0"/>
            </a:endParaRPr>
          </a:p>
          <a:p>
            <a:endParaRPr lang="en-US" dirty="0">
              <a:latin typeface="Calibri" charset="0"/>
              <a:ea typeface="ＭＳ Ｐゴシック" charset="0"/>
              <a:cs typeface="ＭＳ Ｐゴシック" charset="0"/>
            </a:endParaRPr>
          </a:p>
          <a:p>
            <a:pPr>
              <a:buFont typeface="Arial" charset="0"/>
              <a:buNone/>
            </a:pPr>
            <a:endParaRPr lang="en-US" dirty="0">
              <a:latin typeface="Calibri" charset="0"/>
              <a:ea typeface="ＭＳ Ｐゴシック" charset="0"/>
              <a:cs typeface="ＭＳ Ｐゴシック" charset="0"/>
            </a:endParaRPr>
          </a:p>
          <a:p>
            <a:pPr>
              <a:spcBef>
                <a:spcPts val="1600"/>
              </a:spcBef>
            </a:pPr>
            <a:r>
              <a:rPr lang="en-US" sz="2400" dirty="0">
                <a:latin typeface="Calibri" charset="0"/>
                <a:ea typeface="ＭＳ Ｐゴシック" charset="0"/>
                <a:cs typeface="ＭＳ Ｐゴシック" charset="0"/>
              </a:rPr>
              <a:t>… Already defined the register file &amp; ALU             </a:t>
            </a:r>
          </a:p>
        </p:txBody>
      </p:sp>
      <p:sp>
        <p:nvSpPr>
          <p:cNvPr id="46082" name="Rectangle 2"/>
          <p:cNvSpPr>
            <a:spLocks noGrp="1" noChangeArrowheads="1"/>
          </p:cNvSpPr>
          <p:nvPr>
            <p:ph type="title"/>
          </p:nvPr>
        </p:nvSpPr>
        <p:spPr/>
        <p:txBody>
          <a:bodyPr/>
          <a:lstStyle/>
          <a:p>
            <a:r>
              <a:rPr lang="en-US" dirty="0">
                <a:latin typeface="Calibri" charset="0"/>
                <a:ea typeface="ＭＳ Ｐゴシック" charset="0"/>
                <a:cs typeface="ＭＳ Ｐゴシック" charset="0"/>
              </a:rPr>
              <a:t>Step </a:t>
            </a:r>
            <a:r>
              <a:rPr lang="en-US" dirty="0" smtClean="0">
                <a:latin typeface="Calibri" charset="0"/>
                <a:ea typeface="ＭＳ Ｐゴシック" charset="0"/>
                <a:cs typeface="ＭＳ Ｐゴシック" charset="0"/>
              </a:rPr>
              <a:t>3b: </a:t>
            </a:r>
            <a:r>
              <a:rPr lang="en-US" dirty="0">
                <a:latin typeface="Calibri" charset="0"/>
                <a:ea typeface="ＭＳ Ｐゴシック" charset="0"/>
                <a:cs typeface="ＭＳ Ｐゴシック" charset="0"/>
              </a:rPr>
              <a:t>Add &amp; Subtract</a:t>
            </a:r>
          </a:p>
        </p:txBody>
      </p:sp>
      <p:sp>
        <p:nvSpPr>
          <p:cNvPr id="62469" name="Line 13"/>
          <p:cNvSpPr>
            <a:spLocks noChangeShapeType="1"/>
          </p:cNvSpPr>
          <p:nvPr/>
        </p:nvSpPr>
        <p:spPr bwMode="auto">
          <a:xfrm flipH="1">
            <a:off x="6604000" y="4630738"/>
            <a:ext cx="1854200" cy="0"/>
          </a:xfrm>
          <a:prstGeom prst="line">
            <a:avLst/>
          </a:prstGeom>
          <a:noFill/>
          <a:ln w="25400">
            <a:solidFill>
              <a:srgbClr val="000000"/>
            </a:solidFill>
            <a:round/>
            <a:headEnd type="triangle" w="med" len="med"/>
            <a:tailEnd/>
          </a:ln>
        </p:spPr>
        <p:txBody>
          <a:bodyPr wrap="none" anchor="ctr"/>
          <a:lstStyle/>
          <a:p>
            <a:pPr>
              <a:defRPr/>
            </a:pPr>
            <a:endParaRPr lang="en-US">
              <a:latin typeface="+mn-lt"/>
              <a:ea typeface="ＭＳ Ｐゴシック" charset="-128"/>
              <a:cs typeface="ＭＳ Ｐゴシック" charset="-128"/>
            </a:endParaRPr>
          </a:p>
        </p:txBody>
      </p:sp>
      <p:sp>
        <p:nvSpPr>
          <p:cNvPr id="62470" name="Line 14"/>
          <p:cNvSpPr>
            <a:spLocks noChangeShapeType="1"/>
          </p:cNvSpPr>
          <p:nvPr/>
        </p:nvSpPr>
        <p:spPr bwMode="auto">
          <a:xfrm flipH="1">
            <a:off x="7067550" y="4484688"/>
            <a:ext cx="165100" cy="2921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2471" name="Rectangle 15"/>
          <p:cNvSpPr>
            <a:spLocks noChangeArrowheads="1"/>
          </p:cNvSpPr>
          <p:nvPr/>
        </p:nvSpPr>
        <p:spPr bwMode="auto">
          <a:xfrm>
            <a:off x="6754813" y="4630738"/>
            <a:ext cx="547687" cy="393700"/>
          </a:xfrm>
          <a:prstGeom prst="rect">
            <a:avLst/>
          </a:prstGeom>
          <a:noFill/>
          <a:ln w="12700">
            <a:noFill/>
            <a:miter lim="800000"/>
            <a:headEnd/>
            <a:tailEnd/>
          </a:ln>
        </p:spPr>
        <p:txBody>
          <a:bodyPr lIns="90488" tIns="44450" rIns="90488" bIns="44450">
            <a:spAutoFit/>
          </a:bodyPr>
          <a:lstStyle/>
          <a:p>
            <a:pPr>
              <a:defRPr/>
            </a:pPr>
            <a:r>
              <a:rPr lang="en-US" sz="2000">
                <a:latin typeface="+mn-lt"/>
                <a:ea typeface="ＭＳ Ｐゴシック" charset="-128"/>
                <a:cs typeface="ＭＳ Ｐゴシック" charset="-128"/>
              </a:rPr>
              <a:t>32</a:t>
            </a:r>
          </a:p>
        </p:txBody>
      </p:sp>
      <p:sp>
        <p:nvSpPr>
          <p:cNvPr id="62472" name="Rectangle 16"/>
          <p:cNvSpPr>
            <a:spLocks noChangeArrowheads="1"/>
          </p:cNvSpPr>
          <p:nvPr/>
        </p:nvSpPr>
        <p:spPr bwMode="auto">
          <a:xfrm>
            <a:off x="7212013" y="4264025"/>
            <a:ext cx="849312" cy="396875"/>
          </a:xfrm>
          <a:prstGeom prst="rect">
            <a:avLst/>
          </a:prstGeom>
          <a:noFill/>
          <a:ln w="12700">
            <a:noFill/>
            <a:miter lim="800000"/>
            <a:headEnd/>
            <a:tailEnd/>
          </a:ln>
        </p:spPr>
        <p:txBody>
          <a:bodyPr wrap="none" lIns="90488" tIns="44450" rIns="90488" bIns="44450">
            <a:spAutoFit/>
          </a:bodyPr>
          <a:lstStyle/>
          <a:p>
            <a:pPr>
              <a:defRPr/>
            </a:pPr>
            <a:r>
              <a:rPr lang="en-US" sz="2000" dirty="0">
                <a:latin typeface="+mn-lt"/>
                <a:ea typeface="ＭＳ Ｐゴシック" charset="-128"/>
                <a:cs typeface="ＭＳ Ｐゴシック" charset="-128"/>
              </a:rPr>
              <a:t>Result</a:t>
            </a:r>
          </a:p>
        </p:txBody>
      </p:sp>
      <p:sp>
        <p:nvSpPr>
          <p:cNvPr id="62473" name="Line 17"/>
          <p:cNvSpPr>
            <a:spLocks noChangeShapeType="1"/>
          </p:cNvSpPr>
          <p:nvPr/>
        </p:nvSpPr>
        <p:spPr bwMode="auto">
          <a:xfrm>
            <a:off x="6388100" y="3722688"/>
            <a:ext cx="0" cy="444500"/>
          </a:xfrm>
          <a:prstGeom prst="line">
            <a:avLst/>
          </a:prstGeom>
          <a:noFill/>
          <a:ln w="12700">
            <a:solidFill>
              <a:schemeClr val="accent2"/>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62474" name="Rectangle 18"/>
          <p:cNvSpPr>
            <a:spLocks noChangeArrowheads="1"/>
          </p:cNvSpPr>
          <p:nvPr/>
        </p:nvSpPr>
        <p:spPr bwMode="auto">
          <a:xfrm>
            <a:off x="6008688" y="3411538"/>
            <a:ext cx="989012" cy="393700"/>
          </a:xfrm>
          <a:prstGeom prst="rect">
            <a:avLst/>
          </a:prstGeom>
          <a:noFill/>
          <a:ln w="12700">
            <a:noFill/>
            <a:miter lim="800000"/>
            <a:headEnd/>
            <a:tailEnd/>
          </a:ln>
        </p:spPr>
        <p:txBody>
          <a:bodyPr lIns="90488" tIns="44450" rIns="90488" bIns="44450">
            <a:spAutoFit/>
          </a:bodyPr>
          <a:lstStyle/>
          <a:p>
            <a:pPr>
              <a:defRPr/>
            </a:pPr>
            <a:r>
              <a:rPr lang="en-US" sz="2000">
                <a:solidFill>
                  <a:schemeClr val="accent2"/>
                </a:solidFill>
                <a:latin typeface="+mn-lt"/>
                <a:ea typeface="ＭＳ Ｐゴシック" charset="-128"/>
                <a:cs typeface="ＭＳ Ｐゴシック" charset="-128"/>
              </a:rPr>
              <a:t>ALUctr</a:t>
            </a:r>
          </a:p>
        </p:txBody>
      </p:sp>
      <p:sp>
        <p:nvSpPr>
          <p:cNvPr id="62475" name="Rectangle 19"/>
          <p:cNvSpPr>
            <a:spLocks noChangeArrowheads="1"/>
          </p:cNvSpPr>
          <p:nvPr/>
        </p:nvSpPr>
        <p:spPr bwMode="auto">
          <a:xfrm>
            <a:off x="2192338" y="5011738"/>
            <a:ext cx="476250"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clk</a:t>
            </a:r>
          </a:p>
        </p:txBody>
      </p:sp>
      <p:sp>
        <p:nvSpPr>
          <p:cNvPr id="62476" name="Rectangle 20"/>
          <p:cNvSpPr>
            <a:spLocks noChangeArrowheads="1"/>
          </p:cNvSpPr>
          <p:nvPr/>
        </p:nvSpPr>
        <p:spPr bwMode="auto">
          <a:xfrm>
            <a:off x="1801813" y="4173538"/>
            <a:ext cx="785812"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busW</a:t>
            </a:r>
          </a:p>
        </p:txBody>
      </p:sp>
      <p:sp>
        <p:nvSpPr>
          <p:cNvPr id="62477" name="Rectangle 21"/>
          <p:cNvSpPr>
            <a:spLocks noChangeArrowheads="1"/>
          </p:cNvSpPr>
          <p:nvPr/>
        </p:nvSpPr>
        <p:spPr bwMode="auto">
          <a:xfrm>
            <a:off x="2886075" y="4033838"/>
            <a:ext cx="1431925" cy="1212850"/>
          </a:xfrm>
          <a:prstGeom prst="rect">
            <a:avLst/>
          </a:prstGeom>
          <a:noFill/>
          <a:ln w="254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62478" name="Rectangle 22"/>
          <p:cNvSpPr>
            <a:spLocks noChangeArrowheads="1"/>
          </p:cNvSpPr>
          <p:nvPr/>
        </p:nvSpPr>
        <p:spPr bwMode="auto">
          <a:xfrm>
            <a:off x="2349500" y="3440113"/>
            <a:ext cx="890588" cy="396875"/>
          </a:xfrm>
          <a:prstGeom prst="rect">
            <a:avLst/>
          </a:prstGeom>
          <a:noFill/>
          <a:ln w="12700">
            <a:noFill/>
            <a:miter lim="800000"/>
            <a:headEnd/>
            <a:tailEnd/>
          </a:ln>
        </p:spPr>
        <p:txBody>
          <a:bodyPr wrap="none" lIns="90488" tIns="44450" rIns="90488" bIns="44450">
            <a:spAutoFit/>
          </a:bodyPr>
          <a:lstStyle/>
          <a:p>
            <a:pPr>
              <a:defRPr/>
            </a:pPr>
            <a:r>
              <a:rPr lang="en-US" sz="2000">
                <a:solidFill>
                  <a:schemeClr val="accent2"/>
                </a:solidFill>
                <a:latin typeface="+mn-lt"/>
                <a:ea typeface="ＭＳ Ｐゴシック" charset="-128"/>
                <a:cs typeface="ＭＳ Ｐゴシック" charset="-128"/>
              </a:rPr>
              <a:t>RegWr</a:t>
            </a:r>
          </a:p>
        </p:txBody>
      </p:sp>
      <p:sp>
        <p:nvSpPr>
          <p:cNvPr id="62479" name="Line 23"/>
          <p:cNvSpPr>
            <a:spLocks noChangeShapeType="1"/>
          </p:cNvSpPr>
          <p:nvPr/>
        </p:nvSpPr>
        <p:spPr bwMode="auto">
          <a:xfrm flipH="1">
            <a:off x="1879600" y="4554538"/>
            <a:ext cx="1016000" cy="0"/>
          </a:xfrm>
          <a:prstGeom prst="line">
            <a:avLst/>
          </a:prstGeom>
          <a:noFill/>
          <a:ln w="25400">
            <a:solidFill>
              <a:srgbClr val="000000"/>
            </a:solidFill>
            <a:round/>
            <a:headEnd type="triangle" w="med" len="med"/>
            <a:tailEnd/>
          </a:ln>
        </p:spPr>
        <p:txBody>
          <a:bodyPr wrap="none" anchor="ctr"/>
          <a:lstStyle/>
          <a:p>
            <a:pPr>
              <a:defRPr/>
            </a:pPr>
            <a:endParaRPr lang="en-US">
              <a:latin typeface="+mn-lt"/>
              <a:ea typeface="ＭＳ Ｐゴシック" charset="-128"/>
              <a:cs typeface="ＭＳ Ｐゴシック" charset="-128"/>
            </a:endParaRPr>
          </a:p>
        </p:txBody>
      </p:sp>
      <p:sp>
        <p:nvSpPr>
          <p:cNvPr id="62480" name="Line 24"/>
          <p:cNvSpPr>
            <a:spLocks noChangeShapeType="1"/>
          </p:cNvSpPr>
          <p:nvPr/>
        </p:nvSpPr>
        <p:spPr bwMode="auto">
          <a:xfrm flipH="1">
            <a:off x="2343150" y="4408488"/>
            <a:ext cx="165100" cy="2921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2481" name="Rectangle 25"/>
          <p:cNvSpPr>
            <a:spLocks noChangeArrowheads="1"/>
          </p:cNvSpPr>
          <p:nvPr/>
        </p:nvSpPr>
        <p:spPr bwMode="auto">
          <a:xfrm>
            <a:off x="2030413" y="4554538"/>
            <a:ext cx="442912"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32</a:t>
            </a:r>
          </a:p>
        </p:txBody>
      </p:sp>
      <p:sp>
        <p:nvSpPr>
          <p:cNvPr id="62482" name="Line 26"/>
          <p:cNvSpPr>
            <a:spLocks noChangeShapeType="1"/>
          </p:cNvSpPr>
          <p:nvPr/>
        </p:nvSpPr>
        <p:spPr bwMode="auto">
          <a:xfrm>
            <a:off x="4327525" y="4173538"/>
            <a:ext cx="1803400" cy="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62483" name="Line 27"/>
          <p:cNvSpPr>
            <a:spLocks noChangeShapeType="1"/>
          </p:cNvSpPr>
          <p:nvPr/>
        </p:nvSpPr>
        <p:spPr bwMode="auto">
          <a:xfrm flipH="1">
            <a:off x="5314950" y="4027488"/>
            <a:ext cx="165100" cy="2921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2484" name="Rectangle 28"/>
          <p:cNvSpPr>
            <a:spLocks noChangeArrowheads="1"/>
          </p:cNvSpPr>
          <p:nvPr/>
        </p:nvSpPr>
        <p:spPr bwMode="auto">
          <a:xfrm>
            <a:off x="5343525" y="4173538"/>
            <a:ext cx="442913"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32</a:t>
            </a:r>
          </a:p>
        </p:txBody>
      </p:sp>
      <p:sp>
        <p:nvSpPr>
          <p:cNvPr id="62485" name="Rectangle 29"/>
          <p:cNvSpPr>
            <a:spLocks noChangeArrowheads="1"/>
          </p:cNvSpPr>
          <p:nvPr/>
        </p:nvSpPr>
        <p:spPr bwMode="auto">
          <a:xfrm>
            <a:off x="4697413" y="3792538"/>
            <a:ext cx="717550" cy="393700"/>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busA</a:t>
            </a:r>
          </a:p>
        </p:txBody>
      </p:sp>
      <p:sp>
        <p:nvSpPr>
          <p:cNvPr id="62486" name="Line 30"/>
          <p:cNvSpPr>
            <a:spLocks noChangeShapeType="1"/>
          </p:cNvSpPr>
          <p:nvPr/>
        </p:nvSpPr>
        <p:spPr bwMode="auto">
          <a:xfrm flipV="1">
            <a:off x="3035300" y="3779838"/>
            <a:ext cx="0" cy="2540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2487" name="Line 31"/>
          <p:cNvSpPr>
            <a:spLocks noChangeShapeType="1"/>
          </p:cNvSpPr>
          <p:nvPr/>
        </p:nvSpPr>
        <p:spPr bwMode="auto">
          <a:xfrm>
            <a:off x="4343400" y="5087938"/>
            <a:ext cx="1803400" cy="0"/>
          </a:xfrm>
          <a:prstGeom prst="line">
            <a:avLst/>
          </a:prstGeom>
          <a:noFill/>
          <a:ln w="25400">
            <a:solidFill>
              <a:srgbClr val="000000"/>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62488" name="Line 32"/>
          <p:cNvSpPr>
            <a:spLocks noChangeShapeType="1"/>
          </p:cNvSpPr>
          <p:nvPr/>
        </p:nvSpPr>
        <p:spPr bwMode="auto">
          <a:xfrm flipH="1">
            <a:off x="5314950" y="4941888"/>
            <a:ext cx="165100" cy="2921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2489" name="Rectangle 33"/>
          <p:cNvSpPr>
            <a:spLocks noChangeArrowheads="1"/>
          </p:cNvSpPr>
          <p:nvPr/>
        </p:nvSpPr>
        <p:spPr bwMode="auto">
          <a:xfrm>
            <a:off x="5343525" y="5087938"/>
            <a:ext cx="442913"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32</a:t>
            </a:r>
          </a:p>
        </p:txBody>
      </p:sp>
      <p:sp>
        <p:nvSpPr>
          <p:cNvPr id="62490" name="Rectangle 34"/>
          <p:cNvSpPr>
            <a:spLocks noChangeArrowheads="1"/>
          </p:cNvSpPr>
          <p:nvPr/>
        </p:nvSpPr>
        <p:spPr bwMode="auto">
          <a:xfrm>
            <a:off x="4697413" y="4706938"/>
            <a:ext cx="703262" cy="393700"/>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busB</a:t>
            </a:r>
          </a:p>
        </p:txBody>
      </p:sp>
      <p:sp>
        <p:nvSpPr>
          <p:cNvPr id="62491" name="Line 35"/>
          <p:cNvSpPr>
            <a:spLocks noChangeShapeType="1"/>
          </p:cNvSpPr>
          <p:nvPr/>
        </p:nvSpPr>
        <p:spPr bwMode="auto">
          <a:xfrm flipH="1">
            <a:off x="2387600" y="5011738"/>
            <a:ext cx="4826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2492" name="Line 36"/>
          <p:cNvSpPr>
            <a:spLocks noChangeShapeType="1"/>
          </p:cNvSpPr>
          <p:nvPr/>
        </p:nvSpPr>
        <p:spPr bwMode="auto">
          <a:xfrm>
            <a:off x="3340100" y="3598863"/>
            <a:ext cx="0" cy="431800"/>
          </a:xfrm>
          <a:prstGeom prst="line">
            <a:avLst/>
          </a:prstGeom>
          <a:noFill/>
          <a:ln w="25400">
            <a:solidFill>
              <a:srgbClr val="000000"/>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2493" name="Line 37"/>
          <p:cNvSpPr>
            <a:spLocks noChangeShapeType="1"/>
          </p:cNvSpPr>
          <p:nvPr/>
        </p:nvSpPr>
        <p:spPr bwMode="auto">
          <a:xfrm flipV="1">
            <a:off x="3270250" y="3709988"/>
            <a:ext cx="139700" cy="1651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2494" name="Rectangle 38"/>
          <p:cNvSpPr>
            <a:spLocks noChangeArrowheads="1"/>
          </p:cNvSpPr>
          <p:nvPr/>
        </p:nvSpPr>
        <p:spPr bwMode="auto">
          <a:xfrm>
            <a:off x="3097213" y="3563938"/>
            <a:ext cx="312737"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5</a:t>
            </a:r>
          </a:p>
        </p:txBody>
      </p:sp>
      <p:sp>
        <p:nvSpPr>
          <p:cNvPr id="62495" name="Line 39"/>
          <p:cNvSpPr>
            <a:spLocks noChangeShapeType="1"/>
          </p:cNvSpPr>
          <p:nvPr/>
        </p:nvSpPr>
        <p:spPr bwMode="auto">
          <a:xfrm>
            <a:off x="3721100" y="3598863"/>
            <a:ext cx="0" cy="431800"/>
          </a:xfrm>
          <a:prstGeom prst="line">
            <a:avLst/>
          </a:prstGeom>
          <a:noFill/>
          <a:ln w="25400">
            <a:solidFill>
              <a:srgbClr val="000000"/>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2496" name="Line 40"/>
          <p:cNvSpPr>
            <a:spLocks noChangeShapeType="1"/>
          </p:cNvSpPr>
          <p:nvPr/>
        </p:nvSpPr>
        <p:spPr bwMode="auto">
          <a:xfrm flipV="1">
            <a:off x="3651250" y="3709988"/>
            <a:ext cx="139700" cy="1651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2497" name="Rectangle 41"/>
          <p:cNvSpPr>
            <a:spLocks noChangeArrowheads="1"/>
          </p:cNvSpPr>
          <p:nvPr/>
        </p:nvSpPr>
        <p:spPr bwMode="auto">
          <a:xfrm>
            <a:off x="3478213" y="3563938"/>
            <a:ext cx="312737"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5</a:t>
            </a:r>
          </a:p>
        </p:txBody>
      </p:sp>
      <p:sp>
        <p:nvSpPr>
          <p:cNvPr id="62498" name="Line 42"/>
          <p:cNvSpPr>
            <a:spLocks noChangeShapeType="1"/>
          </p:cNvSpPr>
          <p:nvPr/>
        </p:nvSpPr>
        <p:spPr bwMode="auto">
          <a:xfrm>
            <a:off x="4178300" y="3598863"/>
            <a:ext cx="0" cy="431800"/>
          </a:xfrm>
          <a:prstGeom prst="line">
            <a:avLst/>
          </a:prstGeom>
          <a:noFill/>
          <a:ln w="25400">
            <a:solidFill>
              <a:srgbClr val="000000"/>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2499" name="Line 43"/>
          <p:cNvSpPr>
            <a:spLocks noChangeShapeType="1"/>
          </p:cNvSpPr>
          <p:nvPr/>
        </p:nvSpPr>
        <p:spPr bwMode="auto">
          <a:xfrm flipV="1">
            <a:off x="4108450" y="3709988"/>
            <a:ext cx="139700" cy="1651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2500" name="Rectangle 44"/>
          <p:cNvSpPr>
            <a:spLocks noChangeArrowheads="1"/>
          </p:cNvSpPr>
          <p:nvPr/>
        </p:nvSpPr>
        <p:spPr bwMode="auto">
          <a:xfrm>
            <a:off x="3935413" y="3563938"/>
            <a:ext cx="312737"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5</a:t>
            </a:r>
          </a:p>
        </p:txBody>
      </p:sp>
      <p:sp>
        <p:nvSpPr>
          <p:cNvPr id="62501" name="Rectangle 45"/>
          <p:cNvSpPr>
            <a:spLocks noChangeArrowheads="1"/>
          </p:cNvSpPr>
          <p:nvPr/>
        </p:nvSpPr>
        <p:spPr bwMode="auto">
          <a:xfrm>
            <a:off x="3035300" y="4021138"/>
            <a:ext cx="515938"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Rw</a:t>
            </a:r>
          </a:p>
        </p:txBody>
      </p:sp>
      <p:sp>
        <p:nvSpPr>
          <p:cNvPr id="62502" name="Rectangle 46"/>
          <p:cNvSpPr>
            <a:spLocks noChangeArrowheads="1"/>
          </p:cNvSpPr>
          <p:nvPr/>
        </p:nvSpPr>
        <p:spPr bwMode="auto">
          <a:xfrm>
            <a:off x="3492500" y="4021138"/>
            <a:ext cx="454025"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Ra</a:t>
            </a:r>
          </a:p>
        </p:txBody>
      </p:sp>
      <p:sp>
        <p:nvSpPr>
          <p:cNvPr id="62503" name="Rectangle 47"/>
          <p:cNvSpPr>
            <a:spLocks noChangeArrowheads="1"/>
          </p:cNvSpPr>
          <p:nvPr/>
        </p:nvSpPr>
        <p:spPr bwMode="auto">
          <a:xfrm>
            <a:off x="3873500" y="4021138"/>
            <a:ext cx="465138" cy="396875"/>
          </a:xfrm>
          <a:prstGeom prst="rect">
            <a:avLst/>
          </a:prstGeom>
          <a:noFill/>
          <a:ln w="12700">
            <a:noFill/>
            <a:miter lim="800000"/>
            <a:headEnd/>
            <a:tailEnd/>
          </a:ln>
        </p:spPr>
        <p:txBody>
          <a:bodyPr wrap="none" lIns="90488" tIns="44450" rIns="90488" bIns="44450">
            <a:spAutoFit/>
          </a:bodyPr>
          <a:lstStyle/>
          <a:p>
            <a:pPr>
              <a:defRPr/>
            </a:pPr>
            <a:r>
              <a:rPr lang="en-US" sz="2000" dirty="0" err="1">
                <a:latin typeface="+mn-lt"/>
                <a:ea typeface="ＭＳ Ｐゴシック" charset="-128"/>
                <a:cs typeface="ＭＳ Ｐゴシック" charset="-128"/>
              </a:rPr>
              <a:t>Rb</a:t>
            </a:r>
            <a:endParaRPr lang="en-US" sz="2000" dirty="0">
              <a:latin typeface="+mn-lt"/>
              <a:ea typeface="ＭＳ Ｐゴシック" charset="-128"/>
              <a:cs typeface="ＭＳ Ｐゴシック" charset="-128"/>
            </a:endParaRPr>
          </a:p>
        </p:txBody>
      </p:sp>
      <p:sp>
        <p:nvSpPr>
          <p:cNvPr id="46119" name="Rectangle 48"/>
          <p:cNvSpPr>
            <a:spLocks noChangeArrowheads="1"/>
          </p:cNvSpPr>
          <p:nvPr/>
        </p:nvSpPr>
        <p:spPr bwMode="auto">
          <a:xfrm>
            <a:off x="3035300" y="4419600"/>
            <a:ext cx="1287463"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2000">
                <a:latin typeface="Calibri" charset="0"/>
              </a:rPr>
              <a:t>32 x 32-bit</a:t>
            </a:r>
          </a:p>
          <a:p>
            <a:r>
              <a:rPr lang="en-US" sz="2000">
                <a:latin typeface="Calibri" charset="0"/>
              </a:rPr>
              <a:t>Registers</a:t>
            </a:r>
          </a:p>
        </p:txBody>
      </p:sp>
      <p:sp>
        <p:nvSpPr>
          <p:cNvPr id="46120" name="Line 49"/>
          <p:cNvSpPr>
            <a:spLocks noChangeShapeType="1"/>
          </p:cNvSpPr>
          <p:nvPr/>
        </p:nvSpPr>
        <p:spPr bwMode="auto">
          <a:xfrm>
            <a:off x="7683500" y="4643438"/>
            <a:ext cx="0" cy="11938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121" name="Line 50"/>
          <p:cNvSpPr>
            <a:spLocks noChangeShapeType="1"/>
          </p:cNvSpPr>
          <p:nvPr/>
        </p:nvSpPr>
        <p:spPr bwMode="auto">
          <a:xfrm flipH="1">
            <a:off x="1879600" y="5849938"/>
            <a:ext cx="581660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122" name="Line 51"/>
          <p:cNvSpPr>
            <a:spLocks noChangeShapeType="1"/>
          </p:cNvSpPr>
          <p:nvPr/>
        </p:nvSpPr>
        <p:spPr bwMode="auto">
          <a:xfrm flipV="1">
            <a:off x="1892300" y="4541838"/>
            <a:ext cx="0" cy="13208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508" name="Rectangle 52"/>
          <p:cNvSpPr>
            <a:spLocks noChangeArrowheads="1"/>
          </p:cNvSpPr>
          <p:nvPr/>
        </p:nvSpPr>
        <p:spPr bwMode="auto">
          <a:xfrm>
            <a:off x="3554413" y="3259138"/>
            <a:ext cx="422275" cy="396875"/>
          </a:xfrm>
          <a:prstGeom prst="rect">
            <a:avLst/>
          </a:prstGeom>
          <a:noFill/>
          <a:ln w="12700">
            <a:noFill/>
            <a:miter lim="800000"/>
            <a:headEnd/>
            <a:tailEnd/>
          </a:ln>
        </p:spPr>
        <p:txBody>
          <a:bodyPr wrap="none" lIns="90488" tIns="44450" rIns="90488" bIns="44450">
            <a:spAutoFit/>
          </a:bodyPr>
          <a:lstStyle/>
          <a:p>
            <a:pPr>
              <a:defRPr/>
            </a:pPr>
            <a:r>
              <a:rPr lang="en-US" sz="2000">
                <a:solidFill>
                  <a:schemeClr val="accent2"/>
                </a:solidFill>
                <a:latin typeface="+mn-lt"/>
                <a:ea typeface="ＭＳ Ｐゴシック" charset="-128"/>
                <a:cs typeface="ＭＳ Ｐゴシック" charset="-128"/>
              </a:rPr>
              <a:t>Rs</a:t>
            </a:r>
          </a:p>
        </p:txBody>
      </p:sp>
      <p:sp>
        <p:nvSpPr>
          <p:cNvPr id="62509" name="Rectangle 53"/>
          <p:cNvSpPr>
            <a:spLocks noChangeArrowheads="1"/>
          </p:cNvSpPr>
          <p:nvPr/>
        </p:nvSpPr>
        <p:spPr bwMode="auto">
          <a:xfrm>
            <a:off x="4011613" y="3259138"/>
            <a:ext cx="420687" cy="393700"/>
          </a:xfrm>
          <a:prstGeom prst="rect">
            <a:avLst/>
          </a:prstGeom>
          <a:noFill/>
          <a:ln w="12700">
            <a:noFill/>
            <a:miter lim="800000"/>
            <a:headEnd/>
            <a:tailEnd/>
          </a:ln>
        </p:spPr>
        <p:txBody>
          <a:bodyPr wrap="none" lIns="90488" tIns="44450" rIns="90488" bIns="44450">
            <a:spAutoFit/>
          </a:bodyPr>
          <a:lstStyle/>
          <a:p>
            <a:pPr>
              <a:defRPr/>
            </a:pPr>
            <a:r>
              <a:rPr lang="en-US" sz="2000" dirty="0" err="1">
                <a:solidFill>
                  <a:schemeClr val="accent2"/>
                </a:solidFill>
                <a:latin typeface="+mn-lt"/>
                <a:ea typeface="ＭＳ Ｐゴシック" charset="-128"/>
                <a:cs typeface="ＭＳ Ｐゴシック" charset="-128"/>
              </a:rPr>
              <a:t>Rt</a:t>
            </a:r>
            <a:endParaRPr lang="en-US" sz="2000" dirty="0">
              <a:solidFill>
                <a:schemeClr val="accent2"/>
              </a:solidFill>
              <a:latin typeface="+mn-lt"/>
              <a:ea typeface="ＭＳ Ｐゴシック" charset="-128"/>
              <a:cs typeface="ＭＳ Ｐゴシック" charset="-128"/>
            </a:endParaRPr>
          </a:p>
        </p:txBody>
      </p:sp>
      <p:sp>
        <p:nvSpPr>
          <p:cNvPr id="62510" name="Rectangle 54"/>
          <p:cNvSpPr>
            <a:spLocks noChangeArrowheads="1"/>
          </p:cNvSpPr>
          <p:nvPr/>
        </p:nvSpPr>
        <p:spPr bwMode="auto">
          <a:xfrm>
            <a:off x="3173413" y="3259138"/>
            <a:ext cx="457200" cy="396875"/>
          </a:xfrm>
          <a:prstGeom prst="rect">
            <a:avLst/>
          </a:prstGeom>
          <a:noFill/>
          <a:ln w="12700">
            <a:noFill/>
            <a:miter lim="800000"/>
            <a:headEnd/>
            <a:tailEnd/>
          </a:ln>
        </p:spPr>
        <p:txBody>
          <a:bodyPr wrap="none" lIns="90488" tIns="44450" rIns="90488" bIns="44450">
            <a:spAutoFit/>
          </a:bodyPr>
          <a:lstStyle/>
          <a:p>
            <a:pPr>
              <a:defRPr/>
            </a:pPr>
            <a:r>
              <a:rPr lang="en-US" sz="2000">
                <a:solidFill>
                  <a:schemeClr val="accent2"/>
                </a:solidFill>
                <a:latin typeface="+mn-lt"/>
                <a:ea typeface="ＭＳ Ｐゴシック" charset="-128"/>
                <a:cs typeface="ＭＳ Ｐゴシック" charset="-128"/>
              </a:rPr>
              <a:t>Rd</a:t>
            </a:r>
          </a:p>
        </p:txBody>
      </p:sp>
      <p:sp>
        <p:nvSpPr>
          <p:cNvPr id="62511" name="Rectangle 55"/>
          <p:cNvSpPr>
            <a:spLocks noChangeArrowheads="1"/>
          </p:cNvSpPr>
          <p:nvPr/>
        </p:nvSpPr>
        <p:spPr bwMode="auto">
          <a:xfrm rot="5400000">
            <a:off x="6163469" y="4469607"/>
            <a:ext cx="565150" cy="366712"/>
          </a:xfrm>
          <a:prstGeom prst="rect">
            <a:avLst/>
          </a:prstGeom>
          <a:noFill/>
          <a:ln w="12700">
            <a:noFill/>
            <a:miter lim="800000"/>
            <a:headEnd/>
            <a:tailEnd/>
          </a:ln>
        </p:spPr>
        <p:txBody>
          <a:bodyPr wrap="none" lIns="90488" tIns="44450" rIns="90488" bIns="44450">
            <a:spAutoFit/>
          </a:bodyPr>
          <a:lstStyle/>
          <a:p>
            <a:r>
              <a:rPr lang="en-US">
                <a:latin typeface="Calibri" charset="0"/>
              </a:rPr>
              <a:t>ALU</a:t>
            </a:r>
            <a:endParaRPr lang="en-US" sz="2000">
              <a:latin typeface="Calibri" charset="0"/>
            </a:endParaRPr>
          </a:p>
        </p:txBody>
      </p:sp>
      <p:sp>
        <p:nvSpPr>
          <p:cNvPr id="62512" name="Rectangle 56"/>
          <p:cNvSpPr>
            <a:spLocks noChangeArrowheads="1"/>
          </p:cNvSpPr>
          <p:nvPr/>
        </p:nvSpPr>
        <p:spPr bwMode="auto">
          <a:xfrm>
            <a:off x="1691771" y="2408238"/>
            <a:ext cx="6070600" cy="279400"/>
          </a:xfrm>
          <a:prstGeom prst="rect">
            <a:avLst/>
          </a:prstGeom>
          <a:noFill/>
          <a:ln w="254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62513" name="Rectangle 57"/>
          <p:cNvSpPr>
            <a:spLocks noChangeArrowheads="1"/>
          </p:cNvSpPr>
          <p:nvPr/>
        </p:nvSpPr>
        <p:spPr bwMode="auto">
          <a:xfrm>
            <a:off x="1685421" y="2401888"/>
            <a:ext cx="1054100" cy="292100"/>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62514" name="Rectangle 58"/>
          <p:cNvSpPr>
            <a:spLocks noChangeArrowheads="1"/>
          </p:cNvSpPr>
          <p:nvPr/>
        </p:nvSpPr>
        <p:spPr bwMode="auto">
          <a:xfrm>
            <a:off x="1998158" y="2332038"/>
            <a:ext cx="458788" cy="398462"/>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op</a:t>
            </a:r>
          </a:p>
        </p:txBody>
      </p:sp>
      <p:sp>
        <p:nvSpPr>
          <p:cNvPr id="62515" name="Rectangle 59"/>
          <p:cNvSpPr>
            <a:spLocks noChangeArrowheads="1"/>
          </p:cNvSpPr>
          <p:nvPr/>
        </p:nvSpPr>
        <p:spPr bwMode="auto">
          <a:xfrm>
            <a:off x="2752221" y="2401888"/>
            <a:ext cx="977900" cy="292100"/>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62516" name="Rectangle 60"/>
          <p:cNvSpPr>
            <a:spLocks noChangeArrowheads="1"/>
          </p:cNvSpPr>
          <p:nvPr/>
        </p:nvSpPr>
        <p:spPr bwMode="auto">
          <a:xfrm>
            <a:off x="3036383" y="2332038"/>
            <a:ext cx="374650" cy="398462"/>
          </a:xfrm>
          <a:prstGeom prst="rect">
            <a:avLst/>
          </a:prstGeom>
          <a:noFill/>
          <a:ln w="12700">
            <a:noFill/>
            <a:miter lim="800000"/>
            <a:headEnd/>
            <a:tailEnd/>
          </a:ln>
        </p:spPr>
        <p:txBody>
          <a:bodyPr wrap="none" lIns="90488" tIns="44450" rIns="90488" bIns="44450">
            <a:spAutoFit/>
          </a:bodyPr>
          <a:lstStyle/>
          <a:p>
            <a:pPr>
              <a:defRPr/>
            </a:pPr>
            <a:r>
              <a:rPr lang="en-US" sz="2000" dirty="0" err="1">
                <a:latin typeface="+mn-lt"/>
                <a:ea typeface="ＭＳ Ｐゴシック" charset="-128"/>
                <a:cs typeface="ＭＳ Ｐゴシック" charset="-128"/>
              </a:rPr>
              <a:t>rs</a:t>
            </a:r>
            <a:endParaRPr lang="en-US" sz="2000" dirty="0">
              <a:latin typeface="+mn-lt"/>
              <a:ea typeface="ＭＳ Ｐゴシック" charset="-128"/>
              <a:cs typeface="ＭＳ Ｐゴシック" charset="-128"/>
            </a:endParaRPr>
          </a:p>
        </p:txBody>
      </p:sp>
      <p:sp>
        <p:nvSpPr>
          <p:cNvPr id="62517" name="Rectangle 61"/>
          <p:cNvSpPr>
            <a:spLocks noChangeArrowheads="1"/>
          </p:cNvSpPr>
          <p:nvPr/>
        </p:nvSpPr>
        <p:spPr bwMode="auto">
          <a:xfrm>
            <a:off x="3742821" y="2401888"/>
            <a:ext cx="977900" cy="292100"/>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62518" name="Rectangle 62"/>
          <p:cNvSpPr>
            <a:spLocks noChangeArrowheads="1"/>
          </p:cNvSpPr>
          <p:nvPr/>
        </p:nvSpPr>
        <p:spPr bwMode="auto">
          <a:xfrm>
            <a:off x="4026983" y="2332038"/>
            <a:ext cx="363538" cy="398462"/>
          </a:xfrm>
          <a:prstGeom prst="rect">
            <a:avLst/>
          </a:prstGeom>
          <a:noFill/>
          <a:ln w="12700">
            <a:noFill/>
            <a:miter lim="800000"/>
            <a:headEnd/>
            <a:tailEnd/>
          </a:ln>
        </p:spPr>
        <p:txBody>
          <a:bodyPr wrap="none" lIns="90488" tIns="44450" rIns="90488" bIns="44450">
            <a:spAutoFit/>
          </a:bodyPr>
          <a:lstStyle/>
          <a:p>
            <a:pPr>
              <a:defRPr/>
            </a:pPr>
            <a:r>
              <a:rPr lang="en-US" sz="2000" dirty="0" err="1">
                <a:latin typeface="+mn-lt"/>
                <a:ea typeface="ＭＳ Ｐゴシック" charset="-128"/>
                <a:cs typeface="ＭＳ Ｐゴシック" charset="-128"/>
              </a:rPr>
              <a:t>rt</a:t>
            </a:r>
            <a:endParaRPr lang="en-US" sz="2000" dirty="0">
              <a:latin typeface="+mn-lt"/>
              <a:ea typeface="ＭＳ Ｐゴシック" charset="-128"/>
              <a:cs typeface="ＭＳ Ｐゴシック" charset="-128"/>
            </a:endParaRPr>
          </a:p>
        </p:txBody>
      </p:sp>
      <p:sp>
        <p:nvSpPr>
          <p:cNvPr id="62519" name="Rectangle 63"/>
          <p:cNvSpPr>
            <a:spLocks noChangeArrowheads="1"/>
          </p:cNvSpPr>
          <p:nvPr/>
        </p:nvSpPr>
        <p:spPr bwMode="auto">
          <a:xfrm>
            <a:off x="4733421" y="2401888"/>
            <a:ext cx="977900" cy="292100"/>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62520" name="Rectangle 64"/>
          <p:cNvSpPr>
            <a:spLocks noChangeArrowheads="1"/>
          </p:cNvSpPr>
          <p:nvPr/>
        </p:nvSpPr>
        <p:spPr bwMode="auto">
          <a:xfrm>
            <a:off x="5017583" y="2332038"/>
            <a:ext cx="407988" cy="398462"/>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rd</a:t>
            </a:r>
          </a:p>
        </p:txBody>
      </p:sp>
      <p:sp>
        <p:nvSpPr>
          <p:cNvPr id="62521" name="Rectangle 65"/>
          <p:cNvSpPr>
            <a:spLocks noChangeArrowheads="1"/>
          </p:cNvSpPr>
          <p:nvPr/>
        </p:nvSpPr>
        <p:spPr bwMode="auto">
          <a:xfrm>
            <a:off x="5724021" y="2401888"/>
            <a:ext cx="977900" cy="292100"/>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62522" name="Rectangle 66"/>
          <p:cNvSpPr>
            <a:spLocks noChangeArrowheads="1"/>
          </p:cNvSpPr>
          <p:nvPr/>
        </p:nvSpPr>
        <p:spPr bwMode="auto">
          <a:xfrm>
            <a:off x="5855783" y="2332038"/>
            <a:ext cx="844550" cy="393700"/>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shamt</a:t>
            </a:r>
          </a:p>
        </p:txBody>
      </p:sp>
      <p:sp>
        <p:nvSpPr>
          <p:cNvPr id="62523" name="Rectangle 67"/>
          <p:cNvSpPr>
            <a:spLocks noChangeArrowheads="1"/>
          </p:cNvSpPr>
          <p:nvPr/>
        </p:nvSpPr>
        <p:spPr bwMode="auto">
          <a:xfrm>
            <a:off x="6714621" y="2401888"/>
            <a:ext cx="1054100" cy="292100"/>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62524" name="Rectangle 68"/>
          <p:cNvSpPr>
            <a:spLocks noChangeArrowheads="1"/>
          </p:cNvSpPr>
          <p:nvPr/>
        </p:nvSpPr>
        <p:spPr bwMode="auto">
          <a:xfrm>
            <a:off x="7027358" y="2332038"/>
            <a:ext cx="746125" cy="393700"/>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funct</a:t>
            </a:r>
          </a:p>
        </p:txBody>
      </p:sp>
      <p:sp>
        <p:nvSpPr>
          <p:cNvPr id="62525" name="Rectangle 69"/>
          <p:cNvSpPr>
            <a:spLocks noChangeArrowheads="1"/>
          </p:cNvSpPr>
          <p:nvPr/>
        </p:nvSpPr>
        <p:spPr bwMode="auto">
          <a:xfrm>
            <a:off x="7608383" y="2060575"/>
            <a:ext cx="312738"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0</a:t>
            </a:r>
          </a:p>
        </p:txBody>
      </p:sp>
      <p:sp>
        <p:nvSpPr>
          <p:cNvPr id="62526" name="Rectangle 70"/>
          <p:cNvSpPr>
            <a:spLocks noChangeArrowheads="1"/>
          </p:cNvSpPr>
          <p:nvPr/>
        </p:nvSpPr>
        <p:spPr bwMode="auto">
          <a:xfrm>
            <a:off x="6465383" y="2060575"/>
            <a:ext cx="312738"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6</a:t>
            </a:r>
          </a:p>
        </p:txBody>
      </p:sp>
      <p:sp>
        <p:nvSpPr>
          <p:cNvPr id="62527" name="Rectangle 71"/>
          <p:cNvSpPr>
            <a:spLocks noChangeArrowheads="1"/>
          </p:cNvSpPr>
          <p:nvPr/>
        </p:nvSpPr>
        <p:spPr bwMode="auto">
          <a:xfrm>
            <a:off x="5398583" y="2060575"/>
            <a:ext cx="442913"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11</a:t>
            </a:r>
          </a:p>
        </p:txBody>
      </p:sp>
      <p:sp>
        <p:nvSpPr>
          <p:cNvPr id="62528" name="Rectangle 72"/>
          <p:cNvSpPr>
            <a:spLocks noChangeArrowheads="1"/>
          </p:cNvSpPr>
          <p:nvPr/>
        </p:nvSpPr>
        <p:spPr bwMode="auto">
          <a:xfrm>
            <a:off x="4407983" y="2060575"/>
            <a:ext cx="442913"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16</a:t>
            </a:r>
          </a:p>
        </p:txBody>
      </p:sp>
      <p:sp>
        <p:nvSpPr>
          <p:cNvPr id="62529" name="Rectangle 73"/>
          <p:cNvSpPr>
            <a:spLocks noChangeArrowheads="1"/>
          </p:cNvSpPr>
          <p:nvPr/>
        </p:nvSpPr>
        <p:spPr bwMode="auto">
          <a:xfrm>
            <a:off x="3417383" y="2060575"/>
            <a:ext cx="442913"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21</a:t>
            </a:r>
          </a:p>
        </p:txBody>
      </p:sp>
      <p:sp>
        <p:nvSpPr>
          <p:cNvPr id="62530" name="Rectangle 74"/>
          <p:cNvSpPr>
            <a:spLocks noChangeArrowheads="1"/>
          </p:cNvSpPr>
          <p:nvPr/>
        </p:nvSpPr>
        <p:spPr bwMode="auto">
          <a:xfrm>
            <a:off x="2426783" y="2060575"/>
            <a:ext cx="442913" cy="396875"/>
          </a:xfrm>
          <a:prstGeom prst="rect">
            <a:avLst/>
          </a:prstGeom>
          <a:noFill/>
          <a:ln w="12700">
            <a:noFill/>
            <a:miter lim="800000"/>
            <a:headEnd/>
            <a:tailEnd/>
          </a:ln>
        </p:spPr>
        <p:txBody>
          <a:bodyPr wrap="none" lIns="90488" tIns="44450" rIns="90488" bIns="44450">
            <a:spAutoFit/>
          </a:bodyPr>
          <a:lstStyle/>
          <a:p>
            <a:pPr>
              <a:defRPr/>
            </a:pPr>
            <a:r>
              <a:rPr lang="en-US" sz="2000" dirty="0">
                <a:latin typeface="+mn-lt"/>
                <a:ea typeface="ＭＳ Ｐゴシック" charset="-128"/>
                <a:cs typeface="ＭＳ Ｐゴシック" charset="-128"/>
              </a:rPr>
              <a:t>26</a:t>
            </a:r>
          </a:p>
        </p:txBody>
      </p:sp>
      <p:sp>
        <p:nvSpPr>
          <p:cNvPr id="62531" name="Rectangle 75"/>
          <p:cNvSpPr>
            <a:spLocks noChangeArrowheads="1"/>
          </p:cNvSpPr>
          <p:nvPr/>
        </p:nvSpPr>
        <p:spPr bwMode="auto">
          <a:xfrm>
            <a:off x="1588583" y="2060575"/>
            <a:ext cx="442913"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31</a:t>
            </a:r>
          </a:p>
        </p:txBody>
      </p:sp>
      <p:sp>
        <p:nvSpPr>
          <p:cNvPr id="62532" name="Rectangle 76"/>
          <p:cNvSpPr>
            <a:spLocks noChangeArrowheads="1"/>
          </p:cNvSpPr>
          <p:nvPr/>
        </p:nvSpPr>
        <p:spPr bwMode="auto">
          <a:xfrm>
            <a:off x="1969583" y="2638425"/>
            <a:ext cx="762000" cy="398463"/>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6 bits</a:t>
            </a:r>
          </a:p>
        </p:txBody>
      </p:sp>
      <p:sp>
        <p:nvSpPr>
          <p:cNvPr id="62533" name="Rectangle 77"/>
          <p:cNvSpPr>
            <a:spLocks noChangeArrowheads="1"/>
          </p:cNvSpPr>
          <p:nvPr/>
        </p:nvSpPr>
        <p:spPr bwMode="auto">
          <a:xfrm>
            <a:off x="6998783" y="2638425"/>
            <a:ext cx="762000" cy="398463"/>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6 bits</a:t>
            </a:r>
          </a:p>
        </p:txBody>
      </p:sp>
      <p:sp>
        <p:nvSpPr>
          <p:cNvPr id="62534" name="Rectangle 78"/>
          <p:cNvSpPr>
            <a:spLocks noChangeArrowheads="1"/>
          </p:cNvSpPr>
          <p:nvPr/>
        </p:nvSpPr>
        <p:spPr bwMode="auto">
          <a:xfrm>
            <a:off x="5931983" y="2638425"/>
            <a:ext cx="762000" cy="398463"/>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5 bits</a:t>
            </a:r>
          </a:p>
        </p:txBody>
      </p:sp>
      <p:sp>
        <p:nvSpPr>
          <p:cNvPr id="62535" name="Rectangle 79"/>
          <p:cNvSpPr>
            <a:spLocks noChangeArrowheads="1"/>
          </p:cNvSpPr>
          <p:nvPr/>
        </p:nvSpPr>
        <p:spPr bwMode="auto">
          <a:xfrm>
            <a:off x="4941383" y="2638425"/>
            <a:ext cx="762000" cy="398463"/>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5 bits</a:t>
            </a:r>
          </a:p>
        </p:txBody>
      </p:sp>
      <p:sp>
        <p:nvSpPr>
          <p:cNvPr id="62536" name="Rectangle 80"/>
          <p:cNvSpPr>
            <a:spLocks noChangeArrowheads="1"/>
          </p:cNvSpPr>
          <p:nvPr/>
        </p:nvSpPr>
        <p:spPr bwMode="auto">
          <a:xfrm>
            <a:off x="3950783" y="2638425"/>
            <a:ext cx="762000" cy="398463"/>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5 bits</a:t>
            </a:r>
          </a:p>
        </p:txBody>
      </p:sp>
      <p:sp>
        <p:nvSpPr>
          <p:cNvPr id="62537" name="Rectangle 81"/>
          <p:cNvSpPr>
            <a:spLocks noChangeArrowheads="1"/>
          </p:cNvSpPr>
          <p:nvPr/>
        </p:nvSpPr>
        <p:spPr bwMode="auto">
          <a:xfrm>
            <a:off x="2960183" y="2638425"/>
            <a:ext cx="762000" cy="398463"/>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5 bits</a:t>
            </a:r>
          </a:p>
        </p:txBody>
      </p:sp>
      <p:sp>
        <p:nvSpPr>
          <p:cNvPr id="62538" name="Line 83"/>
          <p:cNvSpPr>
            <a:spLocks noChangeShapeType="1"/>
          </p:cNvSpPr>
          <p:nvPr/>
        </p:nvSpPr>
        <p:spPr bwMode="auto">
          <a:xfrm>
            <a:off x="2882900" y="4935538"/>
            <a:ext cx="152400" cy="762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2539" name="Line 84"/>
          <p:cNvSpPr>
            <a:spLocks noChangeShapeType="1"/>
          </p:cNvSpPr>
          <p:nvPr/>
        </p:nvSpPr>
        <p:spPr bwMode="auto">
          <a:xfrm flipH="1">
            <a:off x="2882900" y="5011738"/>
            <a:ext cx="152400" cy="762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87" name="Freeform 86"/>
          <p:cNvSpPr/>
          <p:nvPr/>
        </p:nvSpPr>
        <p:spPr>
          <a:xfrm>
            <a:off x="6129338" y="3987800"/>
            <a:ext cx="482600" cy="1270000"/>
          </a:xfrm>
          <a:custGeom>
            <a:avLst/>
            <a:gdLst>
              <a:gd name="connsiteX0" fmla="*/ 0 w 482321"/>
              <a:gd name="connsiteY0" fmla="*/ 417950 h 1269925"/>
              <a:gd name="connsiteX1" fmla="*/ 0 w 482321"/>
              <a:gd name="connsiteY1" fmla="*/ 0 h 1269925"/>
              <a:gd name="connsiteX2" fmla="*/ 466244 w 482321"/>
              <a:gd name="connsiteY2" fmla="*/ 337575 h 1269925"/>
              <a:gd name="connsiteX3" fmla="*/ 482321 w 482321"/>
              <a:gd name="connsiteY3" fmla="*/ 916275 h 1269925"/>
              <a:gd name="connsiteX4" fmla="*/ 32155 w 482321"/>
              <a:gd name="connsiteY4" fmla="*/ 1269925 h 1269925"/>
              <a:gd name="connsiteX5" fmla="*/ 0 w 482321"/>
              <a:gd name="connsiteY5" fmla="*/ 868050 h 1269925"/>
              <a:gd name="connsiteX6" fmla="*/ 192928 w 482321"/>
              <a:gd name="connsiteY6" fmla="*/ 691225 h 1269925"/>
              <a:gd name="connsiteX7" fmla="*/ 0 w 482321"/>
              <a:gd name="connsiteY7" fmla="*/ 530475 h 1269925"/>
              <a:gd name="connsiteX8" fmla="*/ 0 w 482321"/>
              <a:gd name="connsiteY8" fmla="*/ 417950 h 126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321" h="1269925">
                <a:moveTo>
                  <a:pt x="0" y="417950"/>
                </a:moveTo>
                <a:lnTo>
                  <a:pt x="0" y="0"/>
                </a:lnTo>
                <a:lnTo>
                  <a:pt x="466244" y="337575"/>
                </a:lnTo>
                <a:lnTo>
                  <a:pt x="482321" y="916275"/>
                </a:lnTo>
                <a:lnTo>
                  <a:pt x="32155" y="1269925"/>
                </a:lnTo>
                <a:lnTo>
                  <a:pt x="0" y="868050"/>
                </a:lnTo>
                <a:lnTo>
                  <a:pt x="192928" y="691225"/>
                </a:lnTo>
                <a:lnTo>
                  <a:pt x="0" y="530475"/>
                </a:lnTo>
                <a:lnTo>
                  <a:pt x="0" y="417950"/>
                </a:lnTo>
                <a:close/>
              </a:path>
            </a:pathLst>
          </a:cu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a:p>
        </p:txBody>
      </p:sp>
    </p:spTree>
    <p:extLst>
      <p:ext uri="{BB962C8B-B14F-4D97-AF65-F5344CB8AC3E}">
        <p14:creationId xmlns:p14="http://schemas.microsoft.com/office/powerpoint/2010/main" val="6429009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274638"/>
            <a:ext cx="8229600" cy="592137"/>
          </a:xfrm>
        </p:spPr>
        <p:txBody>
          <a:bodyPr/>
          <a:lstStyle/>
          <a:p>
            <a:pPr>
              <a:lnSpc>
                <a:spcPct val="85000"/>
              </a:lnSpc>
            </a:pPr>
            <a:r>
              <a:rPr lang="en-US" sz="4000" dirty="0">
                <a:latin typeface="Calibri" charset="0"/>
                <a:ea typeface="ＭＳ Ｐゴシック" charset="0"/>
                <a:cs typeface="ＭＳ Ｐゴシック" charset="0"/>
              </a:rPr>
              <a:t>Register-Register Timing: </a:t>
            </a:r>
            <a:br>
              <a:rPr lang="en-US" sz="4000" dirty="0">
                <a:latin typeface="Calibri" charset="0"/>
                <a:ea typeface="ＭＳ Ｐゴシック" charset="0"/>
                <a:cs typeface="ＭＳ Ｐゴシック" charset="0"/>
              </a:rPr>
            </a:br>
            <a:r>
              <a:rPr lang="en-US" sz="4000" dirty="0">
                <a:latin typeface="Calibri" charset="0"/>
                <a:ea typeface="ＭＳ Ｐゴシック" charset="0"/>
                <a:cs typeface="ＭＳ Ｐゴシック" charset="0"/>
              </a:rPr>
              <a:t>One Complete </a:t>
            </a:r>
            <a:r>
              <a:rPr lang="en-US" sz="4000" dirty="0" smtClean="0">
                <a:latin typeface="Calibri" charset="0"/>
                <a:ea typeface="ＭＳ Ｐゴシック" charset="0"/>
                <a:cs typeface="ＭＳ Ｐゴシック" charset="0"/>
              </a:rPr>
              <a:t>Cycle (Add/Sub)</a:t>
            </a:r>
            <a:endParaRPr lang="en-US" sz="4000" dirty="0">
              <a:latin typeface="Calibri" charset="0"/>
              <a:ea typeface="ＭＳ Ｐゴシック" charset="0"/>
              <a:cs typeface="ＭＳ Ｐゴシック" charset="0"/>
            </a:endParaRPr>
          </a:p>
        </p:txBody>
      </p:sp>
      <p:sp>
        <p:nvSpPr>
          <p:cNvPr id="28678" name="Line 3"/>
          <p:cNvSpPr>
            <a:spLocks noChangeShapeType="1"/>
          </p:cNvSpPr>
          <p:nvPr/>
        </p:nvSpPr>
        <p:spPr bwMode="auto">
          <a:xfrm>
            <a:off x="469900" y="1371600"/>
            <a:ext cx="11938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79" name="Line 4"/>
          <p:cNvSpPr>
            <a:spLocks noChangeShapeType="1"/>
          </p:cNvSpPr>
          <p:nvPr/>
        </p:nvSpPr>
        <p:spPr bwMode="auto">
          <a:xfrm>
            <a:off x="1676400" y="1155700"/>
            <a:ext cx="0" cy="2032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80" name="Line 5"/>
          <p:cNvSpPr>
            <a:spLocks noChangeShapeType="1"/>
          </p:cNvSpPr>
          <p:nvPr/>
        </p:nvSpPr>
        <p:spPr bwMode="auto">
          <a:xfrm>
            <a:off x="1689100" y="1143000"/>
            <a:ext cx="30226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81" name="Line 6"/>
          <p:cNvSpPr>
            <a:spLocks noChangeShapeType="1"/>
          </p:cNvSpPr>
          <p:nvPr/>
        </p:nvSpPr>
        <p:spPr bwMode="auto">
          <a:xfrm>
            <a:off x="4724400" y="1155700"/>
            <a:ext cx="0" cy="2032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82" name="Line 7"/>
          <p:cNvSpPr>
            <a:spLocks noChangeShapeType="1"/>
          </p:cNvSpPr>
          <p:nvPr/>
        </p:nvSpPr>
        <p:spPr bwMode="auto">
          <a:xfrm>
            <a:off x="4737100" y="1371600"/>
            <a:ext cx="34036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83" name="Line 8"/>
          <p:cNvSpPr>
            <a:spLocks noChangeShapeType="1"/>
          </p:cNvSpPr>
          <p:nvPr/>
        </p:nvSpPr>
        <p:spPr bwMode="auto">
          <a:xfrm>
            <a:off x="8153400" y="1155700"/>
            <a:ext cx="0" cy="2032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84" name="Line 9"/>
          <p:cNvSpPr>
            <a:spLocks noChangeShapeType="1"/>
          </p:cNvSpPr>
          <p:nvPr/>
        </p:nvSpPr>
        <p:spPr bwMode="auto">
          <a:xfrm>
            <a:off x="8166100" y="1143000"/>
            <a:ext cx="6604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85" name="Rectangle 10"/>
          <p:cNvSpPr>
            <a:spLocks noChangeArrowheads="1"/>
          </p:cNvSpPr>
          <p:nvPr/>
        </p:nvSpPr>
        <p:spPr bwMode="auto">
          <a:xfrm>
            <a:off x="60325" y="1104900"/>
            <a:ext cx="465138" cy="366713"/>
          </a:xfrm>
          <a:prstGeom prst="rect">
            <a:avLst/>
          </a:prstGeom>
          <a:noFill/>
          <a:ln w="12700">
            <a:noFill/>
            <a:miter lim="800000"/>
            <a:headEnd/>
            <a:tailEnd/>
          </a:ln>
        </p:spPr>
        <p:txBody>
          <a:bodyPr wrap="none" lIns="90488" tIns="44450" rIns="90488" bIns="44450">
            <a:spAutoFit/>
          </a:bodyPr>
          <a:lstStyle/>
          <a:p>
            <a:pPr>
              <a:defRPr/>
            </a:pPr>
            <a:r>
              <a:rPr lang="en-US" dirty="0" err="1">
                <a:latin typeface="+mn-lt"/>
                <a:ea typeface="ＭＳ Ｐゴシック" charset="-128"/>
                <a:cs typeface="ＭＳ Ｐゴシック" charset="-128"/>
              </a:rPr>
              <a:t>Clk</a:t>
            </a:r>
            <a:endParaRPr lang="en-US" dirty="0">
              <a:latin typeface="+mn-lt"/>
              <a:ea typeface="ＭＳ Ｐゴシック" charset="-128"/>
              <a:cs typeface="ＭＳ Ｐゴシック" charset="-128"/>
            </a:endParaRPr>
          </a:p>
        </p:txBody>
      </p:sp>
      <p:sp>
        <p:nvSpPr>
          <p:cNvPr id="28686" name="Line 11"/>
          <p:cNvSpPr>
            <a:spLocks noChangeShapeType="1"/>
          </p:cNvSpPr>
          <p:nvPr/>
        </p:nvSpPr>
        <p:spPr bwMode="auto">
          <a:xfrm>
            <a:off x="546100" y="1676400"/>
            <a:ext cx="12700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87" name="Line 12"/>
          <p:cNvSpPr>
            <a:spLocks noChangeShapeType="1"/>
          </p:cNvSpPr>
          <p:nvPr/>
        </p:nvSpPr>
        <p:spPr bwMode="auto">
          <a:xfrm>
            <a:off x="1841500" y="1689100"/>
            <a:ext cx="127000" cy="2032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88" name="Line 13"/>
          <p:cNvSpPr>
            <a:spLocks noChangeShapeType="1"/>
          </p:cNvSpPr>
          <p:nvPr/>
        </p:nvSpPr>
        <p:spPr bwMode="auto">
          <a:xfrm>
            <a:off x="546100" y="1905000"/>
            <a:ext cx="12700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89" name="Line 14"/>
          <p:cNvSpPr>
            <a:spLocks noChangeShapeType="1"/>
          </p:cNvSpPr>
          <p:nvPr/>
        </p:nvSpPr>
        <p:spPr bwMode="auto">
          <a:xfrm flipV="1">
            <a:off x="1841500" y="1663700"/>
            <a:ext cx="127000" cy="2540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90" name="Line 15"/>
          <p:cNvSpPr>
            <a:spLocks noChangeShapeType="1"/>
          </p:cNvSpPr>
          <p:nvPr/>
        </p:nvSpPr>
        <p:spPr bwMode="auto">
          <a:xfrm>
            <a:off x="1993900" y="1676400"/>
            <a:ext cx="62992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91" name="Rectangle 16"/>
          <p:cNvSpPr>
            <a:spLocks noChangeArrowheads="1"/>
          </p:cNvSpPr>
          <p:nvPr/>
        </p:nvSpPr>
        <p:spPr bwMode="auto">
          <a:xfrm>
            <a:off x="60325" y="1614488"/>
            <a:ext cx="623888" cy="363537"/>
          </a:xfrm>
          <a:prstGeom prst="rect">
            <a:avLst/>
          </a:prstGeom>
          <a:noFill/>
          <a:ln w="12700">
            <a:noFill/>
            <a:miter lim="800000"/>
            <a:headEnd/>
            <a:tailEnd/>
          </a:ln>
        </p:spPr>
        <p:txBody>
          <a:bodyPr lIns="90488" tIns="44450" rIns="90488" bIns="44450">
            <a:spAutoFit/>
          </a:bodyPr>
          <a:lstStyle/>
          <a:p>
            <a:pPr>
              <a:defRPr/>
            </a:pPr>
            <a:r>
              <a:rPr lang="en-US">
                <a:latin typeface="+mn-lt"/>
                <a:ea typeface="ＭＳ Ｐゴシック" charset="-128"/>
                <a:cs typeface="ＭＳ Ｐゴシック" charset="-128"/>
              </a:rPr>
              <a:t>PC</a:t>
            </a:r>
          </a:p>
        </p:txBody>
      </p:sp>
      <p:sp>
        <p:nvSpPr>
          <p:cNvPr id="28692" name="Line 17"/>
          <p:cNvSpPr>
            <a:spLocks noChangeShapeType="1"/>
          </p:cNvSpPr>
          <p:nvPr/>
        </p:nvSpPr>
        <p:spPr bwMode="auto">
          <a:xfrm>
            <a:off x="1993900" y="1905000"/>
            <a:ext cx="62992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93" name="Line 18"/>
          <p:cNvSpPr>
            <a:spLocks noChangeShapeType="1"/>
          </p:cNvSpPr>
          <p:nvPr/>
        </p:nvSpPr>
        <p:spPr bwMode="auto">
          <a:xfrm>
            <a:off x="1676400" y="1460500"/>
            <a:ext cx="0" cy="3327400"/>
          </a:xfrm>
          <a:prstGeom prst="line">
            <a:avLst/>
          </a:prstGeom>
          <a:noFill/>
          <a:ln w="25400">
            <a:solidFill>
              <a:schemeClr val="tx1"/>
            </a:solidFill>
            <a:prstDash val="lgDash"/>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94" name="Line 19"/>
          <p:cNvSpPr>
            <a:spLocks noChangeShapeType="1"/>
          </p:cNvSpPr>
          <p:nvPr/>
        </p:nvSpPr>
        <p:spPr bwMode="auto">
          <a:xfrm>
            <a:off x="8153400" y="1460500"/>
            <a:ext cx="0" cy="3327400"/>
          </a:xfrm>
          <a:prstGeom prst="line">
            <a:avLst/>
          </a:prstGeom>
          <a:noFill/>
          <a:ln w="25400">
            <a:solidFill>
              <a:schemeClr val="tx1"/>
            </a:solidFill>
            <a:prstDash val="lgDash"/>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95" name="Line 20"/>
          <p:cNvSpPr>
            <a:spLocks noChangeShapeType="1"/>
          </p:cNvSpPr>
          <p:nvPr/>
        </p:nvSpPr>
        <p:spPr bwMode="auto">
          <a:xfrm>
            <a:off x="8318500" y="1689100"/>
            <a:ext cx="127000" cy="2032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96" name="Line 21"/>
          <p:cNvSpPr>
            <a:spLocks noChangeShapeType="1"/>
          </p:cNvSpPr>
          <p:nvPr/>
        </p:nvSpPr>
        <p:spPr bwMode="auto">
          <a:xfrm flipV="1">
            <a:off x="8318500" y="1663700"/>
            <a:ext cx="127000" cy="2540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97" name="Line 22"/>
          <p:cNvSpPr>
            <a:spLocks noChangeShapeType="1"/>
          </p:cNvSpPr>
          <p:nvPr/>
        </p:nvSpPr>
        <p:spPr bwMode="auto">
          <a:xfrm>
            <a:off x="1079500" y="2209800"/>
            <a:ext cx="20320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98" name="Line 23"/>
          <p:cNvSpPr>
            <a:spLocks noChangeShapeType="1"/>
          </p:cNvSpPr>
          <p:nvPr/>
        </p:nvSpPr>
        <p:spPr bwMode="auto">
          <a:xfrm>
            <a:off x="3136900" y="2222500"/>
            <a:ext cx="127000" cy="2032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99" name="Line 24"/>
          <p:cNvSpPr>
            <a:spLocks noChangeShapeType="1"/>
          </p:cNvSpPr>
          <p:nvPr/>
        </p:nvSpPr>
        <p:spPr bwMode="auto">
          <a:xfrm>
            <a:off x="1079500" y="2438400"/>
            <a:ext cx="20320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00" name="Line 25"/>
          <p:cNvSpPr>
            <a:spLocks noChangeShapeType="1"/>
          </p:cNvSpPr>
          <p:nvPr/>
        </p:nvSpPr>
        <p:spPr bwMode="auto">
          <a:xfrm flipV="1">
            <a:off x="3136900" y="2197100"/>
            <a:ext cx="127000" cy="2540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01" name="Line 26"/>
          <p:cNvSpPr>
            <a:spLocks noChangeShapeType="1"/>
          </p:cNvSpPr>
          <p:nvPr/>
        </p:nvSpPr>
        <p:spPr bwMode="auto">
          <a:xfrm>
            <a:off x="3289300" y="2209800"/>
            <a:ext cx="55372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02" name="Rectangle 27"/>
          <p:cNvSpPr>
            <a:spLocks noChangeArrowheads="1"/>
          </p:cNvSpPr>
          <p:nvPr/>
        </p:nvSpPr>
        <p:spPr bwMode="auto">
          <a:xfrm>
            <a:off x="60325" y="1919288"/>
            <a:ext cx="1293813" cy="638175"/>
          </a:xfrm>
          <a:prstGeom prst="rect">
            <a:avLst/>
          </a:prstGeom>
          <a:noFill/>
          <a:ln w="12700">
            <a:noFill/>
            <a:miter lim="800000"/>
            <a:headEnd/>
            <a:tailEnd/>
          </a:ln>
        </p:spPr>
        <p:txBody>
          <a:bodyPr lIns="90488" tIns="44450" rIns="90488" bIns="44450">
            <a:spAutoFit/>
          </a:bodyPr>
          <a:lstStyle/>
          <a:p>
            <a:pPr>
              <a:defRPr/>
            </a:pPr>
            <a:r>
              <a:rPr lang="en-US" dirty="0" err="1">
                <a:latin typeface="+mn-lt"/>
                <a:ea typeface="ＭＳ Ｐゴシック" charset="-128"/>
                <a:cs typeface="ＭＳ Ｐゴシック" charset="-128"/>
              </a:rPr>
              <a:t>Rs</a:t>
            </a:r>
            <a:r>
              <a:rPr lang="en-US" dirty="0">
                <a:latin typeface="+mn-lt"/>
                <a:ea typeface="ＭＳ Ｐゴシック" charset="-128"/>
                <a:cs typeface="ＭＳ Ｐゴシック" charset="-128"/>
              </a:rPr>
              <a:t>, </a:t>
            </a:r>
            <a:r>
              <a:rPr lang="en-US" dirty="0" err="1">
                <a:latin typeface="+mn-lt"/>
                <a:ea typeface="ＭＳ Ｐゴシック" charset="-128"/>
                <a:cs typeface="ＭＳ Ｐゴシック" charset="-128"/>
              </a:rPr>
              <a:t>Rt</a:t>
            </a:r>
            <a:r>
              <a:rPr lang="en-US" dirty="0">
                <a:latin typeface="+mn-lt"/>
                <a:ea typeface="ＭＳ Ｐゴシック" charset="-128"/>
                <a:cs typeface="ＭＳ Ｐゴシック" charset="-128"/>
              </a:rPr>
              <a:t>, Rd,</a:t>
            </a:r>
          </a:p>
          <a:p>
            <a:pPr>
              <a:defRPr/>
            </a:pPr>
            <a:r>
              <a:rPr lang="en-US" dirty="0">
                <a:latin typeface="+mn-lt"/>
                <a:ea typeface="ＭＳ Ｐゴシック" charset="-128"/>
                <a:cs typeface="ＭＳ Ｐゴシック" charset="-128"/>
              </a:rPr>
              <a:t>Op, </a:t>
            </a:r>
            <a:r>
              <a:rPr lang="en-US" dirty="0" err="1">
                <a:latin typeface="+mn-lt"/>
                <a:ea typeface="ＭＳ Ｐゴシック" charset="-128"/>
                <a:cs typeface="ＭＳ Ｐゴシック" charset="-128"/>
              </a:rPr>
              <a:t>Func</a:t>
            </a:r>
            <a:endParaRPr lang="en-US" dirty="0">
              <a:latin typeface="+mn-lt"/>
              <a:ea typeface="ＭＳ Ｐゴシック" charset="-128"/>
              <a:cs typeface="ＭＳ Ｐゴシック" charset="-128"/>
            </a:endParaRPr>
          </a:p>
        </p:txBody>
      </p:sp>
      <p:sp>
        <p:nvSpPr>
          <p:cNvPr id="28703" name="Line 28"/>
          <p:cNvSpPr>
            <a:spLocks noChangeShapeType="1"/>
          </p:cNvSpPr>
          <p:nvPr/>
        </p:nvSpPr>
        <p:spPr bwMode="auto">
          <a:xfrm>
            <a:off x="3289300" y="2438400"/>
            <a:ext cx="55372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04" name="Line 29"/>
          <p:cNvSpPr>
            <a:spLocks noChangeShapeType="1"/>
          </p:cNvSpPr>
          <p:nvPr/>
        </p:nvSpPr>
        <p:spPr bwMode="auto">
          <a:xfrm>
            <a:off x="1905000" y="1460500"/>
            <a:ext cx="0" cy="660400"/>
          </a:xfrm>
          <a:prstGeom prst="line">
            <a:avLst/>
          </a:prstGeom>
          <a:noFill/>
          <a:ln w="25400">
            <a:solidFill>
              <a:schemeClr val="tx1"/>
            </a:solidFill>
            <a:prstDash val="dash"/>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05" name="Line 30"/>
          <p:cNvSpPr>
            <a:spLocks noChangeShapeType="1"/>
          </p:cNvSpPr>
          <p:nvPr/>
        </p:nvSpPr>
        <p:spPr bwMode="auto">
          <a:xfrm>
            <a:off x="698500" y="2743200"/>
            <a:ext cx="35560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06" name="Line 31"/>
          <p:cNvSpPr>
            <a:spLocks noChangeShapeType="1"/>
          </p:cNvSpPr>
          <p:nvPr/>
        </p:nvSpPr>
        <p:spPr bwMode="auto">
          <a:xfrm>
            <a:off x="4279900" y="2755900"/>
            <a:ext cx="127000" cy="2032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07" name="Line 32"/>
          <p:cNvSpPr>
            <a:spLocks noChangeShapeType="1"/>
          </p:cNvSpPr>
          <p:nvPr/>
        </p:nvSpPr>
        <p:spPr bwMode="auto">
          <a:xfrm>
            <a:off x="698500" y="2971800"/>
            <a:ext cx="35560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08" name="Line 33"/>
          <p:cNvSpPr>
            <a:spLocks noChangeShapeType="1"/>
          </p:cNvSpPr>
          <p:nvPr/>
        </p:nvSpPr>
        <p:spPr bwMode="auto">
          <a:xfrm flipV="1">
            <a:off x="4279900" y="2730500"/>
            <a:ext cx="127000" cy="2540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09" name="Line 34"/>
          <p:cNvSpPr>
            <a:spLocks noChangeShapeType="1"/>
          </p:cNvSpPr>
          <p:nvPr/>
        </p:nvSpPr>
        <p:spPr bwMode="auto">
          <a:xfrm>
            <a:off x="4432300" y="2743200"/>
            <a:ext cx="43942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10" name="Line 35"/>
          <p:cNvSpPr>
            <a:spLocks noChangeShapeType="1"/>
          </p:cNvSpPr>
          <p:nvPr/>
        </p:nvSpPr>
        <p:spPr bwMode="auto">
          <a:xfrm>
            <a:off x="4432300" y="2971800"/>
            <a:ext cx="43942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11" name="Line 36"/>
          <p:cNvSpPr>
            <a:spLocks noChangeShapeType="1"/>
          </p:cNvSpPr>
          <p:nvPr/>
        </p:nvSpPr>
        <p:spPr bwMode="auto">
          <a:xfrm>
            <a:off x="698500" y="3810000"/>
            <a:ext cx="46228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12" name="Line 37"/>
          <p:cNvSpPr>
            <a:spLocks noChangeShapeType="1"/>
          </p:cNvSpPr>
          <p:nvPr/>
        </p:nvSpPr>
        <p:spPr bwMode="auto">
          <a:xfrm>
            <a:off x="5346700" y="3822700"/>
            <a:ext cx="127000" cy="2032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13" name="Line 38"/>
          <p:cNvSpPr>
            <a:spLocks noChangeShapeType="1"/>
          </p:cNvSpPr>
          <p:nvPr/>
        </p:nvSpPr>
        <p:spPr bwMode="auto">
          <a:xfrm>
            <a:off x="698500" y="4038600"/>
            <a:ext cx="46228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14" name="Line 39"/>
          <p:cNvSpPr>
            <a:spLocks noChangeShapeType="1"/>
          </p:cNvSpPr>
          <p:nvPr/>
        </p:nvSpPr>
        <p:spPr bwMode="auto">
          <a:xfrm flipV="1">
            <a:off x="5346700" y="3797300"/>
            <a:ext cx="127000" cy="2540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15" name="Line 40"/>
          <p:cNvSpPr>
            <a:spLocks noChangeShapeType="1"/>
          </p:cNvSpPr>
          <p:nvPr/>
        </p:nvSpPr>
        <p:spPr bwMode="auto">
          <a:xfrm>
            <a:off x="5499100" y="4038600"/>
            <a:ext cx="33274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16" name="Line 41"/>
          <p:cNvSpPr>
            <a:spLocks noChangeShapeType="1"/>
          </p:cNvSpPr>
          <p:nvPr/>
        </p:nvSpPr>
        <p:spPr bwMode="auto">
          <a:xfrm>
            <a:off x="698500" y="4343400"/>
            <a:ext cx="57658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17" name="Line 42"/>
          <p:cNvSpPr>
            <a:spLocks noChangeShapeType="1"/>
          </p:cNvSpPr>
          <p:nvPr/>
        </p:nvSpPr>
        <p:spPr bwMode="auto">
          <a:xfrm>
            <a:off x="6489700" y="4356100"/>
            <a:ext cx="127000" cy="2032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18" name="Line 43"/>
          <p:cNvSpPr>
            <a:spLocks noChangeShapeType="1"/>
          </p:cNvSpPr>
          <p:nvPr/>
        </p:nvSpPr>
        <p:spPr bwMode="auto">
          <a:xfrm>
            <a:off x="698500" y="4572000"/>
            <a:ext cx="57658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19" name="Line 44"/>
          <p:cNvSpPr>
            <a:spLocks noChangeShapeType="1"/>
          </p:cNvSpPr>
          <p:nvPr/>
        </p:nvSpPr>
        <p:spPr bwMode="auto">
          <a:xfrm flipV="1">
            <a:off x="6489700" y="4330700"/>
            <a:ext cx="127000" cy="2540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20" name="Line 45"/>
          <p:cNvSpPr>
            <a:spLocks noChangeShapeType="1"/>
          </p:cNvSpPr>
          <p:nvPr/>
        </p:nvSpPr>
        <p:spPr bwMode="auto">
          <a:xfrm>
            <a:off x="6642100" y="4343400"/>
            <a:ext cx="21844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21" name="Line 46"/>
          <p:cNvSpPr>
            <a:spLocks noChangeShapeType="1"/>
          </p:cNvSpPr>
          <p:nvPr/>
        </p:nvSpPr>
        <p:spPr bwMode="auto">
          <a:xfrm>
            <a:off x="6642100" y="4572000"/>
            <a:ext cx="21844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22" name="Rectangle 47"/>
          <p:cNvSpPr>
            <a:spLocks noChangeArrowheads="1"/>
          </p:cNvSpPr>
          <p:nvPr/>
        </p:nvSpPr>
        <p:spPr bwMode="auto">
          <a:xfrm>
            <a:off x="60325" y="2646363"/>
            <a:ext cx="928688" cy="363537"/>
          </a:xfrm>
          <a:prstGeom prst="rect">
            <a:avLst/>
          </a:prstGeom>
          <a:noFill/>
          <a:ln w="12700">
            <a:noFill/>
            <a:miter lim="800000"/>
            <a:headEnd/>
            <a:tailEnd/>
          </a:ln>
        </p:spPr>
        <p:txBody>
          <a:bodyPr lIns="90488" tIns="44450" rIns="90488" bIns="44450">
            <a:spAutoFit/>
          </a:bodyPr>
          <a:lstStyle/>
          <a:p>
            <a:pPr>
              <a:defRPr/>
            </a:pPr>
            <a:r>
              <a:rPr lang="en-US">
                <a:latin typeface="+mn-lt"/>
                <a:ea typeface="ＭＳ Ｐゴシック" charset="-128"/>
                <a:cs typeface="ＭＳ Ｐゴシック" charset="-128"/>
              </a:rPr>
              <a:t>ALUctr</a:t>
            </a:r>
          </a:p>
        </p:txBody>
      </p:sp>
      <p:sp>
        <p:nvSpPr>
          <p:cNvPr id="28723" name="Line 48"/>
          <p:cNvSpPr>
            <a:spLocks noChangeShapeType="1"/>
          </p:cNvSpPr>
          <p:nvPr/>
        </p:nvSpPr>
        <p:spPr bwMode="auto">
          <a:xfrm>
            <a:off x="3200400" y="1993900"/>
            <a:ext cx="0" cy="2184400"/>
          </a:xfrm>
          <a:prstGeom prst="line">
            <a:avLst/>
          </a:prstGeom>
          <a:noFill/>
          <a:ln w="25400">
            <a:solidFill>
              <a:schemeClr val="tx1"/>
            </a:solidFill>
            <a:prstDash val="dash"/>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24" name="Rectangle 49"/>
          <p:cNvSpPr>
            <a:spLocks noChangeArrowheads="1"/>
          </p:cNvSpPr>
          <p:nvPr/>
        </p:nvSpPr>
        <p:spPr bwMode="auto">
          <a:xfrm>
            <a:off x="3262313" y="1866900"/>
            <a:ext cx="3260725" cy="363538"/>
          </a:xfrm>
          <a:prstGeom prst="rect">
            <a:avLst/>
          </a:prstGeom>
          <a:noFill/>
          <a:ln w="12700">
            <a:noFill/>
            <a:miter lim="800000"/>
            <a:headEnd/>
            <a:tailEnd/>
          </a:ln>
        </p:spPr>
        <p:txBody>
          <a:bodyPr wrap="none" lIns="90488" tIns="44450" rIns="90488" bIns="44450">
            <a:spAutoFit/>
          </a:bodyPr>
          <a:lstStyle/>
          <a:p>
            <a:pPr>
              <a:defRPr/>
            </a:pPr>
            <a:r>
              <a:rPr lang="en-US" dirty="0">
                <a:latin typeface="+mn-lt"/>
                <a:ea typeface="ＭＳ Ｐゴシック" charset="-128"/>
                <a:cs typeface="ＭＳ Ｐゴシック" charset="-128"/>
              </a:rPr>
              <a:t>Instruction Memory Access Time</a:t>
            </a:r>
          </a:p>
        </p:txBody>
      </p:sp>
      <p:sp>
        <p:nvSpPr>
          <p:cNvPr id="28725" name="Line 50"/>
          <p:cNvSpPr>
            <a:spLocks noChangeShapeType="1"/>
          </p:cNvSpPr>
          <p:nvPr/>
        </p:nvSpPr>
        <p:spPr bwMode="auto">
          <a:xfrm>
            <a:off x="1917700" y="2057400"/>
            <a:ext cx="1270000" cy="0"/>
          </a:xfrm>
          <a:prstGeom prst="line">
            <a:avLst/>
          </a:prstGeom>
          <a:noFill/>
          <a:ln w="25400">
            <a:solidFill>
              <a:schemeClr val="accent2"/>
            </a:solidFill>
            <a:round/>
            <a:headEnd type="triangle" w="med" len="me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28726" name="Rectangle 51"/>
          <p:cNvSpPr>
            <a:spLocks noChangeArrowheads="1"/>
          </p:cNvSpPr>
          <p:nvPr/>
        </p:nvSpPr>
        <p:spPr bwMode="auto">
          <a:xfrm>
            <a:off x="1752600" y="2646363"/>
            <a:ext cx="1217613" cy="363537"/>
          </a:xfrm>
          <a:prstGeom prst="rect">
            <a:avLst/>
          </a:prstGeom>
          <a:noFill/>
          <a:ln w="12700">
            <a:noFill/>
            <a:miter lim="800000"/>
            <a:headEnd/>
            <a:tailEnd/>
          </a:ln>
        </p:spPr>
        <p:txBody>
          <a:bodyPr lIns="90488" tIns="44450" rIns="90488" bIns="44450">
            <a:spAutoFit/>
          </a:bodyPr>
          <a:lstStyle/>
          <a:p>
            <a:pPr>
              <a:defRPr/>
            </a:pPr>
            <a:r>
              <a:rPr lang="en-US" dirty="0">
                <a:latin typeface="+mn-lt"/>
                <a:ea typeface="ＭＳ Ｐゴシック" charset="-128"/>
                <a:cs typeface="ＭＳ Ｐゴシック" charset="-128"/>
              </a:rPr>
              <a:t>Old Value</a:t>
            </a:r>
          </a:p>
        </p:txBody>
      </p:sp>
      <p:sp>
        <p:nvSpPr>
          <p:cNvPr id="28727" name="Rectangle 52"/>
          <p:cNvSpPr>
            <a:spLocks noChangeArrowheads="1"/>
          </p:cNvSpPr>
          <p:nvPr/>
        </p:nvSpPr>
        <p:spPr bwMode="auto">
          <a:xfrm>
            <a:off x="4862513" y="2662238"/>
            <a:ext cx="1385887" cy="363537"/>
          </a:xfrm>
          <a:prstGeom prst="rect">
            <a:avLst/>
          </a:prstGeom>
          <a:noFill/>
          <a:ln w="12700">
            <a:noFill/>
            <a:miter lim="800000"/>
            <a:headEnd/>
            <a:tailEnd/>
          </a:ln>
        </p:spPr>
        <p:txBody>
          <a:bodyPr lIns="90488" tIns="44450" rIns="90488" bIns="44450">
            <a:spAutoFit/>
          </a:bodyPr>
          <a:lstStyle/>
          <a:p>
            <a:pPr>
              <a:defRPr/>
            </a:pPr>
            <a:r>
              <a:rPr lang="en-US" dirty="0">
                <a:latin typeface="+mn-lt"/>
                <a:ea typeface="ＭＳ Ｐゴシック" charset="-128"/>
                <a:cs typeface="ＭＳ Ｐゴシック" charset="-128"/>
              </a:rPr>
              <a:t>New Value</a:t>
            </a:r>
          </a:p>
        </p:txBody>
      </p:sp>
      <p:sp>
        <p:nvSpPr>
          <p:cNvPr id="28728" name="Line 53"/>
          <p:cNvSpPr>
            <a:spLocks noChangeShapeType="1"/>
          </p:cNvSpPr>
          <p:nvPr/>
        </p:nvSpPr>
        <p:spPr bwMode="auto">
          <a:xfrm>
            <a:off x="4343400" y="2514600"/>
            <a:ext cx="0" cy="1041400"/>
          </a:xfrm>
          <a:prstGeom prst="line">
            <a:avLst/>
          </a:prstGeom>
          <a:noFill/>
          <a:ln w="25400">
            <a:solidFill>
              <a:schemeClr val="tx1"/>
            </a:solidFill>
            <a:prstDash val="dash"/>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29" name="Line 54"/>
          <p:cNvSpPr>
            <a:spLocks noChangeShapeType="1"/>
          </p:cNvSpPr>
          <p:nvPr/>
        </p:nvSpPr>
        <p:spPr bwMode="auto">
          <a:xfrm>
            <a:off x="698500" y="3276600"/>
            <a:ext cx="37846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30" name="Line 55"/>
          <p:cNvSpPr>
            <a:spLocks noChangeShapeType="1"/>
          </p:cNvSpPr>
          <p:nvPr/>
        </p:nvSpPr>
        <p:spPr bwMode="auto">
          <a:xfrm flipH="1">
            <a:off x="4254500" y="3289300"/>
            <a:ext cx="177800" cy="2032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31" name="Line 56"/>
          <p:cNvSpPr>
            <a:spLocks noChangeShapeType="1"/>
          </p:cNvSpPr>
          <p:nvPr/>
        </p:nvSpPr>
        <p:spPr bwMode="auto">
          <a:xfrm>
            <a:off x="698500" y="3505200"/>
            <a:ext cx="35560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32" name="Line 57"/>
          <p:cNvSpPr>
            <a:spLocks noChangeShapeType="1"/>
          </p:cNvSpPr>
          <p:nvPr/>
        </p:nvSpPr>
        <p:spPr bwMode="auto">
          <a:xfrm>
            <a:off x="4432300" y="3276600"/>
            <a:ext cx="43942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33" name="Rectangle 58"/>
          <p:cNvSpPr>
            <a:spLocks noChangeArrowheads="1"/>
          </p:cNvSpPr>
          <p:nvPr/>
        </p:nvSpPr>
        <p:spPr bwMode="auto">
          <a:xfrm>
            <a:off x="60325" y="3179763"/>
            <a:ext cx="1004888" cy="363537"/>
          </a:xfrm>
          <a:prstGeom prst="rect">
            <a:avLst/>
          </a:prstGeom>
          <a:noFill/>
          <a:ln w="12700">
            <a:noFill/>
            <a:miter lim="800000"/>
            <a:headEnd/>
            <a:tailEnd/>
          </a:ln>
        </p:spPr>
        <p:txBody>
          <a:bodyPr lIns="90488" tIns="44450" rIns="90488" bIns="44450">
            <a:spAutoFit/>
          </a:bodyPr>
          <a:lstStyle/>
          <a:p>
            <a:pPr>
              <a:defRPr/>
            </a:pPr>
            <a:r>
              <a:rPr lang="en-US">
                <a:latin typeface="+mn-lt"/>
                <a:ea typeface="ＭＳ Ｐゴシック" charset="-128"/>
                <a:cs typeface="ＭＳ Ｐゴシック" charset="-128"/>
              </a:rPr>
              <a:t>RegWr</a:t>
            </a:r>
          </a:p>
        </p:txBody>
      </p:sp>
      <p:sp>
        <p:nvSpPr>
          <p:cNvPr id="28734" name="Rectangle 59"/>
          <p:cNvSpPr>
            <a:spLocks noChangeArrowheads="1"/>
          </p:cNvSpPr>
          <p:nvPr/>
        </p:nvSpPr>
        <p:spPr bwMode="auto">
          <a:xfrm>
            <a:off x="1752600" y="3179763"/>
            <a:ext cx="1217613" cy="363537"/>
          </a:xfrm>
          <a:prstGeom prst="rect">
            <a:avLst/>
          </a:prstGeom>
          <a:noFill/>
          <a:ln w="12700">
            <a:noFill/>
            <a:miter lim="800000"/>
            <a:headEnd/>
            <a:tailEnd/>
          </a:ln>
        </p:spPr>
        <p:txBody>
          <a:bodyPr lIns="90488" tIns="44450" rIns="90488" bIns="44450">
            <a:spAutoFit/>
          </a:bodyPr>
          <a:lstStyle/>
          <a:p>
            <a:pPr>
              <a:defRPr/>
            </a:pPr>
            <a:r>
              <a:rPr lang="en-US">
                <a:latin typeface="+mn-lt"/>
                <a:ea typeface="ＭＳ Ｐゴシック" charset="-128"/>
                <a:cs typeface="ＭＳ Ｐゴシック" charset="-128"/>
              </a:rPr>
              <a:t>Old Value</a:t>
            </a:r>
          </a:p>
        </p:txBody>
      </p:sp>
      <p:sp>
        <p:nvSpPr>
          <p:cNvPr id="28735" name="Rectangle 60"/>
          <p:cNvSpPr>
            <a:spLocks noChangeArrowheads="1"/>
          </p:cNvSpPr>
          <p:nvPr/>
        </p:nvSpPr>
        <p:spPr bwMode="auto">
          <a:xfrm>
            <a:off x="4862513" y="3241675"/>
            <a:ext cx="1385887" cy="363538"/>
          </a:xfrm>
          <a:prstGeom prst="rect">
            <a:avLst/>
          </a:prstGeom>
          <a:noFill/>
          <a:ln w="12700">
            <a:noFill/>
            <a:miter lim="800000"/>
            <a:headEnd/>
            <a:tailEnd/>
          </a:ln>
        </p:spPr>
        <p:txBody>
          <a:bodyPr lIns="90488" tIns="44450" rIns="90488" bIns="44450">
            <a:spAutoFit/>
          </a:bodyPr>
          <a:lstStyle/>
          <a:p>
            <a:pPr>
              <a:defRPr/>
            </a:pPr>
            <a:r>
              <a:rPr lang="en-US">
                <a:latin typeface="+mn-lt"/>
                <a:ea typeface="ＭＳ Ｐゴシック" charset="-128"/>
                <a:cs typeface="ＭＳ Ｐゴシック" charset="-128"/>
              </a:rPr>
              <a:t>New Value</a:t>
            </a:r>
          </a:p>
        </p:txBody>
      </p:sp>
      <p:sp>
        <p:nvSpPr>
          <p:cNvPr id="28736" name="Line 61"/>
          <p:cNvSpPr>
            <a:spLocks noChangeShapeType="1"/>
          </p:cNvSpPr>
          <p:nvPr/>
        </p:nvSpPr>
        <p:spPr bwMode="auto">
          <a:xfrm>
            <a:off x="3213100" y="2590800"/>
            <a:ext cx="1117600" cy="0"/>
          </a:xfrm>
          <a:prstGeom prst="line">
            <a:avLst/>
          </a:prstGeom>
          <a:noFill/>
          <a:ln w="25400">
            <a:solidFill>
              <a:schemeClr val="accent2"/>
            </a:solidFill>
            <a:round/>
            <a:headEnd type="triangle" w="med" len="me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28737" name="Rectangle 62"/>
          <p:cNvSpPr>
            <a:spLocks noChangeArrowheads="1"/>
          </p:cNvSpPr>
          <p:nvPr/>
        </p:nvSpPr>
        <p:spPr bwMode="auto">
          <a:xfrm>
            <a:off x="4329113" y="2400300"/>
            <a:ext cx="3671887" cy="363538"/>
          </a:xfrm>
          <a:prstGeom prst="rect">
            <a:avLst/>
          </a:prstGeom>
          <a:noFill/>
          <a:ln w="12700">
            <a:noFill/>
            <a:miter lim="800000"/>
            <a:headEnd/>
            <a:tailEnd/>
          </a:ln>
        </p:spPr>
        <p:txBody>
          <a:bodyPr lIns="90488" tIns="44450" rIns="90488" bIns="44450">
            <a:spAutoFit/>
          </a:bodyPr>
          <a:lstStyle/>
          <a:p>
            <a:pPr>
              <a:defRPr/>
            </a:pPr>
            <a:r>
              <a:rPr lang="en-US" dirty="0">
                <a:latin typeface="+mn-lt"/>
                <a:ea typeface="ＭＳ Ｐゴシック" charset="-128"/>
                <a:cs typeface="ＭＳ Ｐゴシック" charset="-128"/>
              </a:rPr>
              <a:t>Delay through Control Logic</a:t>
            </a:r>
          </a:p>
        </p:txBody>
      </p:sp>
      <p:sp>
        <p:nvSpPr>
          <p:cNvPr id="28738" name="Line 63"/>
          <p:cNvSpPr>
            <a:spLocks noChangeShapeType="1"/>
          </p:cNvSpPr>
          <p:nvPr/>
        </p:nvSpPr>
        <p:spPr bwMode="auto">
          <a:xfrm>
            <a:off x="5499100" y="3810000"/>
            <a:ext cx="33274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39" name="Rectangle 64"/>
          <p:cNvSpPr>
            <a:spLocks noChangeArrowheads="1"/>
          </p:cNvSpPr>
          <p:nvPr/>
        </p:nvSpPr>
        <p:spPr bwMode="auto">
          <a:xfrm>
            <a:off x="60325" y="3713163"/>
            <a:ext cx="1157288" cy="363537"/>
          </a:xfrm>
          <a:prstGeom prst="rect">
            <a:avLst/>
          </a:prstGeom>
          <a:noFill/>
          <a:ln w="12700">
            <a:noFill/>
            <a:miter lim="800000"/>
            <a:headEnd/>
            <a:tailEnd/>
          </a:ln>
        </p:spPr>
        <p:txBody>
          <a:bodyPr lIns="90488" tIns="44450" rIns="90488" bIns="44450">
            <a:spAutoFit/>
          </a:bodyPr>
          <a:lstStyle/>
          <a:p>
            <a:pPr>
              <a:defRPr/>
            </a:pPr>
            <a:r>
              <a:rPr lang="en-US">
                <a:latin typeface="+mn-lt"/>
                <a:ea typeface="ＭＳ Ｐゴシック" charset="-128"/>
                <a:cs typeface="ＭＳ Ｐゴシック" charset="-128"/>
              </a:rPr>
              <a:t>busA, B</a:t>
            </a:r>
          </a:p>
        </p:txBody>
      </p:sp>
      <p:sp>
        <p:nvSpPr>
          <p:cNvPr id="28740" name="Line 65"/>
          <p:cNvSpPr>
            <a:spLocks noChangeShapeType="1"/>
          </p:cNvSpPr>
          <p:nvPr/>
        </p:nvSpPr>
        <p:spPr bwMode="auto">
          <a:xfrm>
            <a:off x="5410200" y="3594100"/>
            <a:ext cx="0" cy="660400"/>
          </a:xfrm>
          <a:prstGeom prst="line">
            <a:avLst/>
          </a:prstGeom>
          <a:noFill/>
          <a:ln w="25400">
            <a:solidFill>
              <a:schemeClr val="tx1"/>
            </a:solidFill>
            <a:prstDash val="dash"/>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41" name="Line 66"/>
          <p:cNvSpPr>
            <a:spLocks noChangeShapeType="1"/>
          </p:cNvSpPr>
          <p:nvPr/>
        </p:nvSpPr>
        <p:spPr bwMode="auto">
          <a:xfrm>
            <a:off x="3213100" y="3657600"/>
            <a:ext cx="2184400" cy="0"/>
          </a:xfrm>
          <a:prstGeom prst="line">
            <a:avLst/>
          </a:prstGeom>
          <a:noFill/>
          <a:ln w="25400">
            <a:solidFill>
              <a:schemeClr val="accent2"/>
            </a:solidFill>
            <a:round/>
            <a:headEnd type="triangle" w="med" len="me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28742" name="Rectangle 67"/>
          <p:cNvSpPr>
            <a:spLocks noChangeArrowheads="1"/>
          </p:cNvSpPr>
          <p:nvPr/>
        </p:nvSpPr>
        <p:spPr bwMode="auto">
          <a:xfrm>
            <a:off x="5395913" y="3451225"/>
            <a:ext cx="2705100" cy="366713"/>
          </a:xfrm>
          <a:prstGeom prst="rect">
            <a:avLst/>
          </a:prstGeom>
          <a:noFill/>
          <a:ln w="12700">
            <a:noFill/>
            <a:miter lim="800000"/>
            <a:headEnd/>
            <a:tailEnd/>
          </a:ln>
        </p:spPr>
        <p:txBody>
          <a:bodyPr lIns="90488" tIns="44450" rIns="90488" bIns="44450">
            <a:spAutoFit/>
          </a:bodyPr>
          <a:lstStyle/>
          <a:p>
            <a:pPr>
              <a:defRPr/>
            </a:pPr>
            <a:r>
              <a:rPr lang="en-US" dirty="0">
                <a:latin typeface="+mn-lt"/>
                <a:ea typeface="ＭＳ Ｐゴシック" charset="-128"/>
                <a:cs typeface="ＭＳ Ｐゴシック" charset="-128"/>
              </a:rPr>
              <a:t>Register File Access Time</a:t>
            </a:r>
          </a:p>
        </p:txBody>
      </p:sp>
      <p:sp>
        <p:nvSpPr>
          <p:cNvPr id="28743" name="Rectangle 68"/>
          <p:cNvSpPr>
            <a:spLocks noChangeArrowheads="1"/>
          </p:cNvSpPr>
          <p:nvPr/>
        </p:nvSpPr>
        <p:spPr bwMode="auto">
          <a:xfrm>
            <a:off x="1752600" y="3713163"/>
            <a:ext cx="1217613" cy="363537"/>
          </a:xfrm>
          <a:prstGeom prst="rect">
            <a:avLst/>
          </a:prstGeom>
          <a:noFill/>
          <a:ln w="12700">
            <a:noFill/>
            <a:miter lim="800000"/>
            <a:headEnd/>
            <a:tailEnd/>
          </a:ln>
        </p:spPr>
        <p:txBody>
          <a:bodyPr lIns="90488" tIns="44450" rIns="90488" bIns="44450">
            <a:spAutoFit/>
          </a:bodyPr>
          <a:lstStyle/>
          <a:p>
            <a:pPr>
              <a:defRPr/>
            </a:pPr>
            <a:r>
              <a:rPr lang="en-US">
                <a:latin typeface="+mn-lt"/>
                <a:ea typeface="ＭＳ Ｐゴシック" charset="-128"/>
                <a:cs typeface="ＭＳ Ｐゴシック" charset="-128"/>
              </a:rPr>
              <a:t>Old Value</a:t>
            </a:r>
          </a:p>
        </p:txBody>
      </p:sp>
      <p:sp>
        <p:nvSpPr>
          <p:cNvPr id="28744" name="Rectangle 69"/>
          <p:cNvSpPr>
            <a:spLocks noChangeArrowheads="1"/>
          </p:cNvSpPr>
          <p:nvPr/>
        </p:nvSpPr>
        <p:spPr bwMode="auto">
          <a:xfrm>
            <a:off x="6005513" y="3713163"/>
            <a:ext cx="1385887" cy="363537"/>
          </a:xfrm>
          <a:prstGeom prst="rect">
            <a:avLst/>
          </a:prstGeom>
          <a:noFill/>
          <a:ln w="12700">
            <a:noFill/>
            <a:miter lim="800000"/>
            <a:headEnd/>
            <a:tailEnd/>
          </a:ln>
        </p:spPr>
        <p:txBody>
          <a:bodyPr lIns="90488" tIns="44450" rIns="90488" bIns="44450">
            <a:spAutoFit/>
          </a:bodyPr>
          <a:lstStyle/>
          <a:p>
            <a:pPr>
              <a:defRPr/>
            </a:pPr>
            <a:r>
              <a:rPr lang="en-US" dirty="0">
                <a:latin typeface="+mn-lt"/>
                <a:ea typeface="ＭＳ Ｐゴシック" charset="-128"/>
                <a:cs typeface="ＭＳ Ｐゴシック" charset="-128"/>
              </a:rPr>
              <a:t>New Value</a:t>
            </a:r>
          </a:p>
        </p:txBody>
      </p:sp>
      <p:sp>
        <p:nvSpPr>
          <p:cNvPr id="28745" name="Rectangle 70"/>
          <p:cNvSpPr>
            <a:spLocks noChangeArrowheads="1"/>
          </p:cNvSpPr>
          <p:nvPr/>
        </p:nvSpPr>
        <p:spPr bwMode="auto">
          <a:xfrm>
            <a:off x="60325" y="4246563"/>
            <a:ext cx="774700" cy="363537"/>
          </a:xfrm>
          <a:prstGeom prst="rect">
            <a:avLst/>
          </a:prstGeom>
          <a:noFill/>
          <a:ln w="12700">
            <a:noFill/>
            <a:miter lim="800000"/>
            <a:headEnd/>
            <a:tailEnd/>
          </a:ln>
        </p:spPr>
        <p:txBody>
          <a:bodyPr lIns="90488" tIns="44450" rIns="90488" bIns="44450">
            <a:spAutoFit/>
          </a:bodyPr>
          <a:lstStyle/>
          <a:p>
            <a:pPr>
              <a:defRPr/>
            </a:pPr>
            <a:r>
              <a:rPr lang="en-US">
                <a:latin typeface="+mn-lt"/>
                <a:ea typeface="ＭＳ Ｐゴシック" charset="-128"/>
                <a:cs typeface="ＭＳ Ｐゴシック" charset="-128"/>
              </a:rPr>
              <a:t>busW</a:t>
            </a:r>
          </a:p>
        </p:txBody>
      </p:sp>
      <p:sp>
        <p:nvSpPr>
          <p:cNvPr id="28746" name="Line 71"/>
          <p:cNvSpPr>
            <a:spLocks noChangeShapeType="1"/>
          </p:cNvSpPr>
          <p:nvPr/>
        </p:nvSpPr>
        <p:spPr bwMode="auto">
          <a:xfrm>
            <a:off x="6553200" y="4127500"/>
            <a:ext cx="0" cy="660400"/>
          </a:xfrm>
          <a:prstGeom prst="line">
            <a:avLst/>
          </a:prstGeom>
          <a:noFill/>
          <a:ln w="25400">
            <a:solidFill>
              <a:schemeClr val="tx1"/>
            </a:solidFill>
            <a:prstDash val="dash"/>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47" name="Line 72"/>
          <p:cNvSpPr>
            <a:spLocks noChangeShapeType="1"/>
          </p:cNvSpPr>
          <p:nvPr/>
        </p:nvSpPr>
        <p:spPr bwMode="auto">
          <a:xfrm>
            <a:off x="5422900" y="4191000"/>
            <a:ext cx="1117600" cy="0"/>
          </a:xfrm>
          <a:prstGeom prst="line">
            <a:avLst/>
          </a:prstGeom>
          <a:noFill/>
          <a:ln w="25400">
            <a:solidFill>
              <a:schemeClr val="accent2"/>
            </a:solidFill>
            <a:round/>
            <a:headEnd type="triangle" w="med" len="me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28748" name="Rectangle 73"/>
          <p:cNvSpPr>
            <a:spLocks noChangeArrowheads="1"/>
          </p:cNvSpPr>
          <p:nvPr/>
        </p:nvSpPr>
        <p:spPr bwMode="auto">
          <a:xfrm>
            <a:off x="6615113" y="4000500"/>
            <a:ext cx="1131887" cy="366713"/>
          </a:xfrm>
          <a:prstGeom prst="rect">
            <a:avLst/>
          </a:prstGeom>
          <a:noFill/>
          <a:ln w="12700">
            <a:noFill/>
            <a:miter lim="800000"/>
            <a:headEnd/>
            <a:tailEnd/>
          </a:ln>
        </p:spPr>
        <p:txBody>
          <a:bodyPr wrap="none" lIns="90488" tIns="44450" rIns="90488" bIns="44450">
            <a:spAutoFit/>
          </a:bodyPr>
          <a:lstStyle/>
          <a:p>
            <a:pPr>
              <a:defRPr/>
            </a:pPr>
            <a:r>
              <a:rPr lang="en-US" dirty="0">
                <a:latin typeface="+mn-lt"/>
                <a:ea typeface="ＭＳ Ｐゴシック" charset="-128"/>
                <a:cs typeface="ＭＳ Ｐゴシック" charset="-128"/>
              </a:rPr>
              <a:t>ALU Delay</a:t>
            </a:r>
          </a:p>
        </p:txBody>
      </p:sp>
      <p:sp>
        <p:nvSpPr>
          <p:cNvPr id="28749" name="Rectangle 74"/>
          <p:cNvSpPr>
            <a:spLocks noChangeArrowheads="1"/>
          </p:cNvSpPr>
          <p:nvPr/>
        </p:nvSpPr>
        <p:spPr bwMode="auto">
          <a:xfrm>
            <a:off x="1752600" y="4246563"/>
            <a:ext cx="1217613" cy="363537"/>
          </a:xfrm>
          <a:prstGeom prst="rect">
            <a:avLst/>
          </a:prstGeom>
          <a:noFill/>
          <a:ln w="12700">
            <a:noFill/>
            <a:miter lim="800000"/>
            <a:headEnd/>
            <a:tailEnd/>
          </a:ln>
        </p:spPr>
        <p:txBody>
          <a:bodyPr lIns="90488" tIns="44450" rIns="90488" bIns="44450">
            <a:spAutoFit/>
          </a:bodyPr>
          <a:lstStyle/>
          <a:p>
            <a:pPr>
              <a:defRPr/>
            </a:pPr>
            <a:r>
              <a:rPr lang="en-US">
                <a:latin typeface="+mn-lt"/>
                <a:ea typeface="ＭＳ Ｐゴシック" charset="-128"/>
                <a:cs typeface="ＭＳ Ｐゴシック" charset="-128"/>
              </a:rPr>
              <a:t>Old Value</a:t>
            </a:r>
          </a:p>
        </p:txBody>
      </p:sp>
      <p:sp>
        <p:nvSpPr>
          <p:cNvPr id="28750" name="Rectangle 75"/>
          <p:cNvSpPr>
            <a:spLocks noChangeArrowheads="1"/>
          </p:cNvSpPr>
          <p:nvPr/>
        </p:nvSpPr>
        <p:spPr bwMode="auto">
          <a:xfrm>
            <a:off x="6996113" y="4262438"/>
            <a:ext cx="1385887" cy="363537"/>
          </a:xfrm>
          <a:prstGeom prst="rect">
            <a:avLst/>
          </a:prstGeom>
          <a:noFill/>
          <a:ln w="12700">
            <a:noFill/>
            <a:miter lim="800000"/>
            <a:headEnd/>
            <a:tailEnd/>
          </a:ln>
        </p:spPr>
        <p:txBody>
          <a:bodyPr lIns="90488" tIns="44450" rIns="90488" bIns="44450">
            <a:spAutoFit/>
          </a:bodyPr>
          <a:lstStyle/>
          <a:p>
            <a:pPr>
              <a:defRPr/>
            </a:pPr>
            <a:r>
              <a:rPr lang="en-US" dirty="0">
                <a:latin typeface="+mn-lt"/>
                <a:ea typeface="ＭＳ Ｐゴシック" charset="-128"/>
                <a:cs typeface="ＭＳ Ｐゴシック" charset="-128"/>
              </a:rPr>
              <a:t>New Value</a:t>
            </a:r>
          </a:p>
        </p:txBody>
      </p:sp>
      <p:sp>
        <p:nvSpPr>
          <p:cNvPr id="28751" name="Rectangle 76"/>
          <p:cNvSpPr>
            <a:spLocks noChangeArrowheads="1"/>
          </p:cNvSpPr>
          <p:nvPr/>
        </p:nvSpPr>
        <p:spPr bwMode="auto">
          <a:xfrm>
            <a:off x="1752600" y="2112963"/>
            <a:ext cx="1217613" cy="363537"/>
          </a:xfrm>
          <a:prstGeom prst="rect">
            <a:avLst/>
          </a:prstGeom>
          <a:noFill/>
          <a:ln w="12700">
            <a:noFill/>
            <a:miter lim="800000"/>
            <a:headEnd/>
            <a:tailEnd/>
          </a:ln>
        </p:spPr>
        <p:txBody>
          <a:bodyPr lIns="90488" tIns="44450" rIns="90488" bIns="44450">
            <a:spAutoFit/>
          </a:bodyPr>
          <a:lstStyle/>
          <a:p>
            <a:pPr>
              <a:defRPr/>
            </a:pPr>
            <a:r>
              <a:rPr lang="en-US" dirty="0">
                <a:latin typeface="+mn-lt"/>
                <a:ea typeface="ＭＳ Ｐゴシック" charset="-128"/>
                <a:cs typeface="ＭＳ Ｐゴシック" charset="-128"/>
              </a:rPr>
              <a:t>Old Value</a:t>
            </a:r>
          </a:p>
        </p:txBody>
      </p:sp>
      <p:sp>
        <p:nvSpPr>
          <p:cNvPr id="28752" name="Line 77"/>
          <p:cNvSpPr>
            <a:spLocks noChangeShapeType="1"/>
          </p:cNvSpPr>
          <p:nvPr/>
        </p:nvSpPr>
        <p:spPr bwMode="auto">
          <a:xfrm>
            <a:off x="8470900" y="1676400"/>
            <a:ext cx="3556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53" name="Line 78"/>
          <p:cNvSpPr>
            <a:spLocks noChangeShapeType="1"/>
          </p:cNvSpPr>
          <p:nvPr/>
        </p:nvSpPr>
        <p:spPr bwMode="auto">
          <a:xfrm>
            <a:off x="8470900" y="1905000"/>
            <a:ext cx="3556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54" name="Rectangle 79"/>
          <p:cNvSpPr>
            <a:spLocks noChangeArrowheads="1"/>
          </p:cNvSpPr>
          <p:nvPr/>
        </p:nvSpPr>
        <p:spPr bwMode="auto">
          <a:xfrm>
            <a:off x="3567113" y="2112963"/>
            <a:ext cx="1385887" cy="363537"/>
          </a:xfrm>
          <a:prstGeom prst="rect">
            <a:avLst/>
          </a:prstGeom>
          <a:noFill/>
          <a:ln w="12700">
            <a:noFill/>
            <a:miter lim="800000"/>
            <a:headEnd/>
            <a:tailEnd/>
          </a:ln>
        </p:spPr>
        <p:txBody>
          <a:bodyPr lIns="90488" tIns="44450" rIns="90488" bIns="44450">
            <a:spAutoFit/>
          </a:bodyPr>
          <a:lstStyle/>
          <a:p>
            <a:pPr>
              <a:defRPr/>
            </a:pPr>
            <a:r>
              <a:rPr lang="en-US" dirty="0">
                <a:latin typeface="+mn-lt"/>
                <a:ea typeface="ＭＳ Ｐゴシック" charset="-128"/>
                <a:cs typeface="ＭＳ Ｐゴシック" charset="-128"/>
              </a:rPr>
              <a:t>New Value</a:t>
            </a:r>
          </a:p>
        </p:txBody>
      </p:sp>
      <p:sp>
        <p:nvSpPr>
          <p:cNvPr id="28755" name="Rectangle 80"/>
          <p:cNvSpPr>
            <a:spLocks noChangeArrowheads="1"/>
          </p:cNvSpPr>
          <p:nvPr/>
        </p:nvSpPr>
        <p:spPr bwMode="auto">
          <a:xfrm>
            <a:off x="2133600" y="1600200"/>
            <a:ext cx="1447800" cy="366713"/>
          </a:xfrm>
          <a:prstGeom prst="rect">
            <a:avLst/>
          </a:prstGeom>
          <a:noFill/>
          <a:ln w="12700">
            <a:noFill/>
            <a:miter lim="800000"/>
            <a:headEnd/>
            <a:tailEnd/>
          </a:ln>
        </p:spPr>
        <p:txBody>
          <a:bodyPr lIns="90488" tIns="44450" rIns="90488" bIns="44450">
            <a:spAutoFit/>
          </a:bodyPr>
          <a:lstStyle/>
          <a:p>
            <a:pPr>
              <a:defRPr/>
            </a:pPr>
            <a:r>
              <a:rPr lang="en-US" dirty="0">
                <a:latin typeface="+mn-lt"/>
                <a:ea typeface="ＭＳ Ｐゴシック" charset="-128"/>
                <a:cs typeface="ＭＳ Ｐゴシック" charset="-128"/>
              </a:rPr>
              <a:t>New Value</a:t>
            </a:r>
          </a:p>
        </p:txBody>
      </p:sp>
      <p:sp>
        <p:nvSpPr>
          <p:cNvPr id="28756" name="Rectangle 81"/>
          <p:cNvSpPr>
            <a:spLocks noChangeArrowheads="1"/>
          </p:cNvSpPr>
          <p:nvPr/>
        </p:nvSpPr>
        <p:spPr bwMode="auto">
          <a:xfrm>
            <a:off x="595313" y="1595438"/>
            <a:ext cx="1538287" cy="366712"/>
          </a:xfrm>
          <a:prstGeom prst="rect">
            <a:avLst/>
          </a:prstGeom>
          <a:noFill/>
          <a:ln w="12700">
            <a:noFill/>
            <a:miter lim="800000"/>
            <a:headEnd/>
            <a:tailEnd/>
          </a:ln>
        </p:spPr>
        <p:txBody>
          <a:bodyPr lIns="90488" tIns="44450" rIns="90488" bIns="44450">
            <a:spAutoFit/>
          </a:bodyPr>
          <a:lstStyle/>
          <a:p>
            <a:pPr>
              <a:defRPr/>
            </a:pPr>
            <a:r>
              <a:rPr lang="en-US" dirty="0">
                <a:latin typeface="+mn-lt"/>
                <a:ea typeface="ＭＳ Ｐゴシック" charset="-128"/>
                <a:cs typeface="ＭＳ Ｐゴシック" charset="-128"/>
              </a:rPr>
              <a:t>Old Value</a:t>
            </a:r>
          </a:p>
        </p:txBody>
      </p:sp>
      <p:sp>
        <p:nvSpPr>
          <p:cNvPr id="28757" name="Oval 82"/>
          <p:cNvSpPr>
            <a:spLocks noChangeArrowheads="1"/>
          </p:cNvSpPr>
          <p:nvPr/>
        </p:nvSpPr>
        <p:spPr bwMode="auto">
          <a:xfrm>
            <a:off x="8083550" y="3206750"/>
            <a:ext cx="139700" cy="215900"/>
          </a:xfrm>
          <a:prstGeom prst="ellips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58" name="Oval 83"/>
          <p:cNvSpPr>
            <a:spLocks noChangeArrowheads="1"/>
          </p:cNvSpPr>
          <p:nvPr/>
        </p:nvSpPr>
        <p:spPr bwMode="auto">
          <a:xfrm>
            <a:off x="8083550" y="4197350"/>
            <a:ext cx="139700" cy="444500"/>
          </a:xfrm>
          <a:prstGeom prst="ellips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59" name="Arc 84"/>
          <p:cNvSpPr>
            <a:spLocks/>
          </p:cNvSpPr>
          <p:nvPr/>
        </p:nvSpPr>
        <p:spPr bwMode="auto">
          <a:xfrm>
            <a:off x="8229600" y="3360738"/>
            <a:ext cx="222250" cy="1670050"/>
          </a:xfrm>
          <a:custGeom>
            <a:avLst/>
            <a:gdLst>
              <a:gd name="T0" fmla="*/ 0 w 21600"/>
              <a:gd name="T1" fmla="*/ 0 h 21600"/>
              <a:gd name="T2" fmla="*/ 23529772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28760" name="Arc 85"/>
          <p:cNvSpPr>
            <a:spLocks/>
          </p:cNvSpPr>
          <p:nvPr/>
        </p:nvSpPr>
        <p:spPr bwMode="auto">
          <a:xfrm>
            <a:off x="8229600" y="4427538"/>
            <a:ext cx="222250" cy="69850"/>
          </a:xfrm>
          <a:custGeom>
            <a:avLst/>
            <a:gdLst>
              <a:gd name="T0" fmla="*/ 0 w 21600"/>
              <a:gd name="T1" fmla="*/ 0 h 21600"/>
              <a:gd name="T2" fmla="*/ 23529772 w 21600"/>
              <a:gd name="T3" fmla="*/ 730453 h 21600"/>
              <a:gd name="T4" fmla="*/ 0 w 21600"/>
              <a:gd name="T5" fmla="*/ 73045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61" name="Rectangle 86"/>
          <p:cNvSpPr>
            <a:spLocks noChangeArrowheads="1"/>
          </p:cNvSpPr>
          <p:nvPr/>
        </p:nvSpPr>
        <p:spPr bwMode="auto">
          <a:xfrm>
            <a:off x="7337425" y="5029200"/>
            <a:ext cx="1543050" cy="644525"/>
          </a:xfrm>
          <a:prstGeom prst="rect">
            <a:avLst/>
          </a:prstGeom>
          <a:noFill/>
          <a:ln w="12700">
            <a:noFill/>
            <a:miter lim="800000"/>
            <a:headEnd/>
            <a:tailEnd/>
          </a:ln>
        </p:spPr>
        <p:txBody>
          <a:bodyPr wrap="none" lIns="90488" tIns="44450" rIns="90488" bIns="44450">
            <a:spAutoFit/>
          </a:bodyPr>
          <a:lstStyle/>
          <a:p>
            <a:pPr algn="ctr">
              <a:defRPr/>
            </a:pPr>
            <a:r>
              <a:rPr lang="en-US" dirty="0">
                <a:latin typeface="+mn-lt"/>
                <a:ea typeface="ＭＳ Ｐゴシック" charset="-128"/>
                <a:cs typeface="ＭＳ Ｐゴシック" charset="-128"/>
              </a:rPr>
              <a:t>Register Write</a:t>
            </a:r>
          </a:p>
          <a:p>
            <a:pPr algn="ctr">
              <a:defRPr/>
            </a:pPr>
            <a:r>
              <a:rPr lang="en-US" dirty="0">
                <a:latin typeface="+mn-lt"/>
                <a:ea typeface="ＭＳ Ｐゴシック" charset="-128"/>
                <a:cs typeface="ＭＳ Ｐゴシック" charset="-128"/>
              </a:rPr>
              <a:t>Occurs Here</a:t>
            </a:r>
          </a:p>
        </p:txBody>
      </p:sp>
      <p:sp>
        <p:nvSpPr>
          <p:cNvPr id="28762" name="Rectangle 87"/>
          <p:cNvSpPr>
            <a:spLocks noChangeArrowheads="1"/>
          </p:cNvSpPr>
          <p:nvPr/>
        </p:nvSpPr>
        <p:spPr bwMode="auto">
          <a:xfrm>
            <a:off x="6092825" y="5364163"/>
            <a:ext cx="390525" cy="336550"/>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32</a:t>
            </a:r>
          </a:p>
        </p:txBody>
      </p:sp>
      <p:sp>
        <p:nvSpPr>
          <p:cNvPr id="28763" name="Rectangle 88"/>
          <p:cNvSpPr>
            <a:spLocks noChangeArrowheads="1"/>
          </p:cNvSpPr>
          <p:nvPr/>
        </p:nvSpPr>
        <p:spPr bwMode="auto">
          <a:xfrm>
            <a:off x="5281613" y="4589463"/>
            <a:ext cx="1039812" cy="393700"/>
          </a:xfrm>
          <a:prstGeom prst="rect">
            <a:avLst/>
          </a:prstGeom>
          <a:noFill/>
          <a:ln w="12700">
            <a:noFill/>
            <a:miter lim="800000"/>
            <a:headEnd/>
            <a:tailEnd/>
          </a:ln>
        </p:spPr>
        <p:txBody>
          <a:bodyPr lIns="90488" tIns="44450" rIns="90488" bIns="44450">
            <a:spAutoFit/>
          </a:bodyPr>
          <a:lstStyle/>
          <a:p>
            <a:pPr>
              <a:defRPr/>
            </a:pPr>
            <a:r>
              <a:rPr lang="en-US" sz="2000" u="sng">
                <a:latin typeface="+mn-lt"/>
                <a:ea typeface="ＭＳ Ｐゴシック" charset="-128"/>
                <a:cs typeface="ＭＳ Ｐゴシック" charset="-128"/>
              </a:rPr>
              <a:t>ALUctr</a:t>
            </a:r>
          </a:p>
        </p:txBody>
      </p:sp>
      <p:sp>
        <p:nvSpPr>
          <p:cNvPr id="28764" name="Rectangle 89"/>
          <p:cNvSpPr>
            <a:spLocks noChangeArrowheads="1"/>
          </p:cNvSpPr>
          <p:nvPr/>
        </p:nvSpPr>
        <p:spPr bwMode="auto">
          <a:xfrm>
            <a:off x="2667000" y="6202363"/>
            <a:ext cx="466725"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clk</a:t>
            </a:r>
          </a:p>
        </p:txBody>
      </p:sp>
      <p:sp>
        <p:nvSpPr>
          <p:cNvPr id="28765" name="Rectangle 90"/>
          <p:cNvSpPr>
            <a:spLocks noChangeArrowheads="1"/>
          </p:cNvSpPr>
          <p:nvPr/>
        </p:nvSpPr>
        <p:spPr bwMode="auto">
          <a:xfrm>
            <a:off x="2122488" y="5297488"/>
            <a:ext cx="720725" cy="366712"/>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busW</a:t>
            </a:r>
          </a:p>
        </p:txBody>
      </p:sp>
      <p:sp>
        <p:nvSpPr>
          <p:cNvPr id="28766" name="Rectangle 91"/>
          <p:cNvSpPr>
            <a:spLocks noChangeArrowheads="1"/>
          </p:cNvSpPr>
          <p:nvPr/>
        </p:nvSpPr>
        <p:spPr bwMode="auto">
          <a:xfrm>
            <a:off x="2244725" y="4602163"/>
            <a:ext cx="876300" cy="396875"/>
          </a:xfrm>
          <a:prstGeom prst="rect">
            <a:avLst/>
          </a:prstGeom>
          <a:noFill/>
          <a:ln w="12700">
            <a:noFill/>
            <a:miter lim="800000"/>
            <a:headEnd/>
            <a:tailEnd/>
          </a:ln>
        </p:spPr>
        <p:txBody>
          <a:bodyPr wrap="none" lIns="90488" tIns="44450" rIns="90488" bIns="44450">
            <a:spAutoFit/>
          </a:bodyPr>
          <a:lstStyle/>
          <a:p>
            <a:pPr>
              <a:defRPr/>
            </a:pPr>
            <a:r>
              <a:rPr lang="en-US" sz="2000" u="sng">
                <a:latin typeface="+mn-lt"/>
                <a:ea typeface="ＭＳ Ｐゴシック" charset="-128"/>
                <a:cs typeface="ＭＳ Ｐゴシック" charset="-128"/>
              </a:rPr>
              <a:t>RegWr</a:t>
            </a:r>
          </a:p>
        </p:txBody>
      </p:sp>
      <p:sp>
        <p:nvSpPr>
          <p:cNvPr id="28767" name="Line 92"/>
          <p:cNvSpPr>
            <a:spLocks noChangeShapeType="1"/>
          </p:cNvSpPr>
          <p:nvPr/>
        </p:nvSpPr>
        <p:spPr bwMode="auto">
          <a:xfrm flipH="1">
            <a:off x="5029200" y="5440363"/>
            <a:ext cx="88900" cy="130175"/>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68" name="Rectangle 93"/>
          <p:cNvSpPr>
            <a:spLocks noChangeArrowheads="1"/>
          </p:cNvSpPr>
          <p:nvPr/>
        </p:nvSpPr>
        <p:spPr bwMode="auto">
          <a:xfrm>
            <a:off x="4949825" y="5135563"/>
            <a:ext cx="390525" cy="336550"/>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32</a:t>
            </a:r>
          </a:p>
        </p:txBody>
      </p:sp>
      <p:sp>
        <p:nvSpPr>
          <p:cNvPr id="28769" name="Rectangle 94"/>
          <p:cNvSpPr>
            <a:spLocks noChangeArrowheads="1"/>
          </p:cNvSpPr>
          <p:nvPr/>
        </p:nvSpPr>
        <p:spPr bwMode="auto">
          <a:xfrm>
            <a:off x="4311650" y="5135563"/>
            <a:ext cx="717550" cy="393700"/>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busA</a:t>
            </a:r>
          </a:p>
        </p:txBody>
      </p:sp>
      <p:sp>
        <p:nvSpPr>
          <p:cNvPr id="28770" name="Line 95"/>
          <p:cNvSpPr>
            <a:spLocks noChangeShapeType="1"/>
          </p:cNvSpPr>
          <p:nvPr/>
        </p:nvSpPr>
        <p:spPr bwMode="auto">
          <a:xfrm flipV="1">
            <a:off x="5029200" y="5973763"/>
            <a:ext cx="76200" cy="1524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71" name="Rectangle 96"/>
          <p:cNvSpPr>
            <a:spLocks noChangeArrowheads="1"/>
          </p:cNvSpPr>
          <p:nvPr/>
        </p:nvSpPr>
        <p:spPr bwMode="auto">
          <a:xfrm>
            <a:off x="4873625" y="6097588"/>
            <a:ext cx="390525" cy="336550"/>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32</a:t>
            </a:r>
          </a:p>
        </p:txBody>
      </p:sp>
      <p:sp>
        <p:nvSpPr>
          <p:cNvPr id="28772" name="Rectangle 97"/>
          <p:cNvSpPr>
            <a:spLocks noChangeArrowheads="1"/>
          </p:cNvSpPr>
          <p:nvPr/>
        </p:nvSpPr>
        <p:spPr bwMode="auto">
          <a:xfrm>
            <a:off x="4343400" y="5668963"/>
            <a:ext cx="703263" cy="393700"/>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busB</a:t>
            </a:r>
          </a:p>
        </p:txBody>
      </p:sp>
      <p:sp>
        <p:nvSpPr>
          <p:cNvPr id="28773" name="Line 98"/>
          <p:cNvSpPr>
            <a:spLocks noChangeShapeType="1"/>
          </p:cNvSpPr>
          <p:nvPr/>
        </p:nvSpPr>
        <p:spPr bwMode="auto">
          <a:xfrm flipV="1">
            <a:off x="3962400" y="4979988"/>
            <a:ext cx="139700" cy="155575"/>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74" name="Line 99"/>
          <p:cNvSpPr>
            <a:spLocks noChangeShapeType="1"/>
          </p:cNvSpPr>
          <p:nvPr/>
        </p:nvSpPr>
        <p:spPr bwMode="auto">
          <a:xfrm flipV="1">
            <a:off x="3213100" y="4979988"/>
            <a:ext cx="139700" cy="155575"/>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75" name="Rectangle 100"/>
          <p:cNvSpPr>
            <a:spLocks noChangeArrowheads="1"/>
          </p:cNvSpPr>
          <p:nvPr/>
        </p:nvSpPr>
        <p:spPr bwMode="auto">
          <a:xfrm>
            <a:off x="3070225" y="4830763"/>
            <a:ext cx="287338" cy="336550"/>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5</a:t>
            </a:r>
          </a:p>
        </p:txBody>
      </p:sp>
      <p:sp>
        <p:nvSpPr>
          <p:cNvPr id="28776" name="Line 101"/>
          <p:cNvSpPr>
            <a:spLocks noChangeShapeType="1"/>
          </p:cNvSpPr>
          <p:nvPr/>
        </p:nvSpPr>
        <p:spPr bwMode="auto">
          <a:xfrm flipV="1">
            <a:off x="3594100" y="4979988"/>
            <a:ext cx="139700" cy="155575"/>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77" name="Rectangle 102"/>
          <p:cNvSpPr>
            <a:spLocks noChangeArrowheads="1"/>
          </p:cNvSpPr>
          <p:nvPr/>
        </p:nvSpPr>
        <p:spPr bwMode="auto">
          <a:xfrm>
            <a:off x="3429000" y="4830763"/>
            <a:ext cx="287338" cy="336550"/>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5</a:t>
            </a:r>
          </a:p>
        </p:txBody>
      </p:sp>
      <p:sp>
        <p:nvSpPr>
          <p:cNvPr id="28778" name="Rectangle 103"/>
          <p:cNvSpPr>
            <a:spLocks noChangeArrowheads="1"/>
          </p:cNvSpPr>
          <p:nvPr/>
        </p:nvSpPr>
        <p:spPr bwMode="auto">
          <a:xfrm>
            <a:off x="3008313" y="5207000"/>
            <a:ext cx="439737" cy="336550"/>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Rw</a:t>
            </a:r>
          </a:p>
        </p:txBody>
      </p:sp>
      <p:sp>
        <p:nvSpPr>
          <p:cNvPr id="28779" name="Rectangle 104"/>
          <p:cNvSpPr>
            <a:spLocks noChangeArrowheads="1"/>
          </p:cNvSpPr>
          <p:nvPr/>
        </p:nvSpPr>
        <p:spPr bwMode="auto">
          <a:xfrm>
            <a:off x="3465513" y="5207000"/>
            <a:ext cx="406400" cy="333375"/>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Ra</a:t>
            </a:r>
          </a:p>
        </p:txBody>
      </p:sp>
      <p:sp>
        <p:nvSpPr>
          <p:cNvPr id="28780" name="Rectangle 105"/>
          <p:cNvSpPr>
            <a:spLocks noChangeArrowheads="1"/>
          </p:cNvSpPr>
          <p:nvPr/>
        </p:nvSpPr>
        <p:spPr bwMode="auto">
          <a:xfrm>
            <a:off x="3846513" y="5207000"/>
            <a:ext cx="417512" cy="333375"/>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Rb</a:t>
            </a:r>
          </a:p>
        </p:txBody>
      </p:sp>
      <p:sp>
        <p:nvSpPr>
          <p:cNvPr id="28781" name="Rectangle 106"/>
          <p:cNvSpPr>
            <a:spLocks noChangeArrowheads="1"/>
          </p:cNvSpPr>
          <p:nvPr/>
        </p:nvSpPr>
        <p:spPr bwMode="auto">
          <a:xfrm>
            <a:off x="3008313" y="5592763"/>
            <a:ext cx="952500" cy="396875"/>
          </a:xfrm>
          <a:prstGeom prst="rect">
            <a:avLst/>
          </a:prstGeom>
          <a:noFill/>
          <a:ln w="12700">
            <a:noFill/>
            <a:miter lim="800000"/>
            <a:headEnd/>
            <a:tailEnd/>
          </a:ln>
        </p:spPr>
        <p:txBody>
          <a:bodyPr wrap="none" lIns="90488" tIns="44450" rIns="90488" bIns="44450">
            <a:spAutoFit/>
          </a:bodyPr>
          <a:lstStyle/>
          <a:p>
            <a:pPr>
              <a:defRPr/>
            </a:pPr>
            <a:r>
              <a:rPr lang="en-US" sz="2000" b="1">
                <a:latin typeface="+mn-lt"/>
                <a:ea typeface="ＭＳ Ｐゴシック" charset="-128"/>
                <a:cs typeface="ＭＳ Ｐゴシック" charset="-128"/>
              </a:rPr>
              <a:t>RegFile</a:t>
            </a:r>
          </a:p>
        </p:txBody>
      </p:sp>
      <p:sp>
        <p:nvSpPr>
          <p:cNvPr id="28782" name="Rectangle 107"/>
          <p:cNvSpPr>
            <a:spLocks noChangeArrowheads="1"/>
          </p:cNvSpPr>
          <p:nvPr/>
        </p:nvSpPr>
        <p:spPr bwMode="auto">
          <a:xfrm>
            <a:off x="3429000" y="4602163"/>
            <a:ext cx="400050" cy="366712"/>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Rs</a:t>
            </a:r>
          </a:p>
        </p:txBody>
      </p:sp>
      <p:sp>
        <p:nvSpPr>
          <p:cNvPr id="28783" name="Rectangle 108"/>
          <p:cNvSpPr>
            <a:spLocks noChangeArrowheads="1"/>
          </p:cNvSpPr>
          <p:nvPr/>
        </p:nvSpPr>
        <p:spPr bwMode="auto">
          <a:xfrm>
            <a:off x="3810000" y="4602163"/>
            <a:ext cx="396875" cy="363537"/>
          </a:xfrm>
          <a:prstGeom prst="rect">
            <a:avLst/>
          </a:prstGeom>
          <a:noFill/>
          <a:ln w="12700">
            <a:noFill/>
            <a:miter lim="800000"/>
            <a:headEnd/>
            <a:tailEnd/>
          </a:ln>
        </p:spPr>
        <p:txBody>
          <a:bodyPr wrap="none" lIns="90488" tIns="44450" rIns="90488" bIns="44450">
            <a:spAutoFit/>
          </a:bodyPr>
          <a:lstStyle/>
          <a:p>
            <a:pPr algn="ctr">
              <a:defRPr/>
            </a:pPr>
            <a:r>
              <a:rPr lang="en-US">
                <a:latin typeface="+mn-lt"/>
                <a:ea typeface="ＭＳ Ｐゴシック" charset="-128"/>
                <a:cs typeface="ＭＳ Ｐゴシック" charset="-128"/>
              </a:rPr>
              <a:t>Rt</a:t>
            </a:r>
          </a:p>
        </p:txBody>
      </p:sp>
      <p:sp>
        <p:nvSpPr>
          <p:cNvPr id="28784" name="Rectangle 109"/>
          <p:cNvSpPr>
            <a:spLocks noChangeArrowheads="1"/>
          </p:cNvSpPr>
          <p:nvPr/>
        </p:nvSpPr>
        <p:spPr bwMode="auto">
          <a:xfrm>
            <a:off x="2819400" y="5211763"/>
            <a:ext cx="1447800" cy="990600"/>
          </a:xfrm>
          <a:prstGeom prst="rect">
            <a:avLst/>
          </a:prstGeom>
          <a:noFill/>
          <a:ln w="28575">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grpSp>
        <p:nvGrpSpPr>
          <p:cNvPr id="53361" name="Group 110"/>
          <p:cNvGrpSpPr>
            <a:grpSpLocks/>
          </p:cNvGrpSpPr>
          <p:nvPr/>
        </p:nvGrpSpPr>
        <p:grpSpPr bwMode="auto">
          <a:xfrm>
            <a:off x="5454650" y="5211763"/>
            <a:ext cx="485775" cy="1143000"/>
            <a:chOff x="4009" y="2304"/>
            <a:chExt cx="306" cy="720"/>
          </a:xfrm>
        </p:grpSpPr>
        <p:sp>
          <p:nvSpPr>
            <p:cNvPr id="28800" name="Rectangle 111"/>
            <p:cNvSpPr>
              <a:spLocks noChangeArrowheads="1"/>
            </p:cNvSpPr>
            <p:nvPr/>
          </p:nvSpPr>
          <p:spPr bwMode="auto">
            <a:xfrm>
              <a:off x="4009" y="2322"/>
              <a:ext cx="115" cy="212"/>
            </a:xfrm>
            <a:prstGeom prst="rect">
              <a:avLst/>
            </a:prstGeom>
            <a:noFill/>
            <a:ln w="12700">
              <a:noFill/>
              <a:miter lim="800000"/>
              <a:headEnd/>
              <a:tailEnd/>
            </a:ln>
          </p:spPr>
          <p:txBody>
            <a:bodyPr wrap="none" lIns="90488" tIns="44450" rIns="90488" bIns="44450">
              <a:spAutoFit/>
            </a:bodyPr>
            <a:lstStyle/>
            <a:p>
              <a:pPr>
                <a:defRPr/>
              </a:pPr>
              <a:endParaRPr lang="en-US" sz="1600" b="1">
                <a:latin typeface="+mn-lt"/>
                <a:ea typeface="ＭＳ Ｐゴシック" charset="-128"/>
                <a:cs typeface="ＭＳ Ｐゴシック" charset="-128"/>
              </a:endParaRPr>
            </a:p>
          </p:txBody>
        </p:sp>
        <p:sp>
          <p:nvSpPr>
            <p:cNvPr id="28801" name="Rectangle 112"/>
            <p:cNvSpPr>
              <a:spLocks noChangeArrowheads="1"/>
            </p:cNvSpPr>
            <p:nvPr/>
          </p:nvSpPr>
          <p:spPr bwMode="auto">
            <a:xfrm rot="5400000">
              <a:off x="4016" y="2581"/>
              <a:ext cx="337" cy="212"/>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ALU</a:t>
              </a:r>
            </a:p>
          </p:txBody>
        </p:sp>
        <p:sp>
          <p:nvSpPr>
            <p:cNvPr id="28802" name="Freeform 113"/>
            <p:cNvSpPr>
              <a:spLocks/>
            </p:cNvSpPr>
            <p:nvPr/>
          </p:nvSpPr>
          <p:spPr bwMode="auto">
            <a:xfrm>
              <a:off x="4032" y="2304"/>
              <a:ext cx="283" cy="720"/>
            </a:xfrm>
            <a:custGeom>
              <a:avLst/>
              <a:gdLst>
                <a:gd name="T0" fmla="*/ 0 w 240"/>
                <a:gd name="T1" fmla="*/ 0 h 672"/>
                <a:gd name="T2" fmla="*/ 0 w 240"/>
                <a:gd name="T3" fmla="*/ 331 h 672"/>
                <a:gd name="T4" fmla="*/ 67 w 240"/>
                <a:gd name="T5" fmla="*/ 386 h 672"/>
                <a:gd name="T6" fmla="*/ 0 w 240"/>
                <a:gd name="T7" fmla="*/ 440 h 672"/>
                <a:gd name="T8" fmla="*/ 0 w 240"/>
                <a:gd name="T9" fmla="*/ 771 h 672"/>
                <a:gd name="T10" fmla="*/ 334 w 240"/>
                <a:gd name="T11" fmla="*/ 551 h 672"/>
                <a:gd name="T12" fmla="*/ 334 w 240"/>
                <a:gd name="T13" fmla="*/ 221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grpSp>
      <p:sp>
        <p:nvSpPr>
          <p:cNvPr id="28786" name="Line 114"/>
          <p:cNvSpPr>
            <a:spLocks noChangeShapeType="1"/>
          </p:cNvSpPr>
          <p:nvPr/>
        </p:nvSpPr>
        <p:spPr bwMode="auto">
          <a:xfrm>
            <a:off x="2971800" y="4983163"/>
            <a:ext cx="0" cy="2286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87" name="Line 115"/>
          <p:cNvSpPr>
            <a:spLocks noChangeShapeType="1"/>
          </p:cNvSpPr>
          <p:nvPr/>
        </p:nvSpPr>
        <p:spPr bwMode="auto">
          <a:xfrm>
            <a:off x="3276600" y="4906963"/>
            <a:ext cx="0" cy="3048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88" name="Line 116"/>
          <p:cNvSpPr>
            <a:spLocks noChangeShapeType="1"/>
          </p:cNvSpPr>
          <p:nvPr/>
        </p:nvSpPr>
        <p:spPr bwMode="auto">
          <a:xfrm>
            <a:off x="3657600" y="4906963"/>
            <a:ext cx="0" cy="3048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89" name="Line 117"/>
          <p:cNvSpPr>
            <a:spLocks noChangeShapeType="1"/>
          </p:cNvSpPr>
          <p:nvPr/>
        </p:nvSpPr>
        <p:spPr bwMode="auto">
          <a:xfrm>
            <a:off x="4038600" y="4906963"/>
            <a:ext cx="0" cy="3048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90" name="Rectangle 118"/>
          <p:cNvSpPr>
            <a:spLocks noChangeArrowheads="1"/>
          </p:cNvSpPr>
          <p:nvPr/>
        </p:nvSpPr>
        <p:spPr bwMode="auto">
          <a:xfrm>
            <a:off x="3832225" y="4830763"/>
            <a:ext cx="287338" cy="336550"/>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5</a:t>
            </a:r>
          </a:p>
        </p:txBody>
      </p:sp>
      <p:sp>
        <p:nvSpPr>
          <p:cNvPr id="28791" name="Line 119"/>
          <p:cNvSpPr>
            <a:spLocks noChangeShapeType="1"/>
          </p:cNvSpPr>
          <p:nvPr/>
        </p:nvSpPr>
        <p:spPr bwMode="auto">
          <a:xfrm>
            <a:off x="4267200" y="5516563"/>
            <a:ext cx="1219200" cy="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28792" name="Line 120"/>
          <p:cNvSpPr>
            <a:spLocks noChangeShapeType="1"/>
          </p:cNvSpPr>
          <p:nvPr/>
        </p:nvSpPr>
        <p:spPr bwMode="auto">
          <a:xfrm>
            <a:off x="5788025" y="4983163"/>
            <a:ext cx="0" cy="41910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28793" name="Line 121"/>
          <p:cNvSpPr>
            <a:spLocks noChangeShapeType="1"/>
          </p:cNvSpPr>
          <p:nvPr/>
        </p:nvSpPr>
        <p:spPr bwMode="auto">
          <a:xfrm>
            <a:off x="4267200" y="6049963"/>
            <a:ext cx="1219200" cy="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28794" name="Line 122"/>
          <p:cNvSpPr>
            <a:spLocks noChangeShapeType="1"/>
          </p:cNvSpPr>
          <p:nvPr/>
        </p:nvSpPr>
        <p:spPr bwMode="auto">
          <a:xfrm flipH="1">
            <a:off x="3048000" y="6049963"/>
            <a:ext cx="76200" cy="1524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95" name="Line 123"/>
          <p:cNvSpPr>
            <a:spLocks noChangeShapeType="1"/>
          </p:cNvSpPr>
          <p:nvPr/>
        </p:nvSpPr>
        <p:spPr bwMode="auto">
          <a:xfrm>
            <a:off x="3124200" y="6049963"/>
            <a:ext cx="76200" cy="1524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96" name="Line 124"/>
          <p:cNvSpPr>
            <a:spLocks noChangeShapeType="1"/>
          </p:cNvSpPr>
          <p:nvPr/>
        </p:nvSpPr>
        <p:spPr bwMode="auto">
          <a:xfrm>
            <a:off x="3124200" y="6202363"/>
            <a:ext cx="0" cy="2286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97" name="Line 125"/>
          <p:cNvSpPr>
            <a:spLocks noChangeShapeType="1"/>
          </p:cNvSpPr>
          <p:nvPr/>
        </p:nvSpPr>
        <p:spPr bwMode="auto">
          <a:xfrm flipH="1">
            <a:off x="6169025" y="5668963"/>
            <a:ext cx="76200" cy="1524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98" name="Rectangle 126"/>
          <p:cNvSpPr>
            <a:spLocks noChangeArrowheads="1"/>
          </p:cNvSpPr>
          <p:nvPr/>
        </p:nvSpPr>
        <p:spPr bwMode="auto">
          <a:xfrm>
            <a:off x="3082925" y="4602163"/>
            <a:ext cx="428625" cy="366712"/>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Rd</a:t>
            </a:r>
          </a:p>
        </p:txBody>
      </p:sp>
      <p:sp>
        <p:nvSpPr>
          <p:cNvPr id="28799" name="Freeform 127"/>
          <p:cNvSpPr>
            <a:spLocks/>
          </p:cNvSpPr>
          <p:nvPr/>
        </p:nvSpPr>
        <p:spPr bwMode="auto">
          <a:xfrm>
            <a:off x="2286000" y="5668963"/>
            <a:ext cx="4114800" cy="990600"/>
          </a:xfrm>
          <a:custGeom>
            <a:avLst/>
            <a:gdLst>
              <a:gd name="T0" fmla="*/ 2147483647 w 2592"/>
              <a:gd name="T1" fmla="*/ 120967500 h 624"/>
              <a:gd name="T2" fmla="*/ 2147483647 w 2592"/>
              <a:gd name="T3" fmla="*/ 120967500 h 624"/>
              <a:gd name="T4" fmla="*/ 2147483647 w 2592"/>
              <a:gd name="T5" fmla="*/ 1572577500 h 624"/>
              <a:gd name="T6" fmla="*/ 0 w 2592"/>
              <a:gd name="T7" fmla="*/ 1572577500 h 624"/>
              <a:gd name="T8" fmla="*/ 0 w 2592"/>
              <a:gd name="T9" fmla="*/ 0 h 624"/>
              <a:gd name="T10" fmla="*/ 846772500 w 2592"/>
              <a:gd name="T11" fmla="*/ 0 h 624"/>
              <a:gd name="T12" fmla="*/ 0 60000 65536"/>
              <a:gd name="T13" fmla="*/ 0 60000 65536"/>
              <a:gd name="T14" fmla="*/ 0 60000 65536"/>
              <a:gd name="T15" fmla="*/ 0 60000 65536"/>
              <a:gd name="T16" fmla="*/ 0 60000 65536"/>
              <a:gd name="T17" fmla="*/ 0 60000 65536"/>
              <a:gd name="T18" fmla="*/ 0 w 2592"/>
              <a:gd name="T19" fmla="*/ 0 h 624"/>
              <a:gd name="T20" fmla="*/ 2592 w 2592"/>
              <a:gd name="T21" fmla="*/ 624 h 624"/>
            </a:gdLst>
            <a:ahLst/>
            <a:cxnLst>
              <a:cxn ang="T12">
                <a:pos x="T0" y="T1"/>
              </a:cxn>
              <a:cxn ang="T13">
                <a:pos x="T2" y="T3"/>
              </a:cxn>
              <a:cxn ang="T14">
                <a:pos x="T4" y="T5"/>
              </a:cxn>
              <a:cxn ang="T15">
                <a:pos x="T6" y="T7"/>
              </a:cxn>
              <a:cxn ang="T16">
                <a:pos x="T8" y="T9"/>
              </a:cxn>
              <a:cxn ang="T17">
                <a:pos x="T10" y="T11"/>
              </a:cxn>
            </a:cxnLst>
            <a:rect l="T18" t="T19" r="T20" b="T21"/>
            <a:pathLst>
              <a:path w="2592" h="624">
                <a:moveTo>
                  <a:pt x="2304" y="48"/>
                </a:moveTo>
                <a:lnTo>
                  <a:pt x="2592" y="48"/>
                </a:lnTo>
                <a:lnTo>
                  <a:pt x="2592" y="624"/>
                </a:lnTo>
                <a:lnTo>
                  <a:pt x="0" y="624"/>
                </a:lnTo>
                <a:lnTo>
                  <a:pt x="0" y="0"/>
                </a:lnTo>
                <a:lnTo>
                  <a:pt x="336" y="0"/>
                </a:lnTo>
              </a:path>
            </a:pathLst>
          </a:cu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2" name="Rectangle 1"/>
          <p:cNvSpPr/>
          <p:nvPr/>
        </p:nvSpPr>
        <p:spPr>
          <a:xfrm>
            <a:off x="1676400" y="1524001"/>
            <a:ext cx="7179733" cy="406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Rectangle 131"/>
          <p:cNvSpPr/>
          <p:nvPr/>
        </p:nvSpPr>
        <p:spPr>
          <a:xfrm>
            <a:off x="1693336" y="1964261"/>
            <a:ext cx="7179733" cy="4233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Rectangle 132"/>
          <p:cNvSpPr/>
          <p:nvPr/>
        </p:nvSpPr>
        <p:spPr>
          <a:xfrm>
            <a:off x="1710269" y="2421468"/>
            <a:ext cx="7179733" cy="10837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Rectangle 133"/>
          <p:cNvSpPr/>
          <p:nvPr/>
        </p:nvSpPr>
        <p:spPr>
          <a:xfrm>
            <a:off x="1676399" y="3539067"/>
            <a:ext cx="7179733" cy="45719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Rectangle 134"/>
          <p:cNvSpPr/>
          <p:nvPr/>
        </p:nvSpPr>
        <p:spPr>
          <a:xfrm>
            <a:off x="1710268" y="4030136"/>
            <a:ext cx="7179733" cy="55879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065438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132"/>
                                        </p:tgtEl>
                                      </p:cBhvr>
                                    </p:animEffect>
                                    <p:set>
                                      <p:cBhvr>
                                        <p:cTn id="12" dur="1" fill="hold">
                                          <p:stCondLst>
                                            <p:cond delay="499"/>
                                          </p:stCondLst>
                                        </p:cTn>
                                        <p:tgtEl>
                                          <p:spTgt spid="13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133"/>
                                        </p:tgtEl>
                                      </p:cBhvr>
                                    </p:animEffect>
                                    <p:set>
                                      <p:cBhvr>
                                        <p:cTn id="17" dur="1" fill="hold">
                                          <p:stCondLst>
                                            <p:cond delay="499"/>
                                          </p:stCondLst>
                                        </p:cTn>
                                        <p:tgtEl>
                                          <p:spTgt spid="13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500"/>
                                        <p:tgtEl>
                                          <p:spTgt spid="134"/>
                                        </p:tgtEl>
                                      </p:cBhvr>
                                    </p:animEffect>
                                    <p:set>
                                      <p:cBhvr>
                                        <p:cTn id="22" dur="1" fill="hold">
                                          <p:stCondLst>
                                            <p:cond delay="499"/>
                                          </p:stCondLst>
                                        </p:cTn>
                                        <p:tgtEl>
                                          <p:spTgt spid="13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grpId="0" nodeType="clickEffect">
                                  <p:stCondLst>
                                    <p:cond delay="0"/>
                                  </p:stCondLst>
                                  <p:childTnLst>
                                    <p:animEffect transition="out" filter="dissolve">
                                      <p:cBhvr>
                                        <p:cTn id="26" dur="500"/>
                                        <p:tgtEl>
                                          <p:spTgt spid="135"/>
                                        </p:tgtEl>
                                      </p:cBhvr>
                                    </p:animEffect>
                                    <p:set>
                                      <p:cBhvr>
                                        <p:cTn id="27" dur="1" fill="hold">
                                          <p:stCondLst>
                                            <p:cond delay="499"/>
                                          </p:stCondLst>
                                        </p:cTn>
                                        <p:tgtEl>
                                          <p:spTgt spid="1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2" grpId="0" animBg="1"/>
      <p:bldP spid="133" grpId="0" animBg="1"/>
      <p:bldP spid="134" grpId="0" animBg="1"/>
      <p:bldP spid="13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desimage.png"/>
          <p:cNvPicPr>
            <a:picLocks noGrp="1" noChangeAspect="1"/>
          </p:cNvPicPr>
          <p:nvPr>
            <p:ph idx="1"/>
          </p:nvPr>
        </p:nvPicPr>
        <p:blipFill>
          <a:blip r:embed="rId2">
            <a:extLst>
              <a:ext uri="{28A0092B-C50C-407E-A947-70E740481C1C}">
                <a14:useLocalDpi xmlns:a14="http://schemas.microsoft.com/office/drawing/2010/main" val="0"/>
              </a:ext>
            </a:extLst>
          </a:blip>
          <a:srcRect t="-26919" b="-26919"/>
          <a:stretch>
            <a:fillRect/>
          </a:stretch>
        </p:blipFill>
        <p:spPr>
          <a:xfrm>
            <a:off x="457200" y="539862"/>
            <a:ext cx="8229600" cy="4710807"/>
          </a:xfrm>
        </p:spPr>
      </p:pic>
      <p:sp>
        <p:nvSpPr>
          <p:cNvPr id="2" name="Title 1"/>
          <p:cNvSpPr>
            <a:spLocks noGrp="1"/>
          </p:cNvSpPr>
          <p:nvPr>
            <p:ph type="title"/>
          </p:nvPr>
        </p:nvSpPr>
        <p:spPr/>
        <p:txBody>
          <a:bodyPr/>
          <a:lstStyle/>
          <a:p>
            <a:r>
              <a:rPr lang="en-US" dirty="0" smtClean="0"/>
              <a:t>Midterm 1 Results</a:t>
            </a:r>
            <a:endParaRPr lang="en-US" dirty="0"/>
          </a:p>
        </p:txBody>
      </p:sp>
      <p:sp>
        <p:nvSpPr>
          <p:cNvPr id="4" name="Slide Number Placeholder 3"/>
          <p:cNvSpPr>
            <a:spLocks noGrp="1"/>
          </p:cNvSpPr>
          <p:nvPr>
            <p:ph type="sldNum" sz="quarter" idx="12"/>
          </p:nvPr>
        </p:nvSpPr>
        <p:spPr/>
        <p:txBody>
          <a:bodyPr/>
          <a:lstStyle/>
          <a:p>
            <a:pPr>
              <a:defRPr/>
            </a:pPr>
            <a:fld id="{0D227FE4-C4DE-B64E-BF78-4F634596A1E9}" type="slidenum">
              <a:rPr lang="en-US" smtClean="0"/>
              <a:pPr>
                <a:defRPr/>
              </a:pPr>
              <a:t>2</a:t>
            </a:fld>
            <a:endParaRPr lang="en-US"/>
          </a:p>
        </p:txBody>
      </p:sp>
      <p:sp>
        <p:nvSpPr>
          <p:cNvPr id="7" name="TextBox 6"/>
          <p:cNvSpPr txBox="1"/>
          <p:nvPr/>
        </p:nvSpPr>
        <p:spPr>
          <a:xfrm>
            <a:off x="592015" y="4688170"/>
            <a:ext cx="7925357" cy="1384995"/>
          </a:xfrm>
          <a:prstGeom prst="rect">
            <a:avLst/>
          </a:prstGeom>
          <a:noFill/>
        </p:spPr>
        <p:txBody>
          <a:bodyPr wrap="square" rtlCol="0">
            <a:spAutoFit/>
          </a:bodyPr>
          <a:lstStyle/>
          <a:p>
            <a:pPr marL="457200" indent="-457200">
              <a:buFont typeface="Arial"/>
              <a:buChar char="•"/>
            </a:pPr>
            <a:r>
              <a:rPr lang="en-US" sz="2800" dirty="0" smtClean="0">
                <a:latin typeface="+mn-lt"/>
              </a:rPr>
              <a:t>You may submit </a:t>
            </a:r>
            <a:r>
              <a:rPr lang="en-US" sz="2800" dirty="0" err="1" smtClean="0">
                <a:latin typeface="+mn-lt"/>
              </a:rPr>
              <a:t>regrade</a:t>
            </a:r>
            <a:r>
              <a:rPr lang="en-US" sz="2800" dirty="0" smtClean="0">
                <a:latin typeface="+mn-lt"/>
              </a:rPr>
              <a:t> requests by Wednesday @ 23:59:59</a:t>
            </a:r>
          </a:p>
          <a:p>
            <a:pPr marL="457200" indent="-457200">
              <a:buFont typeface="Arial"/>
              <a:buChar char="•"/>
            </a:pPr>
            <a:r>
              <a:rPr lang="en-US" sz="2800" dirty="0" smtClean="0">
                <a:latin typeface="+mn-lt"/>
              </a:rPr>
              <a:t>Solutions posted on Piazza</a:t>
            </a:r>
            <a:endParaRPr lang="en-US" sz="2800" dirty="0">
              <a:latin typeface="+mn-lt"/>
            </a:endParaRPr>
          </a:p>
        </p:txBody>
      </p:sp>
    </p:spTree>
    <p:extLst>
      <p:ext uri="{BB962C8B-B14F-4D97-AF65-F5344CB8AC3E}">
        <p14:creationId xmlns:p14="http://schemas.microsoft.com/office/powerpoint/2010/main" val="161368193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Peer Instruction</a:t>
            </a:r>
            <a:endParaRPr lang="en-US" dirty="0"/>
          </a:p>
        </p:txBody>
      </p:sp>
      <p:sp>
        <p:nvSpPr>
          <p:cNvPr id="4" name="Content Placeholder 3"/>
          <p:cNvSpPr>
            <a:spLocks noGrp="1"/>
          </p:cNvSpPr>
          <p:nvPr>
            <p:ph idx="1"/>
          </p:nvPr>
        </p:nvSpPr>
        <p:spPr/>
        <p:txBody>
          <a:bodyPr/>
          <a:lstStyle/>
          <a:p>
            <a:pPr marL="514350" indent="-514350">
              <a:buFont typeface="+mj-lt"/>
              <a:buAutoNum type="arabicPeriod"/>
            </a:pPr>
            <a:r>
              <a:rPr lang="en-US" dirty="0" smtClean="0"/>
              <a:t>We should use the main ALU to compute PC=PC+4 in order to save some gates</a:t>
            </a:r>
          </a:p>
          <a:p>
            <a:pPr marL="514350" indent="-514350">
              <a:buFont typeface="+mj-lt"/>
              <a:buAutoNum type="arabicPeriod"/>
            </a:pPr>
            <a:r>
              <a:rPr lang="en-US" dirty="0" smtClean="0"/>
              <a:t>The ALU is inactive for memory reads (loads) or writes (stores).</a:t>
            </a:r>
            <a:endParaRPr lang="en-US" dirty="0"/>
          </a:p>
        </p:txBody>
      </p:sp>
      <p:sp>
        <p:nvSpPr>
          <p:cNvPr id="3" name="Slide Number Placeholder 2"/>
          <p:cNvSpPr>
            <a:spLocks noGrp="1"/>
          </p:cNvSpPr>
          <p:nvPr>
            <p:ph type="sldNum" sz="quarter" idx="12"/>
          </p:nvPr>
        </p:nvSpPr>
        <p:spPr/>
        <p:txBody>
          <a:bodyPr/>
          <a:lstStyle/>
          <a:p>
            <a:pPr>
              <a:defRPr/>
            </a:pPr>
            <a:fld id="{2B3FC65D-271A-A842-B579-8A644641AC8D}" type="slidenum">
              <a:rPr lang="en-US" smtClean="0"/>
              <a:pPr>
                <a:defRPr/>
              </a:pPr>
              <a:t>20</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98585271"/>
              </p:ext>
            </p:extLst>
          </p:nvPr>
        </p:nvGraphicFramePr>
        <p:xfrm>
          <a:off x="2182856" y="4089593"/>
          <a:ext cx="4529826" cy="2590799"/>
        </p:xfrm>
        <a:graphic>
          <a:graphicData uri="http://schemas.openxmlformats.org/drawingml/2006/table">
            <a:tbl>
              <a:tblPr firstRow="1" bandRow="1">
                <a:tableStyleId>{5C22544A-7EE6-4342-B048-85BDC9FD1C3A}</a:tableStyleId>
              </a:tblPr>
              <a:tblGrid>
                <a:gridCol w="1509942"/>
                <a:gridCol w="1509942"/>
                <a:gridCol w="1509942"/>
              </a:tblGrid>
              <a:tr h="370840">
                <a:tc>
                  <a:txBody>
                    <a:bodyPr/>
                    <a:lstStyle/>
                    <a:p>
                      <a:endParaRPr lang="en-US" sz="2800" dirty="0"/>
                    </a:p>
                  </a:txBody>
                  <a:tcPr/>
                </a:tc>
                <a:tc>
                  <a:txBody>
                    <a:bodyPr/>
                    <a:lstStyle/>
                    <a:p>
                      <a:r>
                        <a:rPr lang="en-US" sz="2800" dirty="0" smtClean="0"/>
                        <a:t>1</a:t>
                      </a:r>
                      <a:endParaRPr lang="en-US" sz="2800" dirty="0"/>
                    </a:p>
                  </a:txBody>
                  <a:tcPr/>
                </a:tc>
                <a:tc>
                  <a:txBody>
                    <a:bodyPr/>
                    <a:lstStyle/>
                    <a:p>
                      <a:r>
                        <a:rPr lang="en-US" sz="2800" dirty="0" smtClean="0"/>
                        <a:t>2</a:t>
                      </a:r>
                      <a:endParaRPr lang="en-US" sz="2800" dirty="0"/>
                    </a:p>
                  </a:txBody>
                  <a:tcPr/>
                </a:tc>
              </a:tr>
              <a:tr h="370840">
                <a:tc>
                  <a:txBody>
                    <a:bodyPr/>
                    <a:lstStyle/>
                    <a:p>
                      <a:r>
                        <a:rPr lang="en-US" sz="2800" dirty="0" smtClean="0"/>
                        <a:t>A</a:t>
                      </a:r>
                      <a:endParaRPr lang="en-US" sz="2800" dirty="0"/>
                    </a:p>
                  </a:txBody>
                  <a:tcPr/>
                </a:tc>
                <a:tc>
                  <a:txBody>
                    <a:bodyPr/>
                    <a:lstStyle/>
                    <a:p>
                      <a:r>
                        <a:rPr lang="en-US" sz="2800" dirty="0" smtClean="0"/>
                        <a:t>F</a:t>
                      </a:r>
                      <a:endParaRPr lang="en-US" sz="2800" dirty="0"/>
                    </a:p>
                  </a:txBody>
                  <a:tcPr/>
                </a:tc>
                <a:tc>
                  <a:txBody>
                    <a:bodyPr/>
                    <a:lstStyle/>
                    <a:p>
                      <a:r>
                        <a:rPr lang="en-US" sz="2800" dirty="0" smtClean="0"/>
                        <a:t>F</a:t>
                      </a:r>
                      <a:endParaRPr lang="en-US" sz="2800" dirty="0"/>
                    </a:p>
                  </a:txBody>
                  <a:tcPr/>
                </a:tc>
              </a:tr>
              <a:tr h="370840">
                <a:tc>
                  <a:txBody>
                    <a:bodyPr/>
                    <a:lstStyle/>
                    <a:p>
                      <a:r>
                        <a:rPr lang="en-US" sz="2800" dirty="0" smtClean="0"/>
                        <a:t>B</a:t>
                      </a:r>
                      <a:endParaRPr lang="en-US" sz="2800" dirty="0"/>
                    </a:p>
                  </a:txBody>
                  <a:tcPr/>
                </a:tc>
                <a:tc>
                  <a:txBody>
                    <a:bodyPr/>
                    <a:lstStyle/>
                    <a:p>
                      <a:r>
                        <a:rPr lang="en-US" sz="2800" dirty="0" smtClean="0"/>
                        <a:t>F</a:t>
                      </a:r>
                      <a:endParaRPr lang="en-US" sz="2800" dirty="0"/>
                    </a:p>
                  </a:txBody>
                  <a:tcPr/>
                </a:tc>
                <a:tc>
                  <a:txBody>
                    <a:bodyPr/>
                    <a:lstStyle/>
                    <a:p>
                      <a:r>
                        <a:rPr lang="en-US" sz="2800" dirty="0" smtClean="0"/>
                        <a:t>T</a:t>
                      </a:r>
                      <a:endParaRPr lang="en-US" sz="2800" dirty="0"/>
                    </a:p>
                  </a:txBody>
                  <a:tcPr/>
                </a:tc>
              </a:tr>
              <a:tr h="370840">
                <a:tc>
                  <a:txBody>
                    <a:bodyPr/>
                    <a:lstStyle/>
                    <a:p>
                      <a:r>
                        <a:rPr lang="en-US" sz="2800" dirty="0" smtClean="0"/>
                        <a:t>C</a:t>
                      </a:r>
                      <a:endParaRPr lang="en-US" sz="2800" dirty="0"/>
                    </a:p>
                  </a:txBody>
                  <a:tcPr/>
                </a:tc>
                <a:tc>
                  <a:txBody>
                    <a:bodyPr/>
                    <a:lstStyle/>
                    <a:p>
                      <a:r>
                        <a:rPr lang="en-US" sz="2800" dirty="0" smtClean="0"/>
                        <a:t>T</a:t>
                      </a:r>
                      <a:endParaRPr lang="en-US" sz="2800" dirty="0"/>
                    </a:p>
                  </a:txBody>
                  <a:tcPr/>
                </a:tc>
                <a:tc>
                  <a:txBody>
                    <a:bodyPr/>
                    <a:lstStyle/>
                    <a:p>
                      <a:r>
                        <a:rPr lang="en-US" sz="2800" dirty="0" smtClean="0"/>
                        <a:t>F</a:t>
                      </a:r>
                      <a:endParaRPr lang="en-US" sz="2800" dirty="0"/>
                    </a:p>
                  </a:txBody>
                  <a:tcPr/>
                </a:tc>
              </a:tr>
              <a:tr h="370840">
                <a:tc>
                  <a:txBody>
                    <a:bodyPr/>
                    <a:lstStyle/>
                    <a:p>
                      <a:r>
                        <a:rPr lang="en-US" sz="2800" dirty="0" smtClean="0"/>
                        <a:t>D</a:t>
                      </a:r>
                      <a:endParaRPr lang="en-US" sz="2800" dirty="0"/>
                    </a:p>
                  </a:txBody>
                  <a:tcPr/>
                </a:tc>
                <a:tc>
                  <a:txBody>
                    <a:bodyPr/>
                    <a:lstStyle/>
                    <a:p>
                      <a:r>
                        <a:rPr lang="en-US" sz="2800" dirty="0" smtClean="0"/>
                        <a:t>T</a:t>
                      </a:r>
                      <a:endParaRPr lang="en-US" sz="2800" dirty="0"/>
                    </a:p>
                  </a:txBody>
                  <a:tcPr/>
                </a:tc>
                <a:tc>
                  <a:txBody>
                    <a:bodyPr/>
                    <a:lstStyle/>
                    <a:p>
                      <a:r>
                        <a:rPr lang="en-US" sz="2800" dirty="0" smtClean="0"/>
                        <a:t>T</a:t>
                      </a:r>
                      <a:endParaRPr lang="en-US" sz="2800" dirty="0"/>
                    </a:p>
                  </a:txBody>
                  <a:tcPr/>
                </a:tc>
              </a:tr>
            </a:tbl>
          </a:graphicData>
        </a:graphic>
      </p:graphicFrame>
    </p:spTree>
    <p:extLst>
      <p:ext uri="{BB962C8B-B14F-4D97-AF65-F5344CB8AC3E}">
        <p14:creationId xmlns:p14="http://schemas.microsoft.com/office/powerpoint/2010/main" val="11673585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Administrivia</a:t>
            </a:r>
            <a:endParaRPr lang="en-US" dirty="0"/>
          </a:p>
        </p:txBody>
      </p:sp>
      <p:sp>
        <p:nvSpPr>
          <p:cNvPr id="3" name="Content Placeholder 2"/>
          <p:cNvSpPr>
            <a:spLocks noGrp="1"/>
          </p:cNvSpPr>
          <p:nvPr>
            <p:ph idx="1"/>
          </p:nvPr>
        </p:nvSpPr>
        <p:spPr/>
        <p:txBody>
          <a:bodyPr/>
          <a:lstStyle/>
          <a:p>
            <a:r>
              <a:rPr lang="en-US" dirty="0" smtClean="0"/>
              <a:t>HW3 Out</a:t>
            </a:r>
          </a:p>
          <a:p>
            <a:pPr lvl="1"/>
            <a:r>
              <a:rPr lang="en-US" dirty="0" smtClean="0"/>
              <a:t>Covers SDS topics from last week</a:t>
            </a:r>
          </a:p>
          <a:p>
            <a:r>
              <a:rPr lang="en-US" dirty="0" err="1" smtClean="0"/>
              <a:t>Proj</a:t>
            </a:r>
            <a:r>
              <a:rPr lang="en-US" dirty="0" smtClean="0"/>
              <a:t> 2-2 out</a:t>
            </a:r>
          </a:p>
          <a:p>
            <a:pPr lvl="1"/>
            <a:r>
              <a:rPr lang="en-US" dirty="0" smtClean="0"/>
              <a:t>Make sure you test your code on hive machines, that’s where we’ll grade them</a:t>
            </a:r>
          </a:p>
        </p:txBody>
      </p:sp>
      <p:sp>
        <p:nvSpPr>
          <p:cNvPr id="6" name="Slide Number Placeholder 5"/>
          <p:cNvSpPr>
            <a:spLocks noGrp="1"/>
          </p:cNvSpPr>
          <p:nvPr>
            <p:ph type="sldNum" sz="quarter" idx="12"/>
          </p:nvPr>
        </p:nvSpPr>
        <p:spPr/>
        <p:txBody>
          <a:bodyPr/>
          <a:lstStyle/>
          <a:p>
            <a:pPr>
              <a:defRPr/>
            </a:pPr>
            <a:fld id="{0D227FE4-C4DE-B64E-BF78-4F634596A1E9}" type="slidenum">
              <a:rPr lang="en-US" smtClean="0"/>
              <a:pPr>
                <a:defRPr/>
              </a:pPr>
              <a:t>21</a:t>
            </a:fld>
            <a:endParaRPr lang="en-US"/>
          </a:p>
        </p:txBody>
      </p:sp>
    </p:spTree>
    <p:extLst>
      <p:ext uri="{BB962C8B-B14F-4D97-AF65-F5344CB8AC3E}">
        <p14:creationId xmlns:p14="http://schemas.microsoft.com/office/powerpoint/2010/main" val="34151439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0D227FE4-C4DE-B64E-BF78-4F634596A1E9}" type="slidenum">
              <a:rPr lang="en-US" smtClean="0"/>
              <a:pPr>
                <a:defRPr/>
              </a:pPr>
              <a:t>22</a:t>
            </a:fld>
            <a:endParaRPr lang="en-US"/>
          </a:p>
        </p:txBody>
      </p:sp>
    </p:spTree>
    <p:extLst>
      <p:ext uri="{BB962C8B-B14F-4D97-AF65-F5344CB8AC3E}">
        <p14:creationId xmlns:p14="http://schemas.microsoft.com/office/powerpoint/2010/main" val="25636074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the review</a:t>
            </a:r>
            <a:endParaRPr lang="en-US" dirty="0"/>
          </a:p>
        </p:txBody>
      </p:sp>
      <p:sp>
        <p:nvSpPr>
          <p:cNvPr id="4" name="Content Placeholder 3"/>
          <p:cNvSpPr>
            <a:spLocks noGrp="1"/>
          </p:cNvSpPr>
          <p:nvPr>
            <p:ph idx="1"/>
          </p:nvPr>
        </p:nvSpPr>
        <p:spPr/>
        <p:txBody>
          <a:bodyPr/>
          <a:lstStyle/>
          <a:p>
            <a:r>
              <a:rPr lang="en-US" dirty="0" smtClean="0"/>
              <a:t>Now let’s finish steps 3, 4, and 5</a:t>
            </a:r>
          </a:p>
          <a:p>
            <a:r>
              <a:rPr lang="en-US" dirty="0" smtClean="0"/>
              <a:t>By the end of today, you’ll know how an entire computer works!</a:t>
            </a:r>
            <a:endParaRPr lang="en-US" dirty="0"/>
          </a:p>
        </p:txBody>
      </p:sp>
      <p:sp>
        <p:nvSpPr>
          <p:cNvPr id="3" name="Slide Number Placeholder 2"/>
          <p:cNvSpPr>
            <a:spLocks noGrp="1"/>
          </p:cNvSpPr>
          <p:nvPr>
            <p:ph type="sldNum" sz="quarter" idx="12"/>
          </p:nvPr>
        </p:nvSpPr>
        <p:spPr/>
        <p:txBody>
          <a:bodyPr/>
          <a:lstStyle/>
          <a:p>
            <a:pPr>
              <a:defRPr/>
            </a:pPr>
            <a:fld id="{2B3FC65D-271A-A842-B579-8A644641AC8D}" type="slidenum">
              <a:rPr lang="en-US" smtClean="0"/>
              <a:pPr>
                <a:defRPr/>
              </a:pPr>
              <a:t>23</a:t>
            </a:fld>
            <a:endParaRPr lang="en-US"/>
          </a:p>
        </p:txBody>
      </p:sp>
    </p:spTree>
    <p:extLst>
      <p:ext uri="{BB962C8B-B14F-4D97-AF65-F5344CB8AC3E}">
        <p14:creationId xmlns:p14="http://schemas.microsoft.com/office/powerpoint/2010/main" val="47641667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dirty="0" smtClean="0">
                <a:latin typeface="Calibri" charset="0"/>
                <a:ea typeface="ＭＳ Ｐゴシック" charset="0"/>
                <a:cs typeface="ＭＳ Ｐゴシック" charset="0"/>
              </a:rPr>
              <a:t>3c: Logical Op (or) </a:t>
            </a:r>
            <a:r>
              <a:rPr lang="en-US" dirty="0">
                <a:latin typeface="Calibri" charset="0"/>
                <a:ea typeface="ＭＳ Ｐゴシック" charset="0"/>
                <a:cs typeface="ＭＳ Ｐゴシック" charset="0"/>
              </a:rPr>
              <a:t>with Immediate</a:t>
            </a:r>
          </a:p>
        </p:txBody>
      </p:sp>
      <p:sp>
        <p:nvSpPr>
          <p:cNvPr id="57350" name="Rectangle 3"/>
          <p:cNvSpPr>
            <a:spLocks noGrp="1" noChangeArrowheads="1"/>
          </p:cNvSpPr>
          <p:nvPr>
            <p:ph type="body" idx="4294967295"/>
          </p:nvPr>
        </p:nvSpPr>
        <p:spPr>
          <a:xfrm>
            <a:off x="952500" y="1176338"/>
            <a:ext cx="8191500" cy="415925"/>
          </a:xfrm>
        </p:spPr>
        <p:txBody>
          <a:bodyPr/>
          <a:lstStyle/>
          <a:p>
            <a:r>
              <a:rPr lang="en-US">
                <a:latin typeface="Calibri" charset="0"/>
                <a:ea typeface="ＭＳ Ｐゴシック" charset="0"/>
                <a:cs typeface="ＭＳ Ｐゴシック" charset="0"/>
              </a:rPr>
              <a:t>R[</a:t>
            </a:r>
            <a:r>
              <a:rPr lang="en-US" u="sng">
                <a:solidFill>
                  <a:schemeClr val="accent1"/>
                </a:solidFill>
                <a:latin typeface="Calibri" charset="0"/>
                <a:ea typeface="ＭＳ Ｐゴシック" charset="0"/>
                <a:cs typeface="ＭＳ Ｐゴシック" charset="0"/>
              </a:rPr>
              <a:t>rt</a:t>
            </a:r>
            <a:r>
              <a:rPr lang="en-US">
                <a:latin typeface="Calibri" charset="0"/>
                <a:ea typeface="ＭＳ Ｐゴシック" charset="0"/>
                <a:cs typeface="ＭＳ Ｐゴシック" charset="0"/>
              </a:rPr>
              <a:t>] = R[rs] op ZeroExt[imm16]</a:t>
            </a:r>
          </a:p>
        </p:txBody>
      </p:sp>
      <p:sp>
        <p:nvSpPr>
          <p:cNvPr id="32775" name="Rectangle 4"/>
          <p:cNvSpPr>
            <a:spLocks noChangeArrowheads="1"/>
          </p:cNvSpPr>
          <p:nvPr/>
        </p:nvSpPr>
        <p:spPr bwMode="auto">
          <a:xfrm>
            <a:off x="3074988" y="1981200"/>
            <a:ext cx="5713412" cy="279400"/>
          </a:xfrm>
          <a:prstGeom prst="rect">
            <a:avLst/>
          </a:prstGeom>
          <a:noFill/>
          <a:ln w="254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grpSp>
        <p:nvGrpSpPr>
          <p:cNvPr id="57352" name="Group 5"/>
          <p:cNvGrpSpPr>
            <a:grpSpLocks/>
          </p:cNvGrpSpPr>
          <p:nvPr/>
        </p:nvGrpSpPr>
        <p:grpSpPr bwMode="auto">
          <a:xfrm>
            <a:off x="3068638" y="1968500"/>
            <a:ext cx="990600" cy="336550"/>
            <a:chOff x="1939" y="852"/>
            <a:chExt cx="624" cy="212"/>
          </a:xfrm>
        </p:grpSpPr>
        <p:sp>
          <p:nvSpPr>
            <p:cNvPr id="32872" name="Rectangle 6"/>
            <p:cNvSpPr>
              <a:spLocks noChangeArrowheads="1"/>
            </p:cNvSpPr>
            <p:nvPr/>
          </p:nvSpPr>
          <p:spPr bwMode="auto">
            <a:xfrm>
              <a:off x="1939" y="856"/>
              <a:ext cx="624" cy="184"/>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2873" name="Rectangle 7"/>
            <p:cNvSpPr>
              <a:spLocks noChangeArrowheads="1"/>
            </p:cNvSpPr>
            <p:nvPr/>
          </p:nvSpPr>
          <p:spPr bwMode="auto">
            <a:xfrm>
              <a:off x="2121" y="852"/>
              <a:ext cx="254" cy="212"/>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op</a:t>
              </a:r>
            </a:p>
          </p:txBody>
        </p:sp>
      </p:grpSp>
      <p:grpSp>
        <p:nvGrpSpPr>
          <p:cNvPr id="57353" name="Group 8"/>
          <p:cNvGrpSpPr>
            <a:grpSpLocks/>
          </p:cNvGrpSpPr>
          <p:nvPr/>
        </p:nvGrpSpPr>
        <p:grpSpPr bwMode="auto">
          <a:xfrm>
            <a:off x="4071938" y="1968500"/>
            <a:ext cx="920750" cy="336550"/>
            <a:chOff x="2571" y="852"/>
            <a:chExt cx="580" cy="212"/>
          </a:xfrm>
        </p:grpSpPr>
        <p:sp>
          <p:nvSpPr>
            <p:cNvPr id="32870" name="Rectangle 9"/>
            <p:cNvSpPr>
              <a:spLocks noChangeArrowheads="1"/>
            </p:cNvSpPr>
            <p:nvPr/>
          </p:nvSpPr>
          <p:spPr bwMode="auto">
            <a:xfrm>
              <a:off x="2571" y="856"/>
              <a:ext cx="580" cy="184"/>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2871" name="Rectangle 10"/>
            <p:cNvSpPr>
              <a:spLocks noChangeArrowheads="1"/>
            </p:cNvSpPr>
            <p:nvPr/>
          </p:nvSpPr>
          <p:spPr bwMode="auto">
            <a:xfrm>
              <a:off x="2736" y="852"/>
              <a:ext cx="211" cy="212"/>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rs</a:t>
              </a:r>
            </a:p>
          </p:txBody>
        </p:sp>
      </p:grpSp>
      <p:grpSp>
        <p:nvGrpSpPr>
          <p:cNvPr id="57354" name="Group 11"/>
          <p:cNvGrpSpPr>
            <a:grpSpLocks/>
          </p:cNvGrpSpPr>
          <p:nvPr/>
        </p:nvGrpSpPr>
        <p:grpSpPr bwMode="auto">
          <a:xfrm>
            <a:off x="5005388" y="1968500"/>
            <a:ext cx="919162" cy="333375"/>
            <a:chOff x="3159" y="852"/>
            <a:chExt cx="579" cy="210"/>
          </a:xfrm>
        </p:grpSpPr>
        <p:sp>
          <p:nvSpPr>
            <p:cNvPr id="32868" name="Rectangle 12"/>
            <p:cNvSpPr>
              <a:spLocks noChangeArrowheads="1"/>
            </p:cNvSpPr>
            <p:nvPr/>
          </p:nvSpPr>
          <p:spPr bwMode="auto">
            <a:xfrm>
              <a:off x="3159" y="856"/>
              <a:ext cx="579" cy="184"/>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2869" name="Rectangle 13"/>
            <p:cNvSpPr>
              <a:spLocks noChangeArrowheads="1"/>
            </p:cNvSpPr>
            <p:nvPr/>
          </p:nvSpPr>
          <p:spPr bwMode="auto">
            <a:xfrm>
              <a:off x="3323" y="852"/>
              <a:ext cx="213" cy="210"/>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rt</a:t>
              </a:r>
            </a:p>
          </p:txBody>
        </p:sp>
      </p:grpSp>
      <p:sp>
        <p:nvSpPr>
          <p:cNvPr id="32779" name="Rectangle 14"/>
          <p:cNvSpPr>
            <a:spLocks noChangeArrowheads="1"/>
          </p:cNvSpPr>
          <p:nvPr/>
        </p:nvSpPr>
        <p:spPr bwMode="auto">
          <a:xfrm>
            <a:off x="5937250" y="1974850"/>
            <a:ext cx="2857500" cy="292100"/>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2780" name="Rectangle 15"/>
          <p:cNvSpPr>
            <a:spLocks noChangeArrowheads="1"/>
          </p:cNvSpPr>
          <p:nvPr/>
        </p:nvSpPr>
        <p:spPr bwMode="auto">
          <a:xfrm>
            <a:off x="6735763" y="1968500"/>
            <a:ext cx="1106487" cy="334963"/>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immediate</a:t>
            </a:r>
          </a:p>
        </p:txBody>
      </p:sp>
      <p:sp>
        <p:nvSpPr>
          <p:cNvPr id="32781" name="Rectangle 16"/>
          <p:cNvSpPr>
            <a:spLocks noChangeArrowheads="1"/>
          </p:cNvSpPr>
          <p:nvPr/>
        </p:nvSpPr>
        <p:spPr bwMode="auto">
          <a:xfrm>
            <a:off x="8639175" y="1663700"/>
            <a:ext cx="287338" cy="334963"/>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32782" name="Rectangle 17"/>
          <p:cNvSpPr>
            <a:spLocks noChangeArrowheads="1"/>
          </p:cNvSpPr>
          <p:nvPr/>
        </p:nvSpPr>
        <p:spPr bwMode="auto">
          <a:xfrm>
            <a:off x="5626100" y="1663700"/>
            <a:ext cx="390525" cy="334963"/>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16</a:t>
            </a:r>
          </a:p>
        </p:txBody>
      </p:sp>
      <p:sp>
        <p:nvSpPr>
          <p:cNvPr id="32783" name="Rectangle 18"/>
          <p:cNvSpPr>
            <a:spLocks noChangeArrowheads="1"/>
          </p:cNvSpPr>
          <p:nvPr/>
        </p:nvSpPr>
        <p:spPr bwMode="auto">
          <a:xfrm>
            <a:off x="4692650" y="1663700"/>
            <a:ext cx="390525" cy="334963"/>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21</a:t>
            </a:r>
          </a:p>
        </p:txBody>
      </p:sp>
      <p:sp>
        <p:nvSpPr>
          <p:cNvPr id="32784" name="Rectangle 19"/>
          <p:cNvSpPr>
            <a:spLocks noChangeArrowheads="1"/>
          </p:cNvSpPr>
          <p:nvPr/>
        </p:nvSpPr>
        <p:spPr bwMode="auto">
          <a:xfrm>
            <a:off x="3759200" y="1663700"/>
            <a:ext cx="390525" cy="334963"/>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26</a:t>
            </a:r>
          </a:p>
        </p:txBody>
      </p:sp>
      <p:sp>
        <p:nvSpPr>
          <p:cNvPr id="32785" name="Rectangle 20"/>
          <p:cNvSpPr>
            <a:spLocks noChangeArrowheads="1"/>
          </p:cNvSpPr>
          <p:nvPr/>
        </p:nvSpPr>
        <p:spPr bwMode="auto">
          <a:xfrm>
            <a:off x="2971800" y="1663700"/>
            <a:ext cx="390525" cy="334963"/>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31</a:t>
            </a:r>
          </a:p>
        </p:txBody>
      </p:sp>
      <p:sp>
        <p:nvSpPr>
          <p:cNvPr id="32786" name="Rectangle 21"/>
          <p:cNvSpPr>
            <a:spLocks noChangeArrowheads="1"/>
          </p:cNvSpPr>
          <p:nvPr/>
        </p:nvSpPr>
        <p:spPr bwMode="auto">
          <a:xfrm>
            <a:off x="3328988" y="2273300"/>
            <a:ext cx="636587" cy="334963"/>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6 bits</a:t>
            </a:r>
          </a:p>
        </p:txBody>
      </p:sp>
      <p:sp>
        <p:nvSpPr>
          <p:cNvPr id="32787" name="Rectangle 22"/>
          <p:cNvSpPr>
            <a:spLocks noChangeArrowheads="1"/>
          </p:cNvSpPr>
          <p:nvPr/>
        </p:nvSpPr>
        <p:spPr bwMode="auto">
          <a:xfrm>
            <a:off x="6988175" y="2273300"/>
            <a:ext cx="741363" cy="334963"/>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16 bits</a:t>
            </a:r>
          </a:p>
        </p:txBody>
      </p:sp>
      <p:sp>
        <p:nvSpPr>
          <p:cNvPr id="32788" name="Rectangle 23"/>
          <p:cNvSpPr>
            <a:spLocks noChangeArrowheads="1"/>
          </p:cNvSpPr>
          <p:nvPr/>
        </p:nvSpPr>
        <p:spPr bwMode="auto">
          <a:xfrm>
            <a:off x="5194300" y="2273300"/>
            <a:ext cx="636588" cy="334963"/>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5 bits</a:t>
            </a:r>
          </a:p>
        </p:txBody>
      </p:sp>
      <p:sp>
        <p:nvSpPr>
          <p:cNvPr id="32789" name="Rectangle 24"/>
          <p:cNvSpPr>
            <a:spLocks noChangeArrowheads="1"/>
          </p:cNvSpPr>
          <p:nvPr/>
        </p:nvSpPr>
        <p:spPr bwMode="auto">
          <a:xfrm>
            <a:off x="4262438" y="2273300"/>
            <a:ext cx="636587" cy="334963"/>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5 bits</a:t>
            </a:r>
          </a:p>
        </p:txBody>
      </p:sp>
      <p:grpSp>
        <p:nvGrpSpPr>
          <p:cNvPr id="57366" name="Group 25"/>
          <p:cNvGrpSpPr>
            <a:grpSpLocks/>
          </p:cNvGrpSpPr>
          <p:nvPr/>
        </p:nvGrpSpPr>
        <p:grpSpPr bwMode="auto">
          <a:xfrm>
            <a:off x="3082925" y="2365375"/>
            <a:ext cx="5878513" cy="946150"/>
            <a:chOff x="1942" y="1196"/>
            <a:chExt cx="3703" cy="596"/>
          </a:xfrm>
        </p:grpSpPr>
        <p:sp>
          <p:nvSpPr>
            <p:cNvPr id="32858" name="Rectangle 26"/>
            <p:cNvSpPr>
              <a:spLocks noChangeArrowheads="1"/>
            </p:cNvSpPr>
            <p:nvPr/>
          </p:nvSpPr>
          <p:spPr bwMode="auto">
            <a:xfrm>
              <a:off x="1959" y="1396"/>
              <a:ext cx="3599" cy="176"/>
            </a:xfrm>
            <a:prstGeom prst="rect">
              <a:avLst/>
            </a:prstGeom>
            <a:noFill/>
            <a:ln w="254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2859" name="Rectangle 27"/>
            <p:cNvSpPr>
              <a:spLocks noChangeArrowheads="1"/>
            </p:cNvSpPr>
            <p:nvPr/>
          </p:nvSpPr>
          <p:spPr bwMode="auto">
            <a:xfrm>
              <a:off x="3762" y="1392"/>
              <a:ext cx="1800" cy="184"/>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2860" name="Rectangle 28"/>
            <p:cNvSpPr>
              <a:spLocks noChangeArrowheads="1"/>
            </p:cNvSpPr>
            <p:nvPr/>
          </p:nvSpPr>
          <p:spPr bwMode="auto">
            <a:xfrm>
              <a:off x="4313" y="1388"/>
              <a:ext cx="697" cy="212"/>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immediate</a:t>
              </a:r>
            </a:p>
          </p:txBody>
        </p:sp>
        <p:sp>
          <p:nvSpPr>
            <p:cNvPr id="32861" name="Rectangle 29"/>
            <p:cNvSpPr>
              <a:spLocks noChangeArrowheads="1"/>
            </p:cNvSpPr>
            <p:nvPr/>
          </p:nvSpPr>
          <p:spPr bwMode="auto">
            <a:xfrm>
              <a:off x="5464" y="1196"/>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32862" name="Rectangle 30"/>
            <p:cNvSpPr>
              <a:spLocks noChangeArrowheads="1"/>
            </p:cNvSpPr>
            <p:nvPr/>
          </p:nvSpPr>
          <p:spPr bwMode="auto">
            <a:xfrm>
              <a:off x="3566" y="1196"/>
              <a:ext cx="246"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16</a:t>
              </a:r>
            </a:p>
          </p:txBody>
        </p:sp>
        <p:sp>
          <p:nvSpPr>
            <p:cNvPr id="32863" name="Rectangle 31"/>
            <p:cNvSpPr>
              <a:spLocks noChangeArrowheads="1"/>
            </p:cNvSpPr>
            <p:nvPr/>
          </p:nvSpPr>
          <p:spPr bwMode="auto">
            <a:xfrm>
              <a:off x="3746" y="1196"/>
              <a:ext cx="246"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15</a:t>
              </a:r>
            </a:p>
          </p:txBody>
        </p:sp>
        <p:sp>
          <p:nvSpPr>
            <p:cNvPr id="32864" name="Rectangle 32"/>
            <p:cNvSpPr>
              <a:spLocks noChangeArrowheads="1"/>
            </p:cNvSpPr>
            <p:nvPr/>
          </p:nvSpPr>
          <p:spPr bwMode="auto">
            <a:xfrm>
              <a:off x="1942" y="1196"/>
              <a:ext cx="246"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31</a:t>
              </a:r>
            </a:p>
          </p:txBody>
        </p:sp>
        <p:sp>
          <p:nvSpPr>
            <p:cNvPr id="32865" name="Rectangle 33"/>
            <p:cNvSpPr>
              <a:spLocks noChangeArrowheads="1"/>
            </p:cNvSpPr>
            <p:nvPr/>
          </p:nvSpPr>
          <p:spPr bwMode="auto">
            <a:xfrm>
              <a:off x="4424" y="1580"/>
              <a:ext cx="467"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16 bits</a:t>
              </a:r>
            </a:p>
          </p:txBody>
        </p:sp>
        <p:sp>
          <p:nvSpPr>
            <p:cNvPr id="32866" name="Rectangle 34"/>
            <p:cNvSpPr>
              <a:spLocks noChangeArrowheads="1"/>
            </p:cNvSpPr>
            <p:nvPr/>
          </p:nvSpPr>
          <p:spPr bwMode="auto">
            <a:xfrm>
              <a:off x="2670" y="1580"/>
              <a:ext cx="467"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16 bits</a:t>
              </a:r>
            </a:p>
          </p:txBody>
        </p:sp>
        <p:sp>
          <p:nvSpPr>
            <p:cNvPr id="32867" name="Rectangle 35"/>
            <p:cNvSpPr>
              <a:spLocks noChangeArrowheads="1"/>
            </p:cNvSpPr>
            <p:nvPr/>
          </p:nvSpPr>
          <p:spPr bwMode="auto">
            <a:xfrm>
              <a:off x="2054" y="1394"/>
              <a:ext cx="1618" cy="210"/>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0 0 0 0 0 0 0 0 0 0 0 0 0 0 0 0</a:t>
              </a:r>
            </a:p>
          </p:txBody>
        </p:sp>
      </p:grpSp>
      <p:sp>
        <p:nvSpPr>
          <p:cNvPr id="32791" name="Rectangle 36"/>
          <p:cNvSpPr>
            <a:spLocks noChangeArrowheads="1"/>
          </p:cNvSpPr>
          <p:nvPr/>
        </p:nvSpPr>
        <p:spPr bwMode="auto">
          <a:xfrm>
            <a:off x="6156325" y="4737100"/>
            <a:ext cx="2682875" cy="620683"/>
          </a:xfrm>
          <a:prstGeom prst="rect">
            <a:avLst/>
          </a:prstGeom>
          <a:noFill/>
          <a:ln w="12700">
            <a:noFill/>
            <a:miter lim="800000"/>
            <a:headEnd/>
            <a:tailEnd/>
          </a:ln>
        </p:spPr>
        <p:txBody>
          <a:bodyPr wrap="square" lIns="63500" tIns="25400" rIns="63500" bIns="25400">
            <a:spAutoFit/>
          </a:bodyPr>
          <a:lstStyle/>
          <a:p>
            <a:pPr>
              <a:lnSpc>
                <a:spcPct val="75000"/>
              </a:lnSpc>
              <a:spcBef>
                <a:spcPct val="65000"/>
              </a:spcBef>
              <a:buSzPct val="100000"/>
            </a:pPr>
            <a:r>
              <a:rPr lang="en-US" sz="2400" b="1" i="1" dirty="0" smtClean="0">
                <a:solidFill>
                  <a:schemeClr val="accent2"/>
                </a:solidFill>
                <a:latin typeface="Calibri" charset="0"/>
              </a:rPr>
              <a:t>What </a:t>
            </a:r>
            <a:r>
              <a:rPr lang="en-US" sz="2400" b="1" i="1" dirty="0">
                <a:solidFill>
                  <a:schemeClr val="accent2"/>
                </a:solidFill>
                <a:latin typeface="Calibri" charset="0"/>
              </a:rPr>
              <a:t>about </a:t>
            </a:r>
            <a:r>
              <a:rPr lang="en-US" sz="2400" b="1" i="1" dirty="0" err="1">
                <a:solidFill>
                  <a:schemeClr val="accent2"/>
                </a:solidFill>
                <a:latin typeface="Calibri" charset="0"/>
              </a:rPr>
              <a:t>Rt</a:t>
            </a:r>
            <a:r>
              <a:rPr lang="en-US" sz="2400" b="1" i="1" dirty="0">
                <a:solidFill>
                  <a:schemeClr val="accent2"/>
                </a:solidFill>
                <a:latin typeface="Calibri" charset="0"/>
              </a:rPr>
              <a:t> Read?</a:t>
            </a:r>
          </a:p>
        </p:txBody>
      </p:sp>
      <p:sp>
        <p:nvSpPr>
          <p:cNvPr id="32793" name="Rectangle 38"/>
          <p:cNvSpPr>
            <a:spLocks noChangeArrowheads="1"/>
          </p:cNvSpPr>
          <p:nvPr/>
        </p:nvSpPr>
        <p:spPr bwMode="auto">
          <a:xfrm>
            <a:off x="5483225" y="4368800"/>
            <a:ext cx="390525" cy="334963"/>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32</a:t>
            </a:r>
          </a:p>
        </p:txBody>
      </p:sp>
      <p:sp>
        <p:nvSpPr>
          <p:cNvPr id="32794" name="Rectangle 39"/>
          <p:cNvSpPr>
            <a:spLocks noChangeArrowheads="1"/>
          </p:cNvSpPr>
          <p:nvPr/>
        </p:nvSpPr>
        <p:spPr bwMode="auto">
          <a:xfrm>
            <a:off x="4800600" y="3606800"/>
            <a:ext cx="1039813" cy="393700"/>
          </a:xfrm>
          <a:prstGeom prst="rect">
            <a:avLst/>
          </a:prstGeom>
          <a:noFill/>
          <a:ln w="12700">
            <a:noFill/>
            <a:miter lim="800000"/>
            <a:headEnd/>
            <a:tailEnd/>
          </a:ln>
        </p:spPr>
        <p:txBody>
          <a:bodyPr lIns="90488" tIns="44450" rIns="90488" bIns="44450">
            <a:spAutoFit/>
          </a:bodyPr>
          <a:lstStyle/>
          <a:p>
            <a:pPr>
              <a:defRPr/>
            </a:pPr>
            <a:r>
              <a:rPr lang="en-US" sz="2000" b="1" u="sng" dirty="0" err="1">
                <a:solidFill>
                  <a:srgbClr val="0000FF"/>
                </a:solidFill>
                <a:latin typeface="+mn-lt"/>
                <a:ea typeface="ＭＳ Ｐゴシック" charset="-128"/>
                <a:cs typeface="ＭＳ Ｐゴシック" charset="-128"/>
              </a:rPr>
              <a:t>ALUctr</a:t>
            </a:r>
            <a:endParaRPr lang="en-US" sz="2000" b="1" u="sng" dirty="0">
              <a:solidFill>
                <a:srgbClr val="0000FF"/>
              </a:solidFill>
              <a:latin typeface="+mn-lt"/>
              <a:ea typeface="ＭＳ Ｐゴシック" charset="-128"/>
              <a:cs typeface="ＭＳ Ｐゴシック" charset="-128"/>
            </a:endParaRPr>
          </a:p>
        </p:txBody>
      </p:sp>
      <p:sp>
        <p:nvSpPr>
          <p:cNvPr id="32795" name="Rectangle 40"/>
          <p:cNvSpPr>
            <a:spLocks noChangeArrowheads="1"/>
          </p:cNvSpPr>
          <p:nvPr/>
        </p:nvSpPr>
        <p:spPr bwMode="auto">
          <a:xfrm>
            <a:off x="1597025" y="5207000"/>
            <a:ext cx="466725"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clk</a:t>
            </a:r>
          </a:p>
        </p:txBody>
      </p:sp>
      <p:sp>
        <p:nvSpPr>
          <p:cNvPr id="32796" name="Rectangle 41"/>
          <p:cNvSpPr>
            <a:spLocks noChangeArrowheads="1"/>
          </p:cNvSpPr>
          <p:nvPr/>
        </p:nvSpPr>
        <p:spPr bwMode="auto">
          <a:xfrm>
            <a:off x="1174750" y="3606800"/>
            <a:ext cx="901465" cy="397545"/>
          </a:xfrm>
          <a:prstGeom prst="rect">
            <a:avLst/>
          </a:prstGeom>
          <a:noFill/>
          <a:ln w="12700">
            <a:noFill/>
            <a:miter lim="800000"/>
            <a:headEnd/>
            <a:tailEnd/>
          </a:ln>
        </p:spPr>
        <p:txBody>
          <a:bodyPr wrap="none" lIns="90488" tIns="44450" rIns="90488" bIns="44450">
            <a:spAutoFit/>
          </a:bodyPr>
          <a:lstStyle/>
          <a:p>
            <a:pPr>
              <a:defRPr/>
            </a:pPr>
            <a:r>
              <a:rPr lang="en-US" sz="2000" b="1" u="sng" dirty="0" err="1">
                <a:solidFill>
                  <a:srgbClr val="0000FF"/>
                </a:solidFill>
                <a:latin typeface="+mn-lt"/>
                <a:ea typeface="ＭＳ Ｐゴシック" charset="-128"/>
                <a:cs typeface="ＭＳ Ｐゴシック" charset="-128"/>
              </a:rPr>
              <a:t>RegWr</a:t>
            </a:r>
            <a:endParaRPr lang="en-US" sz="2000" b="1" u="sng" dirty="0">
              <a:solidFill>
                <a:srgbClr val="0000FF"/>
              </a:solidFill>
              <a:latin typeface="+mn-lt"/>
              <a:ea typeface="ＭＳ Ｐゴシック" charset="-128"/>
              <a:cs typeface="ＭＳ Ｐゴシック" charset="-128"/>
            </a:endParaRPr>
          </a:p>
        </p:txBody>
      </p:sp>
      <p:sp>
        <p:nvSpPr>
          <p:cNvPr id="32797" name="Line 42"/>
          <p:cNvSpPr>
            <a:spLocks noChangeShapeType="1"/>
          </p:cNvSpPr>
          <p:nvPr/>
        </p:nvSpPr>
        <p:spPr bwMode="auto">
          <a:xfrm flipH="1">
            <a:off x="1362075" y="4621213"/>
            <a:ext cx="88900" cy="128587"/>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2798" name="Rectangle 43"/>
          <p:cNvSpPr>
            <a:spLocks noChangeArrowheads="1"/>
          </p:cNvSpPr>
          <p:nvPr/>
        </p:nvSpPr>
        <p:spPr bwMode="auto">
          <a:xfrm>
            <a:off x="1214438" y="4721225"/>
            <a:ext cx="390525" cy="334963"/>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32</a:t>
            </a:r>
          </a:p>
        </p:txBody>
      </p:sp>
      <p:sp>
        <p:nvSpPr>
          <p:cNvPr id="32799" name="Line 44"/>
          <p:cNvSpPr>
            <a:spLocks noChangeShapeType="1"/>
          </p:cNvSpPr>
          <p:nvPr/>
        </p:nvSpPr>
        <p:spPr bwMode="auto">
          <a:xfrm flipH="1">
            <a:off x="4187825" y="4445000"/>
            <a:ext cx="88900" cy="130175"/>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2800" name="Rectangle 45"/>
          <p:cNvSpPr>
            <a:spLocks noChangeArrowheads="1"/>
          </p:cNvSpPr>
          <p:nvPr/>
        </p:nvSpPr>
        <p:spPr bwMode="auto">
          <a:xfrm>
            <a:off x="4035425" y="4140200"/>
            <a:ext cx="390525" cy="334963"/>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32</a:t>
            </a:r>
          </a:p>
        </p:txBody>
      </p:sp>
      <p:sp>
        <p:nvSpPr>
          <p:cNvPr id="32801" name="Rectangle 46"/>
          <p:cNvSpPr>
            <a:spLocks noChangeArrowheads="1"/>
          </p:cNvSpPr>
          <p:nvPr/>
        </p:nvSpPr>
        <p:spPr bwMode="auto">
          <a:xfrm>
            <a:off x="3241675" y="4140200"/>
            <a:ext cx="717550" cy="393700"/>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busA</a:t>
            </a:r>
          </a:p>
        </p:txBody>
      </p:sp>
      <p:sp>
        <p:nvSpPr>
          <p:cNvPr id="32802" name="Line 47"/>
          <p:cNvSpPr>
            <a:spLocks noChangeShapeType="1"/>
          </p:cNvSpPr>
          <p:nvPr/>
        </p:nvSpPr>
        <p:spPr bwMode="auto">
          <a:xfrm flipV="1">
            <a:off x="3502025" y="4978400"/>
            <a:ext cx="76200" cy="1524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2803" name="Rectangle 48"/>
          <p:cNvSpPr>
            <a:spLocks noChangeArrowheads="1"/>
          </p:cNvSpPr>
          <p:nvPr/>
        </p:nvSpPr>
        <p:spPr bwMode="auto">
          <a:xfrm>
            <a:off x="3346450" y="5102225"/>
            <a:ext cx="390525" cy="334963"/>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32</a:t>
            </a:r>
          </a:p>
        </p:txBody>
      </p:sp>
      <p:sp>
        <p:nvSpPr>
          <p:cNvPr id="32804" name="Rectangle 49"/>
          <p:cNvSpPr>
            <a:spLocks noChangeArrowheads="1"/>
          </p:cNvSpPr>
          <p:nvPr/>
        </p:nvSpPr>
        <p:spPr bwMode="auto">
          <a:xfrm>
            <a:off x="3273425" y="4673600"/>
            <a:ext cx="703263" cy="393700"/>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busB</a:t>
            </a:r>
          </a:p>
        </p:txBody>
      </p:sp>
      <p:sp>
        <p:nvSpPr>
          <p:cNvPr id="32805" name="Line 50"/>
          <p:cNvSpPr>
            <a:spLocks noChangeShapeType="1"/>
          </p:cNvSpPr>
          <p:nvPr/>
        </p:nvSpPr>
        <p:spPr bwMode="auto">
          <a:xfrm flipV="1">
            <a:off x="2892425" y="3984625"/>
            <a:ext cx="139700" cy="155575"/>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2806" name="Line 51"/>
          <p:cNvSpPr>
            <a:spLocks noChangeShapeType="1"/>
          </p:cNvSpPr>
          <p:nvPr/>
        </p:nvSpPr>
        <p:spPr bwMode="auto">
          <a:xfrm flipV="1">
            <a:off x="2143125" y="3984625"/>
            <a:ext cx="139700" cy="155575"/>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2807" name="Rectangle 52"/>
          <p:cNvSpPr>
            <a:spLocks noChangeArrowheads="1"/>
          </p:cNvSpPr>
          <p:nvPr/>
        </p:nvSpPr>
        <p:spPr bwMode="auto">
          <a:xfrm>
            <a:off x="2000250" y="3835400"/>
            <a:ext cx="287338" cy="334963"/>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5</a:t>
            </a:r>
          </a:p>
        </p:txBody>
      </p:sp>
      <p:sp>
        <p:nvSpPr>
          <p:cNvPr id="32808" name="Line 53"/>
          <p:cNvSpPr>
            <a:spLocks noChangeShapeType="1"/>
          </p:cNvSpPr>
          <p:nvPr/>
        </p:nvSpPr>
        <p:spPr bwMode="auto">
          <a:xfrm flipV="1">
            <a:off x="2524125" y="3984625"/>
            <a:ext cx="139700" cy="155575"/>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2809" name="Rectangle 54"/>
          <p:cNvSpPr>
            <a:spLocks noChangeArrowheads="1"/>
          </p:cNvSpPr>
          <p:nvPr/>
        </p:nvSpPr>
        <p:spPr bwMode="auto">
          <a:xfrm>
            <a:off x="2359025" y="3835400"/>
            <a:ext cx="287338" cy="334963"/>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5</a:t>
            </a:r>
          </a:p>
        </p:txBody>
      </p:sp>
      <p:sp>
        <p:nvSpPr>
          <p:cNvPr id="32810" name="Rectangle 55"/>
          <p:cNvSpPr>
            <a:spLocks noChangeArrowheads="1"/>
          </p:cNvSpPr>
          <p:nvPr/>
        </p:nvSpPr>
        <p:spPr bwMode="auto">
          <a:xfrm>
            <a:off x="1938338" y="4211638"/>
            <a:ext cx="439737" cy="33496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Rw</a:t>
            </a:r>
          </a:p>
        </p:txBody>
      </p:sp>
      <p:sp>
        <p:nvSpPr>
          <p:cNvPr id="32811" name="Rectangle 56"/>
          <p:cNvSpPr>
            <a:spLocks noChangeArrowheads="1"/>
          </p:cNvSpPr>
          <p:nvPr/>
        </p:nvSpPr>
        <p:spPr bwMode="auto">
          <a:xfrm>
            <a:off x="2395538" y="4211638"/>
            <a:ext cx="406400" cy="333375"/>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Ra</a:t>
            </a:r>
          </a:p>
        </p:txBody>
      </p:sp>
      <p:sp>
        <p:nvSpPr>
          <p:cNvPr id="32812" name="Rectangle 57"/>
          <p:cNvSpPr>
            <a:spLocks noChangeArrowheads="1"/>
          </p:cNvSpPr>
          <p:nvPr/>
        </p:nvSpPr>
        <p:spPr bwMode="auto">
          <a:xfrm>
            <a:off x="2776538" y="4211638"/>
            <a:ext cx="417512" cy="333375"/>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Rb</a:t>
            </a:r>
          </a:p>
        </p:txBody>
      </p:sp>
      <p:sp>
        <p:nvSpPr>
          <p:cNvPr id="32813" name="Rectangle 58"/>
          <p:cNvSpPr>
            <a:spLocks noChangeArrowheads="1"/>
          </p:cNvSpPr>
          <p:nvPr/>
        </p:nvSpPr>
        <p:spPr bwMode="auto">
          <a:xfrm>
            <a:off x="1938338" y="4597400"/>
            <a:ext cx="952500" cy="396875"/>
          </a:xfrm>
          <a:prstGeom prst="rect">
            <a:avLst/>
          </a:prstGeom>
          <a:noFill/>
          <a:ln w="12700">
            <a:noFill/>
            <a:miter lim="800000"/>
            <a:headEnd/>
            <a:tailEnd/>
          </a:ln>
        </p:spPr>
        <p:txBody>
          <a:bodyPr wrap="none" lIns="90488" tIns="44450" rIns="90488" bIns="44450">
            <a:spAutoFit/>
          </a:bodyPr>
          <a:lstStyle/>
          <a:p>
            <a:pPr>
              <a:defRPr/>
            </a:pPr>
            <a:r>
              <a:rPr lang="en-US" sz="2000" b="1">
                <a:latin typeface="+mn-lt"/>
                <a:ea typeface="ＭＳ Ｐゴシック" charset="-128"/>
                <a:cs typeface="ＭＳ Ｐゴシック" charset="-128"/>
              </a:rPr>
              <a:t>RegFile</a:t>
            </a:r>
          </a:p>
        </p:txBody>
      </p:sp>
      <p:sp>
        <p:nvSpPr>
          <p:cNvPr id="32814" name="Rectangle 59"/>
          <p:cNvSpPr>
            <a:spLocks noChangeArrowheads="1"/>
          </p:cNvSpPr>
          <p:nvPr/>
        </p:nvSpPr>
        <p:spPr bwMode="auto">
          <a:xfrm>
            <a:off x="2359025" y="3606800"/>
            <a:ext cx="400050" cy="366713"/>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Rs</a:t>
            </a:r>
          </a:p>
        </p:txBody>
      </p:sp>
      <p:sp>
        <p:nvSpPr>
          <p:cNvPr id="32815" name="Rectangle 60"/>
          <p:cNvSpPr>
            <a:spLocks noChangeArrowheads="1"/>
          </p:cNvSpPr>
          <p:nvPr/>
        </p:nvSpPr>
        <p:spPr bwMode="auto">
          <a:xfrm>
            <a:off x="2190750" y="2844800"/>
            <a:ext cx="396875" cy="363538"/>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Rt</a:t>
            </a:r>
          </a:p>
        </p:txBody>
      </p:sp>
      <p:sp>
        <p:nvSpPr>
          <p:cNvPr id="32816" name="Rectangle 61"/>
          <p:cNvSpPr>
            <a:spLocks noChangeArrowheads="1"/>
          </p:cNvSpPr>
          <p:nvPr/>
        </p:nvSpPr>
        <p:spPr bwMode="auto">
          <a:xfrm>
            <a:off x="2740025" y="3606800"/>
            <a:ext cx="396875" cy="363538"/>
          </a:xfrm>
          <a:prstGeom prst="rect">
            <a:avLst/>
          </a:prstGeom>
          <a:noFill/>
          <a:ln w="12700">
            <a:noFill/>
            <a:miter lim="800000"/>
            <a:headEnd/>
            <a:tailEnd/>
          </a:ln>
        </p:spPr>
        <p:txBody>
          <a:bodyPr wrap="none" lIns="90488" tIns="44450" rIns="90488" bIns="44450">
            <a:spAutoFit/>
          </a:bodyPr>
          <a:lstStyle/>
          <a:p>
            <a:pPr algn="ctr">
              <a:defRPr/>
            </a:pPr>
            <a:r>
              <a:rPr lang="en-US">
                <a:latin typeface="+mn-lt"/>
                <a:ea typeface="ＭＳ Ｐゴシック" charset="-128"/>
                <a:cs typeface="ＭＳ Ｐゴシック" charset="-128"/>
              </a:rPr>
              <a:t>Rt</a:t>
            </a:r>
          </a:p>
        </p:txBody>
      </p:sp>
      <p:sp>
        <p:nvSpPr>
          <p:cNvPr id="32817" name="Rectangle 62"/>
          <p:cNvSpPr>
            <a:spLocks noChangeArrowheads="1"/>
          </p:cNvSpPr>
          <p:nvPr/>
        </p:nvSpPr>
        <p:spPr bwMode="auto">
          <a:xfrm>
            <a:off x="1758950" y="2844800"/>
            <a:ext cx="428625" cy="366713"/>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Rd</a:t>
            </a:r>
          </a:p>
        </p:txBody>
      </p:sp>
      <p:sp>
        <p:nvSpPr>
          <p:cNvPr id="32818" name="Rectangle 63"/>
          <p:cNvSpPr>
            <a:spLocks noChangeArrowheads="1"/>
          </p:cNvSpPr>
          <p:nvPr/>
        </p:nvSpPr>
        <p:spPr bwMode="auto">
          <a:xfrm>
            <a:off x="3070225" y="5461000"/>
            <a:ext cx="355600" cy="1041400"/>
          </a:xfrm>
          <a:prstGeom prst="rect">
            <a:avLst/>
          </a:prstGeom>
          <a:noFill/>
          <a:ln w="25400">
            <a:solidFill>
              <a:schemeClr val="accent2"/>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2819" name="Rectangle 64"/>
          <p:cNvSpPr>
            <a:spLocks noChangeArrowheads="1"/>
          </p:cNvSpPr>
          <p:nvPr/>
        </p:nvSpPr>
        <p:spPr bwMode="auto">
          <a:xfrm rot="5400000">
            <a:off x="2805907" y="5761831"/>
            <a:ext cx="908050" cy="366713"/>
          </a:xfrm>
          <a:prstGeom prst="rect">
            <a:avLst/>
          </a:prstGeom>
          <a:noFill/>
          <a:ln w="12700">
            <a:noFill/>
            <a:miter lim="800000"/>
            <a:headEnd/>
            <a:tailEnd/>
          </a:ln>
        </p:spPr>
        <p:txBody>
          <a:bodyPr wrap="none" lIns="90488" tIns="44450" rIns="90488" bIns="44450">
            <a:spAutoFit/>
          </a:bodyPr>
          <a:lstStyle/>
          <a:p>
            <a:r>
              <a:rPr lang="en-US" b="1">
                <a:latin typeface="Calibri" charset="0"/>
              </a:rPr>
              <a:t>ZeroExt</a:t>
            </a:r>
            <a:endParaRPr lang="en-US" sz="2000" b="1">
              <a:latin typeface="Calibri" charset="0"/>
            </a:endParaRPr>
          </a:p>
        </p:txBody>
      </p:sp>
      <p:sp>
        <p:nvSpPr>
          <p:cNvPr id="32820" name="Rectangle 65"/>
          <p:cNvSpPr>
            <a:spLocks noChangeArrowheads="1"/>
          </p:cNvSpPr>
          <p:nvPr/>
        </p:nvSpPr>
        <p:spPr bwMode="auto">
          <a:xfrm>
            <a:off x="3578225" y="5940425"/>
            <a:ext cx="390525" cy="334963"/>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32</a:t>
            </a:r>
          </a:p>
        </p:txBody>
      </p:sp>
      <p:sp>
        <p:nvSpPr>
          <p:cNvPr id="32821" name="Line 66"/>
          <p:cNvSpPr>
            <a:spLocks noChangeShapeType="1"/>
          </p:cNvSpPr>
          <p:nvPr/>
        </p:nvSpPr>
        <p:spPr bwMode="auto">
          <a:xfrm flipH="1">
            <a:off x="3730625" y="5838825"/>
            <a:ext cx="88900" cy="130175"/>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2822" name="Line 67"/>
          <p:cNvSpPr>
            <a:spLocks noChangeShapeType="1"/>
          </p:cNvSpPr>
          <p:nvPr/>
        </p:nvSpPr>
        <p:spPr bwMode="auto">
          <a:xfrm flipH="1">
            <a:off x="2651125" y="5840413"/>
            <a:ext cx="88900" cy="128587"/>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2823" name="Rectangle 68"/>
          <p:cNvSpPr>
            <a:spLocks noChangeArrowheads="1"/>
          </p:cNvSpPr>
          <p:nvPr/>
        </p:nvSpPr>
        <p:spPr bwMode="auto">
          <a:xfrm>
            <a:off x="2435225" y="5940425"/>
            <a:ext cx="390525" cy="334963"/>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16</a:t>
            </a:r>
          </a:p>
        </p:txBody>
      </p:sp>
      <p:sp>
        <p:nvSpPr>
          <p:cNvPr id="32824" name="Rectangle 69"/>
          <p:cNvSpPr>
            <a:spLocks noChangeArrowheads="1"/>
          </p:cNvSpPr>
          <p:nvPr/>
        </p:nvSpPr>
        <p:spPr bwMode="auto">
          <a:xfrm>
            <a:off x="1520825" y="5664200"/>
            <a:ext cx="911225"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imm16</a:t>
            </a:r>
          </a:p>
        </p:txBody>
      </p:sp>
      <p:sp>
        <p:nvSpPr>
          <p:cNvPr id="32825" name="Rectangle 70"/>
          <p:cNvSpPr>
            <a:spLocks noChangeArrowheads="1"/>
          </p:cNvSpPr>
          <p:nvPr/>
        </p:nvSpPr>
        <p:spPr bwMode="auto">
          <a:xfrm>
            <a:off x="4340225" y="6121400"/>
            <a:ext cx="946599" cy="397545"/>
          </a:xfrm>
          <a:prstGeom prst="rect">
            <a:avLst/>
          </a:prstGeom>
          <a:noFill/>
          <a:ln w="12700">
            <a:noFill/>
            <a:miter lim="800000"/>
            <a:headEnd/>
            <a:tailEnd/>
          </a:ln>
        </p:spPr>
        <p:txBody>
          <a:bodyPr wrap="none" lIns="90488" tIns="44450" rIns="90488" bIns="44450">
            <a:spAutoFit/>
          </a:bodyPr>
          <a:lstStyle/>
          <a:p>
            <a:pPr>
              <a:defRPr/>
            </a:pPr>
            <a:r>
              <a:rPr lang="en-US" sz="2000" b="1" u="sng" dirty="0" err="1">
                <a:solidFill>
                  <a:srgbClr val="0000FF"/>
                </a:solidFill>
                <a:latin typeface="+mn-lt"/>
                <a:ea typeface="ＭＳ Ｐゴシック" charset="-128"/>
                <a:cs typeface="ＭＳ Ｐゴシック" charset="-128"/>
              </a:rPr>
              <a:t>ALUSrc</a:t>
            </a:r>
            <a:endParaRPr lang="en-US" sz="2000" b="1" u="sng" dirty="0">
              <a:solidFill>
                <a:srgbClr val="0000FF"/>
              </a:solidFill>
              <a:latin typeface="+mn-lt"/>
              <a:ea typeface="ＭＳ Ｐゴシック" charset="-128"/>
              <a:cs typeface="ＭＳ Ｐゴシック" charset="-128"/>
            </a:endParaRPr>
          </a:p>
        </p:txBody>
      </p:sp>
      <p:sp>
        <p:nvSpPr>
          <p:cNvPr id="32826" name="Rectangle 71"/>
          <p:cNvSpPr>
            <a:spLocks noChangeArrowheads="1"/>
          </p:cNvSpPr>
          <p:nvPr/>
        </p:nvSpPr>
        <p:spPr bwMode="auto">
          <a:xfrm>
            <a:off x="2206625" y="3273425"/>
            <a:ext cx="287338" cy="334963"/>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32827" name="Rectangle 72"/>
          <p:cNvSpPr>
            <a:spLocks noChangeArrowheads="1"/>
          </p:cNvSpPr>
          <p:nvPr/>
        </p:nvSpPr>
        <p:spPr bwMode="auto">
          <a:xfrm>
            <a:off x="1825625" y="3273425"/>
            <a:ext cx="287338" cy="334963"/>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1</a:t>
            </a:r>
          </a:p>
        </p:txBody>
      </p:sp>
      <p:sp>
        <p:nvSpPr>
          <p:cNvPr id="32828" name="Freeform 73"/>
          <p:cNvSpPr>
            <a:spLocks/>
          </p:cNvSpPr>
          <p:nvPr/>
        </p:nvSpPr>
        <p:spPr bwMode="auto">
          <a:xfrm>
            <a:off x="1749425" y="3302000"/>
            <a:ext cx="838200" cy="304800"/>
          </a:xfrm>
          <a:custGeom>
            <a:avLst/>
            <a:gdLst>
              <a:gd name="T0" fmla="*/ 0 w 528"/>
              <a:gd name="T1" fmla="*/ 0 h 192"/>
              <a:gd name="T2" fmla="*/ 120967500 w 528"/>
              <a:gd name="T3" fmla="*/ 483870000 h 192"/>
              <a:gd name="T4" fmla="*/ 1209675000 w 528"/>
              <a:gd name="T5" fmla="*/ 483870000 h 192"/>
              <a:gd name="T6" fmla="*/ 1330642500 w 528"/>
              <a:gd name="T7" fmla="*/ 0 h 192"/>
              <a:gd name="T8" fmla="*/ 0 w 528"/>
              <a:gd name="T9" fmla="*/ 0 h 192"/>
              <a:gd name="T10" fmla="*/ 0 60000 65536"/>
              <a:gd name="T11" fmla="*/ 0 60000 65536"/>
              <a:gd name="T12" fmla="*/ 0 60000 65536"/>
              <a:gd name="T13" fmla="*/ 0 60000 65536"/>
              <a:gd name="T14" fmla="*/ 0 60000 65536"/>
              <a:gd name="T15" fmla="*/ 0 w 528"/>
              <a:gd name="T16" fmla="*/ 0 h 192"/>
              <a:gd name="T17" fmla="*/ 528 w 528"/>
              <a:gd name="T18" fmla="*/ 192 h 192"/>
            </a:gdLst>
            <a:ahLst/>
            <a:cxnLst>
              <a:cxn ang="T10">
                <a:pos x="T0" y="T1"/>
              </a:cxn>
              <a:cxn ang="T11">
                <a:pos x="T2" y="T3"/>
              </a:cxn>
              <a:cxn ang="T12">
                <a:pos x="T4" y="T5"/>
              </a:cxn>
              <a:cxn ang="T13">
                <a:pos x="T6" y="T7"/>
              </a:cxn>
              <a:cxn ang="T14">
                <a:pos x="T8" y="T9"/>
              </a:cxn>
            </a:cxnLst>
            <a:rect l="T15" t="T16" r="T17" b="T18"/>
            <a:pathLst>
              <a:path w="528" h="192">
                <a:moveTo>
                  <a:pt x="0" y="0"/>
                </a:moveTo>
                <a:lnTo>
                  <a:pt x="48" y="192"/>
                </a:lnTo>
                <a:lnTo>
                  <a:pt x="480" y="192"/>
                </a:lnTo>
                <a:lnTo>
                  <a:pt x="528" y="0"/>
                </a:lnTo>
                <a:lnTo>
                  <a:pt x="0" y="0"/>
                </a:lnTo>
                <a:close/>
              </a:path>
            </a:pathLst>
          </a:custGeom>
          <a:noFill/>
          <a:ln w="28575">
            <a:solidFill>
              <a:schemeClr val="accent2"/>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2829" name="Rectangle 74"/>
          <p:cNvSpPr>
            <a:spLocks noChangeArrowheads="1"/>
          </p:cNvSpPr>
          <p:nvPr/>
        </p:nvSpPr>
        <p:spPr bwMode="auto">
          <a:xfrm>
            <a:off x="1749425" y="4216400"/>
            <a:ext cx="1447800" cy="990600"/>
          </a:xfrm>
          <a:prstGeom prst="rect">
            <a:avLst/>
          </a:prstGeom>
          <a:noFill/>
          <a:ln w="28575">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2830" name="Rectangle 75"/>
          <p:cNvSpPr>
            <a:spLocks noChangeArrowheads="1"/>
          </p:cNvSpPr>
          <p:nvPr/>
        </p:nvSpPr>
        <p:spPr bwMode="auto">
          <a:xfrm>
            <a:off x="4057650" y="4914900"/>
            <a:ext cx="287338" cy="334963"/>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32831" name="Rectangle 76"/>
          <p:cNvSpPr>
            <a:spLocks noChangeArrowheads="1"/>
          </p:cNvSpPr>
          <p:nvPr/>
        </p:nvSpPr>
        <p:spPr bwMode="auto">
          <a:xfrm>
            <a:off x="4057650" y="5694363"/>
            <a:ext cx="287338" cy="33496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1</a:t>
            </a:r>
          </a:p>
        </p:txBody>
      </p:sp>
      <p:sp>
        <p:nvSpPr>
          <p:cNvPr id="32832" name="Freeform 77"/>
          <p:cNvSpPr>
            <a:spLocks/>
          </p:cNvSpPr>
          <p:nvPr/>
        </p:nvSpPr>
        <p:spPr bwMode="auto">
          <a:xfrm>
            <a:off x="4111625" y="4826000"/>
            <a:ext cx="304800" cy="1219200"/>
          </a:xfrm>
          <a:custGeom>
            <a:avLst/>
            <a:gdLst>
              <a:gd name="T0" fmla="*/ 0 w 192"/>
              <a:gd name="T1" fmla="*/ 0 h 768"/>
              <a:gd name="T2" fmla="*/ 0 w 192"/>
              <a:gd name="T3" fmla="*/ 1935480000 h 768"/>
              <a:gd name="T4" fmla="*/ 483870000 w 192"/>
              <a:gd name="T5" fmla="*/ 1693545000 h 768"/>
              <a:gd name="T6" fmla="*/ 483870000 w 192"/>
              <a:gd name="T7" fmla="*/ 241935000 h 768"/>
              <a:gd name="T8" fmla="*/ 0 w 192"/>
              <a:gd name="T9" fmla="*/ 0 h 768"/>
              <a:gd name="T10" fmla="*/ 0 60000 65536"/>
              <a:gd name="T11" fmla="*/ 0 60000 65536"/>
              <a:gd name="T12" fmla="*/ 0 60000 65536"/>
              <a:gd name="T13" fmla="*/ 0 60000 65536"/>
              <a:gd name="T14" fmla="*/ 0 60000 65536"/>
              <a:gd name="T15" fmla="*/ 0 w 192"/>
              <a:gd name="T16" fmla="*/ 0 h 768"/>
              <a:gd name="T17" fmla="*/ 192 w 192"/>
              <a:gd name="T18" fmla="*/ 768 h 768"/>
            </a:gdLst>
            <a:ahLst/>
            <a:cxnLst>
              <a:cxn ang="T10">
                <a:pos x="T0" y="T1"/>
              </a:cxn>
              <a:cxn ang="T11">
                <a:pos x="T2" y="T3"/>
              </a:cxn>
              <a:cxn ang="T12">
                <a:pos x="T4" y="T5"/>
              </a:cxn>
              <a:cxn ang="T13">
                <a:pos x="T6" y="T7"/>
              </a:cxn>
              <a:cxn ang="T14">
                <a:pos x="T8" y="T9"/>
              </a:cxn>
            </a:cxnLst>
            <a:rect l="T15" t="T16" r="T17" b="T18"/>
            <a:pathLst>
              <a:path w="192" h="768">
                <a:moveTo>
                  <a:pt x="0" y="0"/>
                </a:moveTo>
                <a:lnTo>
                  <a:pt x="0" y="768"/>
                </a:lnTo>
                <a:lnTo>
                  <a:pt x="192" y="672"/>
                </a:lnTo>
                <a:lnTo>
                  <a:pt x="192" y="96"/>
                </a:lnTo>
                <a:lnTo>
                  <a:pt x="0" y="0"/>
                </a:lnTo>
                <a:close/>
              </a:path>
            </a:pathLst>
          </a:custGeom>
          <a:noFill/>
          <a:ln w="28575">
            <a:solidFill>
              <a:schemeClr val="accent2"/>
            </a:solidFill>
            <a:round/>
            <a:headEnd/>
            <a:tailEnd/>
          </a:ln>
        </p:spPr>
        <p:txBody>
          <a:bodyPr wrap="none" anchor="ctr"/>
          <a:lstStyle/>
          <a:p>
            <a:pPr>
              <a:defRPr/>
            </a:pPr>
            <a:endParaRPr lang="en-US">
              <a:latin typeface="+mn-lt"/>
              <a:ea typeface="ＭＳ Ｐゴシック" charset="-128"/>
              <a:cs typeface="ＭＳ Ｐゴシック" charset="-128"/>
            </a:endParaRPr>
          </a:p>
        </p:txBody>
      </p:sp>
      <p:grpSp>
        <p:nvGrpSpPr>
          <p:cNvPr id="57409" name="Group 78"/>
          <p:cNvGrpSpPr>
            <a:grpSpLocks/>
          </p:cNvGrpSpPr>
          <p:nvPr/>
        </p:nvGrpSpPr>
        <p:grpSpPr bwMode="auto">
          <a:xfrm>
            <a:off x="4921250" y="4216400"/>
            <a:ext cx="485775" cy="1143000"/>
            <a:chOff x="4009" y="2304"/>
            <a:chExt cx="306" cy="720"/>
          </a:xfrm>
        </p:grpSpPr>
        <p:sp>
          <p:nvSpPr>
            <p:cNvPr id="32855" name="Rectangle 79"/>
            <p:cNvSpPr>
              <a:spLocks noChangeArrowheads="1"/>
            </p:cNvSpPr>
            <p:nvPr/>
          </p:nvSpPr>
          <p:spPr bwMode="auto">
            <a:xfrm>
              <a:off x="4009" y="2322"/>
              <a:ext cx="115" cy="212"/>
            </a:xfrm>
            <a:prstGeom prst="rect">
              <a:avLst/>
            </a:prstGeom>
            <a:noFill/>
            <a:ln w="12700">
              <a:noFill/>
              <a:miter lim="800000"/>
              <a:headEnd/>
              <a:tailEnd/>
            </a:ln>
          </p:spPr>
          <p:txBody>
            <a:bodyPr wrap="none" lIns="90488" tIns="44450" rIns="90488" bIns="44450">
              <a:spAutoFit/>
            </a:bodyPr>
            <a:lstStyle/>
            <a:p>
              <a:pPr>
                <a:defRPr/>
              </a:pPr>
              <a:endParaRPr lang="en-US" sz="1600" b="1">
                <a:latin typeface="+mn-lt"/>
                <a:ea typeface="ＭＳ Ｐゴシック" charset="-128"/>
                <a:cs typeface="ＭＳ Ｐゴシック" charset="-128"/>
              </a:endParaRPr>
            </a:p>
          </p:txBody>
        </p:sp>
        <p:sp>
          <p:nvSpPr>
            <p:cNvPr id="32856" name="Rectangle 80"/>
            <p:cNvSpPr>
              <a:spLocks noChangeArrowheads="1"/>
            </p:cNvSpPr>
            <p:nvPr/>
          </p:nvSpPr>
          <p:spPr bwMode="auto">
            <a:xfrm rot="5400000">
              <a:off x="4016" y="2582"/>
              <a:ext cx="337" cy="212"/>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ALU</a:t>
              </a:r>
            </a:p>
          </p:txBody>
        </p:sp>
        <p:sp>
          <p:nvSpPr>
            <p:cNvPr id="32857" name="Freeform 81"/>
            <p:cNvSpPr>
              <a:spLocks/>
            </p:cNvSpPr>
            <p:nvPr/>
          </p:nvSpPr>
          <p:spPr bwMode="auto">
            <a:xfrm>
              <a:off x="4032" y="2304"/>
              <a:ext cx="283" cy="720"/>
            </a:xfrm>
            <a:custGeom>
              <a:avLst/>
              <a:gdLst>
                <a:gd name="T0" fmla="*/ 0 w 240"/>
                <a:gd name="T1" fmla="*/ 0 h 672"/>
                <a:gd name="T2" fmla="*/ 0 w 240"/>
                <a:gd name="T3" fmla="*/ 331 h 672"/>
                <a:gd name="T4" fmla="*/ 67 w 240"/>
                <a:gd name="T5" fmla="*/ 386 h 672"/>
                <a:gd name="T6" fmla="*/ 0 w 240"/>
                <a:gd name="T7" fmla="*/ 440 h 672"/>
                <a:gd name="T8" fmla="*/ 0 w 240"/>
                <a:gd name="T9" fmla="*/ 771 h 672"/>
                <a:gd name="T10" fmla="*/ 334 w 240"/>
                <a:gd name="T11" fmla="*/ 551 h 672"/>
                <a:gd name="T12" fmla="*/ 334 w 240"/>
                <a:gd name="T13" fmla="*/ 221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grpSp>
      <p:sp>
        <p:nvSpPr>
          <p:cNvPr id="32834" name="Line 82"/>
          <p:cNvSpPr>
            <a:spLocks noChangeShapeType="1"/>
          </p:cNvSpPr>
          <p:nvPr/>
        </p:nvSpPr>
        <p:spPr bwMode="auto">
          <a:xfrm>
            <a:off x="1978025" y="3149600"/>
            <a:ext cx="0" cy="1524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2835" name="Line 83"/>
          <p:cNvSpPr>
            <a:spLocks noChangeShapeType="1"/>
          </p:cNvSpPr>
          <p:nvPr/>
        </p:nvSpPr>
        <p:spPr bwMode="auto">
          <a:xfrm>
            <a:off x="2359025" y="3149600"/>
            <a:ext cx="0" cy="1524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2836" name="Freeform 84"/>
          <p:cNvSpPr>
            <a:spLocks/>
          </p:cNvSpPr>
          <p:nvPr/>
        </p:nvSpPr>
        <p:spPr bwMode="auto">
          <a:xfrm>
            <a:off x="1444625" y="2921000"/>
            <a:ext cx="304800" cy="533400"/>
          </a:xfrm>
          <a:custGeom>
            <a:avLst/>
            <a:gdLst>
              <a:gd name="T0" fmla="*/ 0 w 192"/>
              <a:gd name="T1" fmla="*/ 0 h 336"/>
              <a:gd name="T2" fmla="*/ 0 w 192"/>
              <a:gd name="T3" fmla="*/ 846772500 h 336"/>
              <a:gd name="T4" fmla="*/ 483870000 w 192"/>
              <a:gd name="T5" fmla="*/ 846772500 h 336"/>
              <a:gd name="T6" fmla="*/ 0 60000 65536"/>
              <a:gd name="T7" fmla="*/ 0 60000 65536"/>
              <a:gd name="T8" fmla="*/ 0 60000 65536"/>
              <a:gd name="T9" fmla="*/ 0 w 192"/>
              <a:gd name="T10" fmla="*/ 0 h 336"/>
              <a:gd name="T11" fmla="*/ 192 w 192"/>
              <a:gd name="T12" fmla="*/ 336 h 336"/>
            </a:gdLst>
            <a:ahLst/>
            <a:cxnLst>
              <a:cxn ang="T6">
                <a:pos x="T0" y="T1"/>
              </a:cxn>
              <a:cxn ang="T7">
                <a:pos x="T2" y="T3"/>
              </a:cxn>
              <a:cxn ang="T8">
                <a:pos x="T4" y="T5"/>
              </a:cxn>
            </a:cxnLst>
            <a:rect l="T9" t="T10" r="T11" b="T12"/>
            <a:pathLst>
              <a:path w="192" h="336">
                <a:moveTo>
                  <a:pt x="0" y="0"/>
                </a:moveTo>
                <a:lnTo>
                  <a:pt x="0" y="336"/>
                </a:lnTo>
                <a:lnTo>
                  <a:pt x="192" y="336"/>
                </a:lnTo>
              </a:path>
            </a:pathLst>
          </a:cu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2837" name="Line 85"/>
          <p:cNvSpPr>
            <a:spLocks noChangeShapeType="1"/>
          </p:cNvSpPr>
          <p:nvPr/>
        </p:nvSpPr>
        <p:spPr bwMode="auto">
          <a:xfrm>
            <a:off x="1901825" y="3987800"/>
            <a:ext cx="0" cy="2286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2838" name="Line 86"/>
          <p:cNvSpPr>
            <a:spLocks noChangeShapeType="1"/>
          </p:cNvSpPr>
          <p:nvPr/>
        </p:nvSpPr>
        <p:spPr bwMode="auto">
          <a:xfrm>
            <a:off x="2206625" y="3606800"/>
            <a:ext cx="0" cy="6096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2839" name="Line 87"/>
          <p:cNvSpPr>
            <a:spLocks noChangeShapeType="1"/>
          </p:cNvSpPr>
          <p:nvPr/>
        </p:nvSpPr>
        <p:spPr bwMode="auto">
          <a:xfrm>
            <a:off x="2587625" y="3911600"/>
            <a:ext cx="0" cy="3048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2840" name="Line 88"/>
          <p:cNvSpPr>
            <a:spLocks noChangeShapeType="1"/>
          </p:cNvSpPr>
          <p:nvPr/>
        </p:nvSpPr>
        <p:spPr bwMode="auto">
          <a:xfrm>
            <a:off x="2968625" y="3911600"/>
            <a:ext cx="0" cy="3048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2841" name="Rectangle 89"/>
          <p:cNvSpPr>
            <a:spLocks noChangeArrowheads="1"/>
          </p:cNvSpPr>
          <p:nvPr/>
        </p:nvSpPr>
        <p:spPr bwMode="auto">
          <a:xfrm>
            <a:off x="2762250" y="3835400"/>
            <a:ext cx="287338" cy="334963"/>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5</a:t>
            </a:r>
          </a:p>
        </p:txBody>
      </p:sp>
      <p:sp>
        <p:nvSpPr>
          <p:cNvPr id="32842" name="Line 90"/>
          <p:cNvSpPr>
            <a:spLocks noChangeShapeType="1"/>
          </p:cNvSpPr>
          <p:nvPr/>
        </p:nvSpPr>
        <p:spPr bwMode="auto">
          <a:xfrm>
            <a:off x="3197225" y="4521200"/>
            <a:ext cx="1752600" cy="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2843" name="Line 91"/>
          <p:cNvSpPr>
            <a:spLocks noChangeShapeType="1"/>
          </p:cNvSpPr>
          <p:nvPr/>
        </p:nvSpPr>
        <p:spPr bwMode="auto">
          <a:xfrm flipH="1">
            <a:off x="5254625" y="4064000"/>
            <a:ext cx="3175" cy="34290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2844" name="Line 92"/>
          <p:cNvSpPr>
            <a:spLocks noChangeShapeType="1"/>
          </p:cNvSpPr>
          <p:nvPr/>
        </p:nvSpPr>
        <p:spPr bwMode="auto">
          <a:xfrm>
            <a:off x="3197225" y="5054600"/>
            <a:ext cx="914400" cy="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2845" name="Line 93"/>
          <p:cNvSpPr>
            <a:spLocks noChangeShapeType="1"/>
          </p:cNvSpPr>
          <p:nvPr/>
        </p:nvSpPr>
        <p:spPr bwMode="auto">
          <a:xfrm>
            <a:off x="4416425" y="5207000"/>
            <a:ext cx="533400" cy="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2846" name="Line 94"/>
          <p:cNvSpPr>
            <a:spLocks noChangeShapeType="1"/>
          </p:cNvSpPr>
          <p:nvPr/>
        </p:nvSpPr>
        <p:spPr bwMode="auto">
          <a:xfrm>
            <a:off x="3425825" y="5892800"/>
            <a:ext cx="685800" cy="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2847" name="Line 95"/>
          <p:cNvSpPr>
            <a:spLocks noChangeShapeType="1"/>
          </p:cNvSpPr>
          <p:nvPr/>
        </p:nvSpPr>
        <p:spPr bwMode="auto">
          <a:xfrm>
            <a:off x="2359025" y="5892800"/>
            <a:ext cx="685800" cy="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2848" name="Line 96"/>
          <p:cNvSpPr>
            <a:spLocks noChangeShapeType="1"/>
          </p:cNvSpPr>
          <p:nvPr/>
        </p:nvSpPr>
        <p:spPr bwMode="auto">
          <a:xfrm flipH="1">
            <a:off x="1978025" y="5054600"/>
            <a:ext cx="76200" cy="1524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2849" name="Line 97"/>
          <p:cNvSpPr>
            <a:spLocks noChangeShapeType="1"/>
          </p:cNvSpPr>
          <p:nvPr/>
        </p:nvSpPr>
        <p:spPr bwMode="auto">
          <a:xfrm>
            <a:off x="2054225" y="5054600"/>
            <a:ext cx="76200" cy="1524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2850" name="Line 98"/>
          <p:cNvSpPr>
            <a:spLocks noChangeShapeType="1"/>
          </p:cNvSpPr>
          <p:nvPr/>
        </p:nvSpPr>
        <p:spPr bwMode="auto">
          <a:xfrm>
            <a:off x="2054225" y="5207000"/>
            <a:ext cx="0" cy="2286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2851" name="Line 99"/>
          <p:cNvSpPr>
            <a:spLocks noChangeShapeType="1"/>
          </p:cNvSpPr>
          <p:nvPr/>
        </p:nvSpPr>
        <p:spPr bwMode="auto">
          <a:xfrm flipV="1">
            <a:off x="4264025" y="5969000"/>
            <a:ext cx="0" cy="38100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2852" name="Line 100"/>
          <p:cNvSpPr>
            <a:spLocks noChangeShapeType="1"/>
          </p:cNvSpPr>
          <p:nvPr/>
        </p:nvSpPr>
        <p:spPr bwMode="auto">
          <a:xfrm flipH="1">
            <a:off x="5635625" y="4673600"/>
            <a:ext cx="76200" cy="1524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2853" name="Rectangle 101"/>
          <p:cNvSpPr>
            <a:spLocks noChangeArrowheads="1"/>
          </p:cNvSpPr>
          <p:nvPr/>
        </p:nvSpPr>
        <p:spPr bwMode="auto">
          <a:xfrm>
            <a:off x="730250" y="2540000"/>
            <a:ext cx="942975" cy="393700"/>
          </a:xfrm>
          <a:prstGeom prst="rect">
            <a:avLst/>
          </a:prstGeom>
          <a:noFill/>
          <a:ln w="12700">
            <a:noFill/>
            <a:miter lim="800000"/>
            <a:headEnd/>
            <a:tailEnd/>
          </a:ln>
        </p:spPr>
        <p:txBody>
          <a:bodyPr wrap="none" lIns="90488" tIns="44450" rIns="90488" bIns="44450">
            <a:spAutoFit/>
          </a:bodyPr>
          <a:lstStyle/>
          <a:p>
            <a:pPr>
              <a:defRPr/>
            </a:pPr>
            <a:r>
              <a:rPr lang="en-US" sz="2000" b="1" u="sng" dirty="0" err="1">
                <a:solidFill>
                  <a:srgbClr val="0000FF"/>
                </a:solidFill>
                <a:latin typeface="+mn-lt"/>
                <a:ea typeface="ＭＳ Ｐゴシック" charset="-128"/>
                <a:cs typeface="ＭＳ Ｐゴシック" charset="-128"/>
              </a:rPr>
              <a:t>RegDst</a:t>
            </a:r>
            <a:endParaRPr lang="en-US" sz="2000" b="1" u="sng" dirty="0">
              <a:solidFill>
                <a:srgbClr val="0000FF"/>
              </a:solidFill>
              <a:latin typeface="+mn-lt"/>
              <a:ea typeface="ＭＳ Ｐゴシック" charset="-128"/>
              <a:cs typeface="ＭＳ Ｐゴシック" charset="-128"/>
            </a:endParaRPr>
          </a:p>
        </p:txBody>
      </p:sp>
      <p:sp>
        <p:nvSpPr>
          <p:cNvPr id="32854" name="Freeform 102"/>
          <p:cNvSpPr>
            <a:spLocks/>
          </p:cNvSpPr>
          <p:nvPr/>
        </p:nvSpPr>
        <p:spPr bwMode="auto">
          <a:xfrm>
            <a:off x="1216025" y="4673600"/>
            <a:ext cx="4648200" cy="1981200"/>
          </a:xfrm>
          <a:custGeom>
            <a:avLst/>
            <a:gdLst>
              <a:gd name="T0" fmla="*/ 2147483647 w 2928"/>
              <a:gd name="T1" fmla="*/ 120967500 h 1248"/>
              <a:gd name="T2" fmla="*/ 2147483647 w 2928"/>
              <a:gd name="T3" fmla="*/ 120967500 h 1248"/>
              <a:gd name="T4" fmla="*/ 2147483647 w 2928"/>
              <a:gd name="T5" fmla="*/ 2147483647 h 1248"/>
              <a:gd name="T6" fmla="*/ 0 w 2928"/>
              <a:gd name="T7" fmla="*/ 2147483647 h 1248"/>
              <a:gd name="T8" fmla="*/ 0 w 2928"/>
              <a:gd name="T9" fmla="*/ 0 h 1248"/>
              <a:gd name="T10" fmla="*/ 846772500 w 2928"/>
              <a:gd name="T11" fmla="*/ 0 h 1248"/>
              <a:gd name="T12" fmla="*/ 0 60000 65536"/>
              <a:gd name="T13" fmla="*/ 0 60000 65536"/>
              <a:gd name="T14" fmla="*/ 0 60000 65536"/>
              <a:gd name="T15" fmla="*/ 0 60000 65536"/>
              <a:gd name="T16" fmla="*/ 0 60000 65536"/>
              <a:gd name="T17" fmla="*/ 0 60000 65536"/>
              <a:gd name="T18" fmla="*/ 0 w 2928"/>
              <a:gd name="T19" fmla="*/ 0 h 1248"/>
              <a:gd name="T20" fmla="*/ 2928 w 2928"/>
              <a:gd name="T21" fmla="*/ 1248 h 1248"/>
            </a:gdLst>
            <a:ahLst/>
            <a:cxnLst>
              <a:cxn ang="T12">
                <a:pos x="T0" y="T1"/>
              </a:cxn>
              <a:cxn ang="T13">
                <a:pos x="T2" y="T3"/>
              </a:cxn>
              <a:cxn ang="T14">
                <a:pos x="T4" y="T5"/>
              </a:cxn>
              <a:cxn ang="T15">
                <a:pos x="T6" y="T7"/>
              </a:cxn>
              <a:cxn ang="T16">
                <a:pos x="T8" y="T9"/>
              </a:cxn>
              <a:cxn ang="T17">
                <a:pos x="T10" y="T11"/>
              </a:cxn>
            </a:cxnLst>
            <a:rect l="T18" t="T19" r="T20" b="T21"/>
            <a:pathLst>
              <a:path w="2928" h="1248">
                <a:moveTo>
                  <a:pt x="2640" y="48"/>
                </a:moveTo>
                <a:lnTo>
                  <a:pt x="2928" y="48"/>
                </a:lnTo>
                <a:lnTo>
                  <a:pt x="2928" y="1248"/>
                </a:lnTo>
                <a:lnTo>
                  <a:pt x="0" y="1248"/>
                </a:lnTo>
                <a:lnTo>
                  <a:pt x="0" y="0"/>
                </a:lnTo>
                <a:lnTo>
                  <a:pt x="336" y="0"/>
                </a:lnTo>
              </a:path>
            </a:pathLst>
          </a:cu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106" name="Text Box 77"/>
          <p:cNvSpPr txBox="1">
            <a:spLocks noChangeArrowheads="1"/>
          </p:cNvSpPr>
          <p:nvPr/>
        </p:nvSpPr>
        <p:spPr bwMode="auto">
          <a:xfrm>
            <a:off x="3674533" y="3226326"/>
            <a:ext cx="4226813" cy="461665"/>
          </a:xfrm>
          <a:prstGeom prst="rect">
            <a:avLst/>
          </a:prstGeom>
          <a:noFill/>
          <a:ln w="12700">
            <a:no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i="1" dirty="0" smtClean="0">
                <a:solidFill>
                  <a:schemeClr val="accent2"/>
                </a:solidFill>
                <a:latin typeface="Calibri" charset="0"/>
              </a:rPr>
              <a:t>Writing </a:t>
            </a:r>
            <a:r>
              <a:rPr lang="en-US" b="1" i="1" dirty="0">
                <a:solidFill>
                  <a:schemeClr val="accent2"/>
                </a:solidFill>
                <a:latin typeface="Calibri" charset="0"/>
              </a:rPr>
              <a:t>to </a:t>
            </a:r>
            <a:r>
              <a:rPr lang="en-US" b="1" i="1" dirty="0" err="1">
                <a:solidFill>
                  <a:schemeClr val="accent2"/>
                </a:solidFill>
                <a:latin typeface="Calibri" charset="0"/>
              </a:rPr>
              <a:t>Rt</a:t>
            </a:r>
            <a:r>
              <a:rPr lang="en-US" b="1" i="1" dirty="0">
                <a:solidFill>
                  <a:schemeClr val="accent2"/>
                </a:solidFill>
                <a:latin typeface="Calibri" charset="0"/>
              </a:rPr>
              <a:t> </a:t>
            </a:r>
            <a:r>
              <a:rPr lang="en-US" b="1" i="1" dirty="0" smtClean="0">
                <a:solidFill>
                  <a:schemeClr val="accent2"/>
                </a:solidFill>
                <a:latin typeface="Calibri" charset="0"/>
              </a:rPr>
              <a:t>register (not Rd)!!</a:t>
            </a:r>
            <a:endParaRPr lang="en-US" b="1" dirty="0">
              <a:solidFill>
                <a:schemeClr val="accent2"/>
              </a:solidFill>
              <a:latin typeface="Calibri" charset="0"/>
            </a:endParaRPr>
          </a:p>
        </p:txBody>
      </p:sp>
    </p:spTree>
    <p:extLst>
      <p:ext uri="{BB962C8B-B14F-4D97-AF65-F5344CB8AC3E}">
        <p14:creationId xmlns:p14="http://schemas.microsoft.com/office/powerpoint/2010/main" val="157458739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animEffect transition="in" filter="wipe(left)">
                                      <p:cBhvr>
                                        <p:cTn id="7" dur="500"/>
                                        <p:tgtEl>
                                          <p:spTgt spid="1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791"/>
                                        </p:tgtEl>
                                        <p:attrNameLst>
                                          <p:attrName>style.visibility</p:attrName>
                                        </p:attrNameLst>
                                      </p:cBhvr>
                                      <p:to>
                                        <p:strVal val="visible"/>
                                      </p:to>
                                    </p:set>
                                    <p:animEffect transition="in" filter="wipe(left)">
                                      <p:cBhvr>
                                        <p:cTn id="12" dur="500"/>
                                        <p:tgtEl>
                                          <p:spTgt spid="327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91" grpId="0"/>
      <p:bldP spid="106"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4763"/>
            <a:ext cx="8229600" cy="1143001"/>
          </a:xfrm>
        </p:spPr>
        <p:txBody>
          <a:bodyPr/>
          <a:lstStyle/>
          <a:p>
            <a:r>
              <a:rPr lang="en-US" dirty="0" smtClean="0">
                <a:latin typeface="Calibri" charset="0"/>
                <a:ea typeface="ＭＳ Ｐゴシック" charset="0"/>
                <a:cs typeface="ＭＳ Ｐゴシック" charset="0"/>
              </a:rPr>
              <a:t>3d: Load </a:t>
            </a:r>
            <a:r>
              <a:rPr lang="en-US" dirty="0">
                <a:latin typeface="Calibri" charset="0"/>
                <a:ea typeface="ＭＳ Ｐゴシック" charset="0"/>
                <a:cs typeface="ＭＳ Ｐゴシック" charset="0"/>
              </a:rPr>
              <a:t>Operations</a:t>
            </a:r>
          </a:p>
        </p:txBody>
      </p:sp>
      <p:sp>
        <p:nvSpPr>
          <p:cNvPr id="59395" name="Rectangle 3"/>
          <p:cNvSpPr>
            <a:spLocks noGrp="1" noChangeArrowheads="1"/>
          </p:cNvSpPr>
          <p:nvPr>
            <p:ph idx="1"/>
          </p:nvPr>
        </p:nvSpPr>
        <p:spPr>
          <a:xfrm>
            <a:off x="457200" y="1027113"/>
            <a:ext cx="8229600" cy="1358900"/>
          </a:xfrm>
        </p:spPr>
        <p:txBody>
          <a:bodyPr/>
          <a:lstStyle/>
          <a:p>
            <a:pPr>
              <a:lnSpc>
                <a:spcPct val="90000"/>
              </a:lnSpc>
              <a:spcBef>
                <a:spcPct val="0"/>
              </a:spcBef>
            </a:pPr>
            <a:r>
              <a:rPr lang="en-US" sz="2800">
                <a:latin typeface="Calibri" charset="0"/>
                <a:ea typeface="ＭＳ Ｐゴシック" charset="0"/>
                <a:cs typeface="ＭＳ Ｐゴシック" charset="0"/>
              </a:rPr>
              <a:t>R[</a:t>
            </a:r>
            <a:r>
              <a:rPr lang="en-US" sz="2800" u="sng">
                <a:solidFill>
                  <a:schemeClr val="accent1"/>
                </a:solidFill>
                <a:latin typeface="Calibri" charset="0"/>
                <a:ea typeface="ＭＳ Ｐゴシック" charset="0"/>
                <a:cs typeface="ＭＳ Ｐゴシック" charset="0"/>
              </a:rPr>
              <a:t>rt</a:t>
            </a:r>
            <a:r>
              <a:rPr lang="en-US" sz="2800">
                <a:latin typeface="Calibri" charset="0"/>
                <a:ea typeface="ＭＳ Ｐゴシック" charset="0"/>
                <a:cs typeface="ＭＳ Ｐゴシック" charset="0"/>
              </a:rPr>
              <a:t>] = Mem[R[rs] + SignExt[imm16]]</a:t>
            </a:r>
            <a:br>
              <a:rPr lang="en-US" sz="2800">
                <a:latin typeface="Calibri" charset="0"/>
                <a:ea typeface="ＭＳ Ｐゴシック" charset="0"/>
                <a:cs typeface="ＭＳ Ｐゴシック" charset="0"/>
              </a:rPr>
            </a:br>
            <a:r>
              <a:rPr lang="en-US" sz="2800">
                <a:latin typeface="Calibri" charset="0"/>
                <a:ea typeface="ＭＳ Ｐゴシック" charset="0"/>
                <a:cs typeface="ＭＳ Ｐゴシック" charset="0"/>
              </a:rPr>
              <a:t>Example: </a:t>
            </a:r>
            <a:r>
              <a:rPr lang="en-US" sz="2800">
                <a:latin typeface="Courier"/>
                <a:ea typeface="ＭＳ Ｐゴシック" charset="0"/>
                <a:cs typeface="ＭＳ Ｐゴシック" charset="0"/>
              </a:rPr>
              <a:t>lw rt,rs,imm16</a:t>
            </a:r>
            <a:endParaRPr lang="en-US" sz="2800">
              <a:latin typeface="Calibri" charset="0"/>
              <a:ea typeface="ＭＳ Ｐゴシック" charset="0"/>
              <a:cs typeface="ＭＳ Ｐゴシック" charset="0"/>
            </a:endParaRPr>
          </a:p>
        </p:txBody>
      </p:sp>
      <p:grpSp>
        <p:nvGrpSpPr>
          <p:cNvPr id="59399" name="Group 4"/>
          <p:cNvGrpSpPr>
            <a:grpSpLocks/>
          </p:cNvGrpSpPr>
          <p:nvPr/>
        </p:nvGrpSpPr>
        <p:grpSpPr bwMode="auto">
          <a:xfrm>
            <a:off x="1676400" y="1854200"/>
            <a:ext cx="5954713" cy="946150"/>
            <a:chOff x="1043" y="794"/>
            <a:chExt cx="3751" cy="596"/>
          </a:xfrm>
        </p:grpSpPr>
        <p:sp>
          <p:nvSpPr>
            <p:cNvPr id="34889" name="Rectangle 5"/>
            <p:cNvSpPr>
              <a:spLocks noChangeArrowheads="1"/>
            </p:cNvSpPr>
            <p:nvPr/>
          </p:nvSpPr>
          <p:spPr bwMode="auto">
            <a:xfrm>
              <a:off x="1108" y="994"/>
              <a:ext cx="3599" cy="176"/>
            </a:xfrm>
            <a:prstGeom prst="rect">
              <a:avLst/>
            </a:prstGeom>
            <a:noFill/>
            <a:ln w="254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grpSp>
          <p:nvGrpSpPr>
            <p:cNvPr id="59466" name="Group 6"/>
            <p:cNvGrpSpPr>
              <a:grpSpLocks/>
            </p:cNvGrpSpPr>
            <p:nvPr/>
          </p:nvGrpSpPr>
          <p:grpSpPr bwMode="auto">
            <a:xfrm>
              <a:off x="1104" y="986"/>
              <a:ext cx="624" cy="212"/>
              <a:chOff x="1104" y="986"/>
              <a:chExt cx="624" cy="212"/>
            </a:xfrm>
          </p:grpSpPr>
          <p:sp>
            <p:nvSpPr>
              <p:cNvPr id="34908" name="Rectangle 7"/>
              <p:cNvSpPr>
                <a:spLocks noChangeArrowheads="1"/>
              </p:cNvSpPr>
              <p:nvPr/>
            </p:nvSpPr>
            <p:spPr bwMode="auto">
              <a:xfrm>
                <a:off x="1104" y="990"/>
                <a:ext cx="624" cy="184"/>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4909" name="Rectangle 8"/>
              <p:cNvSpPr>
                <a:spLocks noChangeArrowheads="1"/>
              </p:cNvSpPr>
              <p:nvPr/>
            </p:nvSpPr>
            <p:spPr bwMode="auto">
              <a:xfrm>
                <a:off x="1286" y="986"/>
                <a:ext cx="254" cy="212"/>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op</a:t>
                </a:r>
              </a:p>
            </p:txBody>
          </p:sp>
        </p:grpSp>
        <p:grpSp>
          <p:nvGrpSpPr>
            <p:cNvPr id="59467" name="Group 9"/>
            <p:cNvGrpSpPr>
              <a:grpSpLocks/>
            </p:cNvGrpSpPr>
            <p:nvPr/>
          </p:nvGrpSpPr>
          <p:grpSpPr bwMode="auto">
            <a:xfrm>
              <a:off x="1736" y="986"/>
              <a:ext cx="580" cy="212"/>
              <a:chOff x="1736" y="986"/>
              <a:chExt cx="580" cy="212"/>
            </a:xfrm>
          </p:grpSpPr>
          <p:sp>
            <p:nvSpPr>
              <p:cNvPr id="34906" name="Rectangle 10"/>
              <p:cNvSpPr>
                <a:spLocks noChangeArrowheads="1"/>
              </p:cNvSpPr>
              <p:nvPr/>
            </p:nvSpPr>
            <p:spPr bwMode="auto">
              <a:xfrm>
                <a:off x="1736" y="990"/>
                <a:ext cx="580" cy="184"/>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4907" name="Rectangle 11"/>
              <p:cNvSpPr>
                <a:spLocks noChangeArrowheads="1"/>
              </p:cNvSpPr>
              <p:nvPr/>
            </p:nvSpPr>
            <p:spPr bwMode="auto">
              <a:xfrm>
                <a:off x="1901" y="986"/>
                <a:ext cx="211" cy="212"/>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rs</a:t>
                </a:r>
              </a:p>
            </p:txBody>
          </p:sp>
        </p:grpSp>
        <p:grpSp>
          <p:nvGrpSpPr>
            <p:cNvPr id="59468" name="Group 12"/>
            <p:cNvGrpSpPr>
              <a:grpSpLocks/>
            </p:cNvGrpSpPr>
            <p:nvPr/>
          </p:nvGrpSpPr>
          <p:grpSpPr bwMode="auto">
            <a:xfrm>
              <a:off x="2324" y="986"/>
              <a:ext cx="579" cy="210"/>
              <a:chOff x="2324" y="986"/>
              <a:chExt cx="579" cy="210"/>
            </a:xfrm>
          </p:grpSpPr>
          <p:sp>
            <p:nvSpPr>
              <p:cNvPr id="34904" name="Rectangle 13"/>
              <p:cNvSpPr>
                <a:spLocks noChangeArrowheads="1"/>
              </p:cNvSpPr>
              <p:nvPr/>
            </p:nvSpPr>
            <p:spPr bwMode="auto">
              <a:xfrm>
                <a:off x="2324" y="990"/>
                <a:ext cx="579" cy="184"/>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4905" name="Rectangle 14"/>
              <p:cNvSpPr>
                <a:spLocks noChangeArrowheads="1"/>
              </p:cNvSpPr>
              <p:nvPr/>
            </p:nvSpPr>
            <p:spPr bwMode="auto">
              <a:xfrm>
                <a:off x="2488" y="986"/>
                <a:ext cx="213" cy="210"/>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rt</a:t>
                </a:r>
              </a:p>
            </p:txBody>
          </p:sp>
        </p:grpSp>
        <p:sp>
          <p:nvSpPr>
            <p:cNvPr id="34893" name="Rectangle 15"/>
            <p:cNvSpPr>
              <a:spLocks noChangeArrowheads="1"/>
            </p:cNvSpPr>
            <p:nvPr/>
          </p:nvSpPr>
          <p:spPr bwMode="auto">
            <a:xfrm>
              <a:off x="2911" y="990"/>
              <a:ext cx="1800" cy="184"/>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4894" name="Rectangle 16"/>
            <p:cNvSpPr>
              <a:spLocks noChangeArrowheads="1"/>
            </p:cNvSpPr>
            <p:nvPr/>
          </p:nvSpPr>
          <p:spPr bwMode="auto">
            <a:xfrm>
              <a:off x="3222" y="986"/>
              <a:ext cx="697" cy="212"/>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immediate</a:t>
              </a:r>
            </a:p>
          </p:txBody>
        </p:sp>
        <p:sp>
          <p:nvSpPr>
            <p:cNvPr id="34895" name="Rectangle 17"/>
            <p:cNvSpPr>
              <a:spLocks noChangeArrowheads="1"/>
            </p:cNvSpPr>
            <p:nvPr/>
          </p:nvSpPr>
          <p:spPr bwMode="auto">
            <a:xfrm>
              <a:off x="4613" y="794"/>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34896" name="Rectangle 18"/>
            <p:cNvSpPr>
              <a:spLocks noChangeArrowheads="1"/>
            </p:cNvSpPr>
            <p:nvPr/>
          </p:nvSpPr>
          <p:spPr bwMode="auto">
            <a:xfrm>
              <a:off x="2715" y="794"/>
              <a:ext cx="246"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16</a:t>
              </a:r>
            </a:p>
          </p:txBody>
        </p:sp>
        <p:sp>
          <p:nvSpPr>
            <p:cNvPr id="34897" name="Rectangle 19"/>
            <p:cNvSpPr>
              <a:spLocks noChangeArrowheads="1"/>
            </p:cNvSpPr>
            <p:nvPr/>
          </p:nvSpPr>
          <p:spPr bwMode="auto">
            <a:xfrm>
              <a:off x="2127" y="794"/>
              <a:ext cx="246"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21</a:t>
              </a:r>
            </a:p>
          </p:txBody>
        </p:sp>
        <p:sp>
          <p:nvSpPr>
            <p:cNvPr id="34898" name="Rectangle 20"/>
            <p:cNvSpPr>
              <a:spLocks noChangeArrowheads="1"/>
            </p:cNvSpPr>
            <p:nvPr/>
          </p:nvSpPr>
          <p:spPr bwMode="auto">
            <a:xfrm>
              <a:off x="1539" y="794"/>
              <a:ext cx="246"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26</a:t>
              </a:r>
            </a:p>
          </p:txBody>
        </p:sp>
        <p:sp>
          <p:nvSpPr>
            <p:cNvPr id="34899" name="Rectangle 21"/>
            <p:cNvSpPr>
              <a:spLocks noChangeArrowheads="1"/>
            </p:cNvSpPr>
            <p:nvPr/>
          </p:nvSpPr>
          <p:spPr bwMode="auto">
            <a:xfrm>
              <a:off x="1043" y="794"/>
              <a:ext cx="246"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31</a:t>
              </a:r>
            </a:p>
          </p:txBody>
        </p:sp>
        <p:sp>
          <p:nvSpPr>
            <p:cNvPr id="34900" name="Rectangle 22"/>
            <p:cNvSpPr>
              <a:spLocks noChangeArrowheads="1"/>
            </p:cNvSpPr>
            <p:nvPr/>
          </p:nvSpPr>
          <p:spPr bwMode="auto">
            <a:xfrm>
              <a:off x="1268" y="1178"/>
              <a:ext cx="40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6 bits</a:t>
              </a:r>
            </a:p>
          </p:txBody>
        </p:sp>
        <p:sp>
          <p:nvSpPr>
            <p:cNvPr id="34901" name="Rectangle 23"/>
            <p:cNvSpPr>
              <a:spLocks noChangeArrowheads="1"/>
            </p:cNvSpPr>
            <p:nvPr/>
          </p:nvSpPr>
          <p:spPr bwMode="auto">
            <a:xfrm>
              <a:off x="3573" y="1178"/>
              <a:ext cx="467"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16 bits</a:t>
              </a:r>
            </a:p>
          </p:txBody>
        </p:sp>
        <p:sp>
          <p:nvSpPr>
            <p:cNvPr id="34902" name="Rectangle 24"/>
            <p:cNvSpPr>
              <a:spLocks noChangeArrowheads="1"/>
            </p:cNvSpPr>
            <p:nvPr/>
          </p:nvSpPr>
          <p:spPr bwMode="auto">
            <a:xfrm>
              <a:off x="2443" y="1178"/>
              <a:ext cx="40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5 bits</a:t>
              </a:r>
            </a:p>
          </p:txBody>
        </p:sp>
        <p:sp>
          <p:nvSpPr>
            <p:cNvPr id="34903" name="Rectangle 25"/>
            <p:cNvSpPr>
              <a:spLocks noChangeArrowheads="1"/>
            </p:cNvSpPr>
            <p:nvPr/>
          </p:nvSpPr>
          <p:spPr bwMode="auto">
            <a:xfrm>
              <a:off x="1856" y="1178"/>
              <a:ext cx="40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5 bits</a:t>
              </a:r>
            </a:p>
          </p:txBody>
        </p:sp>
      </p:grpSp>
      <p:sp>
        <p:nvSpPr>
          <p:cNvPr id="34824" name="Rectangle 26"/>
          <p:cNvSpPr>
            <a:spLocks noChangeArrowheads="1"/>
          </p:cNvSpPr>
          <p:nvPr/>
        </p:nvSpPr>
        <p:spPr bwMode="auto">
          <a:xfrm>
            <a:off x="6550025" y="4360863"/>
            <a:ext cx="390525" cy="336550"/>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32</a:t>
            </a:r>
          </a:p>
        </p:txBody>
      </p:sp>
      <p:sp>
        <p:nvSpPr>
          <p:cNvPr id="34825" name="Rectangle 27"/>
          <p:cNvSpPr>
            <a:spLocks noChangeArrowheads="1"/>
          </p:cNvSpPr>
          <p:nvPr/>
        </p:nvSpPr>
        <p:spPr bwMode="auto">
          <a:xfrm>
            <a:off x="5867400" y="3598863"/>
            <a:ext cx="1039813" cy="393700"/>
          </a:xfrm>
          <a:prstGeom prst="rect">
            <a:avLst/>
          </a:prstGeom>
          <a:noFill/>
          <a:ln w="12700">
            <a:noFill/>
            <a:miter lim="800000"/>
            <a:headEnd/>
            <a:tailEnd/>
          </a:ln>
        </p:spPr>
        <p:txBody>
          <a:bodyPr lIns="90488" tIns="44450" rIns="90488" bIns="44450">
            <a:spAutoFit/>
          </a:bodyPr>
          <a:lstStyle/>
          <a:p>
            <a:pPr>
              <a:defRPr/>
            </a:pPr>
            <a:r>
              <a:rPr lang="en-US" sz="2000" u="sng">
                <a:latin typeface="+mn-lt"/>
                <a:ea typeface="ＭＳ Ｐゴシック" charset="-128"/>
                <a:cs typeface="ＭＳ Ｐゴシック" charset="-128"/>
              </a:rPr>
              <a:t>ALUctr</a:t>
            </a:r>
          </a:p>
        </p:txBody>
      </p:sp>
      <p:sp>
        <p:nvSpPr>
          <p:cNvPr id="34826" name="Rectangle 28"/>
          <p:cNvSpPr>
            <a:spLocks noChangeArrowheads="1"/>
          </p:cNvSpPr>
          <p:nvPr/>
        </p:nvSpPr>
        <p:spPr bwMode="auto">
          <a:xfrm>
            <a:off x="2663825" y="5199063"/>
            <a:ext cx="466725" cy="398462"/>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clk</a:t>
            </a:r>
          </a:p>
        </p:txBody>
      </p:sp>
      <p:sp>
        <p:nvSpPr>
          <p:cNvPr id="34827" name="Rectangle 29"/>
          <p:cNvSpPr>
            <a:spLocks noChangeArrowheads="1"/>
          </p:cNvSpPr>
          <p:nvPr/>
        </p:nvSpPr>
        <p:spPr bwMode="auto">
          <a:xfrm>
            <a:off x="2241550" y="3598863"/>
            <a:ext cx="876300" cy="398462"/>
          </a:xfrm>
          <a:prstGeom prst="rect">
            <a:avLst/>
          </a:prstGeom>
          <a:noFill/>
          <a:ln w="12700">
            <a:noFill/>
            <a:miter lim="800000"/>
            <a:headEnd/>
            <a:tailEnd/>
          </a:ln>
        </p:spPr>
        <p:txBody>
          <a:bodyPr wrap="none" lIns="90488" tIns="44450" rIns="90488" bIns="44450">
            <a:spAutoFit/>
          </a:bodyPr>
          <a:lstStyle/>
          <a:p>
            <a:pPr>
              <a:defRPr/>
            </a:pPr>
            <a:r>
              <a:rPr lang="en-US" sz="2000" u="sng">
                <a:latin typeface="+mn-lt"/>
                <a:ea typeface="ＭＳ Ｐゴシック" charset="-128"/>
                <a:cs typeface="ＭＳ Ｐゴシック" charset="-128"/>
              </a:rPr>
              <a:t>RegWr</a:t>
            </a:r>
          </a:p>
        </p:txBody>
      </p:sp>
      <p:sp>
        <p:nvSpPr>
          <p:cNvPr id="34828" name="Line 30"/>
          <p:cNvSpPr>
            <a:spLocks noChangeShapeType="1"/>
          </p:cNvSpPr>
          <p:nvPr/>
        </p:nvSpPr>
        <p:spPr bwMode="auto">
          <a:xfrm flipH="1">
            <a:off x="2428875" y="4613275"/>
            <a:ext cx="88900" cy="128588"/>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29" name="Rectangle 31"/>
          <p:cNvSpPr>
            <a:spLocks noChangeArrowheads="1"/>
          </p:cNvSpPr>
          <p:nvPr/>
        </p:nvSpPr>
        <p:spPr bwMode="auto">
          <a:xfrm>
            <a:off x="2281238" y="4713288"/>
            <a:ext cx="390525" cy="336550"/>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32</a:t>
            </a:r>
          </a:p>
        </p:txBody>
      </p:sp>
      <p:sp>
        <p:nvSpPr>
          <p:cNvPr id="34830" name="Line 32"/>
          <p:cNvSpPr>
            <a:spLocks noChangeShapeType="1"/>
          </p:cNvSpPr>
          <p:nvPr/>
        </p:nvSpPr>
        <p:spPr bwMode="auto">
          <a:xfrm flipH="1">
            <a:off x="5254625" y="4437063"/>
            <a:ext cx="88900" cy="130175"/>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31" name="Rectangle 33"/>
          <p:cNvSpPr>
            <a:spLocks noChangeArrowheads="1"/>
          </p:cNvSpPr>
          <p:nvPr/>
        </p:nvSpPr>
        <p:spPr bwMode="auto">
          <a:xfrm>
            <a:off x="5102225" y="4132263"/>
            <a:ext cx="390525" cy="336550"/>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32</a:t>
            </a:r>
          </a:p>
        </p:txBody>
      </p:sp>
      <p:sp>
        <p:nvSpPr>
          <p:cNvPr id="34832" name="Rectangle 34"/>
          <p:cNvSpPr>
            <a:spLocks noChangeArrowheads="1"/>
          </p:cNvSpPr>
          <p:nvPr/>
        </p:nvSpPr>
        <p:spPr bwMode="auto">
          <a:xfrm>
            <a:off x="4308475" y="4132263"/>
            <a:ext cx="717550" cy="393700"/>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busA</a:t>
            </a:r>
          </a:p>
        </p:txBody>
      </p:sp>
      <p:sp>
        <p:nvSpPr>
          <p:cNvPr id="34833" name="Line 35"/>
          <p:cNvSpPr>
            <a:spLocks noChangeShapeType="1"/>
          </p:cNvSpPr>
          <p:nvPr/>
        </p:nvSpPr>
        <p:spPr bwMode="auto">
          <a:xfrm flipV="1">
            <a:off x="4568825" y="4970463"/>
            <a:ext cx="76200" cy="1524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34" name="Rectangle 36"/>
          <p:cNvSpPr>
            <a:spLocks noChangeArrowheads="1"/>
          </p:cNvSpPr>
          <p:nvPr/>
        </p:nvSpPr>
        <p:spPr bwMode="auto">
          <a:xfrm>
            <a:off x="4413250" y="5094288"/>
            <a:ext cx="390525" cy="336550"/>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32</a:t>
            </a:r>
          </a:p>
        </p:txBody>
      </p:sp>
      <p:sp>
        <p:nvSpPr>
          <p:cNvPr id="34835" name="Rectangle 37"/>
          <p:cNvSpPr>
            <a:spLocks noChangeArrowheads="1"/>
          </p:cNvSpPr>
          <p:nvPr/>
        </p:nvSpPr>
        <p:spPr bwMode="auto">
          <a:xfrm>
            <a:off x="4340225" y="4665663"/>
            <a:ext cx="703263" cy="393700"/>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busB</a:t>
            </a:r>
          </a:p>
        </p:txBody>
      </p:sp>
      <p:sp>
        <p:nvSpPr>
          <p:cNvPr id="34836" name="Line 38"/>
          <p:cNvSpPr>
            <a:spLocks noChangeShapeType="1"/>
          </p:cNvSpPr>
          <p:nvPr/>
        </p:nvSpPr>
        <p:spPr bwMode="auto">
          <a:xfrm flipV="1">
            <a:off x="3959225" y="3976688"/>
            <a:ext cx="139700" cy="155575"/>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37" name="Line 39"/>
          <p:cNvSpPr>
            <a:spLocks noChangeShapeType="1"/>
          </p:cNvSpPr>
          <p:nvPr/>
        </p:nvSpPr>
        <p:spPr bwMode="auto">
          <a:xfrm flipV="1">
            <a:off x="3209925" y="3976688"/>
            <a:ext cx="139700" cy="155575"/>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38" name="Rectangle 40"/>
          <p:cNvSpPr>
            <a:spLocks noChangeArrowheads="1"/>
          </p:cNvSpPr>
          <p:nvPr/>
        </p:nvSpPr>
        <p:spPr bwMode="auto">
          <a:xfrm>
            <a:off x="3067050" y="3827463"/>
            <a:ext cx="287338" cy="336550"/>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5</a:t>
            </a:r>
          </a:p>
        </p:txBody>
      </p:sp>
      <p:sp>
        <p:nvSpPr>
          <p:cNvPr id="34839" name="Line 41"/>
          <p:cNvSpPr>
            <a:spLocks noChangeShapeType="1"/>
          </p:cNvSpPr>
          <p:nvPr/>
        </p:nvSpPr>
        <p:spPr bwMode="auto">
          <a:xfrm flipV="1">
            <a:off x="3590925" y="3976688"/>
            <a:ext cx="139700" cy="155575"/>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40" name="Rectangle 42"/>
          <p:cNvSpPr>
            <a:spLocks noChangeArrowheads="1"/>
          </p:cNvSpPr>
          <p:nvPr/>
        </p:nvSpPr>
        <p:spPr bwMode="auto">
          <a:xfrm>
            <a:off x="3425825" y="3827463"/>
            <a:ext cx="287338" cy="336550"/>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5</a:t>
            </a:r>
          </a:p>
        </p:txBody>
      </p:sp>
      <p:sp>
        <p:nvSpPr>
          <p:cNvPr id="34841" name="Rectangle 43"/>
          <p:cNvSpPr>
            <a:spLocks noChangeArrowheads="1"/>
          </p:cNvSpPr>
          <p:nvPr/>
        </p:nvSpPr>
        <p:spPr bwMode="auto">
          <a:xfrm>
            <a:off x="3005138" y="4203700"/>
            <a:ext cx="439737" cy="336550"/>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Rw</a:t>
            </a:r>
          </a:p>
        </p:txBody>
      </p:sp>
      <p:sp>
        <p:nvSpPr>
          <p:cNvPr id="34842" name="Rectangle 44"/>
          <p:cNvSpPr>
            <a:spLocks noChangeArrowheads="1"/>
          </p:cNvSpPr>
          <p:nvPr/>
        </p:nvSpPr>
        <p:spPr bwMode="auto">
          <a:xfrm>
            <a:off x="3462338" y="4203700"/>
            <a:ext cx="406400" cy="333375"/>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Ra</a:t>
            </a:r>
          </a:p>
        </p:txBody>
      </p:sp>
      <p:sp>
        <p:nvSpPr>
          <p:cNvPr id="34843" name="Rectangle 45"/>
          <p:cNvSpPr>
            <a:spLocks noChangeArrowheads="1"/>
          </p:cNvSpPr>
          <p:nvPr/>
        </p:nvSpPr>
        <p:spPr bwMode="auto">
          <a:xfrm>
            <a:off x="3843338" y="4203700"/>
            <a:ext cx="417512" cy="333375"/>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Rb</a:t>
            </a:r>
          </a:p>
        </p:txBody>
      </p:sp>
      <p:sp>
        <p:nvSpPr>
          <p:cNvPr id="34844" name="Rectangle 46"/>
          <p:cNvSpPr>
            <a:spLocks noChangeArrowheads="1"/>
          </p:cNvSpPr>
          <p:nvPr/>
        </p:nvSpPr>
        <p:spPr bwMode="auto">
          <a:xfrm>
            <a:off x="3005138" y="4589463"/>
            <a:ext cx="952500" cy="398462"/>
          </a:xfrm>
          <a:prstGeom prst="rect">
            <a:avLst/>
          </a:prstGeom>
          <a:noFill/>
          <a:ln w="12700">
            <a:noFill/>
            <a:miter lim="800000"/>
            <a:headEnd/>
            <a:tailEnd/>
          </a:ln>
        </p:spPr>
        <p:txBody>
          <a:bodyPr wrap="none" lIns="90488" tIns="44450" rIns="90488" bIns="44450">
            <a:spAutoFit/>
          </a:bodyPr>
          <a:lstStyle/>
          <a:p>
            <a:pPr>
              <a:defRPr/>
            </a:pPr>
            <a:r>
              <a:rPr lang="en-US" sz="2000" b="1">
                <a:latin typeface="+mn-lt"/>
                <a:ea typeface="ＭＳ Ｐゴシック" charset="-128"/>
                <a:cs typeface="ＭＳ Ｐゴシック" charset="-128"/>
              </a:rPr>
              <a:t>RegFile</a:t>
            </a:r>
          </a:p>
        </p:txBody>
      </p:sp>
      <p:sp>
        <p:nvSpPr>
          <p:cNvPr id="34845" name="Rectangle 47"/>
          <p:cNvSpPr>
            <a:spLocks noChangeArrowheads="1"/>
          </p:cNvSpPr>
          <p:nvPr/>
        </p:nvSpPr>
        <p:spPr bwMode="auto">
          <a:xfrm>
            <a:off x="3425825" y="3598863"/>
            <a:ext cx="400050" cy="366712"/>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Rs</a:t>
            </a:r>
          </a:p>
        </p:txBody>
      </p:sp>
      <p:sp>
        <p:nvSpPr>
          <p:cNvPr id="34846" name="Rectangle 48"/>
          <p:cNvSpPr>
            <a:spLocks noChangeArrowheads="1"/>
          </p:cNvSpPr>
          <p:nvPr/>
        </p:nvSpPr>
        <p:spPr bwMode="auto">
          <a:xfrm>
            <a:off x="3257550" y="2836863"/>
            <a:ext cx="396875" cy="363537"/>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Rt</a:t>
            </a:r>
          </a:p>
        </p:txBody>
      </p:sp>
      <p:sp>
        <p:nvSpPr>
          <p:cNvPr id="34847" name="Rectangle 49"/>
          <p:cNvSpPr>
            <a:spLocks noChangeArrowheads="1"/>
          </p:cNvSpPr>
          <p:nvPr/>
        </p:nvSpPr>
        <p:spPr bwMode="auto">
          <a:xfrm>
            <a:off x="3806825" y="3598863"/>
            <a:ext cx="396875" cy="363537"/>
          </a:xfrm>
          <a:prstGeom prst="rect">
            <a:avLst/>
          </a:prstGeom>
          <a:noFill/>
          <a:ln w="12700">
            <a:noFill/>
            <a:miter lim="800000"/>
            <a:headEnd/>
            <a:tailEnd/>
          </a:ln>
        </p:spPr>
        <p:txBody>
          <a:bodyPr wrap="none" lIns="90488" tIns="44450" rIns="90488" bIns="44450">
            <a:spAutoFit/>
          </a:bodyPr>
          <a:lstStyle/>
          <a:p>
            <a:pPr algn="ctr">
              <a:defRPr/>
            </a:pPr>
            <a:r>
              <a:rPr lang="en-US">
                <a:latin typeface="+mn-lt"/>
                <a:ea typeface="ＭＳ Ｐゴシック" charset="-128"/>
                <a:cs typeface="ＭＳ Ｐゴシック" charset="-128"/>
              </a:rPr>
              <a:t>Rt</a:t>
            </a:r>
          </a:p>
        </p:txBody>
      </p:sp>
      <p:sp>
        <p:nvSpPr>
          <p:cNvPr id="34848" name="Rectangle 50"/>
          <p:cNvSpPr>
            <a:spLocks noChangeArrowheads="1"/>
          </p:cNvSpPr>
          <p:nvPr/>
        </p:nvSpPr>
        <p:spPr bwMode="auto">
          <a:xfrm>
            <a:off x="2825750" y="2836863"/>
            <a:ext cx="428625" cy="366712"/>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Rd</a:t>
            </a:r>
          </a:p>
        </p:txBody>
      </p:sp>
      <p:sp>
        <p:nvSpPr>
          <p:cNvPr id="34849" name="Rectangle 51"/>
          <p:cNvSpPr>
            <a:spLocks noChangeArrowheads="1"/>
          </p:cNvSpPr>
          <p:nvPr/>
        </p:nvSpPr>
        <p:spPr bwMode="auto">
          <a:xfrm>
            <a:off x="4137025" y="5453063"/>
            <a:ext cx="355600" cy="1041400"/>
          </a:xfrm>
          <a:prstGeom prst="rect">
            <a:avLst/>
          </a:prstGeom>
          <a:noFill/>
          <a:ln w="25400">
            <a:solidFill>
              <a:schemeClr val="accent2"/>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4850" name="Rectangle 52"/>
          <p:cNvSpPr>
            <a:spLocks noChangeArrowheads="1"/>
          </p:cNvSpPr>
          <p:nvPr/>
        </p:nvSpPr>
        <p:spPr bwMode="auto">
          <a:xfrm rot="5400000">
            <a:off x="3872707" y="5753893"/>
            <a:ext cx="908050" cy="366713"/>
          </a:xfrm>
          <a:prstGeom prst="rect">
            <a:avLst/>
          </a:prstGeom>
          <a:noFill/>
          <a:ln w="12700">
            <a:noFill/>
            <a:miter lim="800000"/>
            <a:headEnd/>
            <a:tailEnd/>
          </a:ln>
        </p:spPr>
        <p:txBody>
          <a:bodyPr wrap="none" lIns="90488" tIns="44450" rIns="90488" bIns="44450">
            <a:spAutoFit/>
          </a:bodyPr>
          <a:lstStyle/>
          <a:p>
            <a:r>
              <a:rPr lang="en-US" b="1">
                <a:latin typeface="Calibri" charset="0"/>
              </a:rPr>
              <a:t>ZeroExt</a:t>
            </a:r>
            <a:endParaRPr lang="en-US" sz="2000" b="1">
              <a:latin typeface="Calibri" charset="0"/>
            </a:endParaRPr>
          </a:p>
        </p:txBody>
      </p:sp>
      <p:sp>
        <p:nvSpPr>
          <p:cNvPr id="34851" name="Rectangle 53"/>
          <p:cNvSpPr>
            <a:spLocks noChangeArrowheads="1"/>
          </p:cNvSpPr>
          <p:nvPr/>
        </p:nvSpPr>
        <p:spPr bwMode="auto">
          <a:xfrm>
            <a:off x="4645025" y="5932488"/>
            <a:ext cx="390525" cy="336550"/>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32</a:t>
            </a:r>
          </a:p>
        </p:txBody>
      </p:sp>
      <p:sp>
        <p:nvSpPr>
          <p:cNvPr id="34852" name="Line 54"/>
          <p:cNvSpPr>
            <a:spLocks noChangeShapeType="1"/>
          </p:cNvSpPr>
          <p:nvPr/>
        </p:nvSpPr>
        <p:spPr bwMode="auto">
          <a:xfrm flipH="1">
            <a:off x="4797425" y="5830888"/>
            <a:ext cx="88900" cy="130175"/>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53" name="Line 55"/>
          <p:cNvSpPr>
            <a:spLocks noChangeShapeType="1"/>
          </p:cNvSpPr>
          <p:nvPr/>
        </p:nvSpPr>
        <p:spPr bwMode="auto">
          <a:xfrm flipH="1">
            <a:off x="3717925" y="5832475"/>
            <a:ext cx="88900" cy="128588"/>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54" name="Rectangle 56"/>
          <p:cNvSpPr>
            <a:spLocks noChangeArrowheads="1"/>
          </p:cNvSpPr>
          <p:nvPr/>
        </p:nvSpPr>
        <p:spPr bwMode="auto">
          <a:xfrm>
            <a:off x="3502025" y="5932488"/>
            <a:ext cx="390525" cy="336550"/>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16</a:t>
            </a:r>
          </a:p>
        </p:txBody>
      </p:sp>
      <p:sp>
        <p:nvSpPr>
          <p:cNvPr id="34855" name="Rectangle 57"/>
          <p:cNvSpPr>
            <a:spLocks noChangeArrowheads="1"/>
          </p:cNvSpPr>
          <p:nvPr/>
        </p:nvSpPr>
        <p:spPr bwMode="auto">
          <a:xfrm>
            <a:off x="2587625" y="5656263"/>
            <a:ext cx="911225" cy="398462"/>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imm16</a:t>
            </a:r>
          </a:p>
        </p:txBody>
      </p:sp>
      <p:sp>
        <p:nvSpPr>
          <p:cNvPr id="34856" name="Rectangle 58"/>
          <p:cNvSpPr>
            <a:spLocks noChangeArrowheads="1"/>
          </p:cNvSpPr>
          <p:nvPr/>
        </p:nvSpPr>
        <p:spPr bwMode="auto">
          <a:xfrm>
            <a:off x="5407025" y="6113463"/>
            <a:ext cx="909638" cy="398462"/>
          </a:xfrm>
          <a:prstGeom prst="rect">
            <a:avLst/>
          </a:prstGeom>
          <a:noFill/>
          <a:ln w="12700">
            <a:noFill/>
            <a:miter lim="800000"/>
            <a:headEnd/>
            <a:tailEnd/>
          </a:ln>
        </p:spPr>
        <p:txBody>
          <a:bodyPr wrap="none" lIns="90488" tIns="44450" rIns="90488" bIns="44450">
            <a:spAutoFit/>
          </a:bodyPr>
          <a:lstStyle/>
          <a:p>
            <a:pPr>
              <a:defRPr/>
            </a:pPr>
            <a:r>
              <a:rPr lang="en-US" sz="2000" u="sng">
                <a:latin typeface="+mn-lt"/>
                <a:ea typeface="ＭＳ Ｐゴシック" charset="-128"/>
                <a:cs typeface="ＭＳ Ｐゴシック" charset="-128"/>
              </a:rPr>
              <a:t>ALUSrc</a:t>
            </a:r>
          </a:p>
        </p:txBody>
      </p:sp>
      <p:sp>
        <p:nvSpPr>
          <p:cNvPr id="34857" name="Rectangle 59"/>
          <p:cNvSpPr>
            <a:spLocks noChangeArrowheads="1"/>
          </p:cNvSpPr>
          <p:nvPr/>
        </p:nvSpPr>
        <p:spPr bwMode="auto">
          <a:xfrm>
            <a:off x="3273425" y="3265488"/>
            <a:ext cx="287338" cy="336550"/>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34858" name="Rectangle 60"/>
          <p:cNvSpPr>
            <a:spLocks noChangeArrowheads="1"/>
          </p:cNvSpPr>
          <p:nvPr/>
        </p:nvSpPr>
        <p:spPr bwMode="auto">
          <a:xfrm>
            <a:off x="2892425" y="3265488"/>
            <a:ext cx="287338" cy="336550"/>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1</a:t>
            </a:r>
          </a:p>
        </p:txBody>
      </p:sp>
      <p:sp>
        <p:nvSpPr>
          <p:cNvPr id="34859" name="Freeform 61"/>
          <p:cNvSpPr>
            <a:spLocks/>
          </p:cNvSpPr>
          <p:nvPr/>
        </p:nvSpPr>
        <p:spPr bwMode="auto">
          <a:xfrm>
            <a:off x="2816225" y="3294063"/>
            <a:ext cx="838200" cy="304800"/>
          </a:xfrm>
          <a:custGeom>
            <a:avLst/>
            <a:gdLst>
              <a:gd name="T0" fmla="*/ 0 w 528"/>
              <a:gd name="T1" fmla="*/ 0 h 192"/>
              <a:gd name="T2" fmla="*/ 120967500 w 528"/>
              <a:gd name="T3" fmla="*/ 483870000 h 192"/>
              <a:gd name="T4" fmla="*/ 1209675000 w 528"/>
              <a:gd name="T5" fmla="*/ 483870000 h 192"/>
              <a:gd name="T6" fmla="*/ 1330642500 w 528"/>
              <a:gd name="T7" fmla="*/ 0 h 192"/>
              <a:gd name="T8" fmla="*/ 0 w 528"/>
              <a:gd name="T9" fmla="*/ 0 h 192"/>
              <a:gd name="T10" fmla="*/ 0 60000 65536"/>
              <a:gd name="T11" fmla="*/ 0 60000 65536"/>
              <a:gd name="T12" fmla="*/ 0 60000 65536"/>
              <a:gd name="T13" fmla="*/ 0 60000 65536"/>
              <a:gd name="T14" fmla="*/ 0 60000 65536"/>
              <a:gd name="T15" fmla="*/ 0 w 528"/>
              <a:gd name="T16" fmla="*/ 0 h 192"/>
              <a:gd name="T17" fmla="*/ 528 w 528"/>
              <a:gd name="T18" fmla="*/ 192 h 192"/>
            </a:gdLst>
            <a:ahLst/>
            <a:cxnLst>
              <a:cxn ang="T10">
                <a:pos x="T0" y="T1"/>
              </a:cxn>
              <a:cxn ang="T11">
                <a:pos x="T2" y="T3"/>
              </a:cxn>
              <a:cxn ang="T12">
                <a:pos x="T4" y="T5"/>
              </a:cxn>
              <a:cxn ang="T13">
                <a:pos x="T6" y="T7"/>
              </a:cxn>
              <a:cxn ang="T14">
                <a:pos x="T8" y="T9"/>
              </a:cxn>
            </a:cxnLst>
            <a:rect l="T15" t="T16" r="T17" b="T18"/>
            <a:pathLst>
              <a:path w="528" h="192">
                <a:moveTo>
                  <a:pt x="0" y="0"/>
                </a:moveTo>
                <a:lnTo>
                  <a:pt x="48" y="192"/>
                </a:lnTo>
                <a:lnTo>
                  <a:pt x="480" y="192"/>
                </a:lnTo>
                <a:lnTo>
                  <a:pt x="528" y="0"/>
                </a:lnTo>
                <a:lnTo>
                  <a:pt x="0" y="0"/>
                </a:lnTo>
                <a:close/>
              </a:path>
            </a:pathLst>
          </a:custGeom>
          <a:noFill/>
          <a:ln w="28575">
            <a:solidFill>
              <a:schemeClr val="accent2"/>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60" name="Rectangle 62"/>
          <p:cNvSpPr>
            <a:spLocks noChangeArrowheads="1"/>
          </p:cNvSpPr>
          <p:nvPr/>
        </p:nvSpPr>
        <p:spPr bwMode="auto">
          <a:xfrm>
            <a:off x="2816225" y="4208463"/>
            <a:ext cx="1447800" cy="990600"/>
          </a:xfrm>
          <a:prstGeom prst="rect">
            <a:avLst/>
          </a:prstGeom>
          <a:noFill/>
          <a:ln w="28575">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4861" name="Rectangle 63"/>
          <p:cNvSpPr>
            <a:spLocks noChangeArrowheads="1"/>
          </p:cNvSpPr>
          <p:nvPr/>
        </p:nvSpPr>
        <p:spPr bwMode="auto">
          <a:xfrm>
            <a:off x="5124450" y="4906963"/>
            <a:ext cx="287338" cy="336550"/>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34862" name="Rectangle 64"/>
          <p:cNvSpPr>
            <a:spLocks noChangeArrowheads="1"/>
          </p:cNvSpPr>
          <p:nvPr/>
        </p:nvSpPr>
        <p:spPr bwMode="auto">
          <a:xfrm>
            <a:off x="5124450" y="5686425"/>
            <a:ext cx="287338" cy="336550"/>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1</a:t>
            </a:r>
          </a:p>
        </p:txBody>
      </p:sp>
      <p:sp>
        <p:nvSpPr>
          <p:cNvPr id="34863" name="Freeform 65"/>
          <p:cNvSpPr>
            <a:spLocks/>
          </p:cNvSpPr>
          <p:nvPr/>
        </p:nvSpPr>
        <p:spPr bwMode="auto">
          <a:xfrm>
            <a:off x="5178425" y="4818063"/>
            <a:ext cx="304800" cy="1219200"/>
          </a:xfrm>
          <a:custGeom>
            <a:avLst/>
            <a:gdLst>
              <a:gd name="T0" fmla="*/ 0 w 192"/>
              <a:gd name="T1" fmla="*/ 0 h 768"/>
              <a:gd name="T2" fmla="*/ 0 w 192"/>
              <a:gd name="T3" fmla="*/ 1935480000 h 768"/>
              <a:gd name="T4" fmla="*/ 483870000 w 192"/>
              <a:gd name="T5" fmla="*/ 1693545000 h 768"/>
              <a:gd name="T6" fmla="*/ 483870000 w 192"/>
              <a:gd name="T7" fmla="*/ 241935000 h 768"/>
              <a:gd name="T8" fmla="*/ 0 w 192"/>
              <a:gd name="T9" fmla="*/ 0 h 768"/>
              <a:gd name="T10" fmla="*/ 0 60000 65536"/>
              <a:gd name="T11" fmla="*/ 0 60000 65536"/>
              <a:gd name="T12" fmla="*/ 0 60000 65536"/>
              <a:gd name="T13" fmla="*/ 0 60000 65536"/>
              <a:gd name="T14" fmla="*/ 0 60000 65536"/>
              <a:gd name="T15" fmla="*/ 0 w 192"/>
              <a:gd name="T16" fmla="*/ 0 h 768"/>
              <a:gd name="T17" fmla="*/ 192 w 192"/>
              <a:gd name="T18" fmla="*/ 768 h 768"/>
            </a:gdLst>
            <a:ahLst/>
            <a:cxnLst>
              <a:cxn ang="T10">
                <a:pos x="T0" y="T1"/>
              </a:cxn>
              <a:cxn ang="T11">
                <a:pos x="T2" y="T3"/>
              </a:cxn>
              <a:cxn ang="T12">
                <a:pos x="T4" y="T5"/>
              </a:cxn>
              <a:cxn ang="T13">
                <a:pos x="T6" y="T7"/>
              </a:cxn>
              <a:cxn ang="T14">
                <a:pos x="T8" y="T9"/>
              </a:cxn>
            </a:cxnLst>
            <a:rect l="T15" t="T16" r="T17" b="T18"/>
            <a:pathLst>
              <a:path w="192" h="768">
                <a:moveTo>
                  <a:pt x="0" y="0"/>
                </a:moveTo>
                <a:lnTo>
                  <a:pt x="0" y="768"/>
                </a:lnTo>
                <a:lnTo>
                  <a:pt x="192" y="672"/>
                </a:lnTo>
                <a:lnTo>
                  <a:pt x="192" y="96"/>
                </a:lnTo>
                <a:lnTo>
                  <a:pt x="0" y="0"/>
                </a:lnTo>
                <a:close/>
              </a:path>
            </a:pathLst>
          </a:custGeom>
          <a:noFill/>
          <a:ln w="28575">
            <a:solidFill>
              <a:schemeClr val="accent2"/>
            </a:solidFill>
            <a:round/>
            <a:headEnd/>
            <a:tailEnd/>
          </a:ln>
        </p:spPr>
        <p:txBody>
          <a:bodyPr wrap="none" anchor="ctr"/>
          <a:lstStyle/>
          <a:p>
            <a:pPr>
              <a:defRPr/>
            </a:pPr>
            <a:endParaRPr lang="en-US">
              <a:latin typeface="+mn-lt"/>
              <a:ea typeface="ＭＳ Ｐゴシック" charset="-128"/>
              <a:cs typeface="ＭＳ Ｐゴシック" charset="-128"/>
            </a:endParaRPr>
          </a:p>
        </p:txBody>
      </p:sp>
      <p:grpSp>
        <p:nvGrpSpPr>
          <p:cNvPr id="59440" name="Group 66"/>
          <p:cNvGrpSpPr>
            <a:grpSpLocks/>
          </p:cNvGrpSpPr>
          <p:nvPr/>
        </p:nvGrpSpPr>
        <p:grpSpPr bwMode="auto">
          <a:xfrm>
            <a:off x="5988050" y="4208463"/>
            <a:ext cx="485775" cy="1143000"/>
            <a:chOff x="4009" y="2304"/>
            <a:chExt cx="306" cy="720"/>
          </a:xfrm>
        </p:grpSpPr>
        <p:sp>
          <p:nvSpPr>
            <p:cNvPr id="34886" name="Rectangle 67"/>
            <p:cNvSpPr>
              <a:spLocks noChangeArrowheads="1"/>
            </p:cNvSpPr>
            <p:nvPr/>
          </p:nvSpPr>
          <p:spPr bwMode="auto">
            <a:xfrm>
              <a:off x="4009" y="2322"/>
              <a:ext cx="115" cy="212"/>
            </a:xfrm>
            <a:prstGeom prst="rect">
              <a:avLst/>
            </a:prstGeom>
            <a:noFill/>
            <a:ln w="12700">
              <a:noFill/>
              <a:miter lim="800000"/>
              <a:headEnd/>
              <a:tailEnd/>
            </a:ln>
          </p:spPr>
          <p:txBody>
            <a:bodyPr wrap="none" lIns="90488" tIns="44450" rIns="90488" bIns="44450">
              <a:spAutoFit/>
            </a:bodyPr>
            <a:lstStyle/>
            <a:p>
              <a:pPr>
                <a:defRPr/>
              </a:pPr>
              <a:endParaRPr lang="en-US" sz="1600" b="1">
                <a:latin typeface="+mn-lt"/>
                <a:ea typeface="ＭＳ Ｐゴシック" charset="-128"/>
                <a:cs typeface="ＭＳ Ｐゴシック" charset="-128"/>
              </a:endParaRPr>
            </a:p>
          </p:txBody>
        </p:sp>
        <p:sp>
          <p:nvSpPr>
            <p:cNvPr id="34887" name="Rectangle 68"/>
            <p:cNvSpPr>
              <a:spLocks noChangeArrowheads="1"/>
            </p:cNvSpPr>
            <p:nvPr/>
          </p:nvSpPr>
          <p:spPr bwMode="auto">
            <a:xfrm rot="5400000">
              <a:off x="4016" y="2581"/>
              <a:ext cx="337" cy="212"/>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ALU</a:t>
              </a:r>
            </a:p>
          </p:txBody>
        </p:sp>
        <p:sp>
          <p:nvSpPr>
            <p:cNvPr id="34888" name="Freeform 69"/>
            <p:cNvSpPr>
              <a:spLocks/>
            </p:cNvSpPr>
            <p:nvPr/>
          </p:nvSpPr>
          <p:spPr bwMode="auto">
            <a:xfrm>
              <a:off x="4032" y="2304"/>
              <a:ext cx="283" cy="720"/>
            </a:xfrm>
            <a:custGeom>
              <a:avLst/>
              <a:gdLst>
                <a:gd name="T0" fmla="*/ 0 w 240"/>
                <a:gd name="T1" fmla="*/ 0 h 672"/>
                <a:gd name="T2" fmla="*/ 0 w 240"/>
                <a:gd name="T3" fmla="*/ 331 h 672"/>
                <a:gd name="T4" fmla="*/ 67 w 240"/>
                <a:gd name="T5" fmla="*/ 386 h 672"/>
                <a:gd name="T6" fmla="*/ 0 w 240"/>
                <a:gd name="T7" fmla="*/ 440 h 672"/>
                <a:gd name="T8" fmla="*/ 0 w 240"/>
                <a:gd name="T9" fmla="*/ 771 h 672"/>
                <a:gd name="T10" fmla="*/ 334 w 240"/>
                <a:gd name="T11" fmla="*/ 551 h 672"/>
                <a:gd name="T12" fmla="*/ 334 w 240"/>
                <a:gd name="T13" fmla="*/ 221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grpSp>
      <p:sp>
        <p:nvSpPr>
          <p:cNvPr id="34865" name="Line 70"/>
          <p:cNvSpPr>
            <a:spLocks noChangeShapeType="1"/>
          </p:cNvSpPr>
          <p:nvPr/>
        </p:nvSpPr>
        <p:spPr bwMode="auto">
          <a:xfrm>
            <a:off x="3044825" y="3141663"/>
            <a:ext cx="0" cy="1524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66" name="Line 71"/>
          <p:cNvSpPr>
            <a:spLocks noChangeShapeType="1"/>
          </p:cNvSpPr>
          <p:nvPr/>
        </p:nvSpPr>
        <p:spPr bwMode="auto">
          <a:xfrm>
            <a:off x="3425825" y="3141663"/>
            <a:ext cx="0" cy="1524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67" name="Freeform 72"/>
          <p:cNvSpPr>
            <a:spLocks/>
          </p:cNvSpPr>
          <p:nvPr/>
        </p:nvSpPr>
        <p:spPr bwMode="auto">
          <a:xfrm>
            <a:off x="2511425" y="3141663"/>
            <a:ext cx="304800" cy="304800"/>
          </a:xfrm>
          <a:custGeom>
            <a:avLst/>
            <a:gdLst>
              <a:gd name="T0" fmla="*/ 0 w 192"/>
              <a:gd name="T1" fmla="*/ 0 h 336"/>
              <a:gd name="T2" fmla="*/ 0 w 192"/>
              <a:gd name="T3" fmla="*/ 276497143 h 336"/>
              <a:gd name="T4" fmla="*/ 483870000 w 192"/>
              <a:gd name="T5" fmla="*/ 276497143 h 336"/>
              <a:gd name="T6" fmla="*/ 0 60000 65536"/>
              <a:gd name="T7" fmla="*/ 0 60000 65536"/>
              <a:gd name="T8" fmla="*/ 0 60000 65536"/>
              <a:gd name="T9" fmla="*/ 0 w 192"/>
              <a:gd name="T10" fmla="*/ 0 h 336"/>
              <a:gd name="T11" fmla="*/ 192 w 192"/>
              <a:gd name="T12" fmla="*/ 336 h 336"/>
            </a:gdLst>
            <a:ahLst/>
            <a:cxnLst>
              <a:cxn ang="T6">
                <a:pos x="T0" y="T1"/>
              </a:cxn>
              <a:cxn ang="T7">
                <a:pos x="T2" y="T3"/>
              </a:cxn>
              <a:cxn ang="T8">
                <a:pos x="T4" y="T5"/>
              </a:cxn>
            </a:cxnLst>
            <a:rect l="T9" t="T10" r="T11" b="T12"/>
            <a:pathLst>
              <a:path w="192" h="336">
                <a:moveTo>
                  <a:pt x="0" y="0"/>
                </a:moveTo>
                <a:lnTo>
                  <a:pt x="0" y="336"/>
                </a:lnTo>
                <a:lnTo>
                  <a:pt x="192" y="336"/>
                </a:lnTo>
              </a:path>
            </a:pathLst>
          </a:cu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4868" name="Line 73"/>
          <p:cNvSpPr>
            <a:spLocks noChangeShapeType="1"/>
          </p:cNvSpPr>
          <p:nvPr/>
        </p:nvSpPr>
        <p:spPr bwMode="auto">
          <a:xfrm>
            <a:off x="2968625" y="3979863"/>
            <a:ext cx="0" cy="2286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69" name="Line 74"/>
          <p:cNvSpPr>
            <a:spLocks noChangeShapeType="1"/>
          </p:cNvSpPr>
          <p:nvPr/>
        </p:nvSpPr>
        <p:spPr bwMode="auto">
          <a:xfrm>
            <a:off x="3273425" y="3598863"/>
            <a:ext cx="0" cy="6096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70" name="Line 75"/>
          <p:cNvSpPr>
            <a:spLocks noChangeShapeType="1"/>
          </p:cNvSpPr>
          <p:nvPr/>
        </p:nvSpPr>
        <p:spPr bwMode="auto">
          <a:xfrm>
            <a:off x="3654425" y="3903663"/>
            <a:ext cx="0" cy="3048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71" name="Line 76"/>
          <p:cNvSpPr>
            <a:spLocks noChangeShapeType="1"/>
          </p:cNvSpPr>
          <p:nvPr/>
        </p:nvSpPr>
        <p:spPr bwMode="auto">
          <a:xfrm>
            <a:off x="4035425" y="3903663"/>
            <a:ext cx="0" cy="3048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72" name="Rectangle 77"/>
          <p:cNvSpPr>
            <a:spLocks noChangeArrowheads="1"/>
          </p:cNvSpPr>
          <p:nvPr/>
        </p:nvSpPr>
        <p:spPr bwMode="auto">
          <a:xfrm>
            <a:off x="3829050" y="3827463"/>
            <a:ext cx="287338" cy="336550"/>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5</a:t>
            </a:r>
          </a:p>
        </p:txBody>
      </p:sp>
      <p:sp>
        <p:nvSpPr>
          <p:cNvPr id="34873" name="Line 78"/>
          <p:cNvSpPr>
            <a:spLocks noChangeShapeType="1"/>
          </p:cNvSpPr>
          <p:nvPr/>
        </p:nvSpPr>
        <p:spPr bwMode="auto">
          <a:xfrm>
            <a:off x="4264025" y="4513263"/>
            <a:ext cx="1752600" cy="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4874" name="Line 79"/>
          <p:cNvSpPr>
            <a:spLocks noChangeShapeType="1"/>
          </p:cNvSpPr>
          <p:nvPr/>
        </p:nvSpPr>
        <p:spPr bwMode="auto">
          <a:xfrm flipH="1">
            <a:off x="6321425" y="4056063"/>
            <a:ext cx="3175" cy="34290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4875" name="Line 80"/>
          <p:cNvSpPr>
            <a:spLocks noChangeShapeType="1"/>
          </p:cNvSpPr>
          <p:nvPr/>
        </p:nvSpPr>
        <p:spPr bwMode="auto">
          <a:xfrm>
            <a:off x="4264025" y="5046663"/>
            <a:ext cx="914400" cy="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4876" name="Line 81"/>
          <p:cNvSpPr>
            <a:spLocks noChangeShapeType="1"/>
          </p:cNvSpPr>
          <p:nvPr/>
        </p:nvSpPr>
        <p:spPr bwMode="auto">
          <a:xfrm>
            <a:off x="5483225" y="5199063"/>
            <a:ext cx="533400" cy="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4877" name="Line 82"/>
          <p:cNvSpPr>
            <a:spLocks noChangeShapeType="1"/>
          </p:cNvSpPr>
          <p:nvPr/>
        </p:nvSpPr>
        <p:spPr bwMode="auto">
          <a:xfrm>
            <a:off x="4492625" y="5884863"/>
            <a:ext cx="685800" cy="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4878" name="Line 83"/>
          <p:cNvSpPr>
            <a:spLocks noChangeShapeType="1"/>
          </p:cNvSpPr>
          <p:nvPr/>
        </p:nvSpPr>
        <p:spPr bwMode="auto">
          <a:xfrm>
            <a:off x="3425825" y="5884863"/>
            <a:ext cx="685800" cy="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4879" name="Line 84"/>
          <p:cNvSpPr>
            <a:spLocks noChangeShapeType="1"/>
          </p:cNvSpPr>
          <p:nvPr/>
        </p:nvSpPr>
        <p:spPr bwMode="auto">
          <a:xfrm flipH="1">
            <a:off x="3044825" y="5046663"/>
            <a:ext cx="76200" cy="1524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80" name="Line 85"/>
          <p:cNvSpPr>
            <a:spLocks noChangeShapeType="1"/>
          </p:cNvSpPr>
          <p:nvPr/>
        </p:nvSpPr>
        <p:spPr bwMode="auto">
          <a:xfrm>
            <a:off x="3121025" y="5046663"/>
            <a:ext cx="76200" cy="1524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81" name="Line 86"/>
          <p:cNvSpPr>
            <a:spLocks noChangeShapeType="1"/>
          </p:cNvSpPr>
          <p:nvPr/>
        </p:nvSpPr>
        <p:spPr bwMode="auto">
          <a:xfrm>
            <a:off x="3121025" y="5199063"/>
            <a:ext cx="0" cy="2286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82" name="Line 87"/>
          <p:cNvSpPr>
            <a:spLocks noChangeShapeType="1"/>
          </p:cNvSpPr>
          <p:nvPr/>
        </p:nvSpPr>
        <p:spPr bwMode="auto">
          <a:xfrm flipV="1">
            <a:off x="5330825" y="5961063"/>
            <a:ext cx="0" cy="38100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4883" name="Line 88"/>
          <p:cNvSpPr>
            <a:spLocks noChangeShapeType="1"/>
          </p:cNvSpPr>
          <p:nvPr/>
        </p:nvSpPr>
        <p:spPr bwMode="auto">
          <a:xfrm flipH="1">
            <a:off x="6702425" y="4665663"/>
            <a:ext cx="76200" cy="1524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84" name="Rectangle 89"/>
          <p:cNvSpPr>
            <a:spLocks noChangeArrowheads="1"/>
          </p:cNvSpPr>
          <p:nvPr/>
        </p:nvSpPr>
        <p:spPr bwMode="auto">
          <a:xfrm>
            <a:off x="1876425" y="2747963"/>
            <a:ext cx="942975" cy="393700"/>
          </a:xfrm>
          <a:prstGeom prst="rect">
            <a:avLst/>
          </a:prstGeom>
          <a:noFill/>
          <a:ln w="12700">
            <a:noFill/>
            <a:miter lim="800000"/>
            <a:headEnd/>
            <a:tailEnd/>
          </a:ln>
        </p:spPr>
        <p:txBody>
          <a:bodyPr wrap="none" lIns="90488" tIns="44450" rIns="90488" bIns="44450">
            <a:spAutoFit/>
          </a:bodyPr>
          <a:lstStyle/>
          <a:p>
            <a:pPr>
              <a:defRPr/>
            </a:pPr>
            <a:r>
              <a:rPr lang="en-US" sz="2000" u="sng">
                <a:latin typeface="+mn-lt"/>
                <a:ea typeface="ＭＳ Ｐゴシック" charset="-128"/>
                <a:cs typeface="ＭＳ Ｐゴシック" charset="-128"/>
              </a:rPr>
              <a:t>RegDst</a:t>
            </a:r>
          </a:p>
        </p:txBody>
      </p:sp>
      <p:sp>
        <p:nvSpPr>
          <p:cNvPr id="34885" name="Freeform 90"/>
          <p:cNvSpPr>
            <a:spLocks/>
          </p:cNvSpPr>
          <p:nvPr/>
        </p:nvSpPr>
        <p:spPr bwMode="auto">
          <a:xfrm>
            <a:off x="2282825" y="4665663"/>
            <a:ext cx="4648200" cy="1981200"/>
          </a:xfrm>
          <a:custGeom>
            <a:avLst/>
            <a:gdLst>
              <a:gd name="T0" fmla="*/ 2147483647 w 2928"/>
              <a:gd name="T1" fmla="*/ 120967500 h 1248"/>
              <a:gd name="T2" fmla="*/ 2147483647 w 2928"/>
              <a:gd name="T3" fmla="*/ 120967500 h 1248"/>
              <a:gd name="T4" fmla="*/ 2147483647 w 2928"/>
              <a:gd name="T5" fmla="*/ 2147483647 h 1248"/>
              <a:gd name="T6" fmla="*/ 0 w 2928"/>
              <a:gd name="T7" fmla="*/ 2147483647 h 1248"/>
              <a:gd name="T8" fmla="*/ 0 w 2928"/>
              <a:gd name="T9" fmla="*/ 0 h 1248"/>
              <a:gd name="T10" fmla="*/ 846772500 w 2928"/>
              <a:gd name="T11" fmla="*/ 0 h 1248"/>
              <a:gd name="T12" fmla="*/ 0 60000 65536"/>
              <a:gd name="T13" fmla="*/ 0 60000 65536"/>
              <a:gd name="T14" fmla="*/ 0 60000 65536"/>
              <a:gd name="T15" fmla="*/ 0 60000 65536"/>
              <a:gd name="T16" fmla="*/ 0 60000 65536"/>
              <a:gd name="T17" fmla="*/ 0 60000 65536"/>
              <a:gd name="T18" fmla="*/ 0 w 2928"/>
              <a:gd name="T19" fmla="*/ 0 h 1248"/>
              <a:gd name="T20" fmla="*/ 2928 w 2928"/>
              <a:gd name="T21" fmla="*/ 1248 h 1248"/>
            </a:gdLst>
            <a:ahLst/>
            <a:cxnLst>
              <a:cxn ang="T12">
                <a:pos x="T0" y="T1"/>
              </a:cxn>
              <a:cxn ang="T13">
                <a:pos x="T2" y="T3"/>
              </a:cxn>
              <a:cxn ang="T14">
                <a:pos x="T4" y="T5"/>
              </a:cxn>
              <a:cxn ang="T15">
                <a:pos x="T6" y="T7"/>
              </a:cxn>
              <a:cxn ang="T16">
                <a:pos x="T8" y="T9"/>
              </a:cxn>
              <a:cxn ang="T17">
                <a:pos x="T10" y="T11"/>
              </a:cxn>
            </a:cxnLst>
            <a:rect l="T18" t="T19" r="T20" b="T21"/>
            <a:pathLst>
              <a:path w="2928" h="1248">
                <a:moveTo>
                  <a:pt x="2640" y="48"/>
                </a:moveTo>
                <a:lnTo>
                  <a:pt x="2928" y="48"/>
                </a:lnTo>
                <a:lnTo>
                  <a:pt x="2928" y="1248"/>
                </a:lnTo>
                <a:lnTo>
                  <a:pt x="0" y="1248"/>
                </a:lnTo>
                <a:lnTo>
                  <a:pt x="0" y="0"/>
                </a:lnTo>
                <a:lnTo>
                  <a:pt x="336" y="0"/>
                </a:lnTo>
              </a:path>
            </a:pathLst>
          </a:cu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Tree>
    <p:extLst>
      <p:ext uri="{BB962C8B-B14F-4D97-AF65-F5344CB8AC3E}">
        <p14:creationId xmlns:p14="http://schemas.microsoft.com/office/powerpoint/2010/main" val="42248275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4763"/>
            <a:ext cx="8229600" cy="1143001"/>
          </a:xfrm>
        </p:spPr>
        <p:txBody>
          <a:bodyPr/>
          <a:lstStyle/>
          <a:p>
            <a:r>
              <a:rPr lang="en-US" dirty="0" smtClean="0">
                <a:latin typeface="Calibri" charset="0"/>
                <a:ea typeface="ＭＳ Ｐゴシック" charset="0"/>
                <a:cs typeface="ＭＳ Ｐゴシック" charset="0"/>
              </a:rPr>
              <a:t>3d: Load </a:t>
            </a:r>
            <a:r>
              <a:rPr lang="en-US" dirty="0">
                <a:latin typeface="Calibri" charset="0"/>
                <a:ea typeface="ＭＳ Ｐゴシック" charset="0"/>
                <a:cs typeface="ＭＳ Ｐゴシック" charset="0"/>
              </a:rPr>
              <a:t>Operations</a:t>
            </a:r>
          </a:p>
        </p:txBody>
      </p:sp>
      <p:sp>
        <p:nvSpPr>
          <p:cNvPr id="61443" name="Rectangle 3"/>
          <p:cNvSpPr>
            <a:spLocks noGrp="1" noChangeArrowheads="1"/>
          </p:cNvSpPr>
          <p:nvPr>
            <p:ph idx="1"/>
          </p:nvPr>
        </p:nvSpPr>
        <p:spPr>
          <a:xfrm>
            <a:off x="457200" y="1011238"/>
            <a:ext cx="8229600" cy="4525962"/>
          </a:xfrm>
        </p:spPr>
        <p:txBody>
          <a:bodyPr/>
          <a:lstStyle/>
          <a:p>
            <a:pPr>
              <a:lnSpc>
                <a:spcPct val="90000"/>
              </a:lnSpc>
              <a:spcBef>
                <a:spcPct val="0"/>
              </a:spcBef>
            </a:pPr>
            <a:r>
              <a:rPr lang="en-US" sz="2800">
                <a:latin typeface="Calibri" charset="0"/>
                <a:ea typeface="ＭＳ Ｐゴシック" charset="0"/>
                <a:cs typeface="ＭＳ Ｐゴシック" charset="0"/>
              </a:rPr>
              <a:t>R[</a:t>
            </a:r>
            <a:r>
              <a:rPr lang="en-US" sz="2800" u="sng">
                <a:solidFill>
                  <a:schemeClr val="accent1"/>
                </a:solidFill>
                <a:latin typeface="Calibri" charset="0"/>
                <a:ea typeface="ＭＳ Ｐゴシック" charset="0"/>
                <a:cs typeface="ＭＳ Ｐゴシック" charset="0"/>
              </a:rPr>
              <a:t>rt</a:t>
            </a:r>
            <a:r>
              <a:rPr lang="en-US" sz="2800">
                <a:latin typeface="Calibri" charset="0"/>
                <a:ea typeface="ＭＳ Ｐゴシック" charset="0"/>
                <a:cs typeface="ＭＳ Ｐゴシック" charset="0"/>
              </a:rPr>
              <a:t>] = Mem[R[rs] + SignExt[imm16]]	</a:t>
            </a:r>
            <a:br>
              <a:rPr lang="en-US" sz="2800">
                <a:latin typeface="Calibri" charset="0"/>
                <a:ea typeface="ＭＳ Ｐゴシック" charset="0"/>
                <a:cs typeface="ＭＳ Ｐゴシック" charset="0"/>
              </a:rPr>
            </a:br>
            <a:r>
              <a:rPr lang="en-US" sz="2800">
                <a:latin typeface="Calibri" charset="0"/>
                <a:ea typeface="ＭＳ Ｐゴシック" charset="0"/>
                <a:cs typeface="ＭＳ Ｐゴシック" charset="0"/>
              </a:rPr>
              <a:t>Example: </a:t>
            </a:r>
            <a:r>
              <a:rPr lang="en-US" sz="2800">
                <a:latin typeface="Courier"/>
                <a:ea typeface="ＭＳ Ｐゴシック" charset="0"/>
                <a:cs typeface="ＭＳ Ｐゴシック" charset="0"/>
              </a:rPr>
              <a:t>lw rt,rs,imm16</a:t>
            </a:r>
            <a:endParaRPr lang="en-US" sz="2800">
              <a:latin typeface="Calibri" charset="0"/>
              <a:ea typeface="ＭＳ Ｐゴシック" charset="0"/>
              <a:cs typeface="ＭＳ Ｐゴシック" charset="0"/>
            </a:endParaRPr>
          </a:p>
        </p:txBody>
      </p:sp>
      <p:grpSp>
        <p:nvGrpSpPr>
          <p:cNvPr id="61447" name="Group 4"/>
          <p:cNvGrpSpPr>
            <a:grpSpLocks/>
          </p:cNvGrpSpPr>
          <p:nvPr/>
        </p:nvGrpSpPr>
        <p:grpSpPr bwMode="auto">
          <a:xfrm>
            <a:off x="1552575" y="1824038"/>
            <a:ext cx="5954713" cy="946150"/>
            <a:chOff x="1043" y="794"/>
            <a:chExt cx="3751" cy="596"/>
          </a:xfrm>
        </p:grpSpPr>
        <p:sp>
          <p:nvSpPr>
            <p:cNvPr id="36966" name="Rectangle 5"/>
            <p:cNvSpPr>
              <a:spLocks noChangeArrowheads="1"/>
            </p:cNvSpPr>
            <p:nvPr/>
          </p:nvSpPr>
          <p:spPr bwMode="auto">
            <a:xfrm>
              <a:off x="1108" y="994"/>
              <a:ext cx="3599" cy="176"/>
            </a:xfrm>
            <a:prstGeom prst="rect">
              <a:avLst/>
            </a:prstGeom>
            <a:noFill/>
            <a:ln w="254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grpSp>
          <p:nvGrpSpPr>
            <p:cNvPr id="61543" name="Group 6"/>
            <p:cNvGrpSpPr>
              <a:grpSpLocks/>
            </p:cNvGrpSpPr>
            <p:nvPr/>
          </p:nvGrpSpPr>
          <p:grpSpPr bwMode="auto">
            <a:xfrm>
              <a:off x="1104" y="986"/>
              <a:ext cx="624" cy="212"/>
              <a:chOff x="1104" y="986"/>
              <a:chExt cx="624" cy="212"/>
            </a:xfrm>
          </p:grpSpPr>
          <p:sp>
            <p:nvSpPr>
              <p:cNvPr id="36985" name="Rectangle 7"/>
              <p:cNvSpPr>
                <a:spLocks noChangeArrowheads="1"/>
              </p:cNvSpPr>
              <p:nvPr/>
            </p:nvSpPr>
            <p:spPr bwMode="auto">
              <a:xfrm>
                <a:off x="1104" y="990"/>
                <a:ext cx="624" cy="184"/>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6986" name="Rectangle 8"/>
              <p:cNvSpPr>
                <a:spLocks noChangeArrowheads="1"/>
              </p:cNvSpPr>
              <p:nvPr/>
            </p:nvSpPr>
            <p:spPr bwMode="auto">
              <a:xfrm>
                <a:off x="1286" y="986"/>
                <a:ext cx="254" cy="212"/>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op</a:t>
                </a:r>
              </a:p>
            </p:txBody>
          </p:sp>
        </p:grpSp>
        <p:grpSp>
          <p:nvGrpSpPr>
            <p:cNvPr id="61544" name="Group 9"/>
            <p:cNvGrpSpPr>
              <a:grpSpLocks/>
            </p:cNvGrpSpPr>
            <p:nvPr/>
          </p:nvGrpSpPr>
          <p:grpSpPr bwMode="auto">
            <a:xfrm>
              <a:off x="1736" y="986"/>
              <a:ext cx="580" cy="212"/>
              <a:chOff x="1736" y="986"/>
              <a:chExt cx="580" cy="212"/>
            </a:xfrm>
          </p:grpSpPr>
          <p:sp>
            <p:nvSpPr>
              <p:cNvPr id="36983" name="Rectangle 10"/>
              <p:cNvSpPr>
                <a:spLocks noChangeArrowheads="1"/>
              </p:cNvSpPr>
              <p:nvPr/>
            </p:nvSpPr>
            <p:spPr bwMode="auto">
              <a:xfrm>
                <a:off x="1736" y="990"/>
                <a:ext cx="580" cy="184"/>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6984" name="Rectangle 11"/>
              <p:cNvSpPr>
                <a:spLocks noChangeArrowheads="1"/>
              </p:cNvSpPr>
              <p:nvPr/>
            </p:nvSpPr>
            <p:spPr bwMode="auto">
              <a:xfrm>
                <a:off x="1901" y="986"/>
                <a:ext cx="211" cy="212"/>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rs</a:t>
                </a:r>
              </a:p>
            </p:txBody>
          </p:sp>
        </p:grpSp>
        <p:grpSp>
          <p:nvGrpSpPr>
            <p:cNvPr id="61545" name="Group 12"/>
            <p:cNvGrpSpPr>
              <a:grpSpLocks/>
            </p:cNvGrpSpPr>
            <p:nvPr/>
          </p:nvGrpSpPr>
          <p:grpSpPr bwMode="auto">
            <a:xfrm>
              <a:off x="2324" y="986"/>
              <a:ext cx="579" cy="210"/>
              <a:chOff x="2324" y="986"/>
              <a:chExt cx="579" cy="210"/>
            </a:xfrm>
          </p:grpSpPr>
          <p:sp>
            <p:nvSpPr>
              <p:cNvPr id="36981" name="Rectangle 13"/>
              <p:cNvSpPr>
                <a:spLocks noChangeArrowheads="1"/>
              </p:cNvSpPr>
              <p:nvPr/>
            </p:nvSpPr>
            <p:spPr bwMode="auto">
              <a:xfrm>
                <a:off x="2324" y="990"/>
                <a:ext cx="579" cy="184"/>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6982" name="Rectangle 14"/>
              <p:cNvSpPr>
                <a:spLocks noChangeArrowheads="1"/>
              </p:cNvSpPr>
              <p:nvPr/>
            </p:nvSpPr>
            <p:spPr bwMode="auto">
              <a:xfrm>
                <a:off x="2488" y="986"/>
                <a:ext cx="213" cy="210"/>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rt</a:t>
                </a:r>
              </a:p>
            </p:txBody>
          </p:sp>
        </p:grpSp>
        <p:sp>
          <p:nvSpPr>
            <p:cNvPr id="36970" name="Rectangle 15"/>
            <p:cNvSpPr>
              <a:spLocks noChangeArrowheads="1"/>
            </p:cNvSpPr>
            <p:nvPr/>
          </p:nvSpPr>
          <p:spPr bwMode="auto">
            <a:xfrm>
              <a:off x="2911" y="990"/>
              <a:ext cx="1800" cy="184"/>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6971" name="Rectangle 16"/>
            <p:cNvSpPr>
              <a:spLocks noChangeArrowheads="1"/>
            </p:cNvSpPr>
            <p:nvPr/>
          </p:nvSpPr>
          <p:spPr bwMode="auto">
            <a:xfrm>
              <a:off x="3222" y="986"/>
              <a:ext cx="697" cy="212"/>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immediate</a:t>
              </a:r>
            </a:p>
          </p:txBody>
        </p:sp>
        <p:sp>
          <p:nvSpPr>
            <p:cNvPr id="36972" name="Rectangle 17"/>
            <p:cNvSpPr>
              <a:spLocks noChangeArrowheads="1"/>
            </p:cNvSpPr>
            <p:nvPr/>
          </p:nvSpPr>
          <p:spPr bwMode="auto">
            <a:xfrm>
              <a:off x="4613" y="794"/>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36973" name="Rectangle 18"/>
            <p:cNvSpPr>
              <a:spLocks noChangeArrowheads="1"/>
            </p:cNvSpPr>
            <p:nvPr/>
          </p:nvSpPr>
          <p:spPr bwMode="auto">
            <a:xfrm>
              <a:off x="2715" y="794"/>
              <a:ext cx="246"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16</a:t>
              </a:r>
            </a:p>
          </p:txBody>
        </p:sp>
        <p:sp>
          <p:nvSpPr>
            <p:cNvPr id="36974" name="Rectangle 19"/>
            <p:cNvSpPr>
              <a:spLocks noChangeArrowheads="1"/>
            </p:cNvSpPr>
            <p:nvPr/>
          </p:nvSpPr>
          <p:spPr bwMode="auto">
            <a:xfrm>
              <a:off x="2127" y="794"/>
              <a:ext cx="246"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21</a:t>
              </a:r>
            </a:p>
          </p:txBody>
        </p:sp>
        <p:sp>
          <p:nvSpPr>
            <p:cNvPr id="36975" name="Rectangle 20"/>
            <p:cNvSpPr>
              <a:spLocks noChangeArrowheads="1"/>
            </p:cNvSpPr>
            <p:nvPr/>
          </p:nvSpPr>
          <p:spPr bwMode="auto">
            <a:xfrm>
              <a:off x="1539" y="794"/>
              <a:ext cx="246"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26</a:t>
              </a:r>
            </a:p>
          </p:txBody>
        </p:sp>
        <p:sp>
          <p:nvSpPr>
            <p:cNvPr id="36976" name="Rectangle 21"/>
            <p:cNvSpPr>
              <a:spLocks noChangeArrowheads="1"/>
            </p:cNvSpPr>
            <p:nvPr/>
          </p:nvSpPr>
          <p:spPr bwMode="auto">
            <a:xfrm>
              <a:off x="1043" y="794"/>
              <a:ext cx="246"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31</a:t>
              </a:r>
            </a:p>
          </p:txBody>
        </p:sp>
        <p:sp>
          <p:nvSpPr>
            <p:cNvPr id="36977" name="Rectangle 22"/>
            <p:cNvSpPr>
              <a:spLocks noChangeArrowheads="1"/>
            </p:cNvSpPr>
            <p:nvPr/>
          </p:nvSpPr>
          <p:spPr bwMode="auto">
            <a:xfrm>
              <a:off x="1268" y="1178"/>
              <a:ext cx="40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6 bits</a:t>
              </a:r>
            </a:p>
          </p:txBody>
        </p:sp>
        <p:sp>
          <p:nvSpPr>
            <p:cNvPr id="36978" name="Rectangle 23"/>
            <p:cNvSpPr>
              <a:spLocks noChangeArrowheads="1"/>
            </p:cNvSpPr>
            <p:nvPr/>
          </p:nvSpPr>
          <p:spPr bwMode="auto">
            <a:xfrm>
              <a:off x="3573" y="1178"/>
              <a:ext cx="467"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16 bits</a:t>
              </a:r>
            </a:p>
          </p:txBody>
        </p:sp>
        <p:sp>
          <p:nvSpPr>
            <p:cNvPr id="36979" name="Rectangle 24"/>
            <p:cNvSpPr>
              <a:spLocks noChangeArrowheads="1"/>
            </p:cNvSpPr>
            <p:nvPr/>
          </p:nvSpPr>
          <p:spPr bwMode="auto">
            <a:xfrm>
              <a:off x="2443" y="1178"/>
              <a:ext cx="40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5 bits</a:t>
              </a:r>
            </a:p>
          </p:txBody>
        </p:sp>
        <p:sp>
          <p:nvSpPr>
            <p:cNvPr id="36980" name="Rectangle 25"/>
            <p:cNvSpPr>
              <a:spLocks noChangeArrowheads="1"/>
            </p:cNvSpPr>
            <p:nvPr/>
          </p:nvSpPr>
          <p:spPr bwMode="auto">
            <a:xfrm>
              <a:off x="1856" y="1178"/>
              <a:ext cx="40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5 bits</a:t>
              </a:r>
            </a:p>
          </p:txBody>
        </p:sp>
      </p:grpSp>
      <p:sp>
        <p:nvSpPr>
          <p:cNvPr id="36872" name="Rectangle 26"/>
          <p:cNvSpPr>
            <a:spLocks noChangeArrowheads="1"/>
          </p:cNvSpPr>
          <p:nvPr/>
        </p:nvSpPr>
        <p:spPr bwMode="auto">
          <a:xfrm>
            <a:off x="6200775" y="4332288"/>
            <a:ext cx="390525" cy="33496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32</a:t>
            </a:r>
          </a:p>
        </p:txBody>
      </p:sp>
      <p:sp>
        <p:nvSpPr>
          <p:cNvPr id="36873" name="Rectangle 27"/>
          <p:cNvSpPr>
            <a:spLocks noChangeArrowheads="1"/>
          </p:cNvSpPr>
          <p:nvPr/>
        </p:nvSpPr>
        <p:spPr bwMode="auto">
          <a:xfrm>
            <a:off x="5313363" y="2719388"/>
            <a:ext cx="1039812" cy="393700"/>
          </a:xfrm>
          <a:prstGeom prst="rect">
            <a:avLst/>
          </a:prstGeom>
          <a:noFill/>
          <a:ln w="12700">
            <a:noFill/>
            <a:miter lim="800000"/>
            <a:headEnd/>
            <a:tailEnd/>
          </a:ln>
        </p:spPr>
        <p:txBody>
          <a:bodyPr lIns="90488" tIns="44450" rIns="90488" bIns="44450">
            <a:spAutoFit/>
          </a:bodyPr>
          <a:lstStyle/>
          <a:p>
            <a:pPr>
              <a:defRPr/>
            </a:pPr>
            <a:r>
              <a:rPr lang="en-US" sz="2000" b="1" u="sng" dirty="0" err="1">
                <a:solidFill>
                  <a:srgbClr val="0000FF"/>
                </a:solidFill>
                <a:latin typeface="+mn-lt"/>
                <a:ea typeface="ＭＳ Ｐゴシック" charset="-128"/>
                <a:cs typeface="ＭＳ Ｐゴシック" charset="-128"/>
              </a:rPr>
              <a:t>ALUctr</a:t>
            </a:r>
            <a:endParaRPr lang="en-US" sz="2000" b="1" u="sng" dirty="0">
              <a:solidFill>
                <a:srgbClr val="0000FF"/>
              </a:solidFill>
              <a:latin typeface="+mn-lt"/>
              <a:ea typeface="ＭＳ Ｐゴシック" charset="-128"/>
              <a:cs typeface="ＭＳ Ｐゴシック" charset="-128"/>
            </a:endParaRPr>
          </a:p>
        </p:txBody>
      </p:sp>
      <p:sp>
        <p:nvSpPr>
          <p:cNvPr id="36874" name="Rectangle 28"/>
          <p:cNvSpPr>
            <a:spLocks noChangeArrowheads="1"/>
          </p:cNvSpPr>
          <p:nvPr/>
        </p:nvSpPr>
        <p:spPr bwMode="auto">
          <a:xfrm>
            <a:off x="2314575" y="5094288"/>
            <a:ext cx="466725"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clk</a:t>
            </a:r>
          </a:p>
        </p:txBody>
      </p:sp>
      <p:sp>
        <p:nvSpPr>
          <p:cNvPr id="36875" name="Rectangle 29"/>
          <p:cNvSpPr>
            <a:spLocks noChangeArrowheads="1"/>
          </p:cNvSpPr>
          <p:nvPr/>
        </p:nvSpPr>
        <p:spPr bwMode="auto">
          <a:xfrm>
            <a:off x="1770063" y="4189413"/>
            <a:ext cx="720725" cy="366712"/>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busW</a:t>
            </a:r>
          </a:p>
        </p:txBody>
      </p:sp>
      <p:sp>
        <p:nvSpPr>
          <p:cNvPr id="36876" name="Rectangle 30"/>
          <p:cNvSpPr>
            <a:spLocks noChangeArrowheads="1"/>
          </p:cNvSpPr>
          <p:nvPr/>
        </p:nvSpPr>
        <p:spPr bwMode="auto">
          <a:xfrm>
            <a:off x="1892300" y="3494088"/>
            <a:ext cx="901465" cy="397545"/>
          </a:xfrm>
          <a:prstGeom prst="rect">
            <a:avLst/>
          </a:prstGeom>
          <a:noFill/>
          <a:ln w="12700">
            <a:noFill/>
            <a:miter lim="800000"/>
            <a:headEnd/>
            <a:tailEnd/>
          </a:ln>
        </p:spPr>
        <p:txBody>
          <a:bodyPr wrap="none" lIns="90488" tIns="44450" rIns="90488" bIns="44450">
            <a:spAutoFit/>
          </a:bodyPr>
          <a:lstStyle/>
          <a:p>
            <a:pPr>
              <a:defRPr/>
            </a:pPr>
            <a:r>
              <a:rPr lang="en-US" sz="2000" b="1" u="sng" dirty="0" err="1">
                <a:solidFill>
                  <a:srgbClr val="0000FF"/>
                </a:solidFill>
                <a:latin typeface="+mn-lt"/>
                <a:ea typeface="ＭＳ Ｐゴシック" charset="-128"/>
                <a:cs typeface="ＭＳ Ｐゴシック" charset="-128"/>
              </a:rPr>
              <a:t>RegWr</a:t>
            </a:r>
            <a:endParaRPr lang="en-US" sz="2000" b="1" u="sng" dirty="0">
              <a:solidFill>
                <a:srgbClr val="0000FF"/>
              </a:solidFill>
              <a:latin typeface="+mn-lt"/>
              <a:ea typeface="ＭＳ Ｐゴシック" charset="-128"/>
              <a:cs typeface="ＭＳ Ｐゴシック" charset="-128"/>
            </a:endParaRPr>
          </a:p>
        </p:txBody>
      </p:sp>
      <p:sp>
        <p:nvSpPr>
          <p:cNvPr id="36877" name="Line 31"/>
          <p:cNvSpPr>
            <a:spLocks noChangeShapeType="1"/>
          </p:cNvSpPr>
          <p:nvPr/>
        </p:nvSpPr>
        <p:spPr bwMode="auto">
          <a:xfrm flipH="1">
            <a:off x="2079625" y="4508500"/>
            <a:ext cx="88900" cy="128588"/>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878" name="Rectangle 32"/>
          <p:cNvSpPr>
            <a:spLocks noChangeArrowheads="1"/>
          </p:cNvSpPr>
          <p:nvPr/>
        </p:nvSpPr>
        <p:spPr bwMode="auto">
          <a:xfrm>
            <a:off x="1931988" y="4608513"/>
            <a:ext cx="390525" cy="33496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32</a:t>
            </a:r>
          </a:p>
        </p:txBody>
      </p:sp>
      <p:sp>
        <p:nvSpPr>
          <p:cNvPr id="36879" name="Line 33"/>
          <p:cNvSpPr>
            <a:spLocks noChangeShapeType="1"/>
          </p:cNvSpPr>
          <p:nvPr/>
        </p:nvSpPr>
        <p:spPr bwMode="auto">
          <a:xfrm flipH="1">
            <a:off x="4905375" y="4332288"/>
            <a:ext cx="88900" cy="130175"/>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880" name="Rectangle 34"/>
          <p:cNvSpPr>
            <a:spLocks noChangeArrowheads="1"/>
          </p:cNvSpPr>
          <p:nvPr/>
        </p:nvSpPr>
        <p:spPr bwMode="auto">
          <a:xfrm>
            <a:off x="4752975" y="4027488"/>
            <a:ext cx="390525" cy="33496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32</a:t>
            </a:r>
          </a:p>
        </p:txBody>
      </p:sp>
      <p:sp>
        <p:nvSpPr>
          <p:cNvPr id="36881" name="Rectangle 35"/>
          <p:cNvSpPr>
            <a:spLocks noChangeArrowheads="1"/>
          </p:cNvSpPr>
          <p:nvPr/>
        </p:nvSpPr>
        <p:spPr bwMode="auto">
          <a:xfrm>
            <a:off x="3959225" y="4027488"/>
            <a:ext cx="717550" cy="393700"/>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busA</a:t>
            </a:r>
          </a:p>
        </p:txBody>
      </p:sp>
      <p:sp>
        <p:nvSpPr>
          <p:cNvPr id="36882" name="Line 36"/>
          <p:cNvSpPr>
            <a:spLocks noChangeShapeType="1"/>
          </p:cNvSpPr>
          <p:nvPr/>
        </p:nvSpPr>
        <p:spPr bwMode="auto">
          <a:xfrm flipV="1">
            <a:off x="4219575" y="4865688"/>
            <a:ext cx="76200" cy="1524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883" name="Rectangle 37"/>
          <p:cNvSpPr>
            <a:spLocks noChangeArrowheads="1"/>
          </p:cNvSpPr>
          <p:nvPr/>
        </p:nvSpPr>
        <p:spPr bwMode="auto">
          <a:xfrm>
            <a:off x="4064000" y="4989513"/>
            <a:ext cx="390525" cy="33496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32</a:t>
            </a:r>
          </a:p>
        </p:txBody>
      </p:sp>
      <p:sp>
        <p:nvSpPr>
          <p:cNvPr id="36884" name="Rectangle 38"/>
          <p:cNvSpPr>
            <a:spLocks noChangeArrowheads="1"/>
          </p:cNvSpPr>
          <p:nvPr/>
        </p:nvSpPr>
        <p:spPr bwMode="auto">
          <a:xfrm>
            <a:off x="3990975" y="4560888"/>
            <a:ext cx="703263" cy="393700"/>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busB</a:t>
            </a:r>
          </a:p>
        </p:txBody>
      </p:sp>
      <p:sp>
        <p:nvSpPr>
          <p:cNvPr id="36885" name="Line 39"/>
          <p:cNvSpPr>
            <a:spLocks noChangeShapeType="1"/>
          </p:cNvSpPr>
          <p:nvPr/>
        </p:nvSpPr>
        <p:spPr bwMode="auto">
          <a:xfrm flipV="1">
            <a:off x="3609975" y="3871913"/>
            <a:ext cx="139700" cy="155575"/>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886" name="Line 40"/>
          <p:cNvSpPr>
            <a:spLocks noChangeShapeType="1"/>
          </p:cNvSpPr>
          <p:nvPr/>
        </p:nvSpPr>
        <p:spPr bwMode="auto">
          <a:xfrm flipV="1">
            <a:off x="2860675" y="3871913"/>
            <a:ext cx="139700" cy="155575"/>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887" name="Rectangle 41"/>
          <p:cNvSpPr>
            <a:spLocks noChangeArrowheads="1"/>
          </p:cNvSpPr>
          <p:nvPr/>
        </p:nvSpPr>
        <p:spPr bwMode="auto">
          <a:xfrm>
            <a:off x="2717800" y="3722688"/>
            <a:ext cx="287338" cy="33496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5</a:t>
            </a:r>
          </a:p>
        </p:txBody>
      </p:sp>
      <p:sp>
        <p:nvSpPr>
          <p:cNvPr id="36888" name="Line 42"/>
          <p:cNvSpPr>
            <a:spLocks noChangeShapeType="1"/>
          </p:cNvSpPr>
          <p:nvPr/>
        </p:nvSpPr>
        <p:spPr bwMode="auto">
          <a:xfrm flipV="1">
            <a:off x="3241675" y="3871913"/>
            <a:ext cx="139700" cy="155575"/>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889" name="Rectangle 43"/>
          <p:cNvSpPr>
            <a:spLocks noChangeArrowheads="1"/>
          </p:cNvSpPr>
          <p:nvPr/>
        </p:nvSpPr>
        <p:spPr bwMode="auto">
          <a:xfrm>
            <a:off x="3076575" y="3722688"/>
            <a:ext cx="287338" cy="33496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5</a:t>
            </a:r>
          </a:p>
        </p:txBody>
      </p:sp>
      <p:sp>
        <p:nvSpPr>
          <p:cNvPr id="36890" name="Rectangle 44"/>
          <p:cNvSpPr>
            <a:spLocks noChangeArrowheads="1"/>
          </p:cNvSpPr>
          <p:nvPr/>
        </p:nvSpPr>
        <p:spPr bwMode="auto">
          <a:xfrm>
            <a:off x="2655888" y="4098925"/>
            <a:ext cx="439737" cy="334963"/>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Rw</a:t>
            </a:r>
          </a:p>
        </p:txBody>
      </p:sp>
      <p:sp>
        <p:nvSpPr>
          <p:cNvPr id="36891" name="Rectangle 45"/>
          <p:cNvSpPr>
            <a:spLocks noChangeArrowheads="1"/>
          </p:cNvSpPr>
          <p:nvPr/>
        </p:nvSpPr>
        <p:spPr bwMode="auto">
          <a:xfrm>
            <a:off x="3113088" y="4098925"/>
            <a:ext cx="406400" cy="333375"/>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Ra</a:t>
            </a:r>
          </a:p>
        </p:txBody>
      </p:sp>
      <p:sp>
        <p:nvSpPr>
          <p:cNvPr id="36892" name="Rectangle 46"/>
          <p:cNvSpPr>
            <a:spLocks noChangeArrowheads="1"/>
          </p:cNvSpPr>
          <p:nvPr/>
        </p:nvSpPr>
        <p:spPr bwMode="auto">
          <a:xfrm>
            <a:off x="3494088" y="4098925"/>
            <a:ext cx="417512" cy="333375"/>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Rb</a:t>
            </a:r>
          </a:p>
        </p:txBody>
      </p:sp>
      <p:sp>
        <p:nvSpPr>
          <p:cNvPr id="36893" name="Rectangle 47"/>
          <p:cNvSpPr>
            <a:spLocks noChangeArrowheads="1"/>
          </p:cNvSpPr>
          <p:nvPr/>
        </p:nvSpPr>
        <p:spPr bwMode="auto">
          <a:xfrm>
            <a:off x="2655888" y="4484688"/>
            <a:ext cx="952500" cy="396875"/>
          </a:xfrm>
          <a:prstGeom prst="rect">
            <a:avLst/>
          </a:prstGeom>
          <a:noFill/>
          <a:ln w="12700">
            <a:noFill/>
            <a:miter lim="800000"/>
            <a:headEnd/>
            <a:tailEnd/>
          </a:ln>
        </p:spPr>
        <p:txBody>
          <a:bodyPr wrap="none" lIns="90488" tIns="44450" rIns="90488" bIns="44450">
            <a:spAutoFit/>
          </a:bodyPr>
          <a:lstStyle/>
          <a:p>
            <a:pPr>
              <a:defRPr/>
            </a:pPr>
            <a:r>
              <a:rPr lang="en-US" sz="2000" b="1">
                <a:latin typeface="+mn-lt"/>
                <a:ea typeface="ＭＳ Ｐゴシック" charset="-128"/>
                <a:cs typeface="ＭＳ Ｐゴシック" charset="-128"/>
              </a:rPr>
              <a:t>RegFile</a:t>
            </a:r>
          </a:p>
        </p:txBody>
      </p:sp>
      <p:sp>
        <p:nvSpPr>
          <p:cNvPr id="36894" name="Rectangle 48"/>
          <p:cNvSpPr>
            <a:spLocks noChangeArrowheads="1"/>
          </p:cNvSpPr>
          <p:nvPr/>
        </p:nvSpPr>
        <p:spPr bwMode="auto">
          <a:xfrm>
            <a:off x="3076575" y="3494088"/>
            <a:ext cx="400050" cy="366712"/>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Rs</a:t>
            </a:r>
          </a:p>
        </p:txBody>
      </p:sp>
      <p:sp>
        <p:nvSpPr>
          <p:cNvPr id="36895" name="Rectangle 49"/>
          <p:cNvSpPr>
            <a:spLocks noChangeArrowheads="1"/>
          </p:cNvSpPr>
          <p:nvPr/>
        </p:nvSpPr>
        <p:spPr bwMode="auto">
          <a:xfrm>
            <a:off x="2908300" y="2732088"/>
            <a:ext cx="396875" cy="363537"/>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Rt</a:t>
            </a:r>
          </a:p>
        </p:txBody>
      </p:sp>
      <p:sp>
        <p:nvSpPr>
          <p:cNvPr id="36896" name="Rectangle 50"/>
          <p:cNvSpPr>
            <a:spLocks noChangeArrowheads="1"/>
          </p:cNvSpPr>
          <p:nvPr/>
        </p:nvSpPr>
        <p:spPr bwMode="auto">
          <a:xfrm>
            <a:off x="3457575" y="3494088"/>
            <a:ext cx="396875" cy="363537"/>
          </a:xfrm>
          <a:prstGeom prst="rect">
            <a:avLst/>
          </a:prstGeom>
          <a:noFill/>
          <a:ln w="12700">
            <a:noFill/>
            <a:miter lim="800000"/>
            <a:headEnd/>
            <a:tailEnd/>
          </a:ln>
        </p:spPr>
        <p:txBody>
          <a:bodyPr wrap="none" lIns="90488" tIns="44450" rIns="90488" bIns="44450">
            <a:spAutoFit/>
          </a:bodyPr>
          <a:lstStyle/>
          <a:p>
            <a:pPr algn="ctr">
              <a:defRPr/>
            </a:pPr>
            <a:r>
              <a:rPr lang="en-US">
                <a:latin typeface="+mn-lt"/>
                <a:ea typeface="ＭＳ Ｐゴシック" charset="-128"/>
                <a:cs typeface="ＭＳ Ｐゴシック" charset="-128"/>
              </a:rPr>
              <a:t>Rt</a:t>
            </a:r>
          </a:p>
        </p:txBody>
      </p:sp>
      <p:sp>
        <p:nvSpPr>
          <p:cNvPr id="36897" name="Rectangle 51"/>
          <p:cNvSpPr>
            <a:spLocks noChangeArrowheads="1"/>
          </p:cNvSpPr>
          <p:nvPr/>
        </p:nvSpPr>
        <p:spPr bwMode="auto">
          <a:xfrm>
            <a:off x="2476500" y="2732088"/>
            <a:ext cx="428625" cy="366712"/>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Rd</a:t>
            </a:r>
          </a:p>
        </p:txBody>
      </p:sp>
      <p:sp>
        <p:nvSpPr>
          <p:cNvPr id="36898" name="Rectangle 52"/>
          <p:cNvSpPr>
            <a:spLocks noChangeArrowheads="1"/>
          </p:cNvSpPr>
          <p:nvPr/>
        </p:nvSpPr>
        <p:spPr bwMode="auto">
          <a:xfrm>
            <a:off x="1552575" y="2732088"/>
            <a:ext cx="942975" cy="393700"/>
          </a:xfrm>
          <a:prstGeom prst="rect">
            <a:avLst/>
          </a:prstGeom>
          <a:noFill/>
          <a:ln w="12700">
            <a:noFill/>
            <a:miter lim="800000"/>
            <a:headEnd/>
            <a:tailEnd/>
          </a:ln>
        </p:spPr>
        <p:txBody>
          <a:bodyPr wrap="none" lIns="90488" tIns="44450" rIns="90488" bIns="44450">
            <a:spAutoFit/>
          </a:bodyPr>
          <a:lstStyle/>
          <a:p>
            <a:pPr>
              <a:defRPr/>
            </a:pPr>
            <a:r>
              <a:rPr lang="en-US" sz="2000" b="1" u="sng" dirty="0" err="1">
                <a:solidFill>
                  <a:srgbClr val="0000FF"/>
                </a:solidFill>
                <a:latin typeface="+mn-lt"/>
                <a:ea typeface="ＭＳ Ｐゴシック" charset="-128"/>
                <a:cs typeface="ＭＳ Ｐゴシック" charset="-128"/>
              </a:rPr>
              <a:t>RegDst</a:t>
            </a:r>
            <a:endParaRPr lang="en-US" sz="2000" b="1" u="sng" dirty="0">
              <a:solidFill>
                <a:srgbClr val="0000FF"/>
              </a:solidFill>
              <a:latin typeface="+mn-lt"/>
              <a:ea typeface="ＭＳ Ｐゴシック" charset="-128"/>
              <a:cs typeface="ＭＳ Ｐゴシック" charset="-128"/>
            </a:endParaRPr>
          </a:p>
        </p:txBody>
      </p:sp>
      <p:sp>
        <p:nvSpPr>
          <p:cNvPr id="36899" name="Rectangle 53"/>
          <p:cNvSpPr>
            <a:spLocks noChangeArrowheads="1"/>
          </p:cNvSpPr>
          <p:nvPr/>
        </p:nvSpPr>
        <p:spPr bwMode="auto">
          <a:xfrm>
            <a:off x="3787775" y="5272088"/>
            <a:ext cx="355600" cy="1041400"/>
          </a:xfrm>
          <a:prstGeom prst="rect">
            <a:avLst/>
          </a:prstGeom>
          <a:noFill/>
          <a:ln w="25400">
            <a:solidFill>
              <a:schemeClr val="accent2"/>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6900" name="Rectangle 54"/>
          <p:cNvSpPr>
            <a:spLocks noChangeArrowheads="1"/>
          </p:cNvSpPr>
          <p:nvPr/>
        </p:nvSpPr>
        <p:spPr bwMode="auto">
          <a:xfrm rot="5400000">
            <a:off x="3440906" y="5606257"/>
            <a:ext cx="1082675" cy="363538"/>
          </a:xfrm>
          <a:prstGeom prst="rect">
            <a:avLst/>
          </a:prstGeom>
          <a:noFill/>
          <a:ln w="12700">
            <a:noFill/>
            <a:miter lim="800000"/>
            <a:headEnd/>
            <a:tailEnd/>
          </a:ln>
        </p:spPr>
        <p:txBody>
          <a:bodyPr wrap="none" lIns="90488" tIns="44450" rIns="90488" bIns="44450">
            <a:spAutoFit/>
          </a:bodyPr>
          <a:lstStyle/>
          <a:p>
            <a:r>
              <a:rPr lang="en-US" b="1">
                <a:latin typeface="Calibri" charset="0"/>
              </a:rPr>
              <a:t>Extender</a:t>
            </a:r>
            <a:endParaRPr lang="en-US" sz="2000" b="1">
              <a:latin typeface="Calibri" charset="0"/>
            </a:endParaRPr>
          </a:p>
        </p:txBody>
      </p:sp>
      <p:sp>
        <p:nvSpPr>
          <p:cNvPr id="36901" name="Rectangle 55"/>
          <p:cNvSpPr>
            <a:spLocks noChangeArrowheads="1"/>
          </p:cNvSpPr>
          <p:nvPr/>
        </p:nvSpPr>
        <p:spPr bwMode="auto">
          <a:xfrm>
            <a:off x="4295775" y="5827713"/>
            <a:ext cx="390525" cy="33496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32</a:t>
            </a:r>
          </a:p>
        </p:txBody>
      </p:sp>
      <p:sp>
        <p:nvSpPr>
          <p:cNvPr id="36902" name="Line 56"/>
          <p:cNvSpPr>
            <a:spLocks noChangeShapeType="1"/>
          </p:cNvSpPr>
          <p:nvPr/>
        </p:nvSpPr>
        <p:spPr bwMode="auto">
          <a:xfrm flipH="1">
            <a:off x="4448175" y="5726113"/>
            <a:ext cx="88900" cy="130175"/>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903" name="Line 57"/>
          <p:cNvSpPr>
            <a:spLocks noChangeShapeType="1"/>
          </p:cNvSpPr>
          <p:nvPr/>
        </p:nvSpPr>
        <p:spPr bwMode="auto">
          <a:xfrm flipH="1">
            <a:off x="3368675" y="5727700"/>
            <a:ext cx="88900" cy="128588"/>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904" name="Rectangle 58"/>
          <p:cNvSpPr>
            <a:spLocks noChangeArrowheads="1"/>
          </p:cNvSpPr>
          <p:nvPr/>
        </p:nvSpPr>
        <p:spPr bwMode="auto">
          <a:xfrm>
            <a:off x="3152775" y="5827713"/>
            <a:ext cx="390525" cy="33496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16</a:t>
            </a:r>
          </a:p>
        </p:txBody>
      </p:sp>
      <p:sp>
        <p:nvSpPr>
          <p:cNvPr id="36905" name="Rectangle 59"/>
          <p:cNvSpPr>
            <a:spLocks noChangeArrowheads="1"/>
          </p:cNvSpPr>
          <p:nvPr/>
        </p:nvSpPr>
        <p:spPr bwMode="auto">
          <a:xfrm>
            <a:off x="2238375" y="5551488"/>
            <a:ext cx="911225"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imm16</a:t>
            </a:r>
          </a:p>
        </p:txBody>
      </p:sp>
      <p:sp>
        <p:nvSpPr>
          <p:cNvPr id="36906" name="Rectangle 60"/>
          <p:cNvSpPr>
            <a:spLocks noChangeArrowheads="1"/>
          </p:cNvSpPr>
          <p:nvPr/>
        </p:nvSpPr>
        <p:spPr bwMode="auto">
          <a:xfrm>
            <a:off x="4524375" y="6161088"/>
            <a:ext cx="946599" cy="397545"/>
          </a:xfrm>
          <a:prstGeom prst="rect">
            <a:avLst/>
          </a:prstGeom>
          <a:noFill/>
          <a:ln w="12700">
            <a:noFill/>
            <a:miter lim="800000"/>
            <a:headEnd/>
            <a:tailEnd/>
          </a:ln>
        </p:spPr>
        <p:txBody>
          <a:bodyPr wrap="none" lIns="90488" tIns="44450" rIns="90488" bIns="44450">
            <a:spAutoFit/>
          </a:bodyPr>
          <a:lstStyle/>
          <a:p>
            <a:pPr>
              <a:defRPr/>
            </a:pPr>
            <a:r>
              <a:rPr lang="en-US" sz="2000" b="1" u="sng" dirty="0" err="1">
                <a:solidFill>
                  <a:srgbClr val="0000FF"/>
                </a:solidFill>
                <a:latin typeface="+mn-lt"/>
                <a:ea typeface="ＭＳ Ｐゴシック" charset="-128"/>
                <a:cs typeface="ＭＳ Ｐゴシック" charset="-128"/>
              </a:rPr>
              <a:t>ALUSrc</a:t>
            </a:r>
            <a:endParaRPr lang="en-US" sz="2000" b="1" u="sng" dirty="0">
              <a:solidFill>
                <a:srgbClr val="0000FF"/>
              </a:solidFill>
              <a:latin typeface="+mn-lt"/>
              <a:ea typeface="ＭＳ Ｐゴシック" charset="-128"/>
              <a:cs typeface="ＭＳ Ｐゴシック" charset="-128"/>
            </a:endParaRPr>
          </a:p>
        </p:txBody>
      </p:sp>
      <p:sp>
        <p:nvSpPr>
          <p:cNvPr id="36907" name="Rectangle 61"/>
          <p:cNvSpPr>
            <a:spLocks noChangeArrowheads="1"/>
          </p:cNvSpPr>
          <p:nvPr/>
        </p:nvSpPr>
        <p:spPr bwMode="auto">
          <a:xfrm>
            <a:off x="2847975" y="6237288"/>
            <a:ext cx="825698" cy="397545"/>
          </a:xfrm>
          <a:prstGeom prst="rect">
            <a:avLst/>
          </a:prstGeom>
          <a:noFill/>
          <a:ln w="12700">
            <a:noFill/>
            <a:miter lim="800000"/>
            <a:headEnd/>
            <a:tailEnd/>
          </a:ln>
        </p:spPr>
        <p:txBody>
          <a:bodyPr wrap="none" lIns="90488" tIns="44450" rIns="90488" bIns="44450">
            <a:spAutoFit/>
          </a:bodyPr>
          <a:lstStyle/>
          <a:p>
            <a:pPr>
              <a:defRPr/>
            </a:pPr>
            <a:r>
              <a:rPr lang="en-US" sz="2000" b="1" u="sng" dirty="0" err="1">
                <a:solidFill>
                  <a:srgbClr val="0000FF"/>
                </a:solidFill>
                <a:latin typeface="+mn-lt"/>
                <a:ea typeface="ＭＳ Ｐゴシック" charset="-128"/>
                <a:cs typeface="ＭＳ Ｐゴシック" charset="-128"/>
              </a:rPr>
              <a:t>ExtOp</a:t>
            </a:r>
            <a:endParaRPr lang="en-US" sz="2000" b="1" u="sng" dirty="0">
              <a:solidFill>
                <a:srgbClr val="0000FF"/>
              </a:solidFill>
              <a:latin typeface="+mn-lt"/>
              <a:ea typeface="ＭＳ Ｐゴシック" charset="-128"/>
              <a:cs typeface="ＭＳ Ｐゴシック" charset="-128"/>
            </a:endParaRPr>
          </a:p>
        </p:txBody>
      </p:sp>
      <p:sp>
        <p:nvSpPr>
          <p:cNvPr id="36908" name="Line 62"/>
          <p:cNvSpPr>
            <a:spLocks noChangeShapeType="1"/>
          </p:cNvSpPr>
          <p:nvPr/>
        </p:nvSpPr>
        <p:spPr bwMode="auto">
          <a:xfrm flipV="1">
            <a:off x="7877175" y="3113088"/>
            <a:ext cx="0" cy="1482725"/>
          </a:xfrm>
          <a:prstGeom prst="line">
            <a:avLst/>
          </a:prstGeom>
          <a:noFill/>
          <a:ln w="19050">
            <a:solidFill>
              <a:schemeClr val="tx1"/>
            </a:solidFill>
            <a:round/>
            <a:headEnd type="triangle" w="med" len="med"/>
            <a:tailEnd/>
          </a:ln>
        </p:spPr>
        <p:txBody>
          <a:bodyPr wrap="none" anchor="ctr"/>
          <a:lstStyle/>
          <a:p>
            <a:pPr>
              <a:defRPr/>
            </a:pPr>
            <a:endParaRPr lang="en-US">
              <a:latin typeface="+mn-lt"/>
              <a:ea typeface="ＭＳ Ｐゴシック" charset="-128"/>
              <a:cs typeface="ＭＳ Ｐゴシック" charset="-128"/>
            </a:endParaRPr>
          </a:p>
        </p:txBody>
      </p:sp>
      <p:sp>
        <p:nvSpPr>
          <p:cNvPr id="36909" name="Rectangle 63"/>
          <p:cNvSpPr>
            <a:spLocks noChangeArrowheads="1"/>
          </p:cNvSpPr>
          <p:nvPr/>
        </p:nvSpPr>
        <p:spPr bwMode="auto">
          <a:xfrm>
            <a:off x="6962775" y="2655888"/>
            <a:ext cx="1366586" cy="397545"/>
          </a:xfrm>
          <a:prstGeom prst="rect">
            <a:avLst/>
          </a:prstGeom>
          <a:noFill/>
          <a:ln w="12700">
            <a:noFill/>
            <a:miter lim="800000"/>
            <a:headEnd/>
            <a:tailEnd/>
          </a:ln>
        </p:spPr>
        <p:txBody>
          <a:bodyPr wrap="none" lIns="90488" tIns="44450" rIns="90488" bIns="44450">
            <a:spAutoFit/>
          </a:bodyPr>
          <a:lstStyle/>
          <a:p>
            <a:pPr>
              <a:defRPr/>
            </a:pPr>
            <a:r>
              <a:rPr lang="en-US" sz="2000" b="1" u="sng" dirty="0" err="1">
                <a:solidFill>
                  <a:srgbClr val="0000FF"/>
                </a:solidFill>
                <a:latin typeface="+mn-lt"/>
                <a:ea typeface="ＭＳ Ｐゴシック" charset="-128"/>
                <a:cs typeface="ＭＳ Ｐゴシック" charset="-128"/>
              </a:rPr>
              <a:t>MemtoReg</a:t>
            </a:r>
            <a:endParaRPr lang="en-US" sz="2000" b="1" u="sng" dirty="0">
              <a:solidFill>
                <a:srgbClr val="0000FF"/>
              </a:solidFill>
              <a:latin typeface="+mn-lt"/>
              <a:ea typeface="ＭＳ Ｐゴシック" charset="-128"/>
              <a:cs typeface="ＭＳ Ｐゴシック" charset="-128"/>
            </a:endParaRPr>
          </a:p>
        </p:txBody>
      </p:sp>
      <p:sp>
        <p:nvSpPr>
          <p:cNvPr id="36910" name="Rectangle 64"/>
          <p:cNvSpPr>
            <a:spLocks noChangeArrowheads="1"/>
          </p:cNvSpPr>
          <p:nvPr/>
        </p:nvSpPr>
        <p:spPr bwMode="auto">
          <a:xfrm>
            <a:off x="5557838" y="6084888"/>
            <a:ext cx="466725"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clk</a:t>
            </a:r>
          </a:p>
        </p:txBody>
      </p:sp>
      <p:grpSp>
        <p:nvGrpSpPr>
          <p:cNvPr id="61492" name="Group 70"/>
          <p:cNvGrpSpPr>
            <a:grpSpLocks/>
          </p:cNvGrpSpPr>
          <p:nvPr/>
        </p:nvGrpSpPr>
        <p:grpSpPr bwMode="auto">
          <a:xfrm>
            <a:off x="2466975" y="3160713"/>
            <a:ext cx="838200" cy="336550"/>
            <a:chOff x="2640" y="1422"/>
            <a:chExt cx="528" cy="212"/>
          </a:xfrm>
        </p:grpSpPr>
        <p:sp>
          <p:nvSpPr>
            <p:cNvPr id="36963" name="Rectangle 71"/>
            <p:cNvSpPr>
              <a:spLocks noChangeArrowheads="1"/>
            </p:cNvSpPr>
            <p:nvPr/>
          </p:nvSpPr>
          <p:spPr bwMode="auto">
            <a:xfrm>
              <a:off x="2928" y="1422"/>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36964" name="Rectangle 72"/>
            <p:cNvSpPr>
              <a:spLocks noChangeArrowheads="1"/>
            </p:cNvSpPr>
            <p:nvPr/>
          </p:nvSpPr>
          <p:spPr bwMode="auto">
            <a:xfrm>
              <a:off x="2688" y="1422"/>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1</a:t>
              </a:r>
            </a:p>
          </p:txBody>
        </p:sp>
        <p:sp>
          <p:nvSpPr>
            <p:cNvPr id="36965" name="Freeform 73"/>
            <p:cNvSpPr>
              <a:spLocks/>
            </p:cNvSpPr>
            <p:nvPr/>
          </p:nvSpPr>
          <p:spPr bwMode="auto">
            <a:xfrm>
              <a:off x="2640" y="1440"/>
              <a:ext cx="528" cy="192"/>
            </a:xfrm>
            <a:custGeom>
              <a:avLst/>
              <a:gdLst>
                <a:gd name="T0" fmla="*/ 0 w 528"/>
                <a:gd name="T1" fmla="*/ 0 h 192"/>
                <a:gd name="T2" fmla="*/ 48 w 528"/>
                <a:gd name="T3" fmla="*/ 192 h 192"/>
                <a:gd name="T4" fmla="*/ 480 w 528"/>
                <a:gd name="T5" fmla="*/ 192 h 192"/>
                <a:gd name="T6" fmla="*/ 528 w 528"/>
                <a:gd name="T7" fmla="*/ 0 h 192"/>
                <a:gd name="T8" fmla="*/ 0 w 528"/>
                <a:gd name="T9" fmla="*/ 0 h 192"/>
                <a:gd name="T10" fmla="*/ 0 60000 65536"/>
                <a:gd name="T11" fmla="*/ 0 60000 65536"/>
                <a:gd name="T12" fmla="*/ 0 60000 65536"/>
                <a:gd name="T13" fmla="*/ 0 60000 65536"/>
                <a:gd name="T14" fmla="*/ 0 60000 65536"/>
                <a:gd name="T15" fmla="*/ 0 w 528"/>
                <a:gd name="T16" fmla="*/ 0 h 192"/>
                <a:gd name="T17" fmla="*/ 528 w 528"/>
                <a:gd name="T18" fmla="*/ 192 h 192"/>
              </a:gdLst>
              <a:ahLst/>
              <a:cxnLst>
                <a:cxn ang="T10">
                  <a:pos x="T0" y="T1"/>
                </a:cxn>
                <a:cxn ang="T11">
                  <a:pos x="T2" y="T3"/>
                </a:cxn>
                <a:cxn ang="T12">
                  <a:pos x="T4" y="T5"/>
                </a:cxn>
                <a:cxn ang="T13">
                  <a:pos x="T6" y="T7"/>
                </a:cxn>
                <a:cxn ang="T14">
                  <a:pos x="T8" y="T9"/>
                </a:cxn>
              </a:cxnLst>
              <a:rect l="T15" t="T16" r="T17" b="T18"/>
              <a:pathLst>
                <a:path w="528" h="192">
                  <a:moveTo>
                    <a:pt x="0" y="0"/>
                  </a:moveTo>
                  <a:lnTo>
                    <a:pt x="48" y="192"/>
                  </a:lnTo>
                  <a:lnTo>
                    <a:pt x="480" y="192"/>
                  </a:lnTo>
                  <a:lnTo>
                    <a:pt x="528" y="0"/>
                  </a:lnTo>
                  <a:lnTo>
                    <a:pt x="0" y="0"/>
                  </a:lnTo>
                  <a:close/>
                </a:path>
              </a:pathLst>
            </a:custGeom>
            <a:noFill/>
            <a:ln w="28575">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grpSp>
      <p:sp>
        <p:nvSpPr>
          <p:cNvPr id="36917" name="Rectangle 74"/>
          <p:cNvSpPr>
            <a:spLocks noChangeArrowheads="1"/>
          </p:cNvSpPr>
          <p:nvPr/>
        </p:nvSpPr>
        <p:spPr bwMode="auto">
          <a:xfrm>
            <a:off x="2466975" y="4103688"/>
            <a:ext cx="1447800" cy="990600"/>
          </a:xfrm>
          <a:prstGeom prst="rect">
            <a:avLst/>
          </a:prstGeom>
          <a:noFill/>
          <a:ln w="28575">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grpSp>
        <p:nvGrpSpPr>
          <p:cNvPr id="61494" name="Group 75"/>
          <p:cNvGrpSpPr>
            <a:grpSpLocks/>
          </p:cNvGrpSpPr>
          <p:nvPr/>
        </p:nvGrpSpPr>
        <p:grpSpPr bwMode="auto">
          <a:xfrm>
            <a:off x="4775200" y="4713288"/>
            <a:ext cx="358775" cy="1219200"/>
            <a:chOff x="3518" y="2640"/>
            <a:chExt cx="226" cy="768"/>
          </a:xfrm>
        </p:grpSpPr>
        <p:sp>
          <p:nvSpPr>
            <p:cNvPr id="36960" name="Rectangle 76"/>
            <p:cNvSpPr>
              <a:spLocks noChangeArrowheads="1"/>
            </p:cNvSpPr>
            <p:nvPr/>
          </p:nvSpPr>
          <p:spPr bwMode="auto">
            <a:xfrm>
              <a:off x="3518" y="2696"/>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36961" name="Rectangle 77"/>
            <p:cNvSpPr>
              <a:spLocks noChangeArrowheads="1"/>
            </p:cNvSpPr>
            <p:nvPr/>
          </p:nvSpPr>
          <p:spPr bwMode="auto">
            <a:xfrm>
              <a:off x="3518" y="3187"/>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1</a:t>
              </a:r>
            </a:p>
          </p:txBody>
        </p:sp>
        <p:sp>
          <p:nvSpPr>
            <p:cNvPr id="36962" name="Freeform 78"/>
            <p:cNvSpPr>
              <a:spLocks/>
            </p:cNvSpPr>
            <p:nvPr/>
          </p:nvSpPr>
          <p:spPr bwMode="auto">
            <a:xfrm>
              <a:off x="3552" y="2640"/>
              <a:ext cx="192" cy="768"/>
            </a:xfrm>
            <a:custGeom>
              <a:avLst/>
              <a:gdLst>
                <a:gd name="T0" fmla="*/ 0 w 192"/>
                <a:gd name="T1" fmla="*/ 0 h 768"/>
                <a:gd name="T2" fmla="*/ 0 w 192"/>
                <a:gd name="T3" fmla="*/ 768 h 768"/>
                <a:gd name="T4" fmla="*/ 192 w 192"/>
                <a:gd name="T5" fmla="*/ 672 h 768"/>
                <a:gd name="T6" fmla="*/ 192 w 192"/>
                <a:gd name="T7" fmla="*/ 96 h 768"/>
                <a:gd name="T8" fmla="*/ 0 w 192"/>
                <a:gd name="T9" fmla="*/ 0 h 768"/>
                <a:gd name="T10" fmla="*/ 0 60000 65536"/>
                <a:gd name="T11" fmla="*/ 0 60000 65536"/>
                <a:gd name="T12" fmla="*/ 0 60000 65536"/>
                <a:gd name="T13" fmla="*/ 0 60000 65536"/>
                <a:gd name="T14" fmla="*/ 0 60000 65536"/>
                <a:gd name="T15" fmla="*/ 0 w 192"/>
                <a:gd name="T16" fmla="*/ 0 h 768"/>
                <a:gd name="T17" fmla="*/ 192 w 192"/>
                <a:gd name="T18" fmla="*/ 768 h 768"/>
              </a:gdLst>
              <a:ahLst/>
              <a:cxnLst>
                <a:cxn ang="T10">
                  <a:pos x="T0" y="T1"/>
                </a:cxn>
                <a:cxn ang="T11">
                  <a:pos x="T2" y="T3"/>
                </a:cxn>
                <a:cxn ang="T12">
                  <a:pos x="T4" y="T5"/>
                </a:cxn>
                <a:cxn ang="T13">
                  <a:pos x="T6" y="T7"/>
                </a:cxn>
                <a:cxn ang="T14">
                  <a:pos x="T8" y="T9"/>
                </a:cxn>
              </a:cxnLst>
              <a:rect l="T15" t="T16" r="T17" b="T18"/>
              <a:pathLst>
                <a:path w="192" h="768">
                  <a:moveTo>
                    <a:pt x="0" y="0"/>
                  </a:moveTo>
                  <a:lnTo>
                    <a:pt x="0" y="768"/>
                  </a:lnTo>
                  <a:lnTo>
                    <a:pt x="192" y="672"/>
                  </a:lnTo>
                  <a:lnTo>
                    <a:pt x="192" y="96"/>
                  </a:lnTo>
                  <a:lnTo>
                    <a:pt x="0" y="0"/>
                  </a:lnTo>
                  <a:close/>
                </a:path>
              </a:pathLst>
            </a:custGeom>
            <a:noFill/>
            <a:ln w="28575">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grpSp>
      <p:grpSp>
        <p:nvGrpSpPr>
          <p:cNvPr id="61495" name="Group 79"/>
          <p:cNvGrpSpPr>
            <a:grpSpLocks/>
          </p:cNvGrpSpPr>
          <p:nvPr/>
        </p:nvGrpSpPr>
        <p:grpSpPr bwMode="auto">
          <a:xfrm>
            <a:off x="5638800" y="4103688"/>
            <a:ext cx="485775" cy="1143000"/>
            <a:chOff x="4009" y="2304"/>
            <a:chExt cx="306" cy="720"/>
          </a:xfrm>
        </p:grpSpPr>
        <p:sp>
          <p:nvSpPr>
            <p:cNvPr id="36957" name="Rectangle 80"/>
            <p:cNvSpPr>
              <a:spLocks noChangeArrowheads="1"/>
            </p:cNvSpPr>
            <p:nvPr/>
          </p:nvSpPr>
          <p:spPr bwMode="auto">
            <a:xfrm>
              <a:off x="4009" y="2322"/>
              <a:ext cx="115" cy="212"/>
            </a:xfrm>
            <a:prstGeom prst="rect">
              <a:avLst/>
            </a:prstGeom>
            <a:noFill/>
            <a:ln w="12700">
              <a:noFill/>
              <a:miter lim="800000"/>
              <a:headEnd/>
              <a:tailEnd/>
            </a:ln>
          </p:spPr>
          <p:txBody>
            <a:bodyPr wrap="none" lIns="90488" tIns="44450" rIns="90488" bIns="44450">
              <a:spAutoFit/>
            </a:bodyPr>
            <a:lstStyle/>
            <a:p>
              <a:pPr>
                <a:defRPr/>
              </a:pPr>
              <a:endParaRPr lang="en-US" sz="1600" b="1">
                <a:latin typeface="+mn-lt"/>
                <a:ea typeface="ＭＳ Ｐゴシック" charset="-128"/>
                <a:cs typeface="ＭＳ Ｐゴシック" charset="-128"/>
              </a:endParaRPr>
            </a:p>
          </p:txBody>
        </p:sp>
        <p:sp>
          <p:nvSpPr>
            <p:cNvPr id="36958" name="Rectangle 81"/>
            <p:cNvSpPr>
              <a:spLocks noChangeArrowheads="1"/>
            </p:cNvSpPr>
            <p:nvPr/>
          </p:nvSpPr>
          <p:spPr bwMode="auto">
            <a:xfrm rot="5400000">
              <a:off x="4016" y="2581"/>
              <a:ext cx="337" cy="212"/>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ALU</a:t>
              </a:r>
            </a:p>
          </p:txBody>
        </p:sp>
        <p:sp>
          <p:nvSpPr>
            <p:cNvPr id="36959" name="Freeform 82"/>
            <p:cNvSpPr>
              <a:spLocks/>
            </p:cNvSpPr>
            <p:nvPr/>
          </p:nvSpPr>
          <p:spPr bwMode="auto">
            <a:xfrm>
              <a:off x="4032" y="2304"/>
              <a:ext cx="283" cy="720"/>
            </a:xfrm>
            <a:custGeom>
              <a:avLst/>
              <a:gdLst>
                <a:gd name="T0" fmla="*/ 0 w 240"/>
                <a:gd name="T1" fmla="*/ 0 h 672"/>
                <a:gd name="T2" fmla="*/ 0 w 240"/>
                <a:gd name="T3" fmla="*/ 331 h 672"/>
                <a:gd name="T4" fmla="*/ 67 w 240"/>
                <a:gd name="T5" fmla="*/ 386 h 672"/>
                <a:gd name="T6" fmla="*/ 0 w 240"/>
                <a:gd name="T7" fmla="*/ 440 h 672"/>
                <a:gd name="T8" fmla="*/ 0 w 240"/>
                <a:gd name="T9" fmla="*/ 771 h 672"/>
                <a:gd name="T10" fmla="*/ 334 w 240"/>
                <a:gd name="T11" fmla="*/ 551 h 672"/>
                <a:gd name="T12" fmla="*/ 334 w 240"/>
                <a:gd name="T13" fmla="*/ 221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grpSp>
      <p:sp>
        <p:nvSpPr>
          <p:cNvPr id="36920" name="Rectangle 83"/>
          <p:cNvSpPr>
            <a:spLocks noChangeArrowheads="1"/>
          </p:cNvSpPr>
          <p:nvPr/>
        </p:nvSpPr>
        <p:spPr bwMode="auto">
          <a:xfrm>
            <a:off x="7670800" y="4608513"/>
            <a:ext cx="287338" cy="33496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36921" name="Rectangle 84"/>
          <p:cNvSpPr>
            <a:spLocks noChangeArrowheads="1"/>
          </p:cNvSpPr>
          <p:nvPr/>
        </p:nvSpPr>
        <p:spPr bwMode="auto">
          <a:xfrm>
            <a:off x="7670800" y="5599113"/>
            <a:ext cx="287338" cy="33496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1</a:t>
            </a:r>
          </a:p>
        </p:txBody>
      </p:sp>
      <p:sp>
        <p:nvSpPr>
          <p:cNvPr id="36922" name="Freeform 85"/>
          <p:cNvSpPr>
            <a:spLocks/>
          </p:cNvSpPr>
          <p:nvPr/>
        </p:nvSpPr>
        <p:spPr bwMode="auto">
          <a:xfrm>
            <a:off x="7724775" y="4484688"/>
            <a:ext cx="304800" cy="1600200"/>
          </a:xfrm>
          <a:custGeom>
            <a:avLst/>
            <a:gdLst>
              <a:gd name="T0" fmla="*/ 0 w 192"/>
              <a:gd name="T1" fmla="*/ 0 h 1008"/>
              <a:gd name="T2" fmla="*/ 0 w 192"/>
              <a:gd name="T3" fmla="*/ 2147483647 h 1008"/>
              <a:gd name="T4" fmla="*/ 483870000 w 192"/>
              <a:gd name="T5" fmla="*/ 2147483647 h 1008"/>
              <a:gd name="T6" fmla="*/ 483870000 w 192"/>
              <a:gd name="T7" fmla="*/ 362902500 h 1008"/>
              <a:gd name="T8" fmla="*/ 0 w 192"/>
              <a:gd name="T9" fmla="*/ 0 h 1008"/>
              <a:gd name="T10" fmla="*/ 0 60000 65536"/>
              <a:gd name="T11" fmla="*/ 0 60000 65536"/>
              <a:gd name="T12" fmla="*/ 0 60000 65536"/>
              <a:gd name="T13" fmla="*/ 0 60000 65536"/>
              <a:gd name="T14" fmla="*/ 0 60000 65536"/>
              <a:gd name="T15" fmla="*/ 0 w 192"/>
              <a:gd name="T16" fmla="*/ 0 h 1008"/>
              <a:gd name="T17" fmla="*/ 192 w 192"/>
              <a:gd name="T18" fmla="*/ 1008 h 1008"/>
            </a:gdLst>
            <a:ahLst/>
            <a:cxnLst>
              <a:cxn ang="T10">
                <a:pos x="T0" y="T1"/>
              </a:cxn>
              <a:cxn ang="T11">
                <a:pos x="T2" y="T3"/>
              </a:cxn>
              <a:cxn ang="T12">
                <a:pos x="T4" y="T5"/>
              </a:cxn>
              <a:cxn ang="T13">
                <a:pos x="T6" y="T7"/>
              </a:cxn>
              <a:cxn ang="T14">
                <a:pos x="T8" y="T9"/>
              </a:cxn>
            </a:cxnLst>
            <a:rect l="T15" t="T16" r="T17" b="T18"/>
            <a:pathLst>
              <a:path w="192" h="1008">
                <a:moveTo>
                  <a:pt x="0" y="0"/>
                </a:moveTo>
                <a:lnTo>
                  <a:pt x="0" y="1008"/>
                </a:lnTo>
                <a:lnTo>
                  <a:pt x="192" y="864"/>
                </a:lnTo>
                <a:lnTo>
                  <a:pt x="192" y="144"/>
                </a:lnTo>
                <a:lnTo>
                  <a:pt x="0" y="0"/>
                </a:lnTo>
                <a:close/>
              </a:path>
            </a:pathLst>
          </a:custGeom>
          <a:noFill/>
          <a:ln w="28575">
            <a:solidFill>
              <a:schemeClr val="accent2"/>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923" name="Rectangle 86"/>
          <p:cNvSpPr>
            <a:spLocks noChangeArrowheads="1"/>
          </p:cNvSpPr>
          <p:nvPr/>
        </p:nvSpPr>
        <p:spPr bwMode="auto">
          <a:xfrm>
            <a:off x="6267450" y="5346700"/>
            <a:ext cx="1127125" cy="1128713"/>
          </a:xfrm>
          <a:prstGeom prst="rect">
            <a:avLst/>
          </a:prstGeom>
          <a:noFill/>
          <a:ln w="28575">
            <a:solidFill>
              <a:schemeClr val="accent2"/>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6925" name="Rectangle 88"/>
          <p:cNvSpPr>
            <a:spLocks noChangeArrowheads="1"/>
          </p:cNvSpPr>
          <p:nvPr/>
        </p:nvSpPr>
        <p:spPr bwMode="auto">
          <a:xfrm>
            <a:off x="6859588" y="5294313"/>
            <a:ext cx="496887" cy="333375"/>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Adr</a:t>
            </a:r>
          </a:p>
        </p:txBody>
      </p:sp>
      <p:sp>
        <p:nvSpPr>
          <p:cNvPr id="36926" name="Rectangle 89"/>
          <p:cNvSpPr>
            <a:spLocks noChangeArrowheads="1"/>
          </p:cNvSpPr>
          <p:nvPr/>
        </p:nvSpPr>
        <p:spPr bwMode="auto">
          <a:xfrm>
            <a:off x="6284913" y="5702300"/>
            <a:ext cx="1095375" cy="592138"/>
          </a:xfrm>
          <a:prstGeom prst="rect">
            <a:avLst/>
          </a:prstGeom>
          <a:noFill/>
          <a:ln w="12700">
            <a:noFill/>
            <a:miter lim="800000"/>
            <a:headEnd/>
            <a:tailEnd/>
          </a:ln>
        </p:spPr>
        <p:txBody>
          <a:bodyPr wrap="none" lIns="90488" tIns="44450" rIns="90488" bIns="44450">
            <a:spAutoFit/>
          </a:bodyPr>
          <a:lstStyle/>
          <a:p>
            <a:pPr algn="ctr">
              <a:lnSpc>
                <a:spcPct val="80000"/>
              </a:lnSpc>
              <a:defRPr/>
            </a:pPr>
            <a:r>
              <a:rPr lang="en-US" sz="2000" b="1">
                <a:latin typeface="+mn-lt"/>
                <a:ea typeface="ＭＳ Ｐゴシック" charset="-128"/>
                <a:cs typeface="ＭＳ Ｐゴシック" charset="-128"/>
              </a:rPr>
              <a:t>Data</a:t>
            </a:r>
          </a:p>
          <a:p>
            <a:pPr algn="ctr">
              <a:lnSpc>
                <a:spcPct val="80000"/>
              </a:lnSpc>
              <a:defRPr/>
            </a:pPr>
            <a:r>
              <a:rPr lang="en-US" sz="2000" b="1">
                <a:latin typeface="+mn-lt"/>
                <a:ea typeface="ＭＳ Ｐゴシック" charset="-128"/>
                <a:cs typeface="ＭＳ Ｐゴシック" charset="-128"/>
              </a:rPr>
              <a:t>Memory</a:t>
            </a:r>
          </a:p>
        </p:txBody>
      </p:sp>
      <p:sp>
        <p:nvSpPr>
          <p:cNvPr id="36927" name="Line 90"/>
          <p:cNvSpPr>
            <a:spLocks noChangeShapeType="1"/>
          </p:cNvSpPr>
          <p:nvPr/>
        </p:nvSpPr>
        <p:spPr bwMode="auto">
          <a:xfrm>
            <a:off x="6276975" y="6237288"/>
            <a:ext cx="152400" cy="762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928" name="Line 91"/>
          <p:cNvSpPr>
            <a:spLocks noChangeShapeType="1"/>
          </p:cNvSpPr>
          <p:nvPr/>
        </p:nvSpPr>
        <p:spPr bwMode="auto">
          <a:xfrm flipH="1">
            <a:off x="6276975" y="6313488"/>
            <a:ext cx="152400" cy="762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929" name="Line 92"/>
          <p:cNvSpPr>
            <a:spLocks noChangeShapeType="1"/>
          </p:cNvSpPr>
          <p:nvPr/>
        </p:nvSpPr>
        <p:spPr bwMode="auto">
          <a:xfrm>
            <a:off x="2695575" y="3036888"/>
            <a:ext cx="0" cy="1524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930" name="Line 93"/>
          <p:cNvSpPr>
            <a:spLocks noChangeShapeType="1"/>
          </p:cNvSpPr>
          <p:nvPr/>
        </p:nvSpPr>
        <p:spPr bwMode="auto">
          <a:xfrm>
            <a:off x="3076575" y="3036888"/>
            <a:ext cx="0" cy="1524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931" name="Freeform 94"/>
          <p:cNvSpPr>
            <a:spLocks/>
          </p:cNvSpPr>
          <p:nvPr/>
        </p:nvSpPr>
        <p:spPr bwMode="auto">
          <a:xfrm>
            <a:off x="2162175" y="3113088"/>
            <a:ext cx="304800" cy="228600"/>
          </a:xfrm>
          <a:custGeom>
            <a:avLst/>
            <a:gdLst>
              <a:gd name="T0" fmla="*/ 0 w 192"/>
              <a:gd name="T1" fmla="*/ 0 h 336"/>
              <a:gd name="T2" fmla="*/ 0 w 192"/>
              <a:gd name="T3" fmla="*/ 155529643 h 336"/>
              <a:gd name="T4" fmla="*/ 483870000 w 192"/>
              <a:gd name="T5" fmla="*/ 155529643 h 336"/>
              <a:gd name="T6" fmla="*/ 0 60000 65536"/>
              <a:gd name="T7" fmla="*/ 0 60000 65536"/>
              <a:gd name="T8" fmla="*/ 0 60000 65536"/>
              <a:gd name="T9" fmla="*/ 0 w 192"/>
              <a:gd name="T10" fmla="*/ 0 h 336"/>
              <a:gd name="T11" fmla="*/ 192 w 192"/>
              <a:gd name="T12" fmla="*/ 336 h 336"/>
            </a:gdLst>
            <a:ahLst/>
            <a:cxnLst>
              <a:cxn ang="T6">
                <a:pos x="T0" y="T1"/>
              </a:cxn>
              <a:cxn ang="T7">
                <a:pos x="T2" y="T3"/>
              </a:cxn>
              <a:cxn ang="T8">
                <a:pos x="T4" y="T5"/>
              </a:cxn>
            </a:cxnLst>
            <a:rect l="T9" t="T10" r="T11" b="T12"/>
            <a:pathLst>
              <a:path w="192" h="336">
                <a:moveTo>
                  <a:pt x="0" y="0"/>
                </a:moveTo>
                <a:lnTo>
                  <a:pt x="0" y="336"/>
                </a:lnTo>
                <a:lnTo>
                  <a:pt x="192" y="336"/>
                </a:lnTo>
              </a:path>
            </a:pathLst>
          </a:cu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6932" name="Line 95"/>
          <p:cNvSpPr>
            <a:spLocks noChangeShapeType="1"/>
          </p:cNvSpPr>
          <p:nvPr/>
        </p:nvSpPr>
        <p:spPr bwMode="auto">
          <a:xfrm>
            <a:off x="2619375" y="3875088"/>
            <a:ext cx="0" cy="2286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933" name="Line 96"/>
          <p:cNvSpPr>
            <a:spLocks noChangeShapeType="1"/>
          </p:cNvSpPr>
          <p:nvPr/>
        </p:nvSpPr>
        <p:spPr bwMode="auto">
          <a:xfrm>
            <a:off x="2924175" y="3494088"/>
            <a:ext cx="0" cy="6096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934" name="Line 97"/>
          <p:cNvSpPr>
            <a:spLocks noChangeShapeType="1"/>
          </p:cNvSpPr>
          <p:nvPr/>
        </p:nvSpPr>
        <p:spPr bwMode="auto">
          <a:xfrm>
            <a:off x="3305175" y="3798888"/>
            <a:ext cx="0" cy="3048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935" name="Line 98"/>
          <p:cNvSpPr>
            <a:spLocks noChangeShapeType="1"/>
          </p:cNvSpPr>
          <p:nvPr/>
        </p:nvSpPr>
        <p:spPr bwMode="auto">
          <a:xfrm>
            <a:off x="3686175" y="3798888"/>
            <a:ext cx="0" cy="3048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936" name="Rectangle 99"/>
          <p:cNvSpPr>
            <a:spLocks noChangeArrowheads="1"/>
          </p:cNvSpPr>
          <p:nvPr/>
        </p:nvSpPr>
        <p:spPr bwMode="auto">
          <a:xfrm>
            <a:off x="3479800" y="3722688"/>
            <a:ext cx="287338" cy="33496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5</a:t>
            </a:r>
          </a:p>
        </p:txBody>
      </p:sp>
      <p:sp>
        <p:nvSpPr>
          <p:cNvPr id="36937" name="Line 100"/>
          <p:cNvSpPr>
            <a:spLocks noChangeShapeType="1"/>
          </p:cNvSpPr>
          <p:nvPr/>
        </p:nvSpPr>
        <p:spPr bwMode="auto">
          <a:xfrm>
            <a:off x="3914775" y="4408488"/>
            <a:ext cx="1752600" cy="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6938" name="Line 101"/>
          <p:cNvSpPr>
            <a:spLocks noChangeShapeType="1"/>
          </p:cNvSpPr>
          <p:nvPr/>
        </p:nvSpPr>
        <p:spPr bwMode="auto">
          <a:xfrm>
            <a:off x="5972175" y="3074988"/>
            <a:ext cx="0" cy="121920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6939" name="Line 102"/>
          <p:cNvSpPr>
            <a:spLocks noChangeShapeType="1"/>
          </p:cNvSpPr>
          <p:nvPr/>
        </p:nvSpPr>
        <p:spPr bwMode="auto">
          <a:xfrm>
            <a:off x="3914775" y="4941888"/>
            <a:ext cx="914400" cy="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6940" name="Line 103"/>
          <p:cNvSpPr>
            <a:spLocks noChangeShapeType="1"/>
          </p:cNvSpPr>
          <p:nvPr/>
        </p:nvSpPr>
        <p:spPr bwMode="auto">
          <a:xfrm>
            <a:off x="5133975" y="5094288"/>
            <a:ext cx="533400" cy="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6941" name="Line 104"/>
          <p:cNvSpPr>
            <a:spLocks noChangeShapeType="1"/>
          </p:cNvSpPr>
          <p:nvPr/>
        </p:nvSpPr>
        <p:spPr bwMode="auto">
          <a:xfrm>
            <a:off x="4143375" y="5780088"/>
            <a:ext cx="685800" cy="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6942" name="Line 105"/>
          <p:cNvSpPr>
            <a:spLocks noChangeShapeType="1"/>
          </p:cNvSpPr>
          <p:nvPr/>
        </p:nvSpPr>
        <p:spPr bwMode="auto">
          <a:xfrm>
            <a:off x="3076575" y="5780088"/>
            <a:ext cx="685800" cy="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6943" name="Line 106"/>
          <p:cNvSpPr>
            <a:spLocks noChangeShapeType="1"/>
          </p:cNvSpPr>
          <p:nvPr/>
        </p:nvSpPr>
        <p:spPr bwMode="auto">
          <a:xfrm flipH="1">
            <a:off x="2695575" y="4941888"/>
            <a:ext cx="76200" cy="1524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944" name="Line 107"/>
          <p:cNvSpPr>
            <a:spLocks noChangeShapeType="1"/>
          </p:cNvSpPr>
          <p:nvPr/>
        </p:nvSpPr>
        <p:spPr bwMode="auto">
          <a:xfrm>
            <a:off x="2771775" y="4941888"/>
            <a:ext cx="76200" cy="1524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945" name="Line 108"/>
          <p:cNvSpPr>
            <a:spLocks noChangeShapeType="1"/>
          </p:cNvSpPr>
          <p:nvPr/>
        </p:nvSpPr>
        <p:spPr bwMode="auto">
          <a:xfrm>
            <a:off x="2771775" y="5094288"/>
            <a:ext cx="0" cy="2286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946" name="Line 109"/>
          <p:cNvSpPr>
            <a:spLocks noChangeShapeType="1"/>
          </p:cNvSpPr>
          <p:nvPr/>
        </p:nvSpPr>
        <p:spPr bwMode="auto">
          <a:xfrm flipV="1">
            <a:off x="3990975" y="6313488"/>
            <a:ext cx="0" cy="22860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6947" name="Line 110"/>
          <p:cNvSpPr>
            <a:spLocks noChangeShapeType="1"/>
          </p:cNvSpPr>
          <p:nvPr/>
        </p:nvSpPr>
        <p:spPr bwMode="auto">
          <a:xfrm flipV="1">
            <a:off x="4981575" y="5856288"/>
            <a:ext cx="0" cy="30480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6948" name="Line 111"/>
          <p:cNvSpPr>
            <a:spLocks noChangeShapeType="1"/>
          </p:cNvSpPr>
          <p:nvPr/>
        </p:nvSpPr>
        <p:spPr bwMode="auto">
          <a:xfrm flipH="1">
            <a:off x="6048375" y="6313488"/>
            <a:ext cx="228600" cy="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949" name="Line 112"/>
          <p:cNvSpPr>
            <a:spLocks noChangeShapeType="1"/>
          </p:cNvSpPr>
          <p:nvPr/>
        </p:nvSpPr>
        <p:spPr bwMode="auto">
          <a:xfrm>
            <a:off x="6124575" y="4713288"/>
            <a:ext cx="1600200" cy="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6950" name="Line 113"/>
          <p:cNvSpPr>
            <a:spLocks noChangeShapeType="1"/>
          </p:cNvSpPr>
          <p:nvPr/>
        </p:nvSpPr>
        <p:spPr bwMode="auto">
          <a:xfrm>
            <a:off x="7115175" y="4713288"/>
            <a:ext cx="0" cy="60960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6951" name="Line 114"/>
          <p:cNvSpPr>
            <a:spLocks noChangeShapeType="1"/>
          </p:cNvSpPr>
          <p:nvPr/>
        </p:nvSpPr>
        <p:spPr bwMode="auto">
          <a:xfrm flipH="1">
            <a:off x="6353175" y="4637088"/>
            <a:ext cx="76200" cy="1524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952" name="Freeform 115"/>
          <p:cNvSpPr>
            <a:spLocks/>
          </p:cNvSpPr>
          <p:nvPr/>
        </p:nvSpPr>
        <p:spPr bwMode="auto">
          <a:xfrm>
            <a:off x="1933575" y="4560888"/>
            <a:ext cx="6248400" cy="2057400"/>
          </a:xfrm>
          <a:custGeom>
            <a:avLst/>
            <a:gdLst>
              <a:gd name="T0" fmla="*/ 2147483647 w 3936"/>
              <a:gd name="T1" fmla="*/ 1088707500 h 1296"/>
              <a:gd name="T2" fmla="*/ 2147483647 w 3936"/>
              <a:gd name="T3" fmla="*/ 1088707500 h 1296"/>
              <a:gd name="T4" fmla="*/ 2147483647 w 3936"/>
              <a:gd name="T5" fmla="*/ 2147483647 h 1296"/>
              <a:gd name="T6" fmla="*/ 0 w 3936"/>
              <a:gd name="T7" fmla="*/ 2147483647 h 1296"/>
              <a:gd name="T8" fmla="*/ 0 w 3936"/>
              <a:gd name="T9" fmla="*/ 0 h 1296"/>
              <a:gd name="T10" fmla="*/ 846772500 w 3936"/>
              <a:gd name="T11" fmla="*/ 0 h 1296"/>
              <a:gd name="T12" fmla="*/ 0 60000 65536"/>
              <a:gd name="T13" fmla="*/ 0 60000 65536"/>
              <a:gd name="T14" fmla="*/ 0 60000 65536"/>
              <a:gd name="T15" fmla="*/ 0 60000 65536"/>
              <a:gd name="T16" fmla="*/ 0 60000 65536"/>
              <a:gd name="T17" fmla="*/ 0 60000 65536"/>
              <a:gd name="T18" fmla="*/ 0 w 3936"/>
              <a:gd name="T19" fmla="*/ 0 h 1296"/>
              <a:gd name="T20" fmla="*/ 3936 w 3936"/>
              <a:gd name="T21" fmla="*/ 1296 h 1296"/>
            </a:gdLst>
            <a:ahLst/>
            <a:cxnLst>
              <a:cxn ang="T12">
                <a:pos x="T0" y="T1"/>
              </a:cxn>
              <a:cxn ang="T13">
                <a:pos x="T2" y="T3"/>
              </a:cxn>
              <a:cxn ang="T14">
                <a:pos x="T4" y="T5"/>
              </a:cxn>
              <a:cxn ang="T15">
                <a:pos x="T6" y="T7"/>
              </a:cxn>
              <a:cxn ang="T16">
                <a:pos x="T8" y="T9"/>
              </a:cxn>
              <a:cxn ang="T17">
                <a:pos x="T10" y="T11"/>
              </a:cxn>
            </a:cxnLst>
            <a:rect l="T18" t="T19" r="T20" b="T21"/>
            <a:pathLst>
              <a:path w="3936" h="1296">
                <a:moveTo>
                  <a:pt x="3840" y="432"/>
                </a:moveTo>
                <a:lnTo>
                  <a:pt x="3936" y="432"/>
                </a:lnTo>
                <a:lnTo>
                  <a:pt x="3936" y="1296"/>
                </a:lnTo>
                <a:lnTo>
                  <a:pt x="0" y="1296"/>
                </a:lnTo>
                <a:lnTo>
                  <a:pt x="0" y="0"/>
                </a:lnTo>
                <a:lnTo>
                  <a:pt x="336" y="0"/>
                </a:lnTo>
              </a:path>
            </a:pathLst>
          </a:cu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6955" name="Line 118"/>
          <p:cNvSpPr>
            <a:spLocks noChangeShapeType="1"/>
          </p:cNvSpPr>
          <p:nvPr/>
        </p:nvSpPr>
        <p:spPr bwMode="auto">
          <a:xfrm>
            <a:off x="7419975" y="5856288"/>
            <a:ext cx="304800" cy="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6956" name="Line 119"/>
          <p:cNvSpPr>
            <a:spLocks noChangeShapeType="1"/>
          </p:cNvSpPr>
          <p:nvPr/>
        </p:nvSpPr>
        <p:spPr bwMode="auto">
          <a:xfrm flipH="1">
            <a:off x="3686175" y="6542088"/>
            <a:ext cx="304800" cy="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Tree>
    <p:extLst>
      <p:ext uri="{BB962C8B-B14F-4D97-AF65-F5344CB8AC3E}">
        <p14:creationId xmlns:p14="http://schemas.microsoft.com/office/powerpoint/2010/main" val="914817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800100" y="228600"/>
            <a:ext cx="7175500" cy="474663"/>
          </a:xfrm>
          <a:noFill/>
        </p:spPr>
        <p:txBody>
          <a:bodyPr/>
          <a:lstStyle/>
          <a:p>
            <a:r>
              <a:rPr lang="en-US" dirty="0"/>
              <a:t>3e: Store Operations</a:t>
            </a:r>
          </a:p>
        </p:txBody>
      </p:sp>
      <p:sp>
        <p:nvSpPr>
          <p:cNvPr id="10243" name="Rectangle 3"/>
          <p:cNvSpPr>
            <a:spLocks noGrp="1" noChangeArrowheads="1"/>
          </p:cNvSpPr>
          <p:nvPr>
            <p:ph type="body" idx="1"/>
          </p:nvPr>
        </p:nvSpPr>
        <p:spPr>
          <a:xfrm>
            <a:off x="0" y="762000"/>
            <a:ext cx="9144000" cy="692150"/>
          </a:xfrm>
          <a:noFill/>
        </p:spPr>
        <p:txBody>
          <a:bodyPr/>
          <a:lstStyle/>
          <a:p>
            <a:r>
              <a:rPr lang="en-US" sz="2800"/>
              <a:t>Mem[ R[rs] + SignExt[imm16] ] = R[rt]	</a:t>
            </a:r>
            <a:br>
              <a:rPr lang="en-US" sz="2800"/>
            </a:br>
            <a:r>
              <a:rPr lang="en-US" sz="2800"/>
              <a:t>Ex.: </a:t>
            </a:r>
            <a:r>
              <a:rPr lang="en-US" sz="2800">
                <a:latin typeface="Courier"/>
              </a:rPr>
              <a:t>sw rt, rs, imm16</a:t>
            </a:r>
            <a:endParaRPr lang="en-US"/>
          </a:p>
        </p:txBody>
      </p:sp>
      <p:grpSp>
        <p:nvGrpSpPr>
          <p:cNvPr id="10244" name="Group 4"/>
          <p:cNvGrpSpPr>
            <a:grpSpLocks/>
          </p:cNvGrpSpPr>
          <p:nvPr/>
        </p:nvGrpSpPr>
        <p:grpSpPr bwMode="auto">
          <a:xfrm>
            <a:off x="1608138" y="1495425"/>
            <a:ext cx="5975350" cy="1003300"/>
            <a:chOff x="1043" y="794"/>
            <a:chExt cx="3764" cy="632"/>
          </a:xfrm>
        </p:grpSpPr>
        <p:sp>
          <p:nvSpPr>
            <p:cNvPr id="10338" name="Rectangle 5"/>
            <p:cNvSpPr>
              <a:spLocks noChangeArrowheads="1"/>
            </p:cNvSpPr>
            <p:nvPr/>
          </p:nvSpPr>
          <p:spPr bwMode="auto">
            <a:xfrm>
              <a:off x="1108" y="994"/>
              <a:ext cx="3599" cy="17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grpSp>
          <p:nvGrpSpPr>
            <p:cNvPr id="10339" name="Group 6"/>
            <p:cNvGrpSpPr>
              <a:grpSpLocks/>
            </p:cNvGrpSpPr>
            <p:nvPr/>
          </p:nvGrpSpPr>
          <p:grpSpPr bwMode="auto">
            <a:xfrm>
              <a:off x="1104" y="986"/>
              <a:ext cx="624" cy="248"/>
              <a:chOff x="1104" y="986"/>
              <a:chExt cx="624" cy="248"/>
            </a:xfrm>
          </p:grpSpPr>
          <p:sp>
            <p:nvSpPr>
              <p:cNvPr id="10357" name="Rectangle 7"/>
              <p:cNvSpPr>
                <a:spLocks noChangeArrowheads="1"/>
              </p:cNvSpPr>
              <p:nvPr/>
            </p:nvSpPr>
            <p:spPr bwMode="auto">
              <a:xfrm>
                <a:off x="1104" y="990"/>
                <a:ext cx="624"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10358" name="Rectangle 8"/>
              <p:cNvSpPr>
                <a:spLocks noChangeArrowheads="1"/>
              </p:cNvSpPr>
              <p:nvPr/>
            </p:nvSpPr>
            <p:spPr bwMode="auto">
              <a:xfrm>
                <a:off x="1286" y="986"/>
                <a:ext cx="283"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a:solidFill>
                      <a:schemeClr val="tx1"/>
                    </a:solidFill>
                    <a:latin typeface="Times" charset="0"/>
                  </a:rPr>
                  <a:t>op</a:t>
                </a:r>
              </a:p>
            </p:txBody>
          </p:sp>
        </p:grpSp>
        <p:grpSp>
          <p:nvGrpSpPr>
            <p:cNvPr id="10340" name="Group 9"/>
            <p:cNvGrpSpPr>
              <a:grpSpLocks/>
            </p:cNvGrpSpPr>
            <p:nvPr/>
          </p:nvGrpSpPr>
          <p:grpSpPr bwMode="auto">
            <a:xfrm>
              <a:off x="1736" y="986"/>
              <a:ext cx="580" cy="248"/>
              <a:chOff x="1736" y="986"/>
              <a:chExt cx="580" cy="248"/>
            </a:xfrm>
          </p:grpSpPr>
          <p:sp>
            <p:nvSpPr>
              <p:cNvPr id="10355" name="Rectangle 10"/>
              <p:cNvSpPr>
                <a:spLocks noChangeArrowheads="1"/>
              </p:cNvSpPr>
              <p:nvPr/>
            </p:nvSpPr>
            <p:spPr bwMode="auto">
              <a:xfrm>
                <a:off x="1736" y="990"/>
                <a:ext cx="580"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10356" name="Rectangle 11"/>
              <p:cNvSpPr>
                <a:spLocks noChangeArrowheads="1"/>
              </p:cNvSpPr>
              <p:nvPr/>
            </p:nvSpPr>
            <p:spPr bwMode="auto">
              <a:xfrm>
                <a:off x="1901" y="986"/>
                <a:ext cx="247"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a:solidFill>
                      <a:schemeClr val="tx1"/>
                    </a:solidFill>
                    <a:latin typeface="Times" charset="0"/>
                  </a:rPr>
                  <a:t>rs</a:t>
                </a:r>
              </a:p>
            </p:txBody>
          </p:sp>
        </p:grpSp>
        <p:grpSp>
          <p:nvGrpSpPr>
            <p:cNvPr id="10341" name="Group 12"/>
            <p:cNvGrpSpPr>
              <a:grpSpLocks/>
            </p:cNvGrpSpPr>
            <p:nvPr/>
          </p:nvGrpSpPr>
          <p:grpSpPr bwMode="auto">
            <a:xfrm>
              <a:off x="2324" y="986"/>
              <a:ext cx="579" cy="248"/>
              <a:chOff x="2324" y="986"/>
              <a:chExt cx="579" cy="248"/>
            </a:xfrm>
          </p:grpSpPr>
          <p:sp>
            <p:nvSpPr>
              <p:cNvPr id="10353" name="Rectangle 13"/>
              <p:cNvSpPr>
                <a:spLocks noChangeArrowheads="1"/>
              </p:cNvSpPr>
              <p:nvPr/>
            </p:nvSpPr>
            <p:spPr bwMode="auto">
              <a:xfrm>
                <a:off x="2324" y="990"/>
                <a:ext cx="579"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10354" name="Rectangle 14"/>
              <p:cNvSpPr>
                <a:spLocks noChangeArrowheads="1"/>
              </p:cNvSpPr>
              <p:nvPr/>
            </p:nvSpPr>
            <p:spPr bwMode="auto">
              <a:xfrm>
                <a:off x="2488" y="986"/>
                <a:ext cx="238"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a:solidFill>
                      <a:schemeClr val="tx1"/>
                    </a:solidFill>
                    <a:latin typeface="Times" charset="0"/>
                  </a:rPr>
                  <a:t>rt</a:t>
                </a:r>
              </a:p>
            </p:txBody>
          </p:sp>
        </p:grpSp>
        <p:sp>
          <p:nvSpPr>
            <p:cNvPr id="10342" name="Rectangle 15"/>
            <p:cNvSpPr>
              <a:spLocks noChangeArrowheads="1"/>
            </p:cNvSpPr>
            <p:nvPr/>
          </p:nvSpPr>
          <p:spPr bwMode="auto">
            <a:xfrm>
              <a:off x="2911" y="990"/>
              <a:ext cx="1800"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10343" name="Rectangle 16"/>
            <p:cNvSpPr>
              <a:spLocks noChangeArrowheads="1"/>
            </p:cNvSpPr>
            <p:nvPr/>
          </p:nvSpPr>
          <p:spPr bwMode="auto">
            <a:xfrm>
              <a:off x="3222" y="986"/>
              <a:ext cx="834"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a:solidFill>
                    <a:schemeClr val="tx1"/>
                  </a:solidFill>
                  <a:latin typeface="Times" charset="0"/>
                </a:rPr>
                <a:t>immediate</a:t>
              </a:r>
            </a:p>
          </p:txBody>
        </p:sp>
        <p:sp>
          <p:nvSpPr>
            <p:cNvPr id="10344" name="Rectangle 17"/>
            <p:cNvSpPr>
              <a:spLocks noChangeArrowheads="1"/>
            </p:cNvSpPr>
            <p:nvPr/>
          </p:nvSpPr>
          <p:spPr bwMode="auto">
            <a:xfrm>
              <a:off x="4613" y="794"/>
              <a:ext cx="194"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0</a:t>
              </a:r>
            </a:p>
          </p:txBody>
        </p:sp>
        <p:sp>
          <p:nvSpPr>
            <p:cNvPr id="10345" name="Rectangle 18"/>
            <p:cNvSpPr>
              <a:spLocks noChangeArrowheads="1"/>
            </p:cNvSpPr>
            <p:nvPr/>
          </p:nvSpPr>
          <p:spPr bwMode="auto">
            <a:xfrm>
              <a:off x="2715" y="794"/>
              <a:ext cx="274"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16</a:t>
              </a:r>
            </a:p>
          </p:txBody>
        </p:sp>
        <p:sp>
          <p:nvSpPr>
            <p:cNvPr id="10346" name="Rectangle 19"/>
            <p:cNvSpPr>
              <a:spLocks noChangeArrowheads="1"/>
            </p:cNvSpPr>
            <p:nvPr/>
          </p:nvSpPr>
          <p:spPr bwMode="auto">
            <a:xfrm>
              <a:off x="2127" y="794"/>
              <a:ext cx="274"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21</a:t>
              </a:r>
            </a:p>
          </p:txBody>
        </p:sp>
        <p:sp>
          <p:nvSpPr>
            <p:cNvPr id="10347" name="Rectangle 20"/>
            <p:cNvSpPr>
              <a:spLocks noChangeArrowheads="1"/>
            </p:cNvSpPr>
            <p:nvPr/>
          </p:nvSpPr>
          <p:spPr bwMode="auto">
            <a:xfrm>
              <a:off x="1539" y="794"/>
              <a:ext cx="274"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26</a:t>
              </a:r>
            </a:p>
          </p:txBody>
        </p:sp>
        <p:sp>
          <p:nvSpPr>
            <p:cNvPr id="10348" name="Rectangle 21"/>
            <p:cNvSpPr>
              <a:spLocks noChangeArrowheads="1"/>
            </p:cNvSpPr>
            <p:nvPr/>
          </p:nvSpPr>
          <p:spPr bwMode="auto">
            <a:xfrm>
              <a:off x="1043" y="794"/>
              <a:ext cx="274"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31</a:t>
              </a:r>
            </a:p>
          </p:txBody>
        </p:sp>
        <p:sp>
          <p:nvSpPr>
            <p:cNvPr id="10349" name="Rectangle 22"/>
            <p:cNvSpPr>
              <a:spLocks noChangeArrowheads="1"/>
            </p:cNvSpPr>
            <p:nvPr/>
          </p:nvSpPr>
          <p:spPr bwMode="auto">
            <a:xfrm>
              <a:off x="1268" y="1178"/>
              <a:ext cx="465"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6 bits</a:t>
              </a:r>
            </a:p>
          </p:txBody>
        </p:sp>
        <p:sp>
          <p:nvSpPr>
            <p:cNvPr id="10350" name="Rectangle 23"/>
            <p:cNvSpPr>
              <a:spLocks noChangeArrowheads="1"/>
            </p:cNvSpPr>
            <p:nvPr/>
          </p:nvSpPr>
          <p:spPr bwMode="auto">
            <a:xfrm>
              <a:off x="3573" y="1178"/>
              <a:ext cx="545"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16 bits</a:t>
              </a:r>
            </a:p>
          </p:txBody>
        </p:sp>
        <p:sp>
          <p:nvSpPr>
            <p:cNvPr id="10351" name="Rectangle 24"/>
            <p:cNvSpPr>
              <a:spLocks noChangeArrowheads="1"/>
            </p:cNvSpPr>
            <p:nvPr/>
          </p:nvSpPr>
          <p:spPr bwMode="auto">
            <a:xfrm>
              <a:off x="2443" y="1178"/>
              <a:ext cx="465"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5 bits</a:t>
              </a:r>
            </a:p>
          </p:txBody>
        </p:sp>
        <p:sp>
          <p:nvSpPr>
            <p:cNvPr id="10352" name="Rectangle 25"/>
            <p:cNvSpPr>
              <a:spLocks noChangeArrowheads="1"/>
            </p:cNvSpPr>
            <p:nvPr/>
          </p:nvSpPr>
          <p:spPr bwMode="auto">
            <a:xfrm>
              <a:off x="1856" y="1178"/>
              <a:ext cx="465"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5 bits</a:t>
              </a:r>
            </a:p>
          </p:txBody>
        </p:sp>
      </p:grpSp>
      <p:sp>
        <p:nvSpPr>
          <p:cNvPr id="10245" name="Rectangle 26"/>
          <p:cNvSpPr>
            <a:spLocks noChangeArrowheads="1"/>
          </p:cNvSpPr>
          <p:nvPr/>
        </p:nvSpPr>
        <p:spPr bwMode="auto">
          <a:xfrm>
            <a:off x="6324600" y="4114800"/>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10246" name="Rectangle 27"/>
          <p:cNvSpPr>
            <a:spLocks noChangeArrowheads="1"/>
          </p:cNvSpPr>
          <p:nvPr/>
        </p:nvSpPr>
        <p:spPr bwMode="auto">
          <a:xfrm>
            <a:off x="5437188" y="2501900"/>
            <a:ext cx="1039812" cy="393700"/>
          </a:xfrm>
          <a:prstGeom prst="rect">
            <a:avLst/>
          </a:prstGeom>
          <a:noFill/>
          <a:ln w="12700">
            <a:noFill/>
            <a:miter lim="800000"/>
            <a:headEnd/>
            <a:tailEnd/>
          </a:ln>
        </p:spPr>
        <p:txBody>
          <a:bodyPr lIns="90488" tIns="44450" rIns="90488" bIns="44450">
            <a:prstTxWarp prst="textNoShape">
              <a:avLst/>
            </a:prstTxWarp>
            <a:spAutoFit/>
          </a:bodyPr>
          <a:lstStyle/>
          <a:p>
            <a:r>
              <a:rPr lang="en-US" sz="2000" b="1" u="sng" dirty="0" err="1">
                <a:solidFill>
                  <a:srgbClr val="0000FF"/>
                </a:solidFill>
                <a:latin typeface="+mn-lt"/>
                <a:ea typeface="ＭＳ Ｐゴシック" charset="-128"/>
                <a:cs typeface="ＭＳ Ｐゴシック" charset="-128"/>
              </a:rPr>
              <a:t>ALUctr</a:t>
            </a:r>
            <a:endParaRPr lang="en-US" sz="2000" b="1" u="sng" dirty="0">
              <a:solidFill>
                <a:srgbClr val="0000FF"/>
              </a:solidFill>
              <a:latin typeface="+mn-lt"/>
              <a:ea typeface="ＭＳ Ｐゴシック" charset="-128"/>
              <a:cs typeface="ＭＳ Ｐゴシック" charset="-128"/>
            </a:endParaRPr>
          </a:p>
        </p:txBody>
      </p:sp>
      <p:sp>
        <p:nvSpPr>
          <p:cNvPr id="10247" name="Rectangle 28"/>
          <p:cNvSpPr>
            <a:spLocks noChangeArrowheads="1"/>
          </p:cNvSpPr>
          <p:nvPr/>
        </p:nvSpPr>
        <p:spPr bwMode="auto">
          <a:xfrm>
            <a:off x="2438400" y="4876800"/>
            <a:ext cx="490538"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clk</a:t>
            </a:r>
          </a:p>
        </p:txBody>
      </p:sp>
      <p:sp>
        <p:nvSpPr>
          <p:cNvPr id="10248" name="Rectangle 29"/>
          <p:cNvSpPr>
            <a:spLocks noChangeArrowheads="1"/>
          </p:cNvSpPr>
          <p:nvPr/>
        </p:nvSpPr>
        <p:spPr bwMode="auto">
          <a:xfrm>
            <a:off x="1893888" y="3971925"/>
            <a:ext cx="7143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charset="0"/>
              </a:rPr>
              <a:t>busW</a:t>
            </a:r>
          </a:p>
        </p:txBody>
      </p:sp>
      <p:sp>
        <p:nvSpPr>
          <p:cNvPr id="10249" name="Rectangle 30"/>
          <p:cNvSpPr>
            <a:spLocks noChangeArrowheads="1"/>
          </p:cNvSpPr>
          <p:nvPr/>
        </p:nvSpPr>
        <p:spPr bwMode="auto">
          <a:xfrm>
            <a:off x="2016125" y="3276600"/>
            <a:ext cx="91440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u="sng" dirty="0" err="1">
                <a:solidFill>
                  <a:srgbClr val="0000FF"/>
                </a:solidFill>
                <a:latin typeface="+mn-lt"/>
                <a:ea typeface="ＭＳ Ｐゴシック" charset="-128"/>
                <a:cs typeface="ＭＳ Ｐゴシック" charset="-128"/>
              </a:rPr>
              <a:t>RegWr</a:t>
            </a:r>
            <a:endParaRPr lang="en-US" sz="2000" b="1" u="sng" dirty="0">
              <a:solidFill>
                <a:srgbClr val="0000FF"/>
              </a:solidFill>
              <a:latin typeface="+mn-lt"/>
              <a:ea typeface="ＭＳ Ｐゴシック" charset="-128"/>
              <a:cs typeface="ＭＳ Ｐゴシック" charset="-128"/>
            </a:endParaRPr>
          </a:p>
        </p:txBody>
      </p:sp>
      <p:sp>
        <p:nvSpPr>
          <p:cNvPr id="10250" name="Line 31"/>
          <p:cNvSpPr>
            <a:spLocks noChangeShapeType="1"/>
          </p:cNvSpPr>
          <p:nvPr/>
        </p:nvSpPr>
        <p:spPr bwMode="auto">
          <a:xfrm flipH="1">
            <a:off x="2203450" y="4291013"/>
            <a:ext cx="88900" cy="128587"/>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0251" name="Rectangle 32"/>
          <p:cNvSpPr>
            <a:spLocks noChangeArrowheads="1"/>
          </p:cNvSpPr>
          <p:nvPr/>
        </p:nvSpPr>
        <p:spPr bwMode="auto">
          <a:xfrm>
            <a:off x="2055813" y="4391025"/>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10252" name="Line 33"/>
          <p:cNvSpPr>
            <a:spLocks noChangeShapeType="1"/>
          </p:cNvSpPr>
          <p:nvPr/>
        </p:nvSpPr>
        <p:spPr bwMode="auto">
          <a:xfrm flipH="1">
            <a:off x="5029200" y="4114800"/>
            <a:ext cx="88900" cy="1301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0253" name="Rectangle 34"/>
          <p:cNvSpPr>
            <a:spLocks noChangeArrowheads="1"/>
          </p:cNvSpPr>
          <p:nvPr/>
        </p:nvSpPr>
        <p:spPr bwMode="auto">
          <a:xfrm>
            <a:off x="4876800" y="3810000"/>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10254" name="Rectangle 35"/>
          <p:cNvSpPr>
            <a:spLocks noChangeArrowheads="1"/>
          </p:cNvSpPr>
          <p:nvPr/>
        </p:nvSpPr>
        <p:spPr bwMode="auto">
          <a:xfrm>
            <a:off x="4083050" y="3810000"/>
            <a:ext cx="71755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busA</a:t>
            </a:r>
          </a:p>
        </p:txBody>
      </p:sp>
      <p:sp>
        <p:nvSpPr>
          <p:cNvPr id="10255" name="Line 36"/>
          <p:cNvSpPr>
            <a:spLocks noChangeShapeType="1"/>
          </p:cNvSpPr>
          <p:nvPr/>
        </p:nvSpPr>
        <p:spPr bwMode="auto">
          <a:xfrm flipV="1">
            <a:off x="4343400" y="4648200"/>
            <a:ext cx="7620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0256" name="Rectangle 37"/>
          <p:cNvSpPr>
            <a:spLocks noChangeArrowheads="1"/>
          </p:cNvSpPr>
          <p:nvPr/>
        </p:nvSpPr>
        <p:spPr bwMode="auto">
          <a:xfrm>
            <a:off x="4187825" y="4772025"/>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10257" name="Rectangle 38"/>
          <p:cNvSpPr>
            <a:spLocks noChangeArrowheads="1"/>
          </p:cNvSpPr>
          <p:nvPr/>
        </p:nvSpPr>
        <p:spPr bwMode="auto">
          <a:xfrm>
            <a:off x="4114800" y="4343400"/>
            <a:ext cx="703263"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busB</a:t>
            </a:r>
          </a:p>
        </p:txBody>
      </p:sp>
      <p:sp>
        <p:nvSpPr>
          <p:cNvPr id="10258" name="Line 39"/>
          <p:cNvSpPr>
            <a:spLocks noChangeShapeType="1"/>
          </p:cNvSpPr>
          <p:nvPr/>
        </p:nvSpPr>
        <p:spPr bwMode="auto">
          <a:xfrm flipV="1">
            <a:off x="3733800" y="3654425"/>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0259" name="Line 40"/>
          <p:cNvSpPr>
            <a:spLocks noChangeShapeType="1"/>
          </p:cNvSpPr>
          <p:nvPr/>
        </p:nvSpPr>
        <p:spPr bwMode="auto">
          <a:xfrm flipV="1">
            <a:off x="2984500" y="3654425"/>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0260" name="Rectangle 41"/>
          <p:cNvSpPr>
            <a:spLocks noChangeArrowheads="1"/>
          </p:cNvSpPr>
          <p:nvPr/>
        </p:nvSpPr>
        <p:spPr bwMode="auto">
          <a:xfrm>
            <a:off x="2841625" y="3505200"/>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5</a:t>
            </a:r>
          </a:p>
        </p:txBody>
      </p:sp>
      <p:sp>
        <p:nvSpPr>
          <p:cNvPr id="10261" name="Line 42"/>
          <p:cNvSpPr>
            <a:spLocks noChangeShapeType="1"/>
          </p:cNvSpPr>
          <p:nvPr/>
        </p:nvSpPr>
        <p:spPr bwMode="auto">
          <a:xfrm flipV="1">
            <a:off x="3365500" y="3654425"/>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0262" name="Rectangle 43"/>
          <p:cNvSpPr>
            <a:spLocks noChangeArrowheads="1"/>
          </p:cNvSpPr>
          <p:nvPr/>
        </p:nvSpPr>
        <p:spPr bwMode="auto">
          <a:xfrm>
            <a:off x="3200400" y="3505200"/>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5</a:t>
            </a:r>
          </a:p>
        </p:txBody>
      </p:sp>
      <p:sp>
        <p:nvSpPr>
          <p:cNvPr id="10263" name="Rectangle 44"/>
          <p:cNvSpPr>
            <a:spLocks noChangeArrowheads="1"/>
          </p:cNvSpPr>
          <p:nvPr/>
        </p:nvSpPr>
        <p:spPr bwMode="auto">
          <a:xfrm>
            <a:off x="2779713" y="3881438"/>
            <a:ext cx="46355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Rw</a:t>
            </a:r>
          </a:p>
        </p:txBody>
      </p:sp>
      <p:sp>
        <p:nvSpPr>
          <p:cNvPr id="10264" name="Rectangle 45"/>
          <p:cNvSpPr>
            <a:spLocks noChangeArrowheads="1"/>
          </p:cNvSpPr>
          <p:nvPr/>
        </p:nvSpPr>
        <p:spPr bwMode="auto">
          <a:xfrm>
            <a:off x="3236913" y="3881438"/>
            <a:ext cx="40640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Ra</a:t>
            </a:r>
          </a:p>
        </p:txBody>
      </p:sp>
      <p:sp>
        <p:nvSpPr>
          <p:cNvPr id="10265" name="Rectangle 46"/>
          <p:cNvSpPr>
            <a:spLocks noChangeArrowheads="1"/>
          </p:cNvSpPr>
          <p:nvPr/>
        </p:nvSpPr>
        <p:spPr bwMode="auto">
          <a:xfrm>
            <a:off x="3617913" y="3881438"/>
            <a:ext cx="417512"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Rb</a:t>
            </a:r>
          </a:p>
        </p:txBody>
      </p:sp>
      <p:sp>
        <p:nvSpPr>
          <p:cNvPr id="10266" name="Rectangle 47"/>
          <p:cNvSpPr>
            <a:spLocks noChangeArrowheads="1"/>
          </p:cNvSpPr>
          <p:nvPr/>
        </p:nvSpPr>
        <p:spPr bwMode="auto">
          <a:xfrm>
            <a:off x="2779713" y="4267200"/>
            <a:ext cx="101282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a:solidFill>
                  <a:schemeClr val="tx1"/>
                </a:solidFill>
                <a:latin typeface="Times" charset="0"/>
              </a:rPr>
              <a:t>RegFile</a:t>
            </a:r>
          </a:p>
        </p:txBody>
      </p:sp>
      <p:sp>
        <p:nvSpPr>
          <p:cNvPr id="10267" name="Rectangle 48"/>
          <p:cNvSpPr>
            <a:spLocks noChangeArrowheads="1"/>
          </p:cNvSpPr>
          <p:nvPr/>
        </p:nvSpPr>
        <p:spPr bwMode="auto">
          <a:xfrm>
            <a:off x="3200400" y="3276600"/>
            <a:ext cx="4222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charset="0"/>
              </a:rPr>
              <a:t>Rs</a:t>
            </a:r>
          </a:p>
        </p:txBody>
      </p:sp>
      <p:sp>
        <p:nvSpPr>
          <p:cNvPr id="10268" name="Rectangle 49"/>
          <p:cNvSpPr>
            <a:spLocks noChangeArrowheads="1"/>
          </p:cNvSpPr>
          <p:nvPr/>
        </p:nvSpPr>
        <p:spPr bwMode="auto">
          <a:xfrm>
            <a:off x="3032125" y="2514600"/>
            <a:ext cx="3968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charset="0"/>
              </a:rPr>
              <a:t>Rt</a:t>
            </a:r>
          </a:p>
        </p:txBody>
      </p:sp>
      <p:sp>
        <p:nvSpPr>
          <p:cNvPr id="10269" name="Rectangle 50"/>
          <p:cNvSpPr>
            <a:spLocks noChangeArrowheads="1"/>
          </p:cNvSpPr>
          <p:nvPr/>
        </p:nvSpPr>
        <p:spPr bwMode="auto">
          <a:xfrm>
            <a:off x="3581400" y="3276600"/>
            <a:ext cx="396875" cy="363538"/>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sz="1800">
                <a:solidFill>
                  <a:schemeClr val="tx1"/>
                </a:solidFill>
                <a:latin typeface="Times" charset="0"/>
              </a:rPr>
              <a:t>Rt</a:t>
            </a:r>
          </a:p>
        </p:txBody>
      </p:sp>
      <p:sp>
        <p:nvSpPr>
          <p:cNvPr id="10270" name="Rectangle 51"/>
          <p:cNvSpPr>
            <a:spLocks noChangeArrowheads="1"/>
          </p:cNvSpPr>
          <p:nvPr/>
        </p:nvSpPr>
        <p:spPr bwMode="auto">
          <a:xfrm>
            <a:off x="2600325" y="2514600"/>
            <a:ext cx="4476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charset="0"/>
              </a:rPr>
              <a:t>Rd</a:t>
            </a:r>
          </a:p>
        </p:txBody>
      </p:sp>
      <p:sp>
        <p:nvSpPr>
          <p:cNvPr id="10271" name="Rectangle 52"/>
          <p:cNvSpPr>
            <a:spLocks noChangeArrowheads="1"/>
          </p:cNvSpPr>
          <p:nvPr/>
        </p:nvSpPr>
        <p:spPr bwMode="auto">
          <a:xfrm>
            <a:off x="1676400" y="2514600"/>
            <a:ext cx="94297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u="sng" dirty="0" err="1">
                <a:solidFill>
                  <a:srgbClr val="0000FF"/>
                </a:solidFill>
                <a:latin typeface="+mn-lt"/>
                <a:ea typeface="ＭＳ Ｐゴシック" charset="-128"/>
                <a:cs typeface="ＭＳ Ｐゴシック" charset="-128"/>
              </a:rPr>
              <a:t>RegDst</a:t>
            </a:r>
            <a:endParaRPr lang="en-US" sz="2000" b="1" u="sng" dirty="0">
              <a:solidFill>
                <a:srgbClr val="0000FF"/>
              </a:solidFill>
              <a:latin typeface="+mn-lt"/>
              <a:ea typeface="ＭＳ Ｐゴシック" charset="-128"/>
              <a:cs typeface="ＭＳ Ｐゴシック" charset="-128"/>
            </a:endParaRPr>
          </a:p>
        </p:txBody>
      </p:sp>
      <p:sp>
        <p:nvSpPr>
          <p:cNvPr id="10272" name="Rectangle 53"/>
          <p:cNvSpPr>
            <a:spLocks noChangeArrowheads="1"/>
          </p:cNvSpPr>
          <p:nvPr/>
        </p:nvSpPr>
        <p:spPr bwMode="auto">
          <a:xfrm>
            <a:off x="3911600" y="5054600"/>
            <a:ext cx="355600" cy="1041400"/>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10273" name="Rectangle 54"/>
          <p:cNvSpPr>
            <a:spLocks noChangeArrowheads="1"/>
          </p:cNvSpPr>
          <p:nvPr/>
        </p:nvSpPr>
        <p:spPr bwMode="auto">
          <a:xfrm rot="5400000">
            <a:off x="3564731" y="5388769"/>
            <a:ext cx="10826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charset="0"/>
              </a:rPr>
              <a:t>Extender</a:t>
            </a:r>
            <a:endParaRPr lang="en-US" sz="2000" b="1">
              <a:solidFill>
                <a:schemeClr val="tx1"/>
              </a:solidFill>
              <a:latin typeface="Times" charset="0"/>
            </a:endParaRPr>
          </a:p>
        </p:txBody>
      </p:sp>
      <p:sp>
        <p:nvSpPr>
          <p:cNvPr id="10274" name="Rectangle 55"/>
          <p:cNvSpPr>
            <a:spLocks noChangeArrowheads="1"/>
          </p:cNvSpPr>
          <p:nvPr/>
        </p:nvSpPr>
        <p:spPr bwMode="auto">
          <a:xfrm>
            <a:off x="4419600" y="5610225"/>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10275" name="Line 56"/>
          <p:cNvSpPr>
            <a:spLocks noChangeShapeType="1"/>
          </p:cNvSpPr>
          <p:nvPr/>
        </p:nvSpPr>
        <p:spPr bwMode="auto">
          <a:xfrm flipH="1">
            <a:off x="4572000" y="5508625"/>
            <a:ext cx="88900" cy="1301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0276" name="Line 57"/>
          <p:cNvSpPr>
            <a:spLocks noChangeShapeType="1"/>
          </p:cNvSpPr>
          <p:nvPr/>
        </p:nvSpPr>
        <p:spPr bwMode="auto">
          <a:xfrm flipH="1">
            <a:off x="3492500" y="5510213"/>
            <a:ext cx="88900" cy="128587"/>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0277" name="Rectangle 58"/>
          <p:cNvSpPr>
            <a:spLocks noChangeArrowheads="1"/>
          </p:cNvSpPr>
          <p:nvPr/>
        </p:nvSpPr>
        <p:spPr bwMode="auto">
          <a:xfrm>
            <a:off x="3276600" y="5610225"/>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16</a:t>
            </a:r>
          </a:p>
        </p:txBody>
      </p:sp>
      <p:sp>
        <p:nvSpPr>
          <p:cNvPr id="10278" name="Rectangle 59"/>
          <p:cNvSpPr>
            <a:spLocks noChangeArrowheads="1"/>
          </p:cNvSpPr>
          <p:nvPr/>
        </p:nvSpPr>
        <p:spPr bwMode="auto">
          <a:xfrm>
            <a:off x="2362200" y="5334000"/>
            <a:ext cx="900113"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imm16</a:t>
            </a:r>
          </a:p>
        </p:txBody>
      </p:sp>
      <p:sp>
        <p:nvSpPr>
          <p:cNvPr id="10279" name="Rectangle 60"/>
          <p:cNvSpPr>
            <a:spLocks noChangeArrowheads="1"/>
          </p:cNvSpPr>
          <p:nvPr/>
        </p:nvSpPr>
        <p:spPr bwMode="auto">
          <a:xfrm>
            <a:off x="4648200" y="5943600"/>
            <a:ext cx="946599" cy="397545"/>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u="sng" dirty="0" err="1">
                <a:solidFill>
                  <a:srgbClr val="0000FF"/>
                </a:solidFill>
                <a:latin typeface="+mn-lt"/>
                <a:ea typeface="ＭＳ Ｐゴシック" charset="-128"/>
                <a:cs typeface="ＭＳ Ｐゴシック" charset="-128"/>
              </a:rPr>
              <a:t>ALUSrc</a:t>
            </a:r>
            <a:endParaRPr lang="en-US" sz="2000" b="1" u="sng" dirty="0">
              <a:solidFill>
                <a:srgbClr val="0000FF"/>
              </a:solidFill>
              <a:latin typeface="+mn-lt"/>
              <a:ea typeface="ＭＳ Ｐゴシック" charset="-128"/>
              <a:cs typeface="ＭＳ Ｐゴシック" charset="-128"/>
            </a:endParaRPr>
          </a:p>
        </p:txBody>
      </p:sp>
      <p:sp>
        <p:nvSpPr>
          <p:cNvPr id="10280" name="Rectangle 61"/>
          <p:cNvSpPr>
            <a:spLocks noChangeArrowheads="1"/>
          </p:cNvSpPr>
          <p:nvPr/>
        </p:nvSpPr>
        <p:spPr bwMode="auto">
          <a:xfrm>
            <a:off x="2971800" y="6019800"/>
            <a:ext cx="84455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u="sng" dirty="0" err="1">
                <a:solidFill>
                  <a:srgbClr val="0000FF"/>
                </a:solidFill>
                <a:latin typeface="+mn-lt"/>
                <a:ea typeface="ＭＳ Ｐゴシック" charset="-128"/>
                <a:cs typeface="ＭＳ Ｐゴシック" charset="-128"/>
              </a:rPr>
              <a:t>ExtOp</a:t>
            </a:r>
            <a:endParaRPr lang="en-US" sz="2000" b="1" u="sng" dirty="0">
              <a:solidFill>
                <a:srgbClr val="0000FF"/>
              </a:solidFill>
              <a:latin typeface="+mn-lt"/>
              <a:ea typeface="ＭＳ Ｐゴシック" charset="-128"/>
              <a:cs typeface="ＭＳ Ｐゴシック" charset="-128"/>
            </a:endParaRPr>
          </a:p>
        </p:txBody>
      </p:sp>
      <p:sp>
        <p:nvSpPr>
          <p:cNvPr id="10281" name="Line 62"/>
          <p:cNvSpPr>
            <a:spLocks noChangeShapeType="1"/>
          </p:cNvSpPr>
          <p:nvPr/>
        </p:nvSpPr>
        <p:spPr bwMode="auto">
          <a:xfrm flipV="1">
            <a:off x="8001000" y="2895600"/>
            <a:ext cx="0" cy="1482725"/>
          </a:xfrm>
          <a:prstGeom prst="line">
            <a:avLst/>
          </a:prstGeom>
          <a:noFill/>
          <a:ln w="19050">
            <a:solidFill>
              <a:schemeClr val="tx1"/>
            </a:solidFill>
            <a:round/>
            <a:headEnd type="triangle" w="med" len="med"/>
            <a:tailEnd/>
          </a:ln>
        </p:spPr>
        <p:txBody>
          <a:bodyPr wrap="none" anchor="ctr">
            <a:prstTxWarp prst="textNoShape">
              <a:avLst/>
            </a:prstTxWarp>
          </a:bodyPr>
          <a:lstStyle/>
          <a:p>
            <a:endParaRPr lang="en-US"/>
          </a:p>
        </p:txBody>
      </p:sp>
      <p:sp>
        <p:nvSpPr>
          <p:cNvPr id="10282" name="Rectangle 63"/>
          <p:cNvSpPr>
            <a:spLocks noChangeArrowheads="1"/>
          </p:cNvSpPr>
          <p:nvPr/>
        </p:nvSpPr>
        <p:spPr bwMode="auto">
          <a:xfrm>
            <a:off x="7086600" y="2438400"/>
            <a:ext cx="1366586" cy="397545"/>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u="sng" dirty="0" err="1">
                <a:solidFill>
                  <a:srgbClr val="0000FF"/>
                </a:solidFill>
                <a:latin typeface="+mn-lt"/>
                <a:ea typeface="ＭＳ Ｐゴシック" charset="-128"/>
                <a:cs typeface="ＭＳ Ｐゴシック" charset="-128"/>
              </a:rPr>
              <a:t>MemtoReg</a:t>
            </a:r>
            <a:endParaRPr lang="en-US" sz="2000" b="1" u="sng" dirty="0">
              <a:solidFill>
                <a:srgbClr val="0000FF"/>
              </a:solidFill>
              <a:latin typeface="+mn-lt"/>
              <a:ea typeface="ＭＳ Ｐゴシック" charset="-128"/>
              <a:cs typeface="ＭＳ Ｐゴシック" charset="-128"/>
            </a:endParaRPr>
          </a:p>
        </p:txBody>
      </p:sp>
      <p:sp>
        <p:nvSpPr>
          <p:cNvPr id="10283" name="Rectangle 64"/>
          <p:cNvSpPr>
            <a:spLocks noChangeArrowheads="1"/>
          </p:cNvSpPr>
          <p:nvPr/>
        </p:nvSpPr>
        <p:spPr bwMode="auto">
          <a:xfrm>
            <a:off x="5681663" y="5867400"/>
            <a:ext cx="490537"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clk</a:t>
            </a:r>
          </a:p>
        </p:txBody>
      </p:sp>
      <p:sp>
        <p:nvSpPr>
          <p:cNvPr id="10284" name="Rectangle 65"/>
          <p:cNvSpPr>
            <a:spLocks noChangeArrowheads="1"/>
          </p:cNvSpPr>
          <p:nvPr/>
        </p:nvSpPr>
        <p:spPr bwMode="auto">
          <a:xfrm>
            <a:off x="5410200" y="5334000"/>
            <a:ext cx="944671" cy="397545"/>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dirty="0">
                <a:solidFill>
                  <a:schemeClr val="accent2"/>
                </a:solidFill>
                <a:latin typeface="Times" charset="0"/>
              </a:rPr>
              <a:t>Data In</a:t>
            </a:r>
          </a:p>
        </p:txBody>
      </p:sp>
      <p:sp>
        <p:nvSpPr>
          <p:cNvPr id="10285" name="Line 66"/>
          <p:cNvSpPr>
            <a:spLocks noChangeShapeType="1"/>
          </p:cNvSpPr>
          <p:nvPr/>
        </p:nvSpPr>
        <p:spPr bwMode="auto">
          <a:xfrm flipH="1">
            <a:off x="5989638" y="5253038"/>
            <a:ext cx="88900" cy="128587"/>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0286" name="Rectangle 67"/>
          <p:cNvSpPr>
            <a:spLocks noChangeArrowheads="1"/>
          </p:cNvSpPr>
          <p:nvPr/>
        </p:nvSpPr>
        <p:spPr bwMode="auto">
          <a:xfrm>
            <a:off x="6019800" y="5029200"/>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dirty="0">
                <a:solidFill>
                  <a:schemeClr val="tx1"/>
                </a:solidFill>
                <a:latin typeface="Times" charset="0"/>
              </a:rPr>
              <a:t>32</a:t>
            </a:r>
          </a:p>
        </p:txBody>
      </p:sp>
      <p:sp>
        <p:nvSpPr>
          <p:cNvPr id="10287" name="Line 68"/>
          <p:cNvSpPr>
            <a:spLocks noChangeShapeType="1"/>
          </p:cNvSpPr>
          <p:nvPr/>
        </p:nvSpPr>
        <p:spPr bwMode="auto">
          <a:xfrm flipV="1">
            <a:off x="6692900" y="3276600"/>
            <a:ext cx="12700" cy="1846263"/>
          </a:xfrm>
          <a:prstGeom prst="line">
            <a:avLst/>
          </a:prstGeom>
          <a:noFill/>
          <a:ln w="19050">
            <a:solidFill>
              <a:schemeClr val="accent2"/>
            </a:solidFill>
            <a:round/>
            <a:headEnd type="triangle" w="med" len="med"/>
            <a:tailEnd/>
          </a:ln>
        </p:spPr>
        <p:txBody>
          <a:bodyPr wrap="none" anchor="ctr">
            <a:prstTxWarp prst="textNoShape">
              <a:avLst/>
            </a:prstTxWarp>
          </a:bodyPr>
          <a:lstStyle/>
          <a:p>
            <a:endParaRPr lang="en-US"/>
          </a:p>
        </p:txBody>
      </p:sp>
      <p:sp>
        <p:nvSpPr>
          <p:cNvPr id="10288" name="Rectangle 69"/>
          <p:cNvSpPr>
            <a:spLocks noChangeArrowheads="1"/>
          </p:cNvSpPr>
          <p:nvPr/>
        </p:nvSpPr>
        <p:spPr bwMode="auto">
          <a:xfrm>
            <a:off x="6248400" y="2819400"/>
            <a:ext cx="1068277" cy="397545"/>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u="sng" dirty="0" err="1">
                <a:solidFill>
                  <a:srgbClr val="0000FF"/>
                </a:solidFill>
                <a:latin typeface="+mn-lt"/>
                <a:ea typeface="ＭＳ Ｐゴシック" charset="-128"/>
                <a:cs typeface="ＭＳ Ｐゴシック" charset="-128"/>
              </a:rPr>
              <a:t>MemWr</a:t>
            </a:r>
            <a:endParaRPr lang="en-US" sz="2000" b="1" u="sng" dirty="0">
              <a:solidFill>
                <a:srgbClr val="0000FF"/>
              </a:solidFill>
              <a:latin typeface="+mn-lt"/>
              <a:ea typeface="ＭＳ Ｐゴシック" charset="-128"/>
              <a:cs typeface="ＭＳ Ｐゴシック" charset="-128"/>
            </a:endParaRPr>
          </a:p>
        </p:txBody>
      </p:sp>
      <p:grpSp>
        <p:nvGrpSpPr>
          <p:cNvPr id="10289" name="Group 70"/>
          <p:cNvGrpSpPr>
            <a:grpSpLocks/>
          </p:cNvGrpSpPr>
          <p:nvPr/>
        </p:nvGrpSpPr>
        <p:grpSpPr bwMode="auto">
          <a:xfrm>
            <a:off x="2590800" y="2943225"/>
            <a:ext cx="838200" cy="333375"/>
            <a:chOff x="2640" y="1422"/>
            <a:chExt cx="528" cy="210"/>
          </a:xfrm>
        </p:grpSpPr>
        <p:sp>
          <p:nvSpPr>
            <p:cNvPr id="10335" name="Rectangle 71"/>
            <p:cNvSpPr>
              <a:spLocks noChangeArrowheads="1"/>
            </p:cNvSpPr>
            <p:nvPr/>
          </p:nvSpPr>
          <p:spPr bwMode="auto">
            <a:xfrm>
              <a:off x="2928" y="1422"/>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0</a:t>
              </a:r>
            </a:p>
          </p:txBody>
        </p:sp>
        <p:sp>
          <p:nvSpPr>
            <p:cNvPr id="10336" name="Rectangle 72"/>
            <p:cNvSpPr>
              <a:spLocks noChangeArrowheads="1"/>
            </p:cNvSpPr>
            <p:nvPr/>
          </p:nvSpPr>
          <p:spPr bwMode="auto">
            <a:xfrm>
              <a:off x="2688" y="1422"/>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1</a:t>
              </a:r>
            </a:p>
          </p:txBody>
        </p:sp>
        <p:sp>
          <p:nvSpPr>
            <p:cNvPr id="10337" name="Freeform 73"/>
            <p:cNvSpPr>
              <a:spLocks/>
            </p:cNvSpPr>
            <p:nvPr/>
          </p:nvSpPr>
          <p:spPr bwMode="auto">
            <a:xfrm>
              <a:off x="2640" y="1440"/>
              <a:ext cx="528" cy="192"/>
            </a:xfrm>
            <a:custGeom>
              <a:avLst/>
              <a:gdLst>
                <a:gd name="T0" fmla="*/ 0 w 528"/>
                <a:gd name="T1" fmla="*/ 0 h 192"/>
                <a:gd name="T2" fmla="*/ 48 w 528"/>
                <a:gd name="T3" fmla="*/ 192 h 192"/>
                <a:gd name="T4" fmla="*/ 480 w 528"/>
                <a:gd name="T5" fmla="*/ 192 h 192"/>
                <a:gd name="T6" fmla="*/ 528 w 528"/>
                <a:gd name="T7" fmla="*/ 0 h 192"/>
                <a:gd name="T8" fmla="*/ 0 w 528"/>
                <a:gd name="T9" fmla="*/ 0 h 192"/>
                <a:gd name="T10" fmla="*/ 0 60000 65536"/>
                <a:gd name="T11" fmla="*/ 0 60000 65536"/>
                <a:gd name="T12" fmla="*/ 0 60000 65536"/>
                <a:gd name="T13" fmla="*/ 0 60000 65536"/>
                <a:gd name="T14" fmla="*/ 0 60000 65536"/>
                <a:gd name="T15" fmla="*/ 0 w 528"/>
                <a:gd name="T16" fmla="*/ 0 h 192"/>
                <a:gd name="T17" fmla="*/ 528 w 528"/>
                <a:gd name="T18" fmla="*/ 192 h 192"/>
              </a:gdLst>
              <a:ahLst/>
              <a:cxnLst>
                <a:cxn ang="T10">
                  <a:pos x="T0" y="T1"/>
                </a:cxn>
                <a:cxn ang="T11">
                  <a:pos x="T2" y="T3"/>
                </a:cxn>
                <a:cxn ang="T12">
                  <a:pos x="T4" y="T5"/>
                </a:cxn>
                <a:cxn ang="T13">
                  <a:pos x="T6" y="T7"/>
                </a:cxn>
                <a:cxn ang="T14">
                  <a:pos x="T8" y="T9"/>
                </a:cxn>
              </a:cxnLst>
              <a:rect l="T15" t="T16" r="T17" b="T18"/>
              <a:pathLst>
                <a:path w="528" h="192">
                  <a:moveTo>
                    <a:pt x="0" y="0"/>
                  </a:moveTo>
                  <a:lnTo>
                    <a:pt x="48" y="192"/>
                  </a:lnTo>
                  <a:lnTo>
                    <a:pt x="480" y="192"/>
                  </a:lnTo>
                  <a:lnTo>
                    <a:pt x="528" y="0"/>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sp>
        <p:nvSpPr>
          <p:cNvPr id="10290" name="Rectangle 74"/>
          <p:cNvSpPr>
            <a:spLocks noChangeArrowheads="1"/>
          </p:cNvSpPr>
          <p:nvPr/>
        </p:nvSpPr>
        <p:spPr bwMode="auto">
          <a:xfrm>
            <a:off x="2590800" y="3886200"/>
            <a:ext cx="1447800" cy="990600"/>
          </a:xfrm>
          <a:prstGeom prst="rect">
            <a:avLst/>
          </a:prstGeom>
          <a:noFill/>
          <a:ln w="28575">
            <a:solidFill>
              <a:schemeClr val="tx1"/>
            </a:solidFill>
            <a:miter lim="800000"/>
            <a:headEnd/>
            <a:tailEnd/>
          </a:ln>
        </p:spPr>
        <p:txBody>
          <a:bodyPr wrap="none" anchor="ctr">
            <a:prstTxWarp prst="textNoShape">
              <a:avLst/>
            </a:prstTxWarp>
          </a:bodyPr>
          <a:lstStyle/>
          <a:p>
            <a:endParaRPr lang="en-US"/>
          </a:p>
        </p:txBody>
      </p:sp>
      <p:grpSp>
        <p:nvGrpSpPr>
          <p:cNvPr id="10291" name="Group 75"/>
          <p:cNvGrpSpPr>
            <a:grpSpLocks/>
          </p:cNvGrpSpPr>
          <p:nvPr/>
        </p:nvGrpSpPr>
        <p:grpSpPr bwMode="auto">
          <a:xfrm>
            <a:off x="4899025" y="4495800"/>
            <a:ext cx="358775" cy="1219200"/>
            <a:chOff x="3518" y="2640"/>
            <a:chExt cx="226" cy="768"/>
          </a:xfrm>
        </p:grpSpPr>
        <p:sp>
          <p:nvSpPr>
            <p:cNvPr id="10332" name="Rectangle 76"/>
            <p:cNvSpPr>
              <a:spLocks noChangeArrowheads="1"/>
            </p:cNvSpPr>
            <p:nvPr/>
          </p:nvSpPr>
          <p:spPr bwMode="auto">
            <a:xfrm>
              <a:off x="3518" y="2696"/>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0</a:t>
              </a:r>
            </a:p>
          </p:txBody>
        </p:sp>
        <p:sp>
          <p:nvSpPr>
            <p:cNvPr id="10333" name="Rectangle 77"/>
            <p:cNvSpPr>
              <a:spLocks noChangeArrowheads="1"/>
            </p:cNvSpPr>
            <p:nvPr/>
          </p:nvSpPr>
          <p:spPr bwMode="auto">
            <a:xfrm>
              <a:off x="3518" y="3187"/>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1</a:t>
              </a:r>
            </a:p>
          </p:txBody>
        </p:sp>
        <p:sp>
          <p:nvSpPr>
            <p:cNvPr id="10334" name="Freeform 78"/>
            <p:cNvSpPr>
              <a:spLocks/>
            </p:cNvSpPr>
            <p:nvPr/>
          </p:nvSpPr>
          <p:spPr bwMode="auto">
            <a:xfrm>
              <a:off x="3552" y="2640"/>
              <a:ext cx="192" cy="768"/>
            </a:xfrm>
            <a:custGeom>
              <a:avLst/>
              <a:gdLst>
                <a:gd name="T0" fmla="*/ 0 w 192"/>
                <a:gd name="T1" fmla="*/ 0 h 768"/>
                <a:gd name="T2" fmla="*/ 0 w 192"/>
                <a:gd name="T3" fmla="*/ 768 h 768"/>
                <a:gd name="T4" fmla="*/ 192 w 192"/>
                <a:gd name="T5" fmla="*/ 672 h 768"/>
                <a:gd name="T6" fmla="*/ 192 w 192"/>
                <a:gd name="T7" fmla="*/ 96 h 768"/>
                <a:gd name="T8" fmla="*/ 0 w 192"/>
                <a:gd name="T9" fmla="*/ 0 h 768"/>
                <a:gd name="T10" fmla="*/ 0 60000 65536"/>
                <a:gd name="T11" fmla="*/ 0 60000 65536"/>
                <a:gd name="T12" fmla="*/ 0 60000 65536"/>
                <a:gd name="T13" fmla="*/ 0 60000 65536"/>
                <a:gd name="T14" fmla="*/ 0 60000 65536"/>
                <a:gd name="T15" fmla="*/ 0 w 192"/>
                <a:gd name="T16" fmla="*/ 0 h 768"/>
                <a:gd name="T17" fmla="*/ 192 w 192"/>
                <a:gd name="T18" fmla="*/ 768 h 768"/>
              </a:gdLst>
              <a:ahLst/>
              <a:cxnLst>
                <a:cxn ang="T10">
                  <a:pos x="T0" y="T1"/>
                </a:cxn>
                <a:cxn ang="T11">
                  <a:pos x="T2" y="T3"/>
                </a:cxn>
                <a:cxn ang="T12">
                  <a:pos x="T4" y="T5"/>
                </a:cxn>
                <a:cxn ang="T13">
                  <a:pos x="T6" y="T7"/>
                </a:cxn>
                <a:cxn ang="T14">
                  <a:pos x="T8" y="T9"/>
                </a:cxn>
              </a:cxnLst>
              <a:rect l="T15" t="T16" r="T17" b="T18"/>
              <a:pathLst>
                <a:path w="192" h="768">
                  <a:moveTo>
                    <a:pt x="0" y="0"/>
                  </a:moveTo>
                  <a:lnTo>
                    <a:pt x="0" y="768"/>
                  </a:lnTo>
                  <a:lnTo>
                    <a:pt x="192" y="672"/>
                  </a:lnTo>
                  <a:lnTo>
                    <a:pt x="192" y="96"/>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grpSp>
        <p:nvGrpSpPr>
          <p:cNvPr id="10292" name="Group 79"/>
          <p:cNvGrpSpPr>
            <a:grpSpLocks/>
          </p:cNvGrpSpPr>
          <p:nvPr/>
        </p:nvGrpSpPr>
        <p:grpSpPr bwMode="auto">
          <a:xfrm>
            <a:off x="5762625" y="3886200"/>
            <a:ext cx="485775" cy="1143000"/>
            <a:chOff x="4009" y="2304"/>
            <a:chExt cx="306" cy="720"/>
          </a:xfrm>
        </p:grpSpPr>
        <p:sp>
          <p:nvSpPr>
            <p:cNvPr id="10329" name="Rectangle 80"/>
            <p:cNvSpPr>
              <a:spLocks noChangeArrowheads="1"/>
            </p:cNvSpPr>
            <p:nvPr/>
          </p:nvSpPr>
          <p:spPr bwMode="auto">
            <a:xfrm>
              <a:off x="4009" y="2322"/>
              <a:ext cx="114" cy="210"/>
            </a:xfrm>
            <a:prstGeom prst="rect">
              <a:avLst/>
            </a:prstGeom>
            <a:noFill/>
            <a:ln w="12700">
              <a:noFill/>
              <a:miter lim="800000"/>
              <a:headEnd/>
              <a:tailEnd/>
            </a:ln>
          </p:spPr>
          <p:txBody>
            <a:bodyPr wrap="none" lIns="90488" tIns="44450" rIns="90488" bIns="44450">
              <a:prstTxWarp prst="textNoShape">
                <a:avLst/>
              </a:prstTxWarp>
              <a:spAutoFit/>
            </a:bodyPr>
            <a:lstStyle/>
            <a:p>
              <a:endParaRPr lang="en-US" sz="1600" b="1">
                <a:solidFill>
                  <a:schemeClr val="tx1"/>
                </a:solidFill>
                <a:latin typeface="Times" charset="0"/>
              </a:endParaRPr>
            </a:p>
          </p:txBody>
        </p:sp>
        <p:sp>
          <p:nvSpPr>
            <p:cNvPr id="10330" name="Rectangle 81"/>
            <p:cNvSpPr>
              <a:spLocks noChangeArrowheads="1"/>
            </p:cNvSpPr>
            <p:nvPr/>
          </p:nvSpPr>
          <p:spPr bwMode="auto">
            <a:xfrm rot="5400000">
              <a:off x="3993" y="2583"/>
              <a:ext cx="384"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charset="0"/>
                </a:rPr>
                <a:t>ALU</a:t>
              </a:r>
            </a:p>
          </p:txBody>
        </p:sp>
        <p:sp>
          <p:nvSpPr>
            <p:cNvPr id="10331" name="Freeform 82"/>
            <p:cNvSpPr>
              <a:spLocks/>
            </p:cNvSpPr>
            <p:nvPr/>
          </p:nvSpPr>
          <p:spPr bwMode="auto">
            <a:xfrm>
              <a:off x="4032" y="2304"/>
              <a:ext cx="283" cy="720"/>
            </a:xfrm>
            <a:custGeom>
              <a:avLst/>
              <a:gdLst>
                <a:gd name="T0" fmla="*/ 0 w 240"/>
                <a:gd name="T1" fmla="*/ 0 h 672"/>
                <a:gd name="T2" fmla="*/ 0 w 240"/>
                <a:gd name="T3" fmla="*/ 309 h 672"/>
                <a:gd name="T4" fmla="*/ 57 w 240"/>
                <a:gd name="T5" fmla="*/ 360 h 672"/>
                <a:gd name="T6" fmla="*/ 0 w 240"/>
                <a:gd name="T7" fmla="*/ 411 h 672"/>
                <a:gd name="T8" fmla="*/ 0 w 240"/>
                <a:gd name="T9" fmla="*/ 720 h 672"/>
                <a:gd name="T10" fmla="*/ 283 w 240"/>
                <a:gd name="T11" fmla="*/ 514 h 672"/>
                <a:gd name="T12" fmla="*/ 283 w 240"/>
                <a:gd name="T13" fmla="*/ 206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sp>
        <p:nvSpPr>
          <p:cNvPr id="10293" name="Rectangle 83"/>
          <p:cNvSpPr>
            <a:spLocks noChangeArrowheads="1"/>
          </p:cNvSpPr>
          <p:nvPr/>
        </p:nvSpPr>
        <p:spPr bwMode="auto">
          <a:xfrm>
            <a:off x="7794625" y="4391025"/>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0</a:t>
            </a:r>
          </a:p>
        </p:txBody>
      </p:sp>
      <p:sp>
        <p:nvSpPr>
          <p:cNvPr id="10294" name="Rectangle 84"/>
          <p:cNvSpPr>
            <a:spLocks noChangeArrowheads="1"/>
          </p:cNvSpPr>
          <p:nvPr/>
        </p:nvSpPr>
        <p:spPr bwMode="auto">
          <a:xfrm>
            <a:off x="7794625" y="5381625"/>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1</a:t>
            </a:r>
          </a:p>
        </p:txBody>
      </p:sp>
      <p:sp>
        <p:nvSpPr>
          <p:cNvPr id="10295" name="Freeform 85"/>
          <p:cNvSpPr>
            <a:spLocks/>
          </p:cNvSpPr>
          <p:nvPr/>
        </p:nvSpPr>
        <p:spPr bwMode="auto">
          <a:xfrm>
            <a:off x="7848600" y="4267200"/>
            <a:ext cx="304800" cy="1600200"/>
          </a:xfrm>
          <a:custGeom>
            <a:avLst/>
            <a:gdLst>
              <a:gd name="T0" fmla="*/ 0 w 192"/>
              <a:gd name="T1" fmla="*/ 0 h 1008"/>
              <a:gd name="T2" fmla="*/ 0 w 192"/>
              <a:gd name="T3" fmla="*/ 1600200 h 1008"/>
              <a:gd name="T4" fmla="*/ 304800 w 192"/>
              <a:gd name="T5" fmla="*/ 1371600 h 1008"/>
              <a:gd name="T6" fmla="*/ 304800 w 192"/>
              <a:gd name="T7" fmla="*/ 228600 h 1008"/>
              <a:gd name="T8" fmla="*/ 0 w 192"/>
              <a:gd name="T9" fmla="*/ 0 h 1008"/>
              <a:gd name="T10" fmla="*/ 0 60000 65536"/>
              <a:gd name="T11" fmla="*/ 0 60000 65536"/>
              <a:gd name="T12" fmla="*/ 0 60000 65536"/>
              <a:gd name="T13" fmla="*/ 0 60000 65536"/>
              <a:gd name="T14" fmla="*/ 0 60000 65536"/>
              <a:gd name="T15" fmla="*/ 0 w 192"/>
              <a:gd name="T16" fmla="*/ 0 h 1008"/>
              <a:gd name="T17" fmla="*/ 192 w 192"/>
              <a:gd name="T18" fmla="*/ 1008 h 1008"/>
            </a:gdLst>
            <a:ahLst/>
            <a:cxnLst>
              <a:cxn ang="T10">
                <a:pos x="T0" y="T1"/>
              </a:cxn>
              <a:cxn ang="T11">
                <a:pos x="T2" y="T3"/>
              </a:cxn>
              <a:cxn ang="T12">
                <a:pos x="T4" y="T5"/>
              </a:cxn>
              <a:cxn ang="T13">
                <a:pos x="T6" y="T7"/>
              </a:cxn>
              <a:cxn ang="T14">
                <a:pos x="T8" y="T9"/>
              </a:cxn>
            </a:cxnLst>
            <a:rect l="T15" t="T16" r="T17" b="T18"/>
            <a:pathLst>
              <a:path w="192" h="1008">
                <a:moveTo>
                  <a:pt x="0" y="0"/>
                </a:moveTo>
                <a:lnTo>
                  <a:pt x="0" y="1008"/>
                </a:lnTo>
                <a:lnTo>
                  <a:pt x="192" y="864"/>
                </a:lnTo>
                <a:lnTo>
                  <a:pt x="192" y="144"/>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10296" name="Rectangle 86"/>
          <p:cNvSpPr>
            <a:spLocks noChangeArrowheads="1"/>
          </p:cNvSpPr>
          <p:nvPr/>
        </p:nvSpPr>
        <p:spPr bwMode="auto">
          <a:xfrm>
            <a:off x="6391275" y="5129213"/>
            <a:ext cx="1127125" cy="1128712"/>
          </a:xfrm>
          <a:prstGeom prst="rect">
            <a:avLst/>
          </a:prstGeom>
          <a:noFill/>
          <a:ln w="28575">
            <a:solidFill>
              <a:schemeClr val="accent2"/>
            </a:solidFill>
            <a:miter lim="800000"/>
            <a:headEnd/>
            <a:tailEnd/>
          </a:ln>
        </p:spPr>
        <p:txBody>
          <a:bodyPr wrap="none" anchor="ctr">
            <a:prstTxWarp prst="textNoShape">
              <a:avLst/>
            </a:prstTxWarp>
          </a:bodyPr>
          <a:lstStyle/>
          <a:p>
            <a:endParaRPr lang="en-US"/>
          </a:p>
        </p:txBody>
      </p:sp>
      <p:sp>
        <p:nvSpPr>
          <p:cNvPr id="10297" name="Rectangle 87"/>
          <p:cNvSpPr>
            <a:spLocks noChangeArrowheads="1"/>
          </p:cNvSpPr>
          <p:nvPr/>
        </p:nvSpPr>
        <p:spPr bwMode="auto">
          <a:xfrm>
            <a:off x="6372225" y="5076825"/>
            <a:ext cx="66675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dirty="0" err="1">
                <a:solidFill>
                  <a:srgbClr val="DA1F28"/>
                </a:solidFill>
                <a:latin typeface="Times" charset="0"/>
              </a:rPr>
              <a:t>WrEn</a:t>
            </a:r>
            <a:endParaRPr lang="en-US" sz="1600" dirty="0">
              <a:solidFill>
                <a:srgbClr val="DA1F28"/>
              </a:solidFill>
              <a:latin typeface="Times" charset="0"/>
            </a:endParaRPr>
          </a:p>
        </p:txBody>
      </p:sp>
      <p:sp>
        <p:nvSpPr>
          <p:cNvPr id="10298" name="Rectangle 88"/>
          <p:cNvSpPr>
            <a:spLocks noChangeArrowheads="1"/>
          </p:cNvSpPr>
          <p:nvPr/>
        </p:nvSpPr>
        <p:spPr bwMode="auto">
          <a:xfrm>
            <a:off x="6983413" y="5076825"/>
            <a:ext cx="496887"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Adr</a:t>
            </a:r>
          </a:p>
        </p:txBody>
      </p:sp>
      <p:sp>
        <p:nvSpPr>
          <p:cNvPr id="10299" name="Rectangle 89"/>
          <p:cNvSpPr>
            <a:spLocks noChangeArrowheads="1"/>
          </p:cNvSpPr>
          <p:nvPr/>
        </p:nvSpPr>
        <p:spPr bwMode="auto">
          <a:xfrm>
            <a:off x="6400800" y="5484813"/>
            <a:ext cx="1111250" cy="577850"/>
          </a:xfrm>
          <a:prstGeom prst="rect">
            <a:avLst/>
          </a:prstGeom>
          <a:noFill/>
          <a:ln w="12700">
            <a:noFill/>
            <a:miter lim="800000"/>
            <a:headEnd/>
            <a:tailEnd/>
          </a:ln>
        </p:spPr>
        <p:txBody>
          <a:bodyPr wrap="none" lIns="90488" tIns="44450" rIns="90488" bIns="44450">
            <a:prstTxWarp prst="textNoShape">
              <a:avLst/>
            </a:prstTxWarp>
            <a:spAutoFit/>
          </a:bodyPr>
          <a:lstStyle/>
          <a:p>
            <a:pPr algn="ctr">
              <a:lnSpc>
                <a:spcPct val="80000"/>
              </a:lnSpc>
            </a:pPr>
            <a:r>
              <a:rPr lang="en-US" sz="2000" b="1">
                <a:solidFill>
                  <a:schemeClr val="tx1"/>
                </a:solidFill>
                <a:latin typeface="Times" charset="0"/>
              </a:rPr>
              <a:t>Data</a:t>
            </a:r>
          </a:p>
          <a:p>
            <a:pPr algn="ctr">
              <a:lnSpc>
                <a:spcPct val="80000"/>
              </a:lnSpc>
            </a:pPr>
            <a:r>
              <a:rPr lang="en-US" sz="2000" b="1">
                <a:solidFill>
                  <a:schemeClr val="tx1"/>
                </a:solidFill>
                <a:latin typeface="Times" charset="0"/>
              </a:rPr>
              <a:t>Memory</a:t>
            </a:r>
          </a:p>
        </p:txBody>
      </p:sp>
      <p:sp>
        <p:nvSpPr>
          <p:cNvPr id="10300" name="Line 90"/>
          <p:cNvSpPr>
            <a:spLocks noChangeShapeType="1"/>
          </p:cNvSpPr>
          <p:nvPr/>
        </p:nvSpPr>
        <p:spPr bwMode="auto">
          <a:xfrm>
            <a:off x="6400800" y="6019800"/>
            <a:ext cx="152400" cy="762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0301" name="Line 91"/>
          <p:cNvSpPr>
            <a:spLocks noChangeShapeType="1"/>
          </p:cNvSpPr>
          <p:nvPr/>
        </p:nvSpPr>
        <p:spPr bwMode="auto">
          <a:xfrm flipH="1">
            <a:off x="6400800" y="6096000"/>
            <a:ext cx="152400" cy="762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0302" name="Line 92"/>
          <p:cNvSpPr>
            <a:spLocks noChangeShapeType="1"/>
          </p:cNvSpPr>
          <p:nvPr/>
        </p:nvSpPr>
        <p:spPr bwMode="auto">
          <a:xfrm>
            <a:off x="2819400" y="2819400"/>
            <a:ext cx="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0303" name="Line 93"/>
          <p:cNvSpPr>
            <a:spLocks noChangeShapeType="1"/>
          </p:cNvSpPr>
          <p:nvPr/>
        </p:nvSpPr>
        <p:spPr bwMode="auto">
          <a:xfrm>
            <a:off x="3200400" y="2819400"/>
            <a:ext cx="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0304" name="Freeform 94"/>
          <p:cNvSpPr>
            <a:spLocks/>
          </p:cNvSpPr>
          <p:nvPr/>
        </p:nvSpPr>
        <p:spPr bwMode="auto">
          <a:xfrm>
            <a:off x="2286000" y="2895600"/>
            <a:ext cx="304800" cy="228600"/>
          </a:xfrm>
          <a:custGeom>
            <a:avLst/>
            <a:gdLst>
              <a:gd name="T0" fmla="*/ 0 w 192"/>
              <a:gd name="T1" fmla="*/ 0 h 336"/>
              <a:gd name="T2" fmla="*/ 0 w 192"/>
              <a:gd name="T3" fmla="*/ 228600 h 336"/>
              <a:gd name="T4" fmla="*/ 304800 w 192"/>
              <a:gd name="T5" fmla="*/ 228600 h 336"/>
              <a:gd name="T6" fmla="*/ 0 60000 65536"/>
              <a:gd name="T7" fmla="*/ 0 60000 65536"/>
              <a:gd name="T8" fmla="*/ 0 60000 65536"/>
              <a:gd name="T9" fmla="*/ 0 w 192"/>
              <a:gd name="T10" fmla="*/ 0 h 336"/>
              <a:gd name="T11" fmla="*/ 192 w 192"/>
              <a:gd name="T12" fmla="*/ 336 h 336"/>
            </a:gdLst>
            <a:ahLst/>
            <a:cxnLst>
              <a:cxn ang="T6">
                <a:pos x="T0" y="T1"/>
              </a:cxn>
              <a:cxn ang="T7">
                <a:pos x="T2" y="T3"/>
              </a:cxn>
              <a:cxn ang="T8">
                <a:pos x="T4" y="T5"/>
              </a:cxn>
            </a:cxnLst>
            <a:rect l="T9" t="T10" r="T11" b="T12"/>
            <a:pathLst>
              <a:path w="192" h="336">
                <a:moveTo>
                  <a:pt x="0" y="0"/>
                </a:moveTo>
                <a:lnTo>
                  <a:pt x="0" y="336"/>
                </a:lnTo>
                <a:lnTo>
                  <a:pt x="192" y="336"/>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0305" name="Line 95"/>
          <p:cNvSpPr>
            <a:spLocks noChangeShapeType="1"/>
          </p:cNvSpPr>
          <p:nvPr/>
        </p:nvSpPr>
        <p:spPr bwMode="auto">
          <a:xfrm>
            <a:off x="2743200" y="3657600"/>
            <a:ext cx="0" cy="228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0306" name="Line 96"/>
          <p:cNvSpPr>
            <a:spLocks noChangeShapeType="1"/>
          </p:cNvSpPr>
          <p:nvPr/>
        </p:nvSpPr>
        <p:spPr bwMode="auto">
          <a:xfrm>
            <a:off x="3048000" y="3276600"/>
            <a:ext cx="0" cy="609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0307" name="Line 97"/>
          <p:cNvSpPr>
            <a:spLocks noChangeShapeType="1"/>
          </p:cNvSpPr>
          <p:nvPr/>
        </p:nvSpPr>
        <p:spPr bwMode="auto">
          <a:xfrm>
            <a:off x="3429000" y="3581400"/>
            <a:ext cx="0" cy="3048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0308" name="Line 98"/>
          <p:cNvSpPr>
            <a:spLocks noChangeShapeType="1"/>
          </p:cNvSpPr>
          <p:nvPr/>
        </p:nvSpPr>
        <p:spPr bwMode="auto">
          <a:xfrm>
            <a:off x="3810000" y="3581400"/>
            <a:ext cx="0" cy="3048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0309" name="Rectangle 99"/>
          <p:cNvSpPr>
            <a:spLocks noChangeArrowheads="1"/>
          </p:cNvSpPr>
          <p:nvPr/>
        </p:nvSpPr>
        <p:spPr bwMode="auto">
          <a:xfrm>
            <a:off x="3603625" y="3505200"/>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5</a:t>
            </a:r>
          </a:p>
        </p:txBody>
      </p:sp>
      <p:sp>
        <p:nvSpPr>
          <p:cNvPr id="10310" name="Line 100"/>
          <p:cNvSpPr>
            <a:spLocks noChangeShapeType="1"/>
          </p:cNvSpPr>
          <p:nvPr/>
        </p:nvSpPr>
        <p:spPr bwMode="auto">
          <a:xfrm>
            <a:off x="4038600" y="4191000"/>
            <a:ext cx="17526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0311" name="Line 101"/>
          <p:cNvSpPr>
            <a:spLocks noChangeShapeType="1"/>
          </p:cNvSpPr>
          <p:nvPr/>
        </p:nvSpPr>
        <p:spPr bwMode="auto">
          <a:xfrm>
            <a:off x="6096000" y="2857500"/>
            <a:ext cx="0" cy="12192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0312" name="Line 102"/>
          <p:cNvSpPr>
            <a:spLocks noChangeShapeType="1"/>
          </p:cNvSpPr>
          <p:nvPr/>
        </p:nvSpPr>
        <p:spPr bwMode="auto">
          <a:xfrm>
            <a:off x="4038600" y="4724400"/>
            <a:ext cx="9144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0313" name="Line 103"/>
          <p:cNvSpPr>
            <a:spLocks noChangeShapeType="1"/>
          </p:cNvSpPr>
          <p:nvPr/>
        </p:nvSpPr>
        <p:spPr bwMode="auto">
          <a:xfrm>
            <a:off x="5257800" y="4876800"/>
            <a:ext cx="5334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0314" name="Line 104"/>
          <p:cNvSpPr>
            <a:spLocks noChangeShapeType="1"/>
          </p:cNvSpPr>
          <p:nvPr/>
        </p:nvSpPr>
        <p:spPr bwMode="auto">
          <a:xfrm>
            <a:off x="4267200" y="5562600"/>
            <a:ext cx="685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0315" name="Line 105"/>
          <p:cNvSpPr>
            <a:spLocks noChangeShapeType="1"/>
          </p:cNvSpPr>
          <p:nvPr/>
        </p:nvSpPr>
        <p:spPr bwMode="auto">
          <a:xfrm>
            <a:off x="3200400" y="5562600"/>
            <a:ext cx="685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0316" name="Line 106"/>
          <p:cNvSpPr>
            <a:spLocks noChangeShapeType="1"/>
          </p:cNvSpPr>
          <p:nvPr/>
        </p:nvSpPr>
        <p:spPr bwMode="auto">
          <a:xfrm flipH="1">
            <a:off x="2819400" y="4724400"/>
            <a:ext cx="76200" cy="152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0317" name="Line 107"/>
          <p:cNvSpPr>
            <a:spLocks noChangeShapeType="1"/>
          </p:cNvSpPr>
          <p:nvPr/>
        </p:nvSpPr>
        <p:spPr bwMode="auto">
          <a:xfrm>
            <a:off x="2895600" y="4724400"/>
            <a:ext cx="76200" cy="152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0318" name="Line 108"/>
          <p:cNvSpPr>
            <a:spLocks noChangeShapeType="1"/>
          </p:cNvSpPr>
          <p:nvPr/>
        </p:nvSpPr>
        <p:spPr bwMode="auto">
          <a:xfrm>
            <a:off x="2895600" y="4876800"/>
            <a:ext cx="0" cy="228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0319" name="Line 109"/>
          <p:cNvSpPr>
            <a:spLocks noChangeShapeType="1"/>
          </p:cNvSpPr>
          <p:nvPr/>
        </p:nvSpPr>
        <p:spPr bwMode="auto">
          <a:xfrm flipV="1">
            <a:off x="4114800" y="6096000"/>
            <a:ext cx="0" cy="2286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0320" name="Line 110"/>
          <p:cNvSpPr>
            <a:spLocks noChangeShapeType="1"/>
          </p:cNvSpPr>
          <p:nvPr/>
        </p:nvSpPr>
        <p:spPr bwMode="auto">
          <a:xfrm flipV="1">
            <a:off x="5105400" y="5638800"/>
            <a:ext cx="0" cy="3048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0321" name="Line 111"/>
          <p:cNvSpPr>
            <a:spLocks noChangeShapeType="1"/>
          </p:cNvSpPr>
          <p:nvPr/>
        </p:nvSpPr>
        <p:spPr bwMode="auto">
          <a:xfrm flipH="1">
            <a:off x="6172200" y="6096000"/>
            <a:ext cx="2286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0322" name="Line 112"/>
          <p:cNvSpPr>
            <a:spLocks noChangeShapeType="1"/>
          </p:cNvSpPr>
          <p:nvPr/>
        </p:nvSpPr>
        <p:spPr bwMode="auto">
          <a:xfrm>
            <a:off x="6248400" y="4495800"/>
            <a:ext cx="16002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0323" name="Line 113"/>
          <p:cNvSpPr>
            <a:spLocks noChangeShapeType="1"/>
          </p:cNvSpPr>
          <p:nvPr/>
        </p:nvSpPr>
        <p:spPr bwMode="auto">
          <a:xfrm>
            <a:off x="7239000" y="4495800"/>
            <a:ext cx="0" cy="6096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0324" name="Line 114"/>
          <p:cNvSpPr>
            <a:spLocks noChangeShapeType="1"/>
          </p:cNvSpPr>
          <p:nvPr/>
        </p:nvSpPr>
        <p:spPr bwMode="auto">
          <a:xfrm flipH="1">
            <a:off x="6477000" y="4419600"/>
            <a:ext cx="7620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0325" name="Freeform 115"/>
          <p:cNvSpPr>
            <a:spLocks/>
          </p:cNvSpPr>
          <p:nvPr/>
        </p:nvSpPr>
        <p:spPr bwMode="auto">
          <a:xfrm>
            <a:off x="2057400" y="4343400"/>
            <a:ext cx="6248400" cy="2057400"/>
          </a:xfrm>
          <a:custGeom>
            <a:avLst/>
            <a:gdLst>
              <a:gd name="T0" fmla="*/ 6096000 w 3936"/>
              <a:gd name="T1" fmla="*/ 685800 h 1296"/>
              <a:gd name="T2" fmla="*/ 6248400 w 3936"/>
              <a:gd name="T3" fmla="*/ 685800 h 1296"/>
              <a:gd name="T4" fmla="*/ 6248400 w 3936"/>
              <a:gd name="T5" fmla="*/ 2057400 h 1296"/>
              <a:gd name="T6" fmla="*/ 0 w 3936"/>
              <a:gd name="T7" fmla="*/ 2057400 h 1296"/>
              <a:gd name="T8" fmla="*/ 0 w 3936"/>
              <a:gd name="T9" fmla="*/ 0 h 1296"/>
              <a:gd name="T10" fmla="*/ 533400 w 3936"/>
              <a:gd name="T11" fmla="*/ 0 h 1296"/>
              <a:gd name="T12" fmla="*/ 0 60000 65536"/>
              <a:gd name="T13" fmla="*/ 0 60000 65536"/>
              <a:gd name="T14" fmla="*/ 0 60000 65536"/>
              <a:gd name="T15" fmla="*/ 0 60000 65536"/>
              <a:gd name="T16" fmla="*/ 0 60000 65536"/>
              <a:gd name="T17" fmla="*/ 0 60000 65536"/>
              <a:gd name="T18" fmla="*/ 0 w 3936"/>
              <a:gd name="T19" fmla="*/ 0 h 1296"/>
              <a:gd name="T20" fmla="*/ 3936 w 3936"/>
              <a:gd name="T21" fmla="*/ 1296 h 1296"/>
            </a:gdLst>
            <a:ahLst/>
            <a:cxnLst>
              <a:cxn ang="T12">
                <a:pos x="T0" y="T1"/>
              </a:cxn>
              <a:cxn ang="T13">
                <a:pos x="T2" y="T3"/>
              </a:cxn>
              <a:cxn ang="T14">
                <a:pos x="T4" y="T5"/>
              </a:cxn>
              <a:cxn ang="T15">
                <a:pos x="T6" y="T7"/>
              </a:cxn>
              <a:cxn ang="T16">
                <a:pos x="T8" y="T9"/>
              </a:cxn>
              <a:cxn ang="T17">
                <a:pos x="T10" y="T11"/>
              </a:cxn>
            </a:cxnLst>
            <a:rect l="T18" t="T19" r="T20" b="T21"/>
            <a:pathLst>
              <a:path w="3936" h="1296">
                <a:moveTo>
                  <a:pt x="3840" y="432"/>
                </a:moveTo>
                <a:lnTo>
                  <a:pt x="3936" y="432"/>
                </a:lnTo>
                <a:lnTo>
                  <a:pt x="3936" y="1296"/>
                </a:lnTo>
                <a:lnTo>
                  <a:pt x="0" y="1296"/>
                </a:lnTo>
                <a:lnTo>
                  <a:pt x="0" y="0"/>
                </a:lnTo>
                <a:lnTo>
                  <a:pt x="336" y="0"/>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0326" name="Line 116"/>
          <p:cNvSpPr>
            <a:spLocks noChangeShapeType="1"/>
          </p:cNvSpPr>
          <p:nvPr/>
        </p:nvSpPr>
        <p:spPr bwMode="auto">
          <a:xfrm>
            <a:off x="5867400" y="5334000"/>
            <a:ext cx="533400" cy="0"/>
          </a:xfrm>
          <a:prstGeom prst="line">
            <a:avLst/>
          </a:prstGeom>
          <a:noFill/>
          <a:ln w="19050">
            <a:solidFill>
              <a:schemeClr val="accent2"/>
            </a:solidFill>
            <a:round/>
            <a:headEnd/>
            <a:tailEnd type="triangle" w="med" len="med"/>
          </a:ln>
        </p:spPr>
        <p:txBody>
          <a:bodyPr wrap="none" anchor="ctr">
            <a:prstTxWarp prst="textNoShape">
              <a:avLst/>
            </a:prstTxWarp>
          </a:bodyPr>
          <a:lstStyle/>
          <a:p>
            <a:endParaRPr lang="en-US"/>
          </a:p>
        </p:txBody>
      </p:sp>
      <p:sp>
        <p:nvSpPr>
          <p:cNvPr id="10327" name="Line 117"/>
          <p:cNvSpPr>
            <a:spLocks noChangeShapeType="1"/>
          </p:cNvSpPr>
          <p:nvPr/>
        </p:nvSpPr>
        <p:spPr bwMode="auto">
          <a:xfrm>
            <a:off x="7543800" y="5638800"/>
            <a:ext cx="304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0328" name="Line 118"/>
          <p:cNvSpPr>
            <a:spLocks noChangeShapeType="1"/>
          </p:cNvSpPr>
          <p:nvPr/>
        </p:nvSpPr>
        <p:spPr bwMode="auto">
          <a:xfrm flipH="1">
            <a:off x="3810000" y="6324600"/>
            <a:ext cx="3048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24211658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800100" y="228600"/>
            <a:ext cx="7768167" cy="474663"/>
          </a:xfrm>
          <a:noFill/>
        </p:spPr>
        <p:txBody>
          <a:bodyPr/>
          <a:lstStyle/>
          <a:p>
            <a:r>
              <a:rPr lang="en-US" dirty="0"/>
              <a:t>3e: Store Operations</a:t>
            </a:r>
          </a:p>
        </p:txBody>
      </p:sp>
      <p:sp>
        <p:nvSpPr>
          <p:cNvPr id="11267" name="Rectangle 3"/>
          <p:cNvSpPr>
            <a:spLocks noGrp="1" noChangeArrowheads="1"/>
          </p:cNvSpPr>
          <p:nvPr>
            <p:ph type="body" idx="1"/>
          </p:nvPr>
        </p:nvSpPr>
        <p:spPr>
          <a:xfrm>
            <a:off x="0" y="762000"/>
            <a:ext cx="9144000" cy="692150"/>
          </a:xfrm>
          <a:noFill/>
        </p:spPr>
        <p:txBody>
          <a:bodyPr/>
          <a:lstStyle/>
          <a:p>
            <a:r>
              <a:rPr lang="en-US" sz="2800" dirty="0" err="1"/>
              <a:t>Mem</a:t>
            </a:r>
            <a:r>
              <a:rPr lang="en-US" sz="2800" dirty="0"/>
              <a:t>[ R[</a:t>
            </a:r>
            <a:r>
              <a:rPr lang="en-US" sz="2800" dirty="0" err="1"/>
              <a:t>rs</a:t>
            </a:r>
            <a:r>
              <a:rPr lang="en-US" sz="2800" dirty="0"/>
              <a:t>] + </a:t>
            </a:r>
            <a:r>
              <a:rPr lang="en-US" sz="2800" dirty="0" err="1"/>
              <a:t>SignExt</a:t>
            </a:r>
            <a:r>
              <a:rPr lang="en-US" sz="2800" dirty="0"/>
              <a:t>[imm16] ] = R[</a:t>
            </a:r>
            <a:r>
              <a:rPr lang="en-US" sz="2800" dirty="0" err="1"/>
              <a:t>rt</a:t>
            </a:r>
            <a:r>
              <a:rPr lang="en-US" sz="2800" dirty="0"/>
              <a:t>]	</a:t>
            </a:r>
            <a:br>
              <a:rPr lang="en-US" sz="2800" dirty="0"/>
            </a:br>
            <a:r>
              <a:rPr lang="en-US" sz="2800" dirty="0"/>
              <a:t>Ex.: </a:t>
            </a:r>
            <a:r>
              <a:rPr lang="en-US" sz="2800" dirty="0" err="1">
                <a:latin typeface="Courier"/>
              </a:rPr>
              <a:t>sw</a:t>
            </a:r>
            <a:r>
              <a:rPr lang="en-US" sz="2800" dirty="0">
                <a:latin typeface="Courier"/>
              </a:rPr>
              <a:t> </a:t>
            </a:r>
            <a:r>
              <a:rPr lang="en-US" sz="2800" dirty="0" err="1">
                <a:latin typeface="Courier"/>
              </a:rPr>
              <a:t>rt</a:t>
            </a:r>
            <a:r>
              <a:rPr lang="en-US" sz="2800" dirty="0">
                <a:latin typeface="Courier"/>
              </a:rPr>
              <a:t>, </a:t>
            </a:r>
            <a:r>
              <a:rPr lang="en-US" sz="2800" dirty="0" err="1">
                <a:latin typeface="Courier"/>
              </a:rPr>
              <a:t>rs</a:t>
            </a:r>
            <a:r>
              <a:rPr lang="en-US" sz="2800" dirty="0">
                <a:latin typeface="Courier"/>
              </a:rPr>
              <a:t>, imm16</a:t>
            </a:r>
            <a:endParaRPr lang="en-US" dirty="0"/>
          </a:p>
        </p:txBody>
      </p:sp>
      <p:grpSp>
        <p:nvGrpSpPr>
          <p:cNvPr id="11268" name="Group 4"/>
          <p:cNvGrpSpPr>
            <a:grpSpLocks/>
          </p:cNvGrpSpPr>
          <p:nvPr/>
        </p:nvGrpSpPr>
        <p:grpSpPr bwMode="auto">
          <a:xfrm>
            <a:off x="1608138" y="1495425"/>
            <a:ext cx="5975350" cy="1003300"/>
            <a:chOff x="1043" y="794"/>
            <a:chExt cx="3764" cy="632"/>
          </a:xfrm>
        </p:grpSpPr>
        <p:sp>
          <p:nvSpPr>
            <p:cNvPr id="11363" name="Rectangle 5"/>
            <p:cNvSpPr>
              <a:spLocks noChangeArrowheads="1"/>
            </p:cNvSpPr>
            <p:nvPr/>
          </p:nvSpPr>
          <p:spPr bwMode="auto">
            <a:xfrm>
              <a:off x="1108" y="994"/>
              <a:ext cx="3599" cy="17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grpSp>
          <p:nvGrpSpPr>
            <p:cNvPr id="11364" name="Group 6"/>
            <p:cNvGrpSpPr>
              <a:grpSpLocks/>
            </p:cNvGrpSpPr>
            <p:nvPr/>
          </p:nvGrpSpPr>
          <p:grpSpPr bwMode="auto">
            <a:xfrm>
              <a:off x="1104" y="986"/>
              <a:ext cx="624" cy="248"/>
              <a:chOff x="1104" y="986"/>
              <a:chExt cx="624" cy="248"/>
            </a:xfrm>
          </p:grpSpPr>
          <p:sp>
            <p:nvSpPr>
              <p:cNvPr id="11382" name="Rectangle 7"/>
              <p:cNvSpPr>
                <a:spLocks noChangeArrowheads="1"/>
              </p:cNvSpPr>
              <p:nvPr/>
            </p:nvSpPr>
            <p:spPr bwMode="auto">
              <a:xfrm>
                <a:off x="1104" y="990"/>
                <a:ext cx="624"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11383" name="Rectangle 8"/>
              <p:cNvSpPr>
                <a:spLocks noChangeArrowheads="1"/>
              </p:cNvSpPr>
              <p:nvPr/>
            </p:nvSpPr>
            <p:spPr bwMode="auto">
              <a:xfrm>
                <a:off x="1286" y="986"/>
                <a:ext cx="283"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a:solidFill>
                      <a:schemeClr val="tx1"/>
                    </a:solidFill>
                    <a:latin typeface="Times" charset="0"/>
                  </a:rPr>
                  <a:t>op</a:t>
                </a:r>
              </a:p>
            </p:txBody>
          </p:sp>
        </p:grpSp>
        <p:grpSp>
          <p:nvGrpSpPr>
            <p:cNvPr id="11365" name="Group 9"/>
            <p:cNvGrpSpPr>
              <a:grpSpLocks/>
            </p:cNvGrpSpPr>
            <p:nvPr/>
          </p:nvGrpSpPr>
          <p:grpSpPr bwMode="auto">
            <a:xfrm>
              <a:off x="1736" y="986"/>
              <a:ext cx="580" cy="248"/>
              <a:chOff x="1736" y="986"/>
              <a:chExt cx="580" cy="248"/>
            </a:xfrm>
          </p:grpSpPr>
          <p:sp>
            <p:nvSpPr>
              <p:cNvPr id="11380" name="Rectangle 10"/>
              <p:cNvSpPr>
                <a:spLocks noChangeArrowheads="1"/>
              </p:cNvSpPr>
              <p:nvPr/>
            </p:nvSpPr>
            <p:spPr bwMode="auto">
              <a:xfrm>
                <a:off x="1736" y="990"/>
                <a:ext cx="580"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11381" name="Rectangle 11"/>
              <p:cNvSpPr>
                <a:spLocks noChangeArrowheads="1"/>
              </p:cNvSpPr>
              <p:nvPr/>
            </p:nvSpPr>
            <p:spPr bwMode="auto">
              <a:xfrm>
                <a:off x="1901" y="986"/>
                <a:ext cx="247"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a:solidFill>
                      <a:schemeClr val="tx1"/>
                    </a:solidFill>
                    <a:latin typeface="Times" charset="0"/>
                  </a:rPr>
                  <a:t>rs</a:t>
                </a:r>
              </a:p>
            </p:txBody>
          </p:sp>
        </p:grpSp>
        <p:grpSp>
          <p:nvGrpSpPr>
            <p:cNvPr id="11366" name="Group 12"/>
            <p:cNvGrpSpPr>
              <a:grpSpLocks/>
            </p:cNvGrpSpPr>
            <p:nvPr/>
          </p:nvGrpSpPr>
          <p:grpSpPr bwMode="auto">
            <a:xfrm>
              <a:off x="2324" y="986"/>
              <a:ext cx="579" cy="248"/>
              <a:chOff x="2324" y="986"/>
              <a:chExt cx="579" cy="248"/>
            </a:xfrm>
          </p:grpSpPr>
          <p:sp>
            <p:nvSpPr>
              <p:cNvPr id="11378" name="Rectangle 13"/>
              <p:cNvSpPr>
                <a:spLocks noChangeArrowheads="1"/>
              </p:cNvSpPr>
              <p:nvPr/>
            </p:nvSpPr>
            <p:spPr bwMode="auto">
              <a:xfrm>
                <a:off x="2324" y="990"/>
                <a:ext cx="579"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11379" name="Rectangle 14"/>
              <p:cNvSpPr>
                <a:spLocks noChangeArrowheads="1"/>
              </p:cNvSpPr>
              <p:nvPr/>
            </p:nvSpPr>
            <p:spPr bwMode="auto">
              <a:xfrm>
                <a:off x="2488" y="986"/>
                <a:ext cx="238"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a:solidFill>
                      <a:schemeClr val="tx1"/>
                    </a:solidFill>
                    <a:latin typeface="Times" charset="0"/>
                  </a:rPr>
                  <a:t>rt</a:t>
                </a:r>
              </a:p>
            </p:txBody>
          </p:sp>
        </p:grpSp>
        <p:sp>
          <p:nvSpPr>
            <p:cNvPr id="11367" name="Rectangle 15"/>
            <p:cNvSpPr>
              <a:spLocks noChangeArrowheads="1"/>
            </p:cNvSpPr>
            <p:nvPr/>
          </p:nvSpPr>
          <p:spPr bwMode="auto">
            <a:xfrm>
              <a:off x="2911" y="990"/>
              <a:ext cx="1800"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11368" name="Rectangle 16"/>
            <p:cNvSpPr>
              <a:spLocks noChangeArrowheads="1"/>
            </p:cNvSpPr>
            <p:nvPr/>
          </p:nvSpPr>
          <p:spPr bwMode="auto">
            <a:xfrm>
              <a:off x="3222" y="986"/>
              <a:ext cx="834"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a:solidFill>
                    <a:schemeClr val="tx1"/>
                  </a:solidFill>
                  <a:latin typeface="Times" charset="0"/>
                </a:rPr>
                <a:t>immediate</a:t>
              </a:r>
            </a:p>
          </p:txBody>
        </p:sp>
        <p:sp>
          <p:nvSpPr>
            <p:cNvPr id="11369" name="Rectangle 17"/>
            <p:cNvSpPr>
              <a:spLocks noChangeArrowheads="1"/>
            </p:cNvSpPr>
            <p:nvPr/>
          </p:nvSpPr>
          <p:spPr bwMode="auto">
            <a:xfrm>
              <a:off x="4613" y="794"/>
              <a:ext cx="194"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0</a:t>
              </a:r>
            </a:p>
          </p:txBody>
        </p:sp>
        <p:sp>
          <p:nvSpPr>
            <p:cNvPr id="11370" name="Rectangle 18"/>
            <p:cNvSpPr>
              <a:spLocks noChangeArrowheads="1"/>
            </p:cNvSpPr>
            <p:nvPr/>
          </p:nvSpPr>
          <p:spPr bwMode="auto">
            <a:xfrm>
              <a:off x="2715" y="794"/>
              <a:ext cx="274"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16</a:t>
              </a:r>
            </a:p>
          </p:txBody>
        </p:sp>
        <p:sp>
          <p:nvSpPr>
            <p:cNvPr id="11371" name="Rectangle 19"/>
            <p:cNvSpPr>
              <a:spLocks noChangeArrowheads="1"/>
            </p:cNvSpPr>
            <p:nvPr/>
          </p:nvSpPr>
          <p:spPr bwMode="auto">
            <a:xfrm>
              <a:off x="2127" y="794"/>
              <a:ext cx="274"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21</a:t>
              </a:r>
            </a:p>
          </p:txBody>
        </p:sp>
        <p:sp>
          <p:nvSpPr>
            <p:cNvPr id="11372" name="Rectangle 20"/>
            <p:cNvSpPr>
              <a:spLocks noChangeArrowheads="1"/>
            </p:cNvSpPr>
            <p:nvPr/>
          </p:nvSpPr>
          <p:spPr bwMode="auto">
            <a:xfrm>
              <a:off x="1539" y="794"/>
              <a:ext cx="274"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26</a:t>
              </a:r>
            </a:p>
          </p:txBody>
        </p:sp>
        <p:sp>
          <p:nvSpPr>
            <p:cNvPr id="11373" name="Rectangle 21"/>
            <p:cNvSpPr>
              <a:spLocks noChangeArrowheads="1"/>
            </p:cNvSpPr>
            <p:nvPr/>
          </p:nvSpPr>
          <p:spPr bwMode="auto">
            <a:xfrm>
              <a:off x="1043" y="794"/>
              <a:ext cx="274"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31</a:t>
              </a:r>
            </a:p>
          </p:txBody>
        </p:sp>
        <p:sp>
          <p:nvSpPr>
            <p:cNvPr id="11374" name="Rectangle 22"/>
            <p:cNvSpPr>
              <a:spLocks noChangeArrowheads="1"/>
            </p:cNvSpPr>
            <p:nvPr/>
          </p:nvSpPr>
          <p:spPr bwMode="auto">
            <a:xfrm>
              <a:off x="1268" y="1178"/>
              <a:ext cx="465"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6 bits</a:t>
              </a:r>
            </a:p>
          </p:txBody>
        </p:sp>
        <p:sp>
          <p:nvSpPr>
            <p:cNvPr id="11375" name="Rectangle 23"/>
            <p:cNvSpPr>
              <a:spLocks noChangeArrowheads="1"/>
            </p:cNvSpPr>
            <p:nvPr/>
          </p:nvSpPr>
          <p:spPr bwMode="auto">
            <a:xfrm>
              <a:off x="3573" y="1178"/>
              <a:ext cx="545"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16 bits</a:t>
              </a:r>
            </a:p>
          </p:txBody>
        </p:sp>
        <p:sp>
          <p:nvSpPr>
            <p:cNvPr id="11376" name="Rectangle 24"/>
            <p:cNvSpPr>
              <a:spLocks noChangeArrowheads="1"/>
            </p:cNvSpPr>
            <p:nvPr/>
          </p:nvSpPr>
          <p:spPr bwMode="auto">
            <a:xfrm>
              <a:off x="2443" y="1178"/>
              <a:ext cx="465"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5 bits</a:t>
              </a:r>
            </a:p>
          </p:txBody>
        </p:sp>
        <p:sp>
          <p:nvSpPr>
            <p:cNvPr id="11377" name="Rectangle 25"/>
            <p:cNvSpPr>
              <a:spLocks noChangeArrowheads="1"/>
            </p:cNvSpPr>
            <p:nvPr/>
          </p:nvSpPr>
          <p:spPr bwMode="auto">
            <a:xfrm>
              <a:off x="1856" y="1178"/>
              <a:ext cx="465"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5 bits</a:t>
              </a:r>
            </a:p>
          </p:txBody>
        </p:sp>
      </p:grpSp>
      <p:sp>
        <p:nvSpPr>
          <p:cNvPr id="11269" name="Rectangle 26"/>
          <p:cNvSpPr>
            <a:spLocks noChangeArrowheads="1"/>
          </p:cNvSpPr>
          <p:nvPr/>
        </p:nvSpPr>
        <p:spPr bwMode="auto">
          <a:xfrm>
            <a:off x="6324600" y="4114800"/>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11270" name="Rectangle 27"/>
          <p:cNvSpPr>
            <a:spLocks noChangeArrowheads="1"/>
          </p:cNvSpPr>
          <p:nvPr/>
        </p:nvSpPr>
        <p:spPr bwMode="auto">
          <a:xfrm>
            <a:off x="5437188" y="2501900"/>
            <a:ext cx="1039812" cy="393700"/>
          </a:xfrm>
          <a:prstGeom prst="rect">
            <a:avLst/>
          </a:prstGeom>
          <a:noFill/>
          <a:ln w="12700">
            <a:noFill/>
            <a:miter lim="800000"/>
            <a:headEnd/>
            <a:tailEnd/>
          </a:ln>
        </p:spPr>
        <p:txBody>
          <a:bodyPr lIns="90488" tIns="44450" rIns="90488" bIns="44450">
            <a:prstTxWarp prst="textNoShape">
              <a:avLst/>
            </a:prstTxWarp>
            <a:spAutoFit/>
          </a:bodyPr>
          <a:lstStyle/>
          <a:p>
            <a:r>
              <a:rPr lang="en-US" sz="2000" b="1" u="sng" dirty="0" err="1">
                <a:solidFill>
                  <a:srgbClr val="0000FF"/>
                </a:solidFill>
                <a:latin typeface="+mn-lt"/>
                <a:ea typeface="ＭＳ Ｐゴシック" charset="-128"/>
                <a:cs typeface="ＭＳ Ｐゴシック" charset="-128"/>
              </a:rPr>
              <a:t>ALUctr</a:t>
            </a:r>
            <a:endParaRPr lang="en-US" sz="2000" b="1" u="sng" dirty="0">
              <a:solidFill>
                <a:srgbClr val="0000FF"/>
              </a:solidFill>
              <a:latin typeface="+mn-lt"/>
              <a:ea typeface="ＭＳ Ｐゴシック" charset="-128"/>
              <a:cs typeface="ＭＳ Ｐゴシック" charset="-128"/>
            </a:endParaRPr>
          </a:p>
        </p:txBody>
      </p:sp>
      <p:sp>
        <p:nvSpPr>
          <p:cNvPr id="11271" name="Rectangle 28"/>
          <p:cNvSpPr>
            <a:spLocks noChangeArrowheads="1"/>
          </p:cNvSpPr>
          <p:nvPr/>
        </p:nvSpPr>
        <p:spPr bwMode="auto">
          <a:xfrm>
            <a:off x="2438400" y="4876800"/>
            <a:ext cx="490538"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clk</a:t>
            </a:r>
          </a:p>
        </p:txBody>
      </p:sp>
      <p:sp>
        <p:nvSpPr>
          <p:cNvPr id="11272" name="Rectangle 29"/>
          <p:cNvSpPr>
            <a:spLocks noChangeArrowheads="1"/>
          </p:cNvSpPr>
          <p:nvPr/>
        </p:nvSpPr>
        <p:spPr bwMode="auto">
          <a:xfrm>
            <a:off x="1893888" y="3971925"/>
            <a:ext cx="7143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charset="0"/>
              </a:rPr>
              <a:t>busW</a:t>
            </a:r>
          </a:p>
        </p:txBody>
      </p:sp>
      <p:sp>
        <p:nvSpPr>
          <p:cNvPr id="11273" name="Rectangle 30"/>
          <p:cNvSpPr>
            <a:spLocks noChangeArrowheads="1"/>
          </p:cNvSpPr>
          <p:nvPr/>
        </p:nvSpPr>
        <p:spPr bwMode="auto">
          <a:xfrm>
            <a:off x="2016125" y="3276600"/>
            <a:ext cx="91440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u="sng" dirty="0" err="1">
                <a:solidFill>
                  <a:srgbClr val="0000FF"/>
                </a:solidFill>
                <a:latin typeface="+mn-lt"/>
                <a:ea typeface="ＭＳ Ｐゴシック" charset="-128"/>
                <a:cs typeface="ＭＳ Ｐゴシック" charset="-128"/>
              </a:rPr>
              <a:t>RegWr</a:t>
            </a:r>
            <a:endParaRPr lang="en-US" sz="2000" b="1" u="sng" dirty="0">
              <a:solidFill>
                <a:srgbClr val="0000FF"/>
              </a:solidFill>
              <a:latin typeface="+mn-lt"/>
              <a:ea typeface="ＭＳ Ｐゴシック" charset="-128"/>
              <a:cs typeface="ＭＳ Ｐゴシック" charset="-128"/>
            </a:endParaRPr>
          </a:p>
        </p:txBody>
      </p:sp>
      <p:sp>
        <p:nvSpPr>
          <p:cNvPr id="11274" name="Line 31"/>
          <p:cNvSpPr>
            <a:spLocks noChangeShapeType="1"/>
          </p:cNvSpPr>
          <p:nvPr/>
        </p:nvSpPr>
        <p:spPr bwMode="auto">
          <a:xfrm flipH="1">
            <a:off x="2203450" y="4291013"/>
            <a:ext cx="88900" cy="128587"/>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1275" name="Rectangle 32"/>
          <p:cNvSpPr>
            <a:spLocks noChangeArrowheads="1"/>
          </p:cNvSpPr>
          <p:nvPr/>
        </p:nvSpPr>
        <p:spPr bwMode="auto">
          <a:xfrm>
            <a:off x="2055813" y="4391025"/>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11276" name="Line 33"/>
          <p:cNvSpPr>
            <a:spLocks noChangeShapeType="1"/>
          </p:cNvSpPr>
          <p:nvPr/>
        </p:nvSpPr>
        <p:spPr bwMode="auto">
          <a:xfrm flipH="1">
            <a:off x="5029200" y="4114800"/>
            <a:ext cx="88900" cy="1301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1277" name="Rectangle 34"/>
          <p:cNvSpPr>
            <a:spLocks noChangeArrowheads="1"/>
          </p:cNvSpPr>
          <p:nvPr/>
        </p:nvSpPr>
        <p:spPr bwMode="auto">
          <a:xfrm>
            <a:off x="4876800" y="3810000"/>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11278" name="Rectangle 35"/>
          <p:cNvSpPr>
            <a:spLocks noChangeArrowheads="1"/>
          </p:cNvSpPr>
          <p:nvPr/>
        </p:nvSpPr>
        <p:spPr bwMode="auto">
          <a:xfrm>
            <a:off x="4083050" y="3810000"/>
            <a:ext cx="71755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busA</a:t>
            </a:r>
          </a:p>
        </p:txBody>
      </p:sp>
      <p:sp>
        <p:nvSpPr>
          <p:cNvPr id="11279" name="Line 36"/>
          <p:cNvSpPr>
            <a:spLocks noChangeShapeType="1"/>
          </p:cNvSpPr>
          <p:nvPr/>
        </p:nvSpPr>
        <p:spPr bwMode="auto">
          <a:xfrm flipV="1">
            <a:off x="4343400" y="4648200"/>
            <a:ext cx="7620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1280" name="Rectangle 37"/>
          <p:cNvSpPr>
            <a:spLocks noChangeArrowheads="1"/>
          </p:cNvSpPr>
          <p:nvPr/>
        </p:nvSpPr>
        <p:spPr bwMode="auto">
          <a:xfrm>
            <a:off x="4187825" y="4772025"/>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11281" name="Rectangle 38"/>
          <p:cNvSpPr>
            <a:spLocks noChangeArrowheads="1"/>
          </p:cNvSpPr>
          <p:nvPr/>
        </p:nvSpPr>
        <p:spPr bwMode="auto">
          <a:xfrm>
            <a:off x="4114800" y="4343400"/>
            <a:ext cx="703263"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busB</a:t>
            </a:r>
          </a:p>
        </p:txBody>
      </p:sp>
      <p:sp>
        <p:nvSpPr>
          <p:cNvPr id="11282" name="Line 39"/>
          <p:cNvSpPr>
            <a:spLocks noChangeShapeType="1"/>
          </p:cNvSpPr>
          <p:nvPr/>
        </p:nvSpPr>
        <p:spPr bwMode="auto">
          <a:xfrm flipV="1">
            <a:off x="3733800" y="3654425"/>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1283" name="Line 40"/>
          <p:cNvSpPr>
            <a:spLocks noChangeShapeType="1"/>
          </p:cNvSpPr>
          <p:nvPr/>
        </p:nvSpPr>
        <p:spPr bwMode="auto">
          <a:xfrm flipV="1">
            <a:off x="2984500" y="3654425"/>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1284" name="Rectangle 41"/>
          <p:cNvSpPr>
            <a:spLocks noChangeArrowheads="1"/>
          </p:cNvSpPr>
          <p:nvPr/>
        </p:nvSpPr>
        <p:spPr bwMode="auto">
          <a:xfrm>
            <a:off x="2841625" y="3505200"/>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5</a:t>
            </a:r>
          </a:p>
        </p:txBody>
      </p:sp>
      <p:sp>
        <p:nvSpPr>
          <p:cNvPr id="11285" name="Line 42"/>
          <p:cNvSpPr>
            <a:spLocks noChangeShapeType="1"/>
          </p:cNvSpPr>
          <p:nvPr/>
        </p:nvSpPr>
        <p:spPr bwMode="auto">
          <a:xfrm flipV="1">
            <a:off x="3365500" y="3654425"/>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1286" name="Rectangle 43"/>
          <p:cNvSpPr>
            <a:spLocks noChangeArrowheads="1"/>
          </p:cNvSpPr>
          <p:nvPr/>
        </p:nvSpPr>
        <p:spPr bwMode="auto">
          <a:xfrm>
            <a:off x="3200400" y="3505200"/>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5</a:t>
            </a:r>
          </a:p>
        </p:txBody>
      </p:sp>
      <p:sp>
        <p:nvSpPr>
          <p:cNvPr id="11287" name="Rectangle 44"/>
          <p:cNvSpPr>
            <a:spLocks noChangeArrowheads="1"/>
          </p:cNvSpPr>
          <p:nvPr/>
        </p:nvSpPr>
        <p:spPr bwMode="auto">
          <a:xfrm>
            <a:off x="2779713" y="3881438"/>
            <a:ext cx="46355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Rw</a:t>
            </a:r>
          </a:p>
        </p:txBody>
      </p:sp>
      <p:sp>
        <p:nvSpPr>
          <p:cNvPr id="11288" name="Rectangle 45"/>
          <p:cNvSpPr>
            <a:spLocks noChangeArrowheads="1"/>
          </p:cNvSpPr>
          <p:nvPr/>
        </p:nvSpPr>
        <p:spPr bwMode="auto">
          <a:xfrm>
            <a:off x="3236913" y="3881438"/>
            <a:ext cx="40640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Ra</a:t>
            </a:r>
          </a:p>
        </p:txBody>
      </p:sp>
      <p:sp>
        <p:nvSpPr>
          <p:cNvPr id="11289" name="Rectangle 46"/>
          <p:cNvSpPr>
            <a:spLocks noChangeArrowheads="1"/>
          </p:cNvSpPr>
          <p:nvPr/>
        </p:nvSpPr>
        <p:spPr bwMode="auto">
          <a:xfrm>
            <a:off x="3617913" y="3881438"/>
            <a:ext cx="417512"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Rb</a:t>
            </a:r>
          </a:p>
        </p:txBody>
      </p:sp>
      <p:sp>
        <p:nvSpPr>
          <p:cNvPr id="11290" name="Rectangle 47"/>
          <p:cNvSpPr>
            <a:spLocks noChangeArrowheads="1"/>
          </p:cNvSpPr>
          <p:nvPr/>
        </p:nvSpPr>
        <p:spPr bwMode="auto">
          <a:xfrm>
            <a:off x="2779713" y="4267200"/>
            <a:ext cx="101282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a:solidFill>
                  <a:schemeClr val="tx1"/>
                </a:solidFill>
                <a:latin typeface="Times" charset="0"/>
              </a:rPr>
              <a:t>RegFile</a:t>
            </a:r>
          </a:p>
        </p:txBody>
      </p:sp>
      <p:sp>
        <p:nvSpPr>
          <p:cNvPr id="11291" name="Rectangle 48"/>
          <p:cNvSpPr>
            <a:spLocks noChangeArrowheads="1"/>
          </p:cNvSpPr>
          <p:nvPr/>
        </p:nvSpPr>
        <p:spPr bwMode="auto">
          <a:xfrm>
            <a:off x="3200400" y="3276600"/>
            <a:ext cx="4222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charset="0"/>
              </a:rPr>
              <a:t>Rs</a:t>
            </a:r>
          </a:p>
        </p:txBody>
      </p:sp>
      <p:sp>
        <p:nvSpPr>
          <p:cNvPr id="11292" name="Rectangle 49"/>
          <p:cNvSpPr>
            <a:spLocks noChangeArrowheads="1"/>
          </p:cNvSpPr>
          <p:nvPr/>
        </p:nvSpPr>
        <p:spPr bwMode="auto">
          <a:xfrm>
            <a:off x="3032125" y="2514600"/>
            <a:ext cx="3968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charset="0"/>
              </a:rPr>
              <a:t>Rt</a:t>
            </a:r>
          </a:p>
        </p:txBody>
      </p:sp>
      <p:sp>
        <p:nvSpPr>
          <p:cNvPr id="11293" name="Rectangle 50"/>
          <p:cNvSpPr>
            <a:spLocks noChangeArrowheads="1"/>
          </p:cNvSpPr>
          <p:nvPr/>
        </p:nvSpPr>
        <p:spPr bwMode="auto">
          <a:xfrm>
            <a:off x="3581400" y="3276600"/>
            <a:ext cx="396875" cy="363538"/>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sz="1800">
                <a:solidFill>
                  <a:schemeClr val="tx1"/>
                </a:solidFill>
                <a:latin typeface="Times" charset="0"/>
              </a:rPr>
              <a:t>Rt</a:t>
            </a:r>
          </a:p>
        </p:txBody>
      </p:sp>
      <p:sp>
        <p:nvSpPr>
          <p:cNvPr id="11294" name="Rectangle 51"/>
          <p:cNvSpPr>
            <a:spLocks noChangeArrowheads="1"/>
          </p:cNvSpPr>
          <p:nvPr/>
        </p:nvSpPr>
        <p:spPr bwMode="auto">
          <a:xfrm>
            <a:off x="2600325" y="2514600"/>
            <a:ext cx="4476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charset="0"/>
              </a:rPr>
              <a:t>Rd</a:t>
            </a:r>
          </a:p>
        </p:txBody>
      </p:sp>
      <p:sp>
        <p:nvSpPr>
          <p:cNvPr id="11295" name="Rectangle 52"/>
          <p:cNvSpPr>
            <a:spLocks noChangeArrowheads="1"/>
          </p:cNvSpPr>
          <p:nvPr/>
        </p:nvSpPr>
        <p:spPr bwMode="auto">
          <a:xfrm>
            <a:off x="1676400" y="2514600"/>
            <a:ext cx="94297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u="sng" dirty="0" err="1">
                <a:solidFill>
                  <a:srgbClr val="0000FF"/>
                </a:solidFill>
                <a:latin typeface="+mn-lt"/>
                <a:ea typeface="ＭＳ Ｐゴシック" charset="-128"/>
                <a:cs typeface="ＭＳ Ｐゴシック" charset="-128"/>
              </a:rPr>
              <a:t>RegDst</a:t>
            </a:r>
            <a:endParaRPr lang="en-US" sz="2000" b="1" u="sng" dirty="0">
              <a:solidFill>
                <a:srgbClr val="0000FF"/>
              </a:solidFill>
              <a:latin typeface="+mn-lt"/>
              <a:ea typeface="ＭＳ Ｐゴシック" charset="-128"/>
              <a:cs typeface="ＭＳ Ｐゴシック" charset="-128"/>
            </a:endParaRPr>
          </a:p>
        </p:txBody>
      </p:sp>
      <p:sp>
        <p:nvSpPr>
          <p:cNvPr id="11296" name="Rectangle 53"/>
          <p:cNvSpPr>
            <a:spLocks noChangeArrowheads="1"/>
          </p:cNvSpPr>
          <p:nvPr/>
        </p:nvSpPr>
        <p:spPr bwMode="auto">
          <a:xfrm>
            <a:off x="3911600" y="5054600"/>
            <a:ext cx="355600" cy="1041400"/>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11297" name="Rectangle 54"/>
          <p:cNvSpPr>
            <a:spLocks noChangeArrowheads="1"/>
          </p:cNvSpPr>
          <p:nvPr/>
        </p:nvSpPr>
        <p:spPr bwMode="auto">
          <a:xfrm rot="5400000">
            <a:off x="3564731" y="5388769"/>
            <a:ext cx="10826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charset="0"/>
              </a:rPr>
              <a:t>Extender</a:t>
            </a:r>
            <a:endParaRPr lang="en-US" sz="2000" b="1">
              <a:solidFill>
                <a:schemeClr val="tx1"/>
              </a:solidFill>
              <a:latin typeface="Times" charset="0"/>
            </a:endParaRPr>
          </a:p>
        </p:txBody>
      </p:sp>
      <p:sp>
        <p:nvSpPr>
          <p:cNvPr id="11298" name="Rectangle 55"/>
          <p:cNvSpPr>
            <a:spLocks noChangeArrowheads="1"/>
          </p:cNvSpPr>
          <p:nvPr/>
        </p:nvSpPr>
        <p:spPr bwMode="auto">
          <a:xfrm>
            <a:off x="4419600" y="5610225"/>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11299" name="Line 56"/>
          <p:cNvSpPr>
            <a:spLocks noChangeShapeType="1"/>
          </p:cNvSpPr>
          <p:nvPr/>
        </p:nvSpPr>
        <p:spPr bwMode="auto">
          <a:xfrm flipH="1">
            <a:off x="4572000" y="5508625"/>
            <a:ext cx="88900" cy="1301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1300" name="Line 57"/>
          <p:cNvSpPr>
            <a:spLocks noChangeShapeType="1"/>
          </p:cNvSpPr>
          <p:nvPr/>
        </p:nvSpPr>
        <p:spPr bwMode="auto">
          <a:xfrm flipH="1">
            <a:off x="3492500" y="5510213"/>
            <a:ext cx="88900" cy="128587"/>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1301" name="Rectangle 58"/>
          <p:cNvSpPr>
            <a:spLocks noChangeArrowheads="1"/>
          </p:cNvSpPr>
          <p:nvPr/>
        </p:nvSpPr>
        <p:spPr bwMode="auto">
          <a:xfrm>
            <a:off x="3276600" y="5610225"/>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16</a:t>
            </a:r>
          </a:p>
        </p:txBody>
      </p:sp>
      <p:sp>
        <p:nvSpPr>
          <p:cNvPr id="11302" name="Rectangle 59"/>
          <p:cNvSpPr>
            <a:spLocks noChangeArrowheads="1"/>
          </p:cNvSpPr>
          <p:nvPr/>
        </p:nvSpPr>
        <p:spPr bwMode="auto">
          <a:xfrm>
            <a:off x="2362200" y="5334000"/>
            <a:ext cx="900113"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imm16</a:t>
            </a:r>
          </a:p>
        </p:txBody>
      </p:sp>
      <p:sp>
        <p:nvSpPr>
          <p:cNvPr id="11303" name="Rectangle 60"/>
          <p:cNvSpPr>
            <a:spLocks noChangeArrowheads="1"/>
          </p:cNvSpPr>
          <p:nvPr/>
        </p:nvSpPr>
        <p:spPr bwMode="auto">
          <a:xfrm>
            <a:off x="4648200" y="5943600"/>
            <a:ext cx="946599" cy="397545"/>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u="sng" dirty="0" err="1">
                <a:solidFill>
                  <a:srgbClr val="0000FF"/>
                </a:solidFill>
                <a:latin typeface="+mn-lt"/>
                <a:ea typeface="ＭＳ Ｐゴシック" charset="-128"/>
                <a:cs typeface="ＭＳ Ｐゴシック" charset="-128"/>
              </a:rPr>
              <a:t>ALUSrc</a:t>
            </a:r>
            <a:endParaRPr lang="en-US" sz="2000" b="1" u="sng" dirty="0">
              <a:solidFill>
                <a:srgbClr val="0000FF"/>
              </a:solidFill>
              <a:latin typeface="+mn-lt"/>
              <a:ea typeface="ＭＳ Ｐゴシック" charset="-128"/>
              <a:cs typeface="ＭＳ Ｐゴシック" charset="-128"/>
            </a:endParaRPr>
          </a:p>
        </p:txBody>
      </p:sp>
      <p:sp>
        <p:nvSpPr>
          <p:cNvPr id="11304" name="Rectangle 61"/>
          <p:cNvSpPr>
            <a:spLocks noChangeArrowheads="1"/>
          </p:cNvSpPr>
          <p:nvPr/>
        </p:nvSpPr>
        <p:spPr bwMode="auto">
          <a:xfrm>
            <a:off x="2971800" y="6019800"/>
            <a:ext cx="84455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u="sng" dirty="0" err="1">
                <a:solidFill>
                  <a:srgbClr val="0000FF"/>
                </a:solidFill>
                <a:latin typeface="+mn-lt"/>
                <a:ea typeface="ＭＳ Ｐゴシック" charset="-128"/>
                <a:cs typeface="ＭＳ Ｐゴシック" charset="-128"/>
              </a:rPr>
              <a:t>ExtOp</a:t>
            </a:r>
            <a:endParaRPr lang="en-US" sz="2000" b="1" u="sng" dirty="0">
              <a:solidFill>
                <a:srgbClr val="0000FF"/>
              </a:solidFill>
              <a:latin typeface="+mn-lt"/>
              <a:ea typeface="ＭＳ Ｐゴシック" charset="-128"/>
              <a:cs typeface="ＭＳ Ｐゴシック" charset="-128"/>
            </a:endParaRPr>
          </a:p>
        </p:txBody>
      </p:sp>
      <p:sp>
        <p:nvSpPr>
          <p:cNvPr id="11305" name="Line 62"/>
          <p:cNvSpPr>
            <a:spLocks noChangeShapeType="1"/>
          </p:cNvSpPr>
          <p:nvPr/>
        </p:nvSpPr>
        <p:spPr bwMode="auto">
          <a:xfrm flipV="1">
            <a:off x="8001000" y="2895600"/>
            <a:ext cx="0" cy="1482725"/>
          </a:xfrm>
          <a:prstGeom prst="line">
            <a:avLst/>
          </a:prstGeom>
          <a:noFill/>
          <a:ln w="19050">
            <a:solidFill>
              <a:schemeClr val="tx1"/>
            </a:solidFill>
            <a:round/>
            <a:headEnd type="triangle" w="med" len="med"/>
            <a:tailEnd/>
          </a:ln>
        </p:spPr>
        <p:txBody>
          <a:bodyPr wrap="none" anchor="ctr">
            <a:prstTxWarp prst="textNoShape">
              <a:avLst/>
            </a:prstTxWarp>
          </a:bodyPr>
          <a:lstStyle/>
          <a:p>
            <a:endParaRPr lang="en-US"/>
          </a:p>
        </p:txBody>
      </p:sp>
      <p:sp>
        <p:nvSpPr>
          <p:cNvPr id="11306" name="Rectangle 63"/>
          <p:cNvSpPr>
            <a:spLocks noChangeArrowheads="1"/>
          </p:cNvSpPr>
          <p:nvPr/>
        </p:nvSpPr>
        <p:spPr bwMode="auto">
          <a:xfrm>
            <a:off x="7086600" y="2438400"/>
            <a:ext cx="1366586" cy="397545"/>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u="sng" dirty="0" err="1">
                <a:solidFill>
                  <a:srgbClr val="0000FF"/>
                </a:solidFill>
                <a:latin typeface="+mn-lt"/>
                <a:ea typeface="ＭＳ Ｐゴシック" charset="-128"/>
                <a:cs typeface="ＭＳ Ｐゴシック" charset="-128"/>
              </a:rPr>
              <a:t>MemtoReg</a:t>
            </a:r>
            <a:endParaRPr lang="en-US" sz="2000" b="1" u="sng" dirty="0">
              <a:solidFill>
                <a:srgbClr val="0000FF"/>
              </a:solidFill>
              <a:latin typeface="+mn-lt"/>
              <a:ea typeface="ＭＳ Ｐゴシック" charset="-128"/>
              <a:cs typeface="ＭＳ Ｐゴシック" charset="-128"/>
            </a:endParaRPr>
          </a:p>
        </p:txBody>
      </p:sp>
      <p:sp>
        <p:nvSpPr>
          <p:cNvPr id="11307" name="Rectangle 64"/>
          <p:cNvSpPr>
            <a:spLocks noChangeArrowheads="1"/>
          </p:cNvSpPr>
          <p:nvPr/>
        </p:nvSpPr>
        <p:spPr bwMode="auto">
          <a:xfrm>
            <a:off x="5681663" y="5867400"/>
            <a:ext cx="490537"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clk</a:t>
            </a:r>
          </a:p>
        </p:txBody>
      </p:sp>
      <p:sp>
        <p:nvSpPr>
          <p:cNvPr id="11308" name="Rectangle 65"/>
          <p:cNvSpPr>
            <a:spLocks noChangeArrowheads="1"/>
          </p:cNvSpPr>
          <p:nvPr/>
        </p:nvSpPr>
        <p:spPr bwMode="auto">
          <a:xfrm>
            <a:off x="5410200" y="5334000"/>
            <a:ext cx="935038"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Data In</a:t>
            </a:r>
          </a:p>
        </p:txBody>
      </p:sp>
      <p:sp>
        <p:nvSpPr>
          <p:cNvPr id="11309" name="Line 66"/>
          <p:cNvSpPr>
            <a:spLocks noChangeShapeType="1"/>
          </p:cNvSpPr>
          <p:nvPr/>
        </p:nvSpPr>
        <p:spPr bwMode="auto">
          <a:xfrm flipH="1">
            <a:off x="5989638" y="5253038"/>
            <a:ext cx="88900" cy="128587"/>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1310" name="Rectangle 67"/>
          <p:cNvSpPr>
            <a:spLocks noChangeArrowheads="1"/>
          </p:cNvSpPr>
          <p:nvPr/>
        </p:nvSpPr>
        <p:spPr bwMode="auto">
          <a:xfrm>
            <a:off x="6019800" y="5029200"/>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11311" name="Line 68"/>
          <p:cNvSpPr>
            <a:spLocks noChangeShapeType="1"/>
          </p:cNvSpPr>
          <p:nvPr/>
        </p:nvSpPr>
        <p:spPr bwMode="auto">
          <a:xfrm flipV="1">
            <a:off x="6692900" y="3276600"/>
            <a:ext cx="12700" cy="1846263"/>
          </a:xfrm>
          <a:prstGeom prst="line">
            <a:avLst/>
          </a:prstGeom>
          <a:noFill/>
          <a:ln w="19050">
            <a:solidFill>
              <a:schemeClr val="tx1"/>
            </a:solidFill>
            <a:round/>
            <a:headEnd type="triangle" w="med" len="med"/>
            <a:tailEnd/>
          </a:ln>
        </p:spPr>
        <p:txBody>
          <a:bodyPr wrap="none" anchor="ctr">
            <a:prstTxWarp prst="textNoShape">
              <a:avLst/>
            </a:prstTxWarp>
          </a:bodyPr>
          <a:lstStyle/>
          <a:p>
            <a:endParaRPr lang="en-US"/>
          </a:p>
        </p:txBody>
      </p:sp>
      <p:sp>
        <p:nvSpPr>
          <p:cNvPr id="11312" name="Rectangle 69"/>
          <p:cNvSpPr>
            <a:spLocks noChangeArrowheads="1"/>
          </p:cNvSpPr>
          <p:nvPr/>
        </p:nvSpPr>
        <p:spPr bwMode="auto">
          <a:xfrm>
            <a:off x="6248400" y="2819400"/>
            <a:ext cx="1068277" cy="397545"/>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u="sng" dirty="0" err="1">
                <a:solidFill>
                  <a:srgbClr val="0000FF"/>
                </a:solidFill>
                <a:latin typeface="+mn-lt"/>
                <a:ea typeface="ＭＳ Ｐゴシック" charset="-128"/>
                <a:cs typeface="ＭＳ Ｐゴシック" charset="-128"/>
              </a:rPr>
              <a:t>MemWr</a:t>
            </a:r>
            <a:endParaRPr lang="en-US" sz="2000" b="1" u="sng" dirty="0">
              <a:solidFill>
                <a:srgbClr val="0000FF"/>
              </a:solidFill>
              <a:latin typeface="+mn-lt"/>
              <a:ea typeface="ＭＳ Ｐゴシック" charset="-128"/>
              <a:cs typeface="ＭＳ Ｐゴシック" charset="-128"/>
            </a:endParaRPr>
          </a:p>
        </p:txBody>
      </p:sp>
      <p:grpSp>
        <p:nvGrpSpPr>
          <p:cNvPr id="11313" name="Group 70"/>
          <p:cNvGrpSpPr>
            <a:grpSpLocks/>
          </p:cNvGrpSpPr>
          <p:nvPr/>
        </p:nvGrpSpPr>
        <p:grpSpPr bwMode="auto">
          <a:xfrm>
            <a:off x="2590800" y="2943225"/>
            <a:ext cx="838200" cy="333375"/>
            <a:chOff x="2640" y="1422"/>
            <a:chExt cx="528" cy="210"/>
          </a:xfrm>
        </p:grpSpPr>
        <p:sp>
          <p:nvSpPr>
            <p:cNvPr id="11360" name="Rectangle 71"/>
            <p:cNvSpPr>
              <a:spLocks noChangeArrowheads="1"/>
            </p:cNvSpPr>
            <p:nvPr/>
          </p:nvSpPr>
          <p:spPr bwMode="auto">
            <a:xfrm>
              <a:off x="2928" y="1422"/>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0</a:t>
              </a:r>
            </a:p>
          </p:txBody>
        </p:sp>
        <p:sp>
          <p:nvSpPr>
            <p:cNvPr id="11361" name="Rectangle 72"/>
            <p:cNvSpPr>
              <a:spLocks noChangeArrowheads="1"/>
            </p:cNvSpPr>
            <p:nvPr/>
          </p:nvSpPr>
          <p:spPr bwMode="auto">
            <a:xfrm>
              <a:off x="2688" y="1422"/>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1</a:t>
              </a:r>
            </a:p>
          </p:txBody>
        </p:sp>
        <p:sp>
          <p:nvSpPr>
            <p:cNvPr id="11362" name="Freeform 73"/>
            <p:cNvSpPr>
              <a:spLocks/>
            </p:cNvSpPr>
            <p:nvPr/>
          </p:nvSpPr>
          <p:spPr bwMode="auto">
            <a:xfrm>
              <a:off x="2640" y="1440"/>
              <a:ext cx="528" cy="192"/>
            </a:xfrm>
            <a:custGeom>
              <a:avLst/>
              <a:gdLst>
                <a:gd name="T0" fmla="*/ 0 w 528"/>
                <a:gd name="T1" fmla="*/ 0 h 192"/>
                <a:gd name="T2" fmla="*/ 48 w 528"/>
                <a:gd name="T3" fmla="*/ 192 h 192"/>
                <a:gd name="T4" fmla="*/ 480 w 528"/>
                <a:gd name="T5" fmla="*/ 192 h 192"/>
                <a:gd name="T6" fmla="*/ 528 w 528"/>
                <a:gd name="T7" fmla="*/ 0 h 192"/>
                <a:gd name="T8" fmla="*/ 0 w 528"/>
                <a:gd name="T9" fmla="*/ 0 h 192"/>
                <a:gd name="T10" fmla="*/ 0 60000 65536"/>
                <a:gd name="T11" fmla="*/ 0 60000 65536"/>
                <a:gd name="T12" fmla="*/ 0 60000 65536"/>
                <a:gd name="T13" fmla="*/ 0 60000 65536"/>
                <a:gd name="T14" fmla="*/ 0 60000 65536"/>
                <a:gd name="T15" fmla="*/ 0 w 528"/>
                <a:gd name="T16" fmla="*/ 0 h 192"/>
                <a:gd name="T17" fmla="*/ 528 w 528"/>
                <a:gd name="T18" fmla="*/ 192 h 192"/>
              </a:gdLst>
              <a:ahLst/>
              <a:cxnLst>
                <a:cxn ang="T10">
                  <a:pos x="T0" y="T1"/>
                </a:cxn>
                <a:cxn ang="T11">
                  <a:pos x="T2" y="T3"/>
                </a:cxn>
                <a:cxn ang="T12">
                  <a:pos x="T4" y="T5"/>
                </a:cxn>
                <a:cxn ang="T13">
                  <a:pos x="T6" y="T7"/>
                </a:cxn>
                <a:cxn ang="T14">
                  <a:pos x="T8" y="T9"/>
                </a:cxn>
              </a:cxnLst>
              <a:rect l="T15" t="T16" r="T17" b="T18"/>
              <a:pathLst>
                <a:path w="528" h="192">
                  <a:moveTo>
                    <a:pt x="0" y="0"/>
                  </a:moveTo>
                  <a:lnTo>
                    <a:pt x="48" y="192"/>
                  </a:lnTo>
                  <a:lnTo>
                    <a:pt x="480" y="192"/>
                  </a:lnTo>
                  <a:lnTo>
                    <a:pt x="528" y="0"/>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sp>
        <p:nvSpPr>
          <p:cNvPr id="11314" name="Rectangle 74"/>
          <p:cNvSpPr>
            <a:spLocks noChangeArrowheads="1"/>
          </p:cNvSpPr>
          <p:nvPr/>
        </p:nvSpPr>
        <p:spPr bwMode="auto">
          <a:xfrm>
            <a:off x="2590800" y="3886200"/>
            <a:ext cx="1447800" cy="990600"/>
          </a:xfrm>
          <a:prstGeom prst="rect">
            <a:avLst/>
          </a:prstGeom>
          <a:noFill/>
          <a:ln w="28575">
            <a:solidFill>
              <a:schemeClr val="tx1"/>
            </a:solidFill>
            <a:miter lim="800000"/>
            <a:headEnd/>
            <a:tailEnd/>
          </a:ln>
        </p:spPr>
        <p:txBody>
          <a:bodyPr wrap="none" anchor="ctr">
            <a:prstTxWarp prst="textNoShape">
              <a:avLst/>
            </a:prstTxWarp>
          </a:bodyPr>
          <a:lstStyle/>
          <a:p>
            <a:endParaRPr lang="en-US"/>
          </a:p>
        </p:txBody>
      </p:sp>
      <p:grpSp>
        <p:nvGrpSpPr>
          <p:cNvPr id="11315" name="Group 75"/>
          <p:cNvGrpSpPr>
            <a:grpSpLocks/>
          </p:cNvGrpSpPr>
          <p:nvPr/>
        </p:nvGrpSpPr>
        <p:grpSpPr bwMode="auto">
          <a:xfrm>
            <a:off x="4899025" y="4495800"/>
            <a:ext cx="358775" cy="1219200"/>
            <a:chOff x="3518" y="2640"/>
            <a:chExt cx="226" cy="768"/>
          </a:xfrm>
        </p:grpSpPr>
        <p:sp>
          <p:nvSpPr>
            <p:cNvPr id="11357" name="Rectangle 76"/>
            <p:cNvSpPr>
              <a:spLocks noChangeArrowheads="1"/>
            </p:cNvSpPr>
            <p:nvPr/>
          </p:nvSpPr>
          <p:spPr bwMode="auto">
            <a:xfrm>
              <a:off x="3518" y="2696"/>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0</a:t>
              </a:r>
            </a:p>
          </p:txBody>
        </p:sp>
        <p:sp>
          <p:nvSpPr>
            <p:cNvPr id="11358" name="Rectangle 77"/>
            <p:cNvSpPr>
              <a:spLocks noChangeArrowheads="1"/>
            </p:cNvSpPr>
            <p:nvPr/>
          </p:nvSpPr>
          <p:spPr bwMode="auto">
            <a:xfrm>
              <a:off x="3518" y="3187"/>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1</a:t>
              </a:r>
            </a:p>
          </p:txBody>
        </p:sp>
        <p:sp>
          <p:nvSpPr>
            <p:cNvPr id="11359" name="Freeform 78"/>
            <p:cNvSpPr>
              <a:spLocks/>
            </p:cNvSpPr>
            <p:nvPr/>
          </p:nvSpPr>
          <p:spPr bwMode="auto">
            <a:xfrm>
              <a:off x="3552" y="2640"/>
              <a:ext cx="192" cy="768"/>
            </a:xfrm>
            <a:custGeom>
              <a:avLst/>
              <a:gdLst>
                <a:gd name="T0" fmla="*/ 0 w 192"/>
                <a:gd name="T1" fmla="*/ 0 h 768"/>
                <a:gd name="T2" fmla="*/ 0 w 192"/>
                <a:gd name="T3" fmla="*/ 768 h 768"/>
                <a:gd name="T4" fmla="*/ 192 w 192"/>
                <a:gd name="T5" fmla="*/ 672 h 768"/>
                <a:gd name="T6" fmla="*/ 192 w 192"/>
                <a:gd name="T7" fmla="*/ 96 h 768"/>
                <a:gd name="T8" fmla="*/ 0 w 192"/>
                <a:gd name="T9" fmla="*/ 0 h 768"/>
                <a:gd name="T10" fmla="*/ 0 60000 65536"/>
                <a:gd name="T11" fmla="*/ 0 60000 65536"/>
                <a:gd name="T12" fmla="*/ 0 60000 65536"/>
                <a:gd name="T13" fmla="*/ 0 60000 65536"/>
                <a:gd name="T14" fmla="*/ 0 60000 65536"/>
                <a:gd name="T15" fmla="*/ 0 w 192"/>
                <a:gd name="T16" fmla="*/ 0 h 768"/>
                <a:gd name="T17" fmla="*/ 192 w 192"/>
                <a:gd name="T18" fmla="*/ 768 h 768"/>
              </a:gdLst>
              <a:ahLst/>
              <a:cxnLst>
                <a:cxn ang="T10">
                  <a:pos x="T0" y="T1"/>
                </a:cxn>
                <a:cxn ang="T11">
                  <a:pos x="T2" y="T3"/>
                </a:cxn>
                <a:cxn ang="T12">
                  <a:pos x="T4" y="T5"/>
                </a:cxn>
                <a:cxn ang="T13">
                  <a:pos x="T6" y="T7"/>
                </a:cxn>
                <a:cxn ang="T14">
                  <a:pos x="T8" y="T9"/>
                </a:cxn>
              </a:cxnLst>
              <a:rect l="T15" t="T16" r="T17" b="T18"/>
              <a:pathLst>
                <a:path w="192" h="768">
                  <a:moveTo>
                    <a:pt x="0" y="0"/>
                  </a:moveTo>
                  <a:lnTo>
                    <a:pt x="0" y="768"/>
                  </a:lnTo>
                  <a:lnTo>
                    <a:pt x="192" y="672"/>
                  </a:lnTo>
                  <a:lnTo>
                    <a:pt x="192" y="96"/>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grpSp>
        <p:nvGrpSpPr>
          <p:cNvPr id="11316" name="Group 79"/>
          <p:cNvGrpSpPr>
            <a:grpSpLocks/>
          </p:cNvGrpSpPr>
          <p:nvPr/>
        </p:nvGrpSpPr>
        <p:grpSpPr bwMode="auto">
          <a:xfrm>
            <a:off x="5762625" y="3886200"/>
            <a:ext cx="485775" cy="1143000"/>
            <a:chOff x="4009" y="2304"/>
            <a:chExt cx="306" cy="720"/>
          </a:xfrm>
        </p:grpSpPr>
        <p:sp>
          <p:nvSpPr>
            <p:cNvPr id="11354" name="Rectangle 80"/>
            <p:cNvSpPr>
              <a:spLocks noChangeArrowheads="1"/>
            </p:cNvSpPr>
            <p:nvPr/>
          </p:nvSpPr>
          <p:spPr bwMode="auto">
            <a:xfrm>
              <a:off x="4009" y="2322"/>
              <a:ext cx="114" cy="210"/>
            </a:xfrm>
            <a:prstGeom prst="rect">
              <a:avLst/>
            </a:prstGeom>
            <a:noFill/>
            <a:ln w="12700">
              <a:noFill/>
              <a:miter lim="800000"/>
              <a:headEnd/>
              <a:tailEnd/>
            </a:ln>
          </p:spPr>
          <p:txBody>
            <a:bodyPr wrap="none" lIns="90488" tIns="44450" rIns="90488" bIns="44450">
              <a:prstTxWarp prst="textNoShape">
                <a:avLst/>
              </a:prstTxWarp>
              <a:spAutoFit/>
            </a:bodyPr>
            <a:lstStyle/>
            <a:p>
              <a:endParaRPr lang="en-US" sz="1600" b="1">
                <a:solidFill>
                  <a:schemeClr val="tx1"/>
                </a:solidFill>
                <a:latin typeface="Times" charset="0"/>
              </a:endParaRPr>
            </a:p>
          </p:txBody>
        </p:sp>
        <p:sp>
          <p:nvSpPr>
            <p:cNvPr id="11355" name="Rectangle 81"/>
            <p:cNvSpPr>
              <a:spLocks noChangeArrowheads="1"/>
            </p:cNvSpPr>
            <p:nvPr/>
          </p:nvSpPr>
          <p:spPr bwMode="auto">
            <a:xfrm rot="5400000">
              <a:off x="3993" y="2583"/>
              <a:ext cx="384"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charset="0"/>
                </a:rPr>
                <a:t>ALU</a:t>
              </a:r>
            </a:p>
          </p:txBody>
        </p:sp>
        <p:sp>
          <p:nvSpPr>
            <p:cNvPr id="11356" name="Freeform 82"/>
            <p:cNvSpPr>
              <a:spLocks/>
            </p:cNvSpPr>
            <p:nvPr/>
          </p:nvSpPr>
          <p:spPr bwMode="auto">
            <a:xfrm>
              <a:off x="4032" y="2304"/>
              <a:ext cx="283" cy="720"/>
            </a:xfrm>
            <a:custGeom>
              <a:avLst/>
              <a:gdLst>
                <a:gd name="T0" fmla="*/ 0 w 240"/>
                <a:gd name="T1" fmla="*/ 0 h 672"/>
                <a:gd name="T2" fmla="*/ 0 w 240"/>
                <a:gd name="T3" fmla="*/ 309 h 672"/>
                <a:gd name="T4" fmla="*/ 57 w 240"/>
                <a:gd name="T5" fmla="*/ 360 h 672"/>
                <a:gd name="T6" fmla="*/ 0 w 240"/>
                <a:gd name="T7" fmla="*/ 411 h 672"/>
                <a:gd name="T8" fmla="*/ 0 w 240"/>
                <a:gd name="T9" fmla="*/ 720 h 672"/>
                <a:gd name="T10" fmla="*/ 283 w 240"/>
                <a:gd name="T11" fmla="*/ 514 h 672"/>
                <a:gd name="T12" fmla="*/ 283 w 240"/>
                <a:gd name="T13" fmla="*/ 206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sp>
        <p:nvSpPr>
          <p:cNvPr id="11317" name="Rectangle 83"/>
          <p:cNvSpPr>
            <a:spLocks noChangeArrowheads="1"/>
          </p:cNvSpPr>
          <p:nvPr/>
        </p:nvSpPr>
        <p:spPr bwMode="auto">
          <a:xfrm>
            <a:off x="7794625" y="4391025"/>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0</a:t>
            </a:r>
          </a:p>
        </p:txBody>
      </p:sp>
      <p:sp>
        <p:nvSpPr>
          <p:cNvPr id="11318" name="Rectangle 84"/>
          <p:cNvSpPr>
            <a:spLocks noChangeArrowheads="1"/>
          </p:cNvSpPr>
          <p:nvPr/>
        </p:nvSpPr>
        <p:spPr bwMode="auto">
          <a:xfrm>
            <a:off x="7794625" y="5381625"/>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1</a:t>
            </a:r>
          </a:p>
        </p:txBody>
      </p:sp>
      <p:sp>
        <p:nvSpPr>
          <p:cNvPr id="11319" name="Freeform 85"/>
          <p:cNvSpPr>
            <a:spLocks/>
          </p:cNvSpPr>
          <p:nvPr/>
        </p:nvSpPr>
        <p:spPr bwMode="auto">
          <a:xfrm>
            <a:off x="7848600" y="4267200"/>
            <a:ext cx="304800" cy="1600200"/>
          </a:xfrm>
          <a:custGeom>
            <a:avLst/>
            <a:gdLst>
              <a:gd name="T0" fmla="*/ 0 w 192"/>
              <a:gd name="T1" fmla="*/ 0 h 1008"/>
              <a:gd name="T2" fmla="*/ 0 w 192"/>
              <a:gd name="T3" fmla="*/ 1600200 h 1008"/>
              <a:gd name="T4" fmla="*/ 304800 w 192"/>
              <a:gd name="T5" fmla="*/ 1371600 h 1008"/>
              <a:gd name="T6" fmla="*/ 304800 w 192"/>
              <a:gd name="T7" fmla="*/ 228600 h 1008"/>
              <a:gd name="T8" fmla="*/ 0 w 192"/>
              <a:gd name="T9" fmla="*/ 0 h 1008"/>
              <a:gd name="T10" fmla="*/ 0 60000 65536"/>
              <a:gd name="T11" fmla="*/ 0 60000 65536"/>
              <a:gd name="T12" fmla="*/ 0 60000 65536"/>
              <a:gd name="T13" fmla="*/ 0 60000 65536"/>
              <a:gd name="T14" fmla="*/ 0 60000 65536"/>
              <a:gd name="T15" fmla="*/ 0 w 192"/>
              <a:gd name="T16" fmla="*/ 0 h 1008"/>
              <a:gd name="T17" fmla="*/ 192 w 192"/>
              <a:gd name="T18" fmla="*/ 1008 h 1008"/>
            </a:gdLst>
            <a:ahLst/>
            <a:cxnLst>
              <a:cxn ang="T10">
                <a:pos x="T0" y="T1"/>
              </a:cxn>
              <a:cxn ang="T11">
                <a:pos x="T2" y="T3"/>
              </a:cxn>
              <a:cxn ang="T12">
                <a:pos x="T4" y="T5"/>
              </a:cxn>
              <a:cxn ang="T13">
                <a:pos x="T6" y="T7"/>
              </a:cxn>
              <a:cxn ang="T14">
                <a:pos x="T8" y="T9"/>
              </a:cxn>
            </a:cxnLst>
            <a:rect l="T15" t="T16" r="T17" b="T18"/>
            <a:pathLst>
              <a:path w="192" h="1008">
                <a:moveTo>
                  <a:pt x="0" y="0"/>
                </a:moveTo>
                <a:lnTo>
                  <a:pt x="0" y="1008"/>
                </a:lnTo>
                <a:lnTo>
                  <a:pt x="192" y="864"/>
                </a:lnTo>
                <a:lnTo>
                  <a:pt x="192" y="144"/>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11320" name="Rectangle 86"/>
          <p:cNvSpPr>
            <a:spLocks noChangeArrowheads="1"/>
          </p:cNvSpPr>
          <p:nvPr/>
        </p:nvSpPr>
        <p:spPr bwMode="auto">
          <a:xfrm>
            <a:off x="6391275" y="5129213"/>
            <a:ext cx="1127125" cy="1128712"/>
          </a:xfrm>
          <a:prstGeom prst="rect">
            <a:avLst/>
          </a:prstGeom>
          <a:noFill/>
          <a:ln w="28575">
            <a:solidFill>
              <a:schemeClr val="tx1"/>
            </a:solidFill>
            <a:miter lim="800000"/>
            <a:headEnd/>
            <a:tailEnd/>
          </a:ln>
        </p:spPr>
        <p:txBody>
          <a:bodyPr wrap="none" anchor="ctr">
            <a:prstTxWarp prst="textNoShape">
              <a:avLst/>
            </a:prstTxWarp>
          </a:bodyPr>
          <a:lstStyle/>
          <a:p>
            <a:endParaRPr lang="en-US"/>
          </a:p>
        </p:txBody>
      </p:sp>
      <p:sp>
        <p:nvSpPr>
          <p:cNvPr id="11321" name="Rectangle 87"/>
          <p:cNvSpPr>
            <a:spLocks noChangeArrowheads="1"/>
          </p:cNvSpPr>
          <p:nvPr/>
        </p:nvSpPr>
        <p:spPr bwMode="auto">
          <a:xfrm>
            <a:off x="6372225" y="5076825"/>
            <a:ext cx="66675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WrEn</a:t>
            </a:r>
          </a:p>
        </p:txBody>
      </p:sp>
      <p:sp>
        <p:nvSpPr>
          <p:cNvPr id="11322" name="Rectangle 88"/>
          <p:cNvSpPr>
            <a:spLocks noChangeArrowheads="1"/>
          </p:cNvSpPr>
          <p:nvPr/>
        </p:nvSpPr>
        <p:spPr bwMode="auto">
          <a:xfrm>
            <a:off x="6983413" y="5076825"/>
            <a:ext cx="496887"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Adr</a:t>
            </a:r>
          </a:p>
        </p:txBody>
      </p:sp>
      <p:sp>
        <p:nvSpPr>
          <p:cNvPr id="11323" name="Rectangle 89"/>
          <p:cNvSpPr>
            <a:spLocks noChangeArrowheads="1"/>
          </p:cNvSpPr>
          <p:nvPr/>
        </p:nvSpPr>
        <p:spPr bwMode="auto">
          <a:xfrm>
            <a:off x="6400800" y="5484813"/>
            <a:ext cx="1111250" cy="577850"/>
          </a:xfrm>
          <a:prstGeom prst="rect">
            <a:avLst/>
          </a:prstGeom>
          <a:noFill/>
          <a:ln w="12700">
            <a:noFill/>
            <a:miter lim="800000"/>
            <a:headEnd/>
            <a:tailEnd/>
          </a:ln>
        </p:spPr>
        <p:txBody>
          <a:bodyPr wrap="none" lIns="90488" tIns="44450" rIns="90488" bIns="44450">
            <a:prstTxWarp prst="textNoShape">
              <a:avLst/>
            </a:prstTxWarp>
            <a:spAutoFit/>
          </a:bodyPr>
          <a:lstStyle/>
          <a:p>
            <a:pPr algn="ctr">
              <a:lnSpc>
                <a:spcPct val="80000"/>
              </a:lnSpc>
            </a:pPr>
            <a:r>
              <a:rPr lang="en-US" sz="2000" b="1">
                <a:solidFill>
                  <a:schemeClr val="tx1"/>
                </a:solidFill>
                <a:latin typeface="Times" charset="0"/>
              </a:rPr>
              <a:t>Data</a:t>
            </a:r>
          </a:p>
          <a:p>
            <a:pPr algn="ctr">
              <a:lnSpc>
                <a:spcPct val="80000"/>
              </a:lnSpc>
            </a:pPr>
            <a:r>
              <a:rPr lang="en-US" sz="2000" b="1">
                <a:solidFill>
                  <a:schemeClr val="tx1"/>
                </a:solidFill>
                <a:latin typeface="Times" charset="0"/>
              </a:rPr>
              <a:t>Memory</a:t>
            </a:r>
          </a:p>
        </p:txBody>
      </p:sp>
      <p:sp>
        <p:nvSpPr>
          <p:cNvPr id="11324" name="Line 90"/>
          <p:cNvSpPr>
            <a:spLocks noChangeShapeType="1"/>
          </p:cNvSpPr>
          <p:nvPr/>
        </p:nvSpPr>
        <p:spPr bwMode="auto">
          <a:xfrm>
            <a:off x="6400800" y="6019800"/>
            <a:ext cx="152400" cy="762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1325" name="Line 91"/>
          <p:cNvSpPr>
            <a:spLocks noChangeShapeType="1"/>
          </p:cNvSpPr>
          <p:nvPr/>
        </p:nvSpPr>
        <p:spPr bwMode="auto">
          <a:xfrm flipH="1">
            <a:off x="6400800" y="6096000"/>
            <a:ext cx="152400" cy="762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1326" name="Line 92"/>
          <p:cNvSpPr>
            <a:spLocks noChangeShapeType="1"/>
          </p:cNvSpPr>
          <p:nvPr/>
        </p:nvSpPr>
        <p:spPr bwMode="auto">
          <a:xfrm>
            <a:off x="2819400" y="2819400"/>
            <a:ext cx="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1327" name="Line 93"/>
          <p:cNvSpPr>
            <a:spLocks noChangeShapeType="1"/>
          </p:cNvSpPr>
          <p:nvPr/>
        </p:nvSpPr>
        <p:spPr bwMode="auto">
          <a:xfrm>
            <a:off x="3200400" y="2819400"/>
            <a:ext cx="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1328" name="Freeform 94"/>
          <p:cNvSpPr>
            <a:spLocks/>
          </p:cNvSpPr>
          <p:nvPr/>
        </p:nvSpPr>
        <p:spPr bwMode="auto">
          <a:xfrm>
            <a:off x="2286000" y="2895600"/>
            <a:ext cx="304800" cy="228600"/>
          </a:xfrm>
          <a:custGeom>
            <a:avLst/>
            <a:gdLst>
              <a:gd name="T0" fmla="*/ 0 w 192"/>
              <a:gd name="T1" fmla="*/ 0 h 336"/>
              <a:gd name="T2" fmla="*/ 0 w 192"/>
              <a:gd name="T3" fmla="*/ 228600 h 336"/>
              <a:gd name="T4" fmla="*/ 304800 w 192"/>
              <a:gd name="T5" fmla="*/ 228600 h 336"/>
              <a:gd name="T6" fmla="*/ 0 60000 65536"/>
              <a:gd name="T7" fmla="*/ 0 60000 65536"/>
              <a:gd name="T8" fmla="*/ 0 60000 65536"/>
              <a:gd name="T9" fmla="*/ 0 w 192"/>
              <a:gd name="T10" fmla="*/ 0 h 336"/>
              <a:gd name="T11" fmla="*/ 192 w 192"/>
              <a:gd name="T12" fmla="*/ 336 h 336"/>
            </a:gdLst>
            <a:ahLst/>
            <a:cxnLst>
              <a:cxn ang="T6">
                <a:pos x="T0" y="T1"/>
              </a:cxn>
              <a:cxn ang="T7">
                <a:pos x="T2" y="T3"/>
              </a:cxn>
              <a:cxn ang="T8">
                <a:pos x="T4" y="T5"/>
              </a:cxn>
            </a:cxnLst>
            <a:rect l="T9" t="T10" r="T11" b="T12"/>
            <a:pathLst>
              <a:path w="192" h="336">
                <a:moveTo>
                  <a:pt x="0" y="0"/>
                </a:moveTo>
                <a:lnTo>
                  <a:pt x="0" y="336"/>
                </a:lnTo>
                <a:lnTo>
                  <a:pt x="192" y="336"/>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1329" name="Line 95"/>
          <p:cNvSpPr>
            <a:spLocks noChangeShapeType="1"/>
          </p:cNvSpPr>
          <p:nvPr/>
        </p:nvSpPr>
        <p:spPr bwMode="auto">
          <a:xfrm>
            <a:off x="2743200" y="3657600"/>
            <a:ext cx="0" cy="228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1330" name="Line 96"/>
          <p:cNvSpPr>
            <a:spLocks noChangeShapeType="1"/>
          </p:cNvSpPr>
          <p:nvPr/>
        </p:nvSpPr>
        <p:spPr bwMode="auto">
          <a:xfrm>
            <a:off x="3048000" y="3276600"/>
            <a:ext cx="0" cy="609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1331" name="Line 97"/>
          <p:cNvSpPr>
            <a:spLocks noChangeShapeType="1"/>
          </p:cNvSpPr>
          <p:nvPr/>
        </p:nvSpPr>
        <p:spPr bwMode="auto">
          <a:xfrm>
            <a:off x="3429000" y="3581400"/>
            <a:ext cx="0" cy="3048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1332" name="Line 98"/>
          <p:cNvSpPr>
            <a:spLocks noChangeShapeType="1"/>
          </p:cNvSpPr>
          <p:nvPr/>
        </p:nvSpPr>
        <p:spPr bwMode="auto">
          <a:xfrm>
            <a:off x="3810000" y="3581400"/>
            <a:ext cx="0" cy="3048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1333" name="Rectangle 99"/>
          <p:cNvSpPr>
            <a:spLocks noChangeArrowheads="1"/>
          </p:cNvSpPr>
          <p:nvPr/>
        </p:nvSpPr>
        <p:spPr bwMode="auto">
          <a:xfrm>
            <a:off x="3603625" y="3505200"/>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5</a:t>
            </a:r>
          </a:p>
        </p:txBody>
      </p:sp>
      <p:sp>
        <p:nvSpPr>
          <p:cNvPr id="11334" name="Line 100"/>
          <p:cNvSpPr>
            <a:spLocks noChangeShapeType="1"/>
          </p:cNvSpPr>
          <p:nvPr/>
        </p:nvSpPr>
        <p:spPr bwMode="auto">
          <a:xfrm>
            <a:off x="4038600" y="4191000"/>
            <a:ext cx="17526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1335" name="Line 101"/>
          <p:cNvSpPr>
            <a:spLocks noChangeShapeType="1"/>
          </p:cNvSpPr>
          <p:nvPr/>
        </p:nvSpPr>
        <p:spPr bwMode="auto">
          <a:xfrm>
            <a:off x="6096000" y="2857500"/>
            <a:ext cx="0" cy="12192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1336" name="Line 102"/>
          <p:cNvSpPr>
            <a:spLocks noChangeShapeType="1"/>
          </p:cNvSpPr>
          <p:nvPr/>
        </p:nvSpPr>
        <p:spPr bwMode="auto">
          <a:xfrm>
            <a:off x="4038600" y="4724400"/>
            <a:ext cx="9144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1337" name="Line 103"/>
          <p:cNvSpPr>
            <a:spLocks noChangeShapeType="1"/>
          </p:cNvSpPr>
          <p:nvPr/>
        </p:nvSpPr>
        <p:spPr bwMode="auto">
          <a:xfrm>
            <a:off x="5257800" y="4876800"/>
            <a:ext cx="5334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1338" name="Line 104"/>
          <p:cNvSpPr>
            <a:spLocks noChangeShapeType="1"/>
          </p:cNvSpPr>
          <p:nvPr/>
        </p:nvSpPr>
        <p:spPr bwMode="auto">
          <a:xfrm>
            <a:off x="4267200" y="5562600"/>
            <a:ext cx="685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1339" name="Line 105"/>
          <p:cNvSpPr>
            <a:spLocks noChangeShapeType="1"/>
          </p:cNvSpPr>
          <p:nvPr/>
        </p:nvSpPr>
        <p:spPr bwMode="auto">
          <a:xfrm>
            <a:off x="3200400" y="5562600"/>
            <a:ext cx="685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1340" name="Line 106"/>
          <p:cNvSpPr>
            <a:spLocks noChangeShapeType="1"/>
          </p:cNvSpPr>
          <p:nvPr/>
        </p:nvSpPr>
        <p:spPr bwMode="auto">
          <a:xfrm flipH="1">
            <a:off x="2819400" y="4724400"/>
            <a:ext cx="76200" cy="152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1341" name="Line 107"/>
          <p:cNvSpPr>
            <a:spLocks noChangeShapeType="1"/>
          </p:cNvSpPr>
          <p:nvPr/>
        </p:nvSpPr>
        <p:spPr bwMode="auto">
          <a:xfrm>
            <a:off x="2895600" y="4724400"/>
            <a:ext cx="76200" cy="152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1342" name="Line 108"/>
          <p:cNvSpPr>
            <a:spLocks noChangeShapeType="1"/>
          </p:cNvSpPr>
          <p:nvPr/>
        </p:nvSpPr>
        <p:spPr bwMode="auto">
          <a:xfrm>
            <a:off x="2895600" y="4876800"/>
            <a:ext cx="0" cy="228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1343" name="Line 109"/>
          <p:cNvSpPr>
            <a:spLocks noChangeShapeType="1"/>
          </p:cNvSpPr>
          <p:nvPr/>
        </p:nvSpPr>
        <p:spPr bwMode="auto">
          <a:xfrm flipV="1">
            <a:off x="4114800" y="6096000"/>
            <a:ext cx="0" cy="2286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1344" name="Line 110"/>
          <p:cNvSpPr>
            <a:spLocks noChangeShapeType="1"/>
          </p:cNvSpPr>
          <p:nvPr/>
        </p:nvSpPr>
        <p:spPr bwMode="auto">
          <a:xfrm flipV="1">
            <a:off x="5105400" y="5638800"/>
            <a:ext cx="0" cy="3048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1345" name="Line 111"/>
          <p:cNvSpPr>
            <a:spLocks noChangeShapeType="1"/>
          </p:cNvSpPr>
          <p:nvPr/>
        </p:nvSpPr>
        <p:spPr bwMode="auto">
          <a:xfrm flipH="1">
            <a:off x="6172200" y="6096000"/>
            <a:ext cx="2286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1346" name="Line 112"/>
          <p:cNvSpPr>
            <a:spLocks noChangeShapeType="1"/>
          </p:cNvSpPr>
          <p:nvPr/>
        </p:nvSpPr>
        <p:spPr bwMode="auto">
          <a:xfrm>
            <a:off x="6248400" y="4495800"/>
            <a:ext cx="16002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1347" name="Line 113"/>
          <p:cNvSpPr>
            <a:spLocks noChangeShapeType="1"/>
          </p:cNvSpPr>
          <p:nvPr/>
        </p:nvSpPr>
        <p:spPr bwMode="auto">
          <a:xfrm>
            <a:off x="7239000" y="4495800"/>
            <a:ext cx="0" cy="6096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1348" name="Line 114"/>
          <p:cNvSpPr>
            <a:spLocks noChangeShapeType="1"/>
          </p:cNvSpPr>
          <p:nvPr/>
        </p:nvSpPr>
        <p:spPr bwMode="auto">
          <a:xfrm flipH="1">
            <a:off x="6477000" y="4419600"/>
            <a:ext cx="7620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1349" name="Freeform 115"/>
          <p:cNvSpPr>
            <a:spLocks/>
          </p:cNvSpPr>
          <p:nvPr/>
        </p:nvSpPr>
        <p:spPr bwMode="auto">
          <a:xfrm>
            <a:off x="2057400" y="4343400"/>
            <a:ext cx="6248400" cy="2057400"/>
          </a:xfrm>
          <a:custGeom>
            <a:avLst/>
            <a:gdLst>
              <a:gd name="T0" fmla="*/ 6096000 w 3936"/>
              <a:gd name="T1" fmla="*/ 685800 h 1296"/>
              <a:gd name="T2" fmla="*/ 6248400 w 3936"/>
              <a:gd name="T3" fmla="*/ 685800 h 1296"/>
              <a:gd name="T4" fmla="*/ 6248400 w 3936"/>
              <a:gd name="T5" fmla="*/ 2057400 h 1296"/>
              <a:gd name="T6" fmla="*/ 0 w 3936"/>
              <a:gd name="T7" fmla="*/ 2057400 h 1296"/>
              <a:gd name="T8" fmla="*/ 0 w 3936"/>
              <a:gd name="T9" fmla="*/ 0 h 1296"/>
              <a:gd name="T10" fmla="*/ 533400 w 3936"/>
              <a:gd name="T11" fmla="*/ 0 h 1296"/>
              <a:gd name="T12" fmla="*/ 0 60000 65536"/>
              <a:gd name="T13" fmla="*/ 0 60000 65536"/>
              <a:gd name="T14" fmla="*/ 0 60000 65536"/>
              <a:gd name="T15" fmla="*/ 0 60000 65536"/>
              <a:gd name="T16" fmla="*/ 0 60000 65536"/>
              <a:gd name="T17" fmla="*/ 0 60000 65536"/>
              <a:gd name="T18" fmla="*/ 0 w 3936"/>
              <a:gd name="T19" fmla="*/ 0 h 1296"/>
              <a:gd name="T20" fmla="*/ 3936 w 3936"/>
              <a:gd name="T21" fmla="*/ 1296 h 1296"/>
            </a:gdLst>
            <a:ahLst/>
            <a:cxnLst>
              <a:cxn ang="T12">
                <a:pos x="T0" y="T1"/>
              </a:cxn>
              <a:cxn ang="T13">
                <a:pos x="T2" y="T3"/>
              </a:cxn>
              <a:cxn ang="T14">
                <a:pos x="T4" y="T5"/>
              </a:cxn>
              <a:cxn ang="T15">
                <a:pos x="T6" y="T7"/>
              </a:cxn>
              <a:cxn ang="T16">
                <a:pos x="T8" y="T9"/>
              </a:cxn>
              <a:cxn ang="T17">
                <a:pos x="T10" y="T11"/>
              </a:cxn>
            </a:cxnLst>
            <a:rect l="T18" t="T19" r="T20" b="T21"/>
            <a:pathLst>
              <a:path w="3936" h="1296">
                <a:moveTo>
                  <a:pt x="3840" y="432"/>
                </a:moveTo>
                <a:lnTo>
                  <a:pt x="3936" y="432"/>
                </a:lnTo>
                <a:lnTo>
                  <a:pt x="3936" y="1296"/>
                </a:lnTo>
                <a:lnTo>
                  <a:pt x="0" y="1296"/>
                </a:lnTo>
                <a:lnTo>
                  <a:pt x="0" y="0"/>
                </a:lnTo>
                <a:lnTo>
                  <a:pt x="336" y="0"/>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1350" name="Line 116"/>
          <p:cNvSpPr>
            <a:spLocks noChangeShapeType="1"/>
          </p:cNvSpPr>
          <p:nvPr/>
        </p:nvSpPr>
        <p:spPr bwMode="auto">
          <a:xfrm>
            <a:off x="5867400" y="5334000"/>
            <a:ext cx="5334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1351" name="Line 117"/>
          <p:cNvSpPr>
            <a:spLocks noChangeShapeType="1"/>
          </p:cNvSpPr>
          <p:nvPr/>
        </p:nvSpPr>
        <p:spPr bwMode="auto">
          <a:xfrm>
            <a:off x="7543800" y="5638800"/>
            <a:ext cx="304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1352" name="Line 118"/>
          <p:cNvSpPr>
            <a:spLocks noChangeShapeType="1"/>
          </p:cNvSpPr>
          <p:nvPr/>
        </p:nvSpPr>
        <p:spPr bwMode="auto">
          <a:xfrm flipH="1">
            <a:off x="3810000" y="6324600"/>
            <a:ext cx="3048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1353" name="Freeform 119"/>
          <p:cNvSpPr>
            <a:spLocks/>
          </p:cNvSpPr>
          <p:nvPr/>
        </p:nvSpPr>
        <p:spPr bwMode="auto">
          <a:xfrm>
            <a:off x="4648200" y="4721225"/>
            <a:ext cx="1219200" cy="609600"/>
          </a:xfrm>
          <a:custGeom>
            <a:avLst/>
            <a:gdLst>
              <a:gd name="T0" fmla="*/ 1219200 w 768"/>
              <a:gd name="T1" fmla="*/ 609600 h 384"/>
              <a:gd name="T2" fmla="*/ 0 w 768"/>
              <a:gd name="T3" fmla="*/ 609600 h 384"/>
              <a:gd name="T4" fmla="*/ 0 w 768"/>
              <a:gd name="T5" fmla="*/ 0 h 384"/>
              <a:gd name="T6" fmla="*/ 0 60000 65536"/>
              <a:gd name="T7" fmla="*/ 0 60000 65536"/>
              <a:gd name="T8" fmla="*/ 0 60000 65536"/>
              <a:gd name="T9" fmla="*/ 0 w 768"/>
              <a:gd name="T10" fmla="*/ 0 h 384"/>
              <a:gd name="T11" fmla="*/ 768 w 768"/>
              <a:gd name="T12" fmla="*/ 384 h 384"/>
            </a:gdLst>
            <a:ahLst/>
            <a:cxnLst>
              <a:cxn ang="T6">
                <a:pos x="T0" y="T1"/>
              </a:cxn>
              <a:cxn ang="T7">
                <a:pos x="T2" y="T3"/>
              </a:cxn>
              <a:cxn ang="T8">
                <a:pos x="T4" y="T5"/>
              </a:cxn>
            </a:cxnLst>
            <a:rect l="T9" t="T10" r="T11" b="T12"/>
            <a:pathLst>
              <a:path w="768" h="384">
                <a:moveTo>
                  <a:pt x="768" y="384"/>
                </a:moveTo>
                <a:lnTo>
                  <a:pt x="0" y="384"/>
                </a:lnTo>
                <a:lnTo>
                  <a:pt x="0" y="0"/>
                </a:lnTo>
              </a:path>
            </a:pathLst>
          </a:custGeom>
          <a:noFill/>
          <a:ln w="28575">
            <a:solidFill>
              <a:schemeClr val="accent2"/>
            </a:solidFill>
            <a:round/>
            <a:headEnd/>
            <a:tailEn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35644379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800100" y="228600"/>
            <a:ext cx="7683500" cy="474663"/>
          </a:xfrm>
          <a:noFill/>
        </p:spPr>
        <p:txBody>
          <a:bodyPr/>
          <a:lstStyle/>
          <a:p>
            <a:r>
              <a:rPr lang="en-US" dirty="0"/>
              <a:t>3f: The Branch Instruction</a:t>
            </a:r>
          </a:p>
        </p:txBody>
      </p:sp>
      <p:sp>
        <p:nvSpPr>
          <p:cNvPr id="12291" name="Rectangle 3"/>
          <p:cNvSpPr>
            <a:spLocks noGrp="1" noChangeArrowheads="1"/>
          </p:cNvSpPr>
          <p:nvPr>
            <p:ph type="body" idx="1"/>
          </p:nvPr>
        </p:nvSpPr>
        <p:spPr>
          <a:xfrm>
            <a:off x="76200" y="1981200"/>
            <a:ext cx="8991600" cy="3833813"/>
          </a:xfrm>
          <a:noFill/>
        </p:spPr>
        <p:txBody>
          <a:bodyPr/>
          <a:lstStyle/>
          <a:p>
            <a:pPr>
              <a:buFont typeface="Times" charset="0"/>
              <a:buNone/>
            </a:pPr>
            <a:r>
              <a:rPr lang="en-US" dirty="0">
                <a:latin typeface="Courier"/>
              </a:rPr>
              <a:t> </a:t>
            </a:r>
            <a:r>
              <a:rPr lang="en-US" dirty="0" err="1">
                <a:latin typeface="Courier"/>
              </a:rPr>
              <a:t>beq</a:t>
            </a:r>
            <a:r>
              <a:rPr lang="en-US" dirty="0">
                <a:latin typeface="Courier"/>
              </a:rPr>
              <a:t> </a:t>
            </a:r>
            <a:r>
              <a:rPr lang="en-US" dirty="0" err="1">
                <a:latin typeface="Courier"/>
              </a:rPr>
              <a:t>rs</a:t>
            </a:r>
            <a:r>
              <a:rPr lang="en-US" dirty="0">
                <a:latin typeface="Courier"/>
              </a:rPr>
              <a:t>, </a:t>
            </a:r>
            <a:r>
              <a:rPr lang="en-US" dirty="0" err="1">
                <a:latin typeface="Courier"/>
              </a:rPr>
              <a:t>rt</a:t>
            </a:r>
            <a:r>
              <a:rPr lang="en-US" dirty="0">
                <a:latin typeface="Courier"/>
              </a:rPr>
              <a:t>, imm16</a:t>
            </a:r>
          </a:p>
          <a:p>
            <a:pPr marL="508000" lvl="1"/>
            <a:r>
              <a:rPr lang="en-US" dirty="0" err="1"/>
              <a:t>mem</a:t>
            </a:r>
            <a:r>
              <a:rPr lang="en-US" dirty="0"/>
              <a:t>[PC] Fetch the instruction from memory</a:t>
            </a:r>
          </a:p>
          <a:p>
            <a:pPr marL="508000" lvl="1"/>
            <a:r>
              <a:rPr lang="en-US" dirty="0"/>
              <a:t>Equal </a:t>
            </a:r>
            <a:r>
              <a:rPr lang="en-US" dirty="0" smtClean="0"/>
              <a:t>= (R</a:t>
            </a:r>
            <a:r>
              <a:rPr lang="en-US" dirty="0"/>
              <a:t>[</a:t>
            </a:r>
            <a:r>
              <a:rPr lang="en-US" dirty="0" err="1"/>
              <a:t>rs</a:t>
            </a:r>
            <a:r>
              <a:rPr lang="en-US" dirty="0"/>
              <a:t>] == R[</a:t>
            </a:r>
            <a:r>
              <a:rPr lang="en-US" dirty="0" err="1"/>
              <a:t>rt</a:t>
            </a:r>
            <a:r>
              <a:rPr lang="en-US" dirty="0" smtClean="0"/>
              <a:t>])  </a:t>
            </a:r>
            <a:r>
              <a:rPr lang="en-US" dirty="0"/>
              <a:t>Calculate branch condition</a:t>
            </a:r>
          </a:p>
          <a:p>
            <a:pPr marL="508000" lvl="1"/>
            <a:r>
              <a:rPr lang="en-US" dirty="0"/>
              <a:t>if (Equal) Calculate the next instruction’s address</a:t>
            </a:r>
          </a:p>
          <a:p>
            <a:pPr marL="965200" lvl="2"/>
            <a:r>
              <a:rPr lang="en-US" dirty="0"/>
              <a:t>PC  =  PC + 4 + ( </a:t>
            </a:r>
            <a:r>
              <a:rPr lang="en-US" dirty="0" err="1"/>
              <a:t>SignExt</a:t>
            </a:r>
            <a:r>
              <a:rPr lang="en-US" dirty="0"/>
              <a:t>(imm16) x 4 )</a:t>
            </a:r>
          </a:p>
          <a:p>
            <a:pPr marL="508000" lvl="1">
              <a:buFontTx/>
              <a:buNone/>
            </a:pPr>
            <a:r>
              <a:rPr lang="en-US" dirty="0"/>
              <a:t>	else</a:t>
            </a:r>
          </a:p>
          <a:p>
            <a:pPr marL="965200" lvl="2"/>
            <a:r>
              <a:rPr lang="en-US" dirty="0"/>
              <a:t>PC  =  PC + 4</a:t>
            </a:r>
          </a:p>
        </p:txBody>
      </p:sp>
      <p:grpSp>
        <p:nvGrpSpPr>
          <p:cNvPr id="12292" name="Group 4"/>
          <p:cNvGrpSpPr>
            <a:grpSpLocks/>
          </p:cNvGrpSpPr>
          <p:nvPr/>
        </p:nvGrpSpPr>
        <p:grpSpPr bwMode="auto">
          <a:xfrm>
            <a:off x="1808163" y="803275"/>
            <a:ext cx="5975350" cy="1003300"/>
            <a:chOff x="1139" y="506"/>
            <a:chExt cx="3764" cy="632"/>
          </a:xfrm>
        </p:grpSpPr>
        <p:sp>
          <p:nvSpPr>
            <p:cNvPr id="12293" name="Rectangle 5"/>
            <p:cNvSpPr>
              <a:spLocks noChangeArrowheads="1"/>
            </p:cNvSpPr>
            <p:nvPr/>
          </p:nvSpPr>
          <p:spPr bwMode="auto">
            <a:xfrm>
              <a:off x="1204" y="706"/>
              <a:ext cx="3599" cy="17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grpSp>
          <p:nvGrpSpPr>
            <p:cNvPr id="12294" name="Group 6"/>
            <p:cNvGrpSpPr>
              <a:grpSpLocks/>
            </p:cNvGrpSpPr>
            <p:nvPr/>
          </p:nvGrpSpPr>
          <p:grpSpPr bwMode="auto">
            <a:xfrm>
              <a:off x="1200" y="664"/>
              <a:ext cx="624" cy="248"/>
              <a:chOff x="1200" y="664"/>
              <a:chExt cx="624" cy="248"/>
            </a:xfrm>
          </p:grpSpPr>
          <p:sp>
            <p:nvSpPr>
              <p:cNvPr id="12312" name="Rectangle 7"/>
              <p:cNvSpPr>
                <a:spLocks noChangeArrowheads="1"/>
              </p:cNvSpPr>
              <p:nvPr/>
            </p:nvSpPr>
            <p:spPr bwMode="auto">
              <a:xfrm>
                <a:off x="1200" y="702"/>
                <a:ext cx="624"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12313" name="Rectangle 8"/>
              <p:cNvSpPr>
                <a:spLocks noChangeArrowheads="1"/>
              </p:cNvSpPr>
              <p:nvPr/>
            </p:nvSpPr>
            <p:spPr bwMode="auto">
              <a:xfrm>
                <a:off x="1382" y="664"/>
                <a:ext cx="283"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a:solidFill>
                      <a:schemeClr val="tx1"/>
                    </a:solidFill>
                    <a:latin typeface="Times" charset="0"/>
                  </a:rPr>
                  <a:t>op</a:t>
                </a:r>
              </a:p>
            </p:txBody>
          </p:sp>
        </p:grpSp>
        <p:grpSp>
          <p:nvGrpSpPr>
            <p:cNvPr id="12295" name="Group 9"/>
            <p:cNvGrpSpPr>
              <a:grpSpLocks/>
            </p:cNvGrpSpPr>
            <p:nvPr/>
          </p:nvGrpSpPr>
          <p:grpSpPr bwMode="auto">
            <a:xfrm>
              <a:off x="1832" y="664"/>
              <a:ext cx="580" cy="248"/>
              <a:chOff x="1832" y="664"/>
              <a:chExt cx="580" cy="248"/>
            </a:xfrm>
          </p:grpSpPr>
          <p:sp>
            <p:nvSpPr>
              <p:cNvPr id="12310" name="Rectangle 10"/>
              <p:cNvSpPr>
                <a:spLocks noChangeArrowheads="1"/>
              </p:cNvSpPr>
              <p:nvPr/>
            </p:nvSpPr>
            <p:spPr bwMode="auto">
              <a:xfrm>
                <a:off x="1832" y="702"/>
                <a:ext cx="580"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12311" name="Rectangle 11"/>
              <p:cNvSpPr>
                <a:spLocks noChangeArrowheads="1"/>
              </p:cNvSpPr>
              <p:nvPr/>
            </p:nvSpPr>
            <p:spPr bwMode="auto">
              <a:xfrm>
                <a:off x="1997" y="664"/>
                <a:ext cx="247"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a:solidFill>
                      <a:schemeClr val="tx1"/>
                    </a:solidFill>
                    <a:latin typeface="Times" charset="0"/>
                  </a:rPr>
                  <a:t>rs</a:t>
                </a:r>
              </a:p>
            </p:txBody>
          </p:sp>
        </p:grpSp>
        <p:grpSp>
          <p:nvGrpSpPr>
            <p:cNvPr id="12296" name="Group 12"/>
            <p:cNvGrpSpPr>
              <a:grpSpLocks/>
            </p:cNvGrpSpPr>
            <p:nvPr/>
          </p:nvGrpSpPr>
          <p:grpSpPr bwMode="auto">
            <a:xfrm>
              <a:off x="2420" y="664"/>
              <a:ext cx="579" cy="248"/>
              <a:chOff x="2420" y="664"/>
              <a:chExt cx="579" cy="248"/>
            </a:xfrm>
          </p:grpSpPr>
          <p:sp>
            <p:nvSpPr>
              <p:cNvPr id="12308" name="Rectangle 13"/>
              <p:cNvSpPr>
                <a:spLocks noChangeArrowheads="1"/>
              </p:cNvSpPr>
              <p:nvPr/>
            </p:nvSpPr>
            <p:spPr bwMode="auto">
              <a:xfrm>
                <a:off x="2420" y="702"/>
                <a:ext cx="579"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12309" name="Rectangle 14"/>
              <p:cNvSpPr>
                <a:spLocks noChangeArrowheads="1"/>
              </p:cNvSpPr>
              <p:nvPr/>
            </p:nvSpPr>
            <p:spPr bwMode="auto">
              <a:xfrm>
                <a:off x="2584" y="664"/>
                <a:ext cx="238"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a:solidFill>
                      <a:schemeClr val="tx1"/>
                    </a:solidFill>
                    <a:latin typeface="Times" charset="0"/>
                  </a:rPr>
                  <a:t>rt</a:t>
                </a:r>
              </a:p>
            </p:txBody>
          </p:sp>
        </p:grpSp>
        <p:sp>
          <p:nvSpPr>
            <p:cNvPr id="12297" name="Rectangle 15"/>
            <p:cNvSpPr>
              <a:spLocks noChangeArrowheads="1"/>
            </p:cNvSpPr>
            <p:nvPr/>
          </p:nvSpPr>
          <p:spPr bwMode="auto">
            <a:xfrm>
              <a:off x="3007" y="702"/>
              <a:ext cx="1800"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12298" name="Rectangle 16"/>
            <p:cNvSpPr>
              <a:spLocks noChangeArrowheads="1"/>
            </p:cNvSpPr>
            <p:nvPr/>
          </p:nvSpPr>
          <p:spPr bwMode="auto">
            <a:xfrm>
              <a:off x="3510" y="664"/>
              <a:ext cx="834"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a:solidFill>
                    <a:schemeClr val="tx1"/>
                  </a:solidFill>
                  <a:latin typeface="Times" charset="0"/>
                </a:rPr>
                <a:t>immediate</a:t>
              </a:r>
            </a:p>
          </p:txBody>
        </p:sp>
        <p:sp>
          <p:nvSpPr>
            <p:cNvPr id="12299" name="Rectangle 17"/>
            <p:cNvSpPr>
              <a:spLocks noChangeArrowheads="1"/>
            </p:cNvSpPr>
            <p:nvPr/>
          </p:nvSpPr>
          <p:spPr bwMode="auto">
            <a:xfrm>
              <a:off x="4709" y="506"/>
              <a:ext cx="194"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0</a:t>
              </a:r>
            </a:p>
          </p:txBody>
        </p:sp>
        <p:sp>
          <p:nvSpPr>
            <p:cNvPr id="12300" name="Rectangle 18"/>
            <p:cNvSpPr>
              <a:spLocks noChangeArrowheads="1"/>
            </p:cNvSpPr>
            <p:nvPr/>
          </p:nvSpPr>
          <p:spPr bwMode="auto">
            <a:xfrm>
              <a:off x="2811" y="506"/>
              <a:ext cx="274"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16</a:t>
              </a:r>
            </a:p>
          </p:txBody>
        </p:sp>
        <p:sp>
          <p:nvSpPr>
            <p:cNvPr id="12301" name="Rectangle 19"/>
            <p:cNvSpPr>
              <a:spLocks noChangeArrowheads="1"/>
            </p:cNvSpPr>
            <p:nvPr/>
          </p:nvSpPr>
          <p:spPr bwMode="auto">
            <a:xfrm>
              <a:off x="2223" y="506"/>
              <a:ext cx="274"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21</a:t>
              </a:r>
            </a:p>
          </p:txBody>
        </p:sp>
        <p:sp>
          <p:nvSpPr>
            <p:cNvPr id="12302" name="Rectangle 20"/>
            <p:cNvSpPr>
              <a:spLocks noChangeArrowheads="1"/>
            </p:cNvSpPr>
            <p:nvPr/>
          </p:nvSpPr>
          <p:spPr bwMode="auto">
            <a:xfrm>
              <a:off x="1635" y="506"/>
              <a:ext cx="274"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26</a:t>
              </a:r>
            </a:p>
          </p:txBody>
        </p:sp>
        <p:sp>
          <p:nvSpPr>
            <p:cNvPr id="12303" name="Rectangle 21"/>
            <p:cNvSpPr>
              <a:spLocks noChangeArrowheads="1"/>
            </p:cNvSpPr>
            <p:nvPr/>
          </p:nvSpPr>
          <p:spPr bwMode="auto">
            <a:xfrm>
              <a:off x="1139" y="506"/>
              <a:ext cx="274"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31</a:t>
              </a:r>
            </a:p>
          </p:txBody>
        </p:sp>
        <p:sp>
          <p:nvSpPr>
            <p:cNvPr id="12304" name="Rectangle 22"/>
            <p:cNvSpPr>
              <a:spLocks noChangeArrowheads="1"/>
            </p:cNvSpPr>
            <p:nvPr/>
          </p:nvSpPr>
          <p:spPr bwMode="auto">
            <a:xfrm>
              <a:off x="1364" y="890"/>
              <a:ext cx="465"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6 bits</a:t>
              </a:r>
            </a:p>
          </p:txBody>
        </p:sp>
        <p:sp>
          <p:nvSpPr>
            <p:cNvPr id="12305" name="Rectangle 23"/>
            <p:cNvSpPr>
              <a:spLocks noChangeArrowheads="1"/>
            </p:cNvSpPr>
            <p:nvPr/>
          </p:nvSpPr>
          <p:spPr bwMode="auto">
            <a:xfrm>
              <a:off x="3669" y="890"/>
              <a:ext cx="545"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16 bits</a:t>
              </a:r>
            </a:p>
          </p:txBody>
        </p:sp>
        <p:sp>
          <p:nvSpPr>
            <p:cNvPr id="12306" name="Rectangle 24"/>
            <p:cNvSpPr>
              <a:spLocks noChangeArrowheads="1"/>
            </p:cNvSpPr>
            <p:nvPr/>
          </p:nvSpPr>
          <p:spPr bwMode="auto">
            <a:xfrm>
              <a:off x="2539" y="890"/>
              <a:ext cx="465"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5 bits</a:t>
              </a:r>
            </a:p>
          </p:txBody>
        </p:sp>
        <p:sp>
          <p:nvSpPr>
            <p:cNvPr id="12307" name="Rectangle 25"/>
            <p:cNvSpPr>
              <a:spLocks noChangeArrowheads="1"/>
            </p:cNvSpPr>
            <p:nvPr/>
          </p:nvSpPr>
          <p:spPr bwMode="auto">
            <a:xfrm>
              <a:off x="1952" y="890"/>
              <a:ext cx="465"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5 bits</a:t>
              </a:r>
            </a:p>
          </p:txBody>
        </p:sp>
      </p:grpSp>
    </p:spTree>
    <p:extLst>
      <p:ext uri="{BB962C8B-B14F-4D97-AF65-F5344CB8AC3E}">
        <p14:creationId xmlns:p14="http://schemas.microsoft.com/office/powerpoint/2010/main" val="17329951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6934"/>
            <a:ext cx="9144000" cy="1143000"/>
          </a:xfrm>
        </p:spPr>
        <p:txBody>
          <a:bodyPr/>
          <a:lstStyle/>
          <a:p>
            <a:r>
              <a:rPr lang="en-US" dirty="0"/>
              <a:t>If you didn’t do as well as you’d </a:t>
            </a:r>
            <a:r>
              <a:rPr lang="en-US" dirty="0" smtClean="0"/>
              <a:t>hoped</a:t>
            </a:r>
            <a:endParaRPr lang="en-US" dirty="0"/>
          </a:p>
        </p:txBody>
      </p:sp>
      <p:sp>
        <p:nvSpPr>
          <p:cNvPr id="3" name="Content Placeholder 2"/>
          <p:cNvSpPr>
            <a:spLocks noGrp="1"/>
          </p:cNvSpPr>
          <p:nvPr>
            <p:ph idx="1"/>
          </p:nvPr>
        </p:nvSpPr>
        <p:spPr>
          <a:xfrm>
            <a:off x="294374" y="1176816"/>
            <a:ext cx="8595889" cy="5488498"/>
          </a:xfrm>
        </p:spPr>
        <p:txBody>
          <a:bodyPr/>
          <a:lstStyle/>
          <a:p>
            <a:r>
              <a:rPr lang="en-US" dirty="0" smtClean="0"/>
              <a:t>You can still get an A with the clobber</a:t>
            </a:r>
          </a:p>
          <a:p>
            <a:pPr lvl="1"/>
            <a:r>
              <a:rPr lang="en-US" dirty="0" smtClean="0"/>
              <a:t>3 days preceding the final: there are no assignments, labs and discussions are OH</a:t>
            </a:r>
          </a:p>
          <a:p>
            <a:r>
              <a:rPr lang="en-US" dirty="0" smtClean="0"/>
              <a:t>Lots of resources to help:</a:t>
            </a:r>
          </a:p>
          <a:p>
            <a:pPr lvl="1"/>
            <a:r>
              <a:rPr lang="en-US" dirty="0" smtClean="0"/>
              <a:t>12 hours of OH/week</a:t>
            </a:r>
          </a:p>
          <a:p>
            <a:pPr lvl="2"/>
            <a:r>
              <a:rPr lang="en-US" dirty="0" smtClean="0"/>
              <a:t>Go earlier in the week for conceptual questions (or come to mine)</a:t>
            </a:r>
          </a:p>
          <a:p>
            <a:pPr lvl="1"/>
            <a:r>
              <a:rPr lang="en-US" dirty="0" smtClean="0"/>
              <a:t>Guerrilla section every Thursday (goes over exam-style problems)</a:t>
            </a:r>
          </a:p>
          <a:p>
            <a:pPr lvl="1"/>
            <a:r>
              <a:rPr lang="en-US" dirty="0" smtClean="0"/>
              <a:t>You may go to multiple discussions (good to hear things from multiple perspectives)</a:t>
            </a:r>
            <a:endParaRPr lang="en-US" dirty="0"/>
          </a:p>
        </p:txBody>
      </p:sp>
      <p:sp>
        <p:nvSpPr>
          <p:cNvPr id="4" name="Slide Number Placeholder 3"/>
          <p:cNvSpPr>
            <a:spLocks noGrp="1"/>
          </p:cNvSpPr>
          <p:nvPr>
            <p:ph type="sldNum" sz="quarter" idx="12"/>
          </p:nvPr>
        </p:nvSpPr>
        <p:spPr/>
        <p:txBody>
          <a:bodyPr/>
          <a:lstStyle/>
          <a:p>
            <a:pPr>
              <a:defRPr/>
            </a:pPr>
            <a:fld id="{0D227FE4-C4DE-B64E-BF78-4F634596A1E9}" type="slidenum">
              <a:rPr lang="en-US" smtClean="0"/>
              <a:pPr>
                <a:defRPr/>
              </a:pPr>
              <a:t>3</a:t>
            </a:fld>
            <a:endParaRPr lang="en-US"/>
          </a:p>
        </p:txBody>
      </p:sp>
    </p:spTree>
    <p:extLst>
      <p:ext uri="{BB962C8B-B14F-4D97-AF65-F5344CB8AC3E}">
        <p14:creationId xmlns:p14="http://schemas.microsoft.com/office/powerpoint/2010/main" val="427156161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00100" y="228600"/>
            <a:ext cx="7785100" cy="474663"/>
          </a:xfrm>
          <a:noFill/>
        </p:spPr>
        <p:txBody>
          <a:bodyPr/>
          <a:lstStyle/>
          <a:p>
            <a:r>
              <a:rPr lang="en-US" dirty="0" err="1"/>
              <a:t>Datapath</a:t>
            </a:r>
            <a:r>
              <a:rPr lang="en-US" dirty="0"/>
              <a:t> for Branch Operations</a:t>
            </a:r>
          </a:p>
        </p:txBody>
      </p:sp>
      <p:sp>
        <p:nvSpPr>
          <p:cNvPr id="13315" name="Rectangle 3"/>
          <p:cNvSpPr>
            <a:spLocks noGrp="1" noChangeArrowheads="1"/>
          </p:cNvSpPr>
          <p:nvPr>
            <p:ph type="body" idx="1"/>
          </p:nvPr>
        </p:nvSpPr>
        <p:spPr>
          <a:xfrm>
            <a:off x="381000" y="431805"/>
            <a:ext cx="8191500" cy="781050"/>
          </a:xfrm>
          <a:noFill/>
        </p:spPr>
        <p:txBody>
          <a:bodyPr/>
          <a:lstStyle/>
          <a:p>
            <a:pPr marL="0" indent="0">
              <a:lnSpc>
                <a:spcPct val="150000"/>
              </a:lnSpc>
              <a:spcBef>
                <a:spcPts val="968"/>
              </a:spcBef>
              <a:buNone/>
            </a:pPr>
            <a:r>
              <a:rPr lang="en-US" dirty="0" smtClean="0"/>
              <a:t>					</a:t>
            </a:r>
            <a:r>
              <a:rPr lang="en-US" dirty="0" err="1" smtClean="0"/>
              <a:t>beq</a:t>
            </a:r>
            <a:r>
              <a:rPr lang="en-US" dirty="0" smtClean="0"/>
              <a:t>    </a:t>
            </a:r>
            <a:r>
              <a:rPr lang="en-US" dirty="0" err="1"/>
              <a:t>rs</a:t>
            </a:r>
            <a:r>
              <a:rPr lang="en-US" dirty="0"/>
              <a:t>, </a:t>
            </a:r>
            <a:r>
              <a:rPr lang="en-US" dirty="0" err="1"/>
              <a:t>rt</a:t>
            </a:r>
            <a:r>
              <a:rPr lang="en-US" dirty="0"/>
              <a:t>, imm16		</a:t>
            </a:r>
            <a:br>
              <a:rPr lang="en-US" dirty="0"/>
            </a:br>
            <a:endParaRPr lang="en-US" dirty="0">
              <a:solidFill>
                <a:schemeClr val="accent1"/>
              </a:solidFill>
            </a:endParaRPr>
          </a:p>
          <a:p>
            <a:pPr marL="0" indent="0">
              <a:buNone/>
            </a:pPr>
            <a:r>
              <a:rPr lang="en-US" dirty="0" err="1" smtClean="0">
                <a:solidFill>
                  <a:schemeClr val="accent1"/>
                </a:solidFill>
              </a:rPr>
              <a:t>Datapath</a:t>
            </a:r>
            <a:r>
              <a:rPr lang="en-US" dirty="0" smtClean="0">
                <a:solidFill>
                  <a:schemeClr val="accent1"/>
                </a:solidFill>
              </a:rPr>
              <a:t> </a:t>
            </a:r>
            <a:r>
              <a:rPr lang="en-US" dirty="0">
                <a:solidFill>
                  <a:schemeClr val="accent1"/>
                </a:solidFill>
              </a:rPr>
              <a:t>generates condition </a:t>
            </a:r>
            <a:r>
              <a:rPr lang="en-US" dirty="0" smtClean="0">
                <a:solidFill>
                  <a:schemeClr val="accent1"/>
                </a:solidFill>
              </a:rPr>
              <a:t>(Equal</a:t>
            </a:r>
            <a:r>
              <a:rPr lang="en-US" dirty="0">
                <a:solidFill>
                  <a:schemeClr val="accent1"/>
                </a:solidFill>
              </a:rPr>
              <a:t>)</a:t>
            </a:r>
          </a:p>
        </p:txBody>
      </p:sp>
      <p:grpSp>
        <p:nvGrpSpPr>
          <p:cNvPr id="13316" name="Group 4"/>
          <p:cNvGrpSpPr>
            <a:grpSpLocks/>
          </p:cNvGrpSpPr>
          <p:nvPr/>
        </p:nvGrpSpPr>
        <p:grpSpPr bwMode="auto">
          <a:xfrm>
            <a:off x="1655763" y="1141419"/>
            <a:ext cx="5975350" cy="1003300"/>
            <a:chOff x="1043" y="794"/>
            <a:chExt cx="3764" cy="632"/>
          </a:xfrm>
        </p:grpSpPr>
        <p:sp>
          <p:nvSpPr>
            <p:cNvPr id="13388" name="Rectangle 5"/>
            <p:cNvSpPr>
              <a:spLocks noChangeArrowheads="1"/>
            </p:cNvSpPr>
            <p:nvPr/>
          </p:nvSpPr>
          <p:spPr bwMode="auto">
            <a:xfrm>
              <a:off x="1108" y="994"/>
              <a:ext cx="3599" cy="17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grpSp>
          <p:nvGrpSpPr>
            <p:cNvPr id="13389" name="Group 6"/>
            <p:cNvGrpSpPr>
              <a:grpSpLocks/>
            </p:cNvGrpSpPr>
            <p:nvPr/>
          </p:nvGrpSpPr>
          <p:grpSpPr bwMode="auto">
            <a:xfrm>
              <a:off x="1104" y="986"/>
              <a:ext cx="624" cy="248"/>
              <a:chOff x="1104" y="986"/>
              <a:chExt cx="624" cy="248"/>
            </a:xfrm>
          </p:grpSpPr>
          <p:sp>
            <p:nvSpPr>
              <p:cNvPr id="13407" name="Rectangle 7"/>
              <p:cNvSpPr>
                <a:spLocks noChangeArrowheads="1"/>
              </p:cNvSpPr>
              <p:nvPr/>
            </p:nvSpPr>
            <p:spPr bwMode="auto">
              <a:xfrm>
                <a:off x="1104" y="990"/>
                <a:ext cx="624"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13408" name="Rectangle 8"/>
              <p:cNvSpPr>
                <a:spLocks noChangeArrowheads="1"/>
              </p:cNvSpPr>
              <p:nvPr/>
            </p:nvSpPr>
            <p:spPr bwMode="auto">
              <a:xfrm>
                <a:off x="1286" y="986"/>
                <a:ext cx="283"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a:solidFill>
                      <a:schemeClr val="tx1"/>
                    </a:solidFill>
                    <a:latin typeface="Times" charset="0"/>
                  </a:rPr>
                  <a:t>op</a:t>
                </a:r>
              </a:p>
            </p:txBody>
          </p:sp>
        </p:grpSp>
        <p:grpSp>
          <p:nvGrpSpPr>
            <p:cNvPr id="13390" name="Group 9"/>
            <p:cNvGrpSpPr>
              <a:grpSpLocks/>
            </p:cNvGrpSpPr>
            <p:nvPr/>
          </p:nvGrpSpPr>
          <p:grpSpPr bwMode="auto">
            <a:xfrm>
              <a:off x="1736" y="986"/>
              <a:ext cx="580" cy="248"/>
              <a:chOff x="1736" y="986"/>
              <a:chExt cx="580" cy="248"/>
            </a:xfrm>
          </p:grpSpPr>
          <p:sp>
            <p:nvSpPr>
              <p:cNvPr id="13405" name="Rectangle 10"/>
              <p:cNvSpPr>
                <a:spLocks noChangeArrowheads="1"/>
              </p:cNvSpPr>
              <p:nvPr/>
            </p:nvSpPr>
            <p:spPr bwMode="auto">
              <a:xfrm>
                <a:off x="1736" y="990"/>
                <a:ext cx="580"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13406" name="Rectangle 11"/>
              <p:cNvSpPr>
                <a:spLocks noChangeArrowheads="1"/>
              </p:cNvSpPr>
              <p:nvPr/>
            </p:nvSpPr>
            <p:spPr bwMode="auto">
              <a:xfrm>
                <a:off x="1901" y="986"/>
                <a:ext cx="247"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a:solidFill>
                      <a:schemeClr val="tx1"/>
                    </a:solidFill>
                    <a:latin typeface="Times" charset="0"/>
                  </a:rPr>
                  <a:t>rs</a:t>
                </a:r>
              </a:p>
            </p:txBody>
          </p:sp>
        </p:grpSp>
        <p:grpSp>
          <p:nvGrpSpPr>
            <p:cNvPr id="13391" name="Group 12"/>
            <p:cNvGrpSpPr>
              <a:grpSpLocks/>
            </p:cNvGrpSpPr>
            <p:nvPr/>
          </p:nvGrpSpPr>
          <p:grpSpPr bwMode="auto">
            <a:xfrm>
              <a:off x="2324" y="986"/>
              <a:ext cx="579" cy="248"/>
              <a:chOff x="2324" y="986"/>
              <a:chExt cx="579" cy="248"/>
            </a:xfrm>
          </p:grpSpPr>
          <p:sp>
            <p:nvSpPr>
              <p:cNvPr id="13403" name="Rectangle 13"/>
              <p:cNvSpPr>
                <a:spLocks noChangeArrowheads="1"/>
              </p:cNvSpPr>
              <p:nvPr/>
            </p:nvSpPr>
            <p:spPr bwMode="auto">
              <a:xfrm>
                <a:off x="2324" y="990"/>
                <a:ext cx="579"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13404" name="Rectangle 14"/>
              <p:cNvSpPr>
                <a:spLocks noChangeArrowheads="1"/>
              </p:cNvSpPr>
              <p:nvPr/>
            </p:nvSpPr>
            <p:spPr bwMode="auto">
              <a:xfrm>
                <a:off x="2488" y="986"/>
                <a:ext cx="238"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a:solidFill>
                      <a:schemeClr val="tx1"/>
                    </a:solidFill>
                    <a:latin typeface="Times" charset="0"/>
                  </a:rPr>
                  <a:t>rt</a:t>
                </a:r>
              </a:p>
            </p:txBody>
          </p:sp>
        </p:grpSp>
        <p:sp>
          <p:nvSpPr>
            <p:cNvPr id="13392" name="Rectangle 15"/>
            <p:cNvSpPr>
              <a:spLocks noChangeArrowheads="1"/>
            </p:cNvSpPr>
            <p:nvPr/>
          </p:nvSpPr>
          <p:spPr bwMode="auto">
            <a:xfrm>
              <a:off x="2911" y="990"/>
              <a:ext cx="1800"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13393" name="Rectangle 16"/>
            <p:cNvSpPr>
              <a:spLocks noChangeArrowheads="1"/>
            </p:cNvSpPr>
            <p:nvPr/>
          </p:nvSpPr>
          <p:spPr bwMode="auto">
            <a:xfrm>
              <a:off x="3222" y="986"/>
              <a:ext cx="834"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dirty="0">
                  <a:solidFill>
                    <a:schemeClr val="tx1"/>
                  </a:solidFill>
                  <a:latin typeface="Times" charset="0"/>
                </a:rPr>
                <a:t>immediate</a:t>
              </a:r>
            </a:p>
          </p:txBody>
        </p:sp>
        <p:sp>
          <p:nvSpPr>
            <p:cNvPr id="13394" name="Rectangle 17"/>
            <p:cNvSpPr>
              <a:spLocks noChangeArrowheads="1"/>
            </p:cNvSpPr>
            <p:nvPr/>
          </p:nvSpPr>
          <p:spPr bwMode="auto">
            <a:xfrm>
              <a:off x="4613" y="794"/>
              <a:ext cx="194"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0</a:t>
              </a:r>
            </a:p>
          </p:txBody>
        </p:sp>
        <p:sp>
          <p:nvSpPr>
            <p:cNvPr id="13395" name="Rectangle 18"/>
            <p:cNvSpPr>
              <a:spLocks noChangeArrowheads="1"/>
            </p:cNvSpPr>
            <p:nvPr/>
          </p:nvSpPr>
          <p:spPr bwMode="auto">
            <a:xfrm>
              <a:off x="2715" y="794"/>
              <a:ext cx="274"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16</a:t>
              </a:r>
            </a:p>
          </p:txBody>
        </p:sp>
        <p:sp>
          <p:nvSpPr>
            <p:cNvPr id="13396" name="Rectangle 19"/>
            <p:cNvSpPr>
              <a:spLocks noChangeArrowheads="1"/>
            </p:cNvSpPr>
            <p:nvPr/>
          </p:nvSpPr>
          <p:spPr bwMode="auto">
            <a:xfrm>
              <a:off x="2127" y="794"/>
              <a:ext cx="274"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21</a:t>
              </a:r>
            </a:p>
          </p:txBody>
        </p:sp>
        <p:sp>
          <p:nvSpPr>
            <p:cNvPr id="13397" name="Rectangle 20"/>
            <p:cNvSpPr>
              <a:spLocks noChangeArrowheads="1"/>
            </p:cNvSpPr>
            <p:nvPr/>
          </p:nvSpPr>
          <p:spPr bwMode="auto">
            <a:xfrm>
              <a:off x="1539" y="794"/>
              <a:ext cx="274"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26</a:t>
              </a:r>
            </a:p>
          </p:txBody>
        </p:sp>
        <p:sp>
          <p:nvSpPr>
            <p:cNvPr id="13398" name="Rectangle 21"/>
            <p:cNvSpPr>
              <a:spLocks noChangeArrowheads="1"/>
            </p:cNvSpPr>
            <p:nvPr/>
          </p:nvSpPr>
          <p:spPr bwMode="auto">
            <a:xfrm>
              <a:off x="1043" y="794"/>
              <a:ext cx="274"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31</a:t>
              </a:r>
            </a:p>
          </p:txBody>
        </p:sp>
        <p:sp>
          <p:nvSpPr>
            <p:cNvPr id="13399" name="Rectangle 22"/>
            <p:cNvSpPr>
              <a:spLocks noChangeArrowheads="1"/>
            </p:cNvSpPr>
            <p:nvPr/>
          </p:nvSpPr>
          <p:spPr bwMode="auto">
            <a:xfrm>
              <a:off x="1268" y="1178"/>
              <a:ext cx="465"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6 bits</a:t>
              </a:r>
            </a:p>
          </p:txBody>
        </p:sp>
        <p:sp>
          <p:nvSpPr>
            <p:cNvPr id="13400" name="Rectangle 23"/>
            <p:cNvSpPr>
              <a:spLocks noChangeArrowheads="1"/>
            </p:cNvSpPr>
            <p:nvPr/>
          </p:nvSpPr>
          <p:spPr bwMode="auto">
            <a:xfrm>
              <a:off x="3573" y="1178"/>
              <a:ext cx="545"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16 bits</a:t>
              </a:r>
            </a:p>
          </p:txBody>
        </p:sp>
        <p:sp>
          <p:nvSpPr>
            <p:cNvPr id="13401" name="Rectangle 24"/>
            <p:cNvSpPr>
              <a:spLocks noChangeArrowheads="1"/>
            </p:cNvSpPr>
            <p:nvPr/>
          </p:nvSpPr>
          <p:spPr bwMode="auto">
            <a:xfrm>
              <a:off x="2443" y="1178"/>
              <a:ext cx="465"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5 bits</a:t>
              </a:r>
            </a:p>
          </p:txBody>
        </p:sp>
        <p:sp>
          <p:nvSpPr>
            <p:cNvPr id="13402" name="Rectangle 25"/>
            <p:cNvSpPr>
              <a:spLocks noChangeArrowheads="1"/>
            </p:cNvSpPr>
            <p:nvPr/>
          </p:nvSpPr>
          <p:spPr bwMode="auto">
            <a:xfrm>
              <a:off x="1856" y="1178"/>
              <a:ext cx="465"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5 bits</a:t>
              </a:r>
            </a:p>
          </p:txBody>
        </p:sp>
      </p:grpSp>
      <p:sp>
        <p:nvSpPr>
          <p:cNvPr id="13317" name="Rectangle 26"/>
          <p:cNvSpPr>
            <a:spLocks noChangeArrowheads="1"/>
          </p:cNvSpPr>
          <p:nvPr/>
        </p:nvSpPr>
        <p:spPr bwMode="auto">
          <a:xfrm>
            <a:off x="1600200" y="5943600"/>
            <a:ext cx="7543800" cy="600075"/>
          </a:xfrm>
          <a:prstGeom prst="rect">
            <a:avLst/>
          </a:prstGeom>
          <a:noFill/>
          <a:ln w="12700">
            <a:noFill/>
            <a:miter lim="800000"/>
            <a:headEnd/>
            <a:tailEnd/>
          </a:ln>
        </p:spPr>
        <p:txBody>
          <a:bodyPr lIns="63500" tIns="25400" rIns="63500" bIns="25400">
            <a:prstTxWarp prst="textNoShape">
              <a:avLst/>
            </a:prstTxWarp>
            <a:spAutoFit/>
          </a:bodyPr>
          <a:lstStyle/>
          <a:p>
            <a:pPr marL="203200" indent="-203200">
              <a:lnSpc>
                <a:spcPct val="75000"/>
              </a:lnSpc>
              <a:spcBef>
                <a:spcPct val="65000"/>
              </a:spcBef>
              <a:buSzPct val="100000"/>
              <a:buFont typeface="Times" charset="0"/>
              <a:buNone/>
            </a:pPr>
            <a:r>
              <a:rPr lang="en-US" sz="2400" b="1">
                <a:solidFill>
                  <a:schemeClr val="tx1"/>
                </a:solidFill>
              </a:rPr>
              <a:t>Already have mux, adder, need special sign extender for PC, need equal compare (sub?)</a:t>
            </a:r>
            <a:endParaRPr lang="en-US" sz="2800" b="1">
              <a:solidFill>
                <a:schemeClr val="tx1"/>
              </a:solidFill>
            </a:endParaRPr>
          </a:p>
        </p:txBody>
      </p:sp>
      <p:sp>
        <p:nvSpPr>
          <p:cNvPr id="13318" name="Rectangle 27"/>
          <p:cNvSpPr>
            <a:spLocks noChangeArrowheads="1"/>
          </p:cNvSpPr>
          <p:nvPr/>
        </p:nvSpPr>
        <p:spPr bwMode="auto">
          <a:xfrm rot="10800000" flipV="1">
            <a:off x="228600" y="6235700"/>
            <a:ext cx="900113"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imm16</a:t>
            </a:r>
          </a:p>
        </p:txBody>
      </p:sp>
      <p:sp>
        <p:nvSpPr>
          <p:cNvPr id="13319" name="Rectangle 28"/>
          <p:cNvSpPr>
            <a:spLocks noChangeArrowheads="1"/>
          </p:cNvSpPr>
          <p:nvPr/>
        </p:nvSpPr>
        <p:spPr bwMode="auto">
          <a:xfrm>
            <a:off x="2133600" y="5321300"/>
            <a:ext cx="490538"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clk</a:t>
            </a:r>
          </a:p>
        </p:txBody>
      </p:sp>
      <p:grpSp>
        <p:nvGrpSpPr>
          <p:cNvPr id="13320" name="Group 29"/>
          <p:cNvGrpSpPr>
            <a:grpSpLocks/>
          </p:cNvGrpSpPr>
          <p:nvPr/>
        </p:nvGrpSpPr>
        <p:grpSpPr bwMode="auto">
          <a:xfrm>
            <a:off x="2209800" y="3927475"/>
            <a:ext cx="349250" cy="1266825"/>
            <a:chOff x="1326" y="2338"/>
            <a:chExt cx="220" cy="798"/>
          </a:xfrm>
        </p:grpSpPr>
        <p:sp>
          <p:nvSpPr>
            <p:cNvPr id="13384" name="Rectangle 30"/>
            <p:cNvSpPr>
              <a:spLocks noChangeArrowheads="1"/>
            </p:cNvSpPr>
            <p:nvPr/>
          </p:nvSpPr>
          <p:spPr bwMode="auto">
            <a:xfrm>
              <a:off x="1364" y="2384"/>
              <a:ext cx="145" cy="752"/>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13385" name="Rectangle 31"/>
            <p:cNvSpPr>
              <a:spLocks noChangeArrowheads="1"/>
            </p:cNvSpPr>
            <p:nvPr/>
          </p:nvSpPr>
          <p:spPr bwMode="auto">
            <a:xfrm rot="5400000">
              <a:off x="1288" y="2681"/>
              <a:ext cx="285"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charset="0"/>
                </a:rPr>
                <a:t>PC</a:t>
              </a:r>
            </a:p>
          </p:txBody>
        </p:sp>
        <p:sp>
          <p:nvSpPr>
            <p:cNvPr id="13386" name="Rectangle 32"/>
            <p:cNvSpPr>
              <a:spLocks noChangeArrowheads="1"/>
            </p:cNvSpPr>
            <p:nvPr/>
          </p:nvSpPr>
          <p:spPr bwMode="auto">
            <a:xfrm rot="-5400000">
              <a:off x="1320" y="2354"/>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charset="0"/>
                </a:rPr>
                <a:t>00</a:t>
              </a:r>
            </a:p>
          </p:txBody>
        </p:sp>
        <p:sp>
          <p:nvSpPr>
            <p:cNvPr id="13387" name="Rectangle 33"/>
            <p:cNvSpPr>
              <a:spLocks noChangeArrowheads="1"/>
            </p:cNvSpPr>
            <p:nvPr/>
          </p:nvSpPr>
          <p:spPr bwMode="auto">
            <a:xfrm>
              <a:off x="1367" y="2388"/>
              <a:ext cx="140" cy="14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grpSp>
      <p:sp>
        <p:nvSpPr>
          <p:cNvPr id="13321" name="Rectangle 34"/>
          <p:cNvSpPr>
            <a:spLocks noChangeArrowheads="1"/>
          </p:cNvSpPr>
          <p:nvPr/>
        </p:nvSpPr>
        <p:spPr bwMode="auto">
          <a:xfrm>
            <a:off x="582613" y="3340100"/>
            <a:ext cx="30797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a:solidFill>
                  <a:schemeClr val="tx1"/>
                </a:solidFill>
                <a:latin typeface="Times" charset="0"/>
              </a:rPr>
              <a:t>4</a:t>
            </a:r>
          </a:p>
        </p:txBody>
      </p:sp>
      <p:sp>
        <p:nvSpPr>
          <p:cNvPr id="13322" name="Rectangle 35"/>
          <p:cNvSpPr>
            <a:spLocks noChangeArrowheads="1"/>
          </p:cNvSpPr>
          <p:nvPr/>
        </p:nvSpPr>
        <p:spPr bwMode="auto">
          <a:xfrm>
            <a:off x="1487488" y="3187700"/>
            <a:ext cx="1027112"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u="sng" dirty="0" err="1">
                <a:solidFill>
                  <a:srgbClr val="0000FF"/>
                </a:solidFill>
                <a:latin typeface="+mn-lt"/>
                <a:ea typeface="ＭＳ Ｐゴシック" charset="-128"/>
                <a:cs typeface="ＭＳ Ｐゴシック" charset="-128"/>
              </a:rPr>
              <a:t>nPC_sel</a:t>
            </a:r>
            <a:endParaRPr lang="en-US" sz="2000" b="1" u="sng" dirty="0">
              <a:solidFill>
                <a:srgbClr val="0000FF"/>
              </a:solidFill>
              <a:latin typeface="+mn-lt"/>
              <a:ea typeface="ＭＳ Ｐゴシック" charset="-128"/>
              <a:cs typeface="ＭＳ Ｐゴシック" charset="-128"/>
            </a:endParaRPr>
          </a:p>
        </p:txBody>
      </p:sp>
      <p:sp>
        <p:nvSpPr>
          <p:cNvPr id="13323" name="Line 36"/>
          <p:cNvSpPr>
            <a:spLocks noChangeShapeType="1"/>
          </p:cNvSpPr>
          <p:nvPr/>
        </p:nvSpPr>
        <p:spPr bwMode="auto">
          <a:xfrm flipH="1">
            <a:off x="1965325" y="3597275"/>
            <a:ext cx="0" cy="371475"/>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13324" name="Rectangle 37"/>
          <p:cNvSpPr>
            <a:spLocks noChangeArrowheads="1"/>
          </p:cNvSpPr>
          <p:nvPr/>
        </p:nvSpPr>
        <p:spPr bwMode="auto">
          <a:xfrm>
            <a:off x="630238" y="5016500"/>
            <a:ext cx="295275" cy="1066800"/>
          </a:xfrm>
          <a:prstGeom prst="rect">
            <a:avLst/>
          </a:prstGeom>
          <a:noFill/>
          <a:ln w="25400">
            <a:solidFill>
              <a:schemeClr val="accent2"/>
            </a:solidFill>
            <a:miter lim="800000"/>
            <a:headEnd/>
            <a:tailEnd/>
          </a:ln>
        </p:spPr>
        <p:txBody>
          <a:bodyPr wrap="none" anchor="ctr">
            <a:prstTxWarp prst="textNoShape">
              <a:avLst/>
            </a:prstTxWarp>
          </a:bodyPr>
          <a:lstStyle/>
          <a:p>
            <a:endParaRPr lang="en-US"/>
          </a:p>
        </p:txBody>
      </p:sp>
      <p:sp>
        <p:nvSpPr>
          <p:cNvPr id="13325" name="Rectangle 38"/>
          <p:cNvSpPr>
            <a:spLocks noChangeArrowheads="1"/>
          </p:cNvSpPr>
          <p:nvPr/>
        </p:nvSpPr>
        <p:spPr bwMode="auto">
          <a:xfrm rot="5400000">
            <a:off x="329406" y="5352257"/>
            <a:ext cx="88582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charset="0"/>
              </a:rPr>
              <a:t>PC Ext</a:t>
            </a:r>
          </a:p>
        </p:txBody>
      </p:sp>
      <p:sp>
        <p:nvSpPr>
          <p:cNvPr id="13326" name="Rectangle 39"/>
          <p:cNvSpPr>
            <a:spLocks noChangeArrowheads="1"/>
          </p:cNvSpPr>
          <p:nvPr/>
        </p:nvSpPr>
        <p:spPr bwMode="auto">
          <a:xfrm rot="5400000">
            <a:off x="923131" y="3747294"/>
            <a:ext cx="8032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charset="0"/>
              </a:rPr>
              <a:t>Adder</a:t>
            </a:r>
          </a:p>
        </p:txBody>
      </p:sp>
      <p:sp>
        <p:nvSpPr>
          <p:cNvPr id="13327" name="Freeform 40"/>
          <p:cNvSpPr>
            <a:spLocks/>
          </p:cNvSpPr>
          <p:nvPr/>
        </p:nvSpPr>
        <p:spPr bwMode="auto">
          <a:xfrm>
            <a:off x="1143000" y="3416300"/>
            <a:ext cx="381000" cy="1066800"/>
          </a:xfrm>
          <a:custGeom>
            <a:avLst/>
            <a:gdLst>
              <a:gd name="T0" fmla="*/ 0 w 240"/>
              <a:gd name="T1" fmla="*/ 0 h 672"/>
              <a:gd name="T2" fmla="*/ 0 w 240"/>
              <a:gd name="T3" fmla="*/ 457200 h 672"/>
              <a:gd name="T4" fmla="*/ 76200 w 240"/>
              <a:gd name="T5" fmla="*/ 533400 h 672"/>
              <a:gd name="T6" fmla="*/ 0 w 240"/>
              <a:gd name="T7" fmla="*/ 609600 h 672"/>
              <a:gd name="T8" fmla="*/ 0 w 240"/>
              <a:gd name="T9" fmla="*/ 1066800 h 672"/>
              <a:gd name="T10" fmla="*/ 381000 w 240"/>
              <a:gd name="T11" fmla="*/ 762000 h 672"/>
              <a:gd name="T12" fmla="*/ 381000 w 240"/>
              <a:gd name="T13" fmla="*/ 304800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accent2"/>
            </a:solidFill>
            <a:round/>
            <a:headEnd/>
            <a:tailEnd/>
          </a:ln>
        </p:spPr>
        <p:txBody>
          <a:bodyPr wrap="none" anchor="ctr">
            <a:prstTxWarp prst="textNoShape">
              <a:avLst/>
            </a:prstTxWarp>
          </a:bodyPr>
          <a:lstStyle/>
          <a:p>
            <a:endParaRPr lang="en-US"/>
          </a:p>
        </p:txBody>
      </p:sp>
      <p:sp>
        <p:nvSpPr>
          <p:cNvPr id="13328" name="Rectangle 41"/>
          <p:cNvSpPr>
            <a:spLocks noChangeArrowheads="1"/>
          </p:cNvSpPr>
          <p:nvPr/>
        </p:nvSpPr>
        <p:spPr bwMode="auto">
          <a:xfrm rot="5400000">
            <a:off x="923131" y="4966494"/>
            <a:ext cx="8032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charset="0"/>
              </a:rPr>
              <a:t>Adder</a:t>
            </a:r>
          </a:p>
        </p:txBody>
      </p:sp>
      <p:sp>
        <p:nvSpPr>
          <p:cNvPr id="13329" name="Freeform 42"/>
          <p:cNvSpPr>
            <a:spLocks/>
          </p:cNvSpPr>
          <p:nvPr/>
        </p:nvSpPr>
        <p:spPr bwMode="auto">
          <a:xfrm>
            <a:off x="1143000" y="4635500"/>
            <a:ext cx="381000" cy="1066800"/>
          </a:xfrm>
          <a:custGeom>
            <a:avLst/>
            <a:gdLst>
              <a:gd name="T0" fmla="*/ 0 w 240"/>
              <a:gd name="T1" fmla="*/ 0 h 672"/>
              <a:gd name="T2" fmla="*/ 0 w 240"/>
              <a:gd name="T3" fmla="*/ 457200 h 672"/>
              <a:gd name="T4" fmla="*/ 76200 w 240"/>
              <a:gd name="T5" fmla="*/ 533400 h 672"/>
              <a:gd name="T6" fmla="*/ 0 w 240"/>
              <a:gd name="T7" fmla="*/ 609600 h 672"/>
              <a:gd name="T8" fmla="*/ 0 w 240"/>
              <a:gd name="T9" fmla="*/ 1066800 h 672"/>
              <a:gd name="T10" fmla="*/ 381000 w 240"/>
              <a:gd name="T11" fmla="*/ 762000 h 672"/>
              <a:gd name="T12" fmla="*/ 381000 w 240"/>
              <a:gd name="T13" fmla="*/ 304800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accent2"/>
            </a:solidFill>
            <a:round/>
            <a:headEnd/>
            <a:tailEnd/>
          </a:ln>
        </p:spPr>
        <p:txBody>
          <a:bodyPr wrap="none" anchor="ctr">
            <a:prstTxWarp prst="textNoShape">
              <a:avLst/>
            </a:prstTxWarp>
          </a:bodyPr>
          <a:lstStyle/>
          <a:p>
            <a:endParaRPr lang="en-US"/>
          </a:p>
        </p:txBody>
      </p:sp>
      <p:sp>
        <p:nvSpPr>
          <p:cNvPr id="13330" name="Rectangle 43"/>
          <p:cNvSpPr>
            <a:spLocks noChangeArrowheads="1"/>
          </p:cNvSpPr>
          <p:nvPr/>
        </p:nvSpPr>
        <p:spPr bwMode="auto">
          <a:xfrm rot="5400000">
            <a:off x="1615281" y="4439444"/>
            <a:ext cx="6381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charset="0"/>
              </a:rPr>
              <a:t>Mux</a:t>
            </a:r>
          </a:p>
        </p:txBody>
      </p:sp>
      <p:sp>
        <p:nvSpPr>
          <p:cNvPr id="13331" name="Freeform 44"/>
          <p:cNvSpPr>
            <a:spLocks/>
          </p:cNvSpPr>
          <p:nvPr/>
        </p:nvSpPr>
        <p:spPr bwMode="auto">
          <a:xfrm>
            <a:off x="1828800" y="3873500"/>
            <a:ext cx="228600" cy="1447800"/>
          </a:xfrm>
          <a:custGeom>
            <a:avLst/>
            <a:gdLst>
              <a:gd name="T0" fmla="*/ 0 w 144"/>
              <a:gd name="T1" fmla="*/ 0 h 912"/>
              <a:gd name="T2" fmla="*/ 0 w 144"/>
              <a:gd name="T3" fmla="*/ 1447800 h 912"/>
              <a:gd name="T4" fmla="*/ 228600 w 144"/>
              <a:gd name="T5" fmla="*/ 1219200 h 912"/>
              <a:gd name="T6" fmla="*/ 228600 w 144"/>
              <a:gd name="T7" fmla="*/ 228600 h 912"/>
              <a:gd name="T8" fmla="*/ 0 w 144"/>
              <a:gd name="T9" fmla="*/ 0 h 912"/>
              <a:gd name="T10" fmla="*/ 0 60000 65536"/>
              <a:gd name="T11" fmla="*/ 0 60000 65536"/>
              <a:gd name="T12" fmla="*/ 0 60000 65536"/>
              <a:gd name="T13" fmla="*/ 0 60000 65536"/>
              <a:gd name="T14" fmla="*/ 0 60000 65536"/>
              <a:gd name="T15" fmla="*/ 0 w 144"/>
              <a:gd name="T16" fmla="*/ 0 h 912"/>
              <a:gd name="T17" fmla="*/ 144 w 144"/>
              <a:gd name="T18" fmla="*/ 912 h 912"/>
            </a:gdLst>
            <a:ahLst/>
            <a:cxnLst>
              <a:cxn ang="T10">
                <a:pos x="T0" y="T1"/>
              </a:cxn>
              <a:cxn ang="T11">
                <a:pos x="T2" y="T3"/>
              </a:cxn>
              <a:cxn ang="T12">
                <a:pos x="T4" y="T5"/>
              </a:cxn>
              <a:cxn ang="T13">
                <a:pos x="T6" y="T7"/>
              </a:cxn>
              <a:cxn ang="T14">
                <a:pos x="T8" y="T9"/>
              </a:cxn>
            </a:cxnLst>
            <a:rect l="T15" t="T16" r="T17" b="T18"/>
            <a:pathLst>
              <a:path w="144" h="912">
                <a:moveTo>
                  <a:pt x="0" y="0"/>
                </a:moveTo>
                <a:lnTo>
                  <a:pt x="0" y="912"/>
                </a:lnTo>
                <a:lnTo>
                  <a:pt x="144" y="768"/>
                </a:lnTo>
                <a:lnTo>
                  <a:pt x="144" y="144"/>
                </a:lnTo>
                <a:lnTo>
                  <a:pt x="0" y="0"/>
                </a:lnTo>
                <a:close/>
              </a:path>
            </a:pathLst>
          </a:custGeom>
          <a:noFill/>
          <a:ln w="28575">
            <a:solidFill>
              <a:schemeClr val="accent2"/>
            </a:solidFill>
            <a:round/>
            <a:headEnd/>
            <a:tailEnd/>
          </a:ln>
        </p:spPr>
        <p:txBody>
          <a:bodyPr wrap="none" anchor="ctr">
            <a:prstTxWarp prst="textNoShape">
              <a:avLst/>
            </a:prstTxWarp>
          </a:bodyPr>
          <a:lstStyle/>
          <a:p>
            <a:endParaRPr lang="en-US"/>
          </a:p>
        </p:txBody>
      </p:sp>
      <p:sp>
        <p:nvSpPr>
          <p:cNvPr id="13332" name="Freeform 45"/>
          <p:cNvSpPr>
            <a:spLocks/>
          </p:cNvSpPr>
          <p:nvPr/>
        </p:nvSpPr>
        <p:spPr bwMode="auto">
          <a:xfrm>
            <a:off x="2514600" y="2819400"/>
            <a:ext cx="152400" cy="1816100"/>
          </a:xfrm>
          <a:custGeom>
            <a:avLst/>
            <a:gdLst>
              <a:gd name="T0" fmla="*/ 0 w 144"/>
              <a:gd name="T1" fmla="*/ 1816100 h 1728"/>
              <a:gd name="T2" fmla="*/ 152400 w 144"/>
              <a:gd name="T3" fmla="*/ 1816100 h 1728"/>
              <a:gd name="T4" fmla="*/ 152400 w 144"/>
              <a:gd name="T5" fmla="*/ 0 h 1728"/>
              <a:gd name="T6" fmla="*/ 0 60000 65536"/>
              <a:gd name="T7" fmla="*/ 0 60000 65536"/>
              <a:gd name="T8" fmla="*/ 0 60000 65536"/>
              <a:gd name="T9" fmla="*/ 0 w 144"/>
              <a:gd name="T10" fmla="*/ 0 h 1728"/>
              <a:gd name="T11" fmla="*/ 144 w 144"/>
              <a:gd name="T12" fmla="*/ 1728 h 1728"/>
            </a:gdLst>
            <a:ahLst/>
            <a:cxnLst>
              <a:cxn ang="T6">
                <a:pos x="T0" y="T1"/>
              </a:cxn>
              <a:cxn ang="T7">
                <a:pos x="T2" y="T3"/>
              </a:cxn>
              <a:cxn ang="T8">
                <a:pos x="T4" y="T5"/>
              </a:cxn>
            </a:cxnLst>
            <a:rect l="T9" t="T10" r="T11" b="T12"/>
            <a:pathLst>
              <a:path w="144" h="1728">
                <a:moveTo>
                  <a:pt x="0" y="1728"/>
                </a:moveTo>
                <a:lnTo>
                  <a:pt x="144" y="1728"/>
                </a:lnTo>
                <a:lnTo>
                  <a:pt x="144" y="0"/>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3333" name="Freeform 46"/>
          <p:cNvSpPr>
            <a:spLocks/>
          </p:cNvSpPr>
          <p:nvPr/>
        </p:nvSpPr>
        <p:spPr bwMode="auto">
          <a:xfrm>
            <a:off x="457200" y="3111500"/>
            <a:ext cx="2209800" cy="1219200"/>
          </a:xfrm>
          <a:custGeom>
            <a:avLst/>
            <a:gdLst>
              <a:gd name="T0" fmla="*/ 2209800 w 1440"/>
              <a:gd name="T1" fmla="*/ 0 h 768"/>
              <a:gd name="T2" fmla="*/ 0 w 1440"/>
              <a:gd name="T3" fmla="*/ 0 h 768"/>
              <a:gd name="T4" fmla="*/ 0 w 1440"/>
              <a:gd name="T5" fmla="*/ 1219200 h 768"/>
              <a:gd name="T6" fmla="*/ 662940 w 1440"/>
              <a:gd name="T7" fmla="*/ 1219200 h 768"/>
              <a:gd name="T8" fmla="*/ 0 60000 65536"/>
              <a:gd name="T9" fmla="*/ 0 60000 65536"/>
              <a:gd name="T10" fmla="*/ 0 60000 65536"/>
              <a:gd name="T11" fmla="*/ 0 60000 65536"/>
              <a:gd name="T12" fmla="*/ 0 w 1440"/>
              <a:gd name="T13" fmla="*/ 0 h 768"/>
              <a:gd name="T14" fmla="*/ 1440 w 1440"/>
              <a:gd name="T15" fmla="*/ 768 h 768"/>
            </a:gdLst>
            <a:ahLst/>
            <a:cxnLst>
              <a:cxn ang="T8">
                <a:pos x="T0" y="T1"/>
              </a:cxn>
              <a:cxn ang="T9">
                <a:pos x="T2" y="T3"/>
              </a:cxn>
              <a:cxn ang="T10">
                <a:pos x="T4" y="T5"/>
              </a:cxn>
              <a:cxn ang="T11">
                <a:pos x="T6" y="T7"/>
              </a:cxn>
            </a:cxnLst>
            <a:rect l="T12" t="T13" r="T14" b="T15"/>
            <a:pathLst>
              <a:path w="1440" h="768">
                <a:moveTo>
                  <a:pt x="1440" y="0"/>
                </a:moveTo>
                <a:lnTo>
                  <a:pt x="0" y="0"/>
                </a:lnTo>
                <a:lnTo>
                  <a:pt x="0" y="768"/>
                </a:lnTo>
                <a:lnTo>
                  <a:pt x="432" y="768"/>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3334" name="Line 47"/>
          <p:cNvSpPr>
            <a:spLocks noChangeShapeType="1"/>
          </p:cNvSpPr>
          <p:nvPr/>
        </p:nvSpPr>
        <p:spPr bwMode="auto">
          <a:xfrm>
            <a:off x="838200" y="3568700"/>
            <a:ext cx="304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3335" name="Line 48"/>
          <p:cNvSpPr>
            <a:spLocks noChangeShapeType="1"/>
          </p:cNvSpPr>
          <p:nvPr/>
        </p:nvSpPr>
        <p:spPr bwMode="auto">
          <a:xfrm>
            <a:off x="1524000" y="4025900"/>
            <a:ext cx="304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3336" name="Freeform 49"/>
          <p:cNvSpPr>
            <a:spLocks/>
          </p:cNvSpPr>
          <p:nvPr/>
        </p:nvSpPr>
        <p:spPr bwMode="auto">
          <a:xfrm>
            <a:off x="762000" y="4025900"/>
            <a:ext cx="838200" cy="762000"/>
          </a:xfrm>
          <a:custGeom>
            <a:avLst/>
            <a:gdLst>
              <a:gd name="T0" fmla="*/ 838200 w 528"/>
              <a:gd name="T1" fmla="*/ 0 h 480"/>
              <a:gd name="T2" fmla="*/ 838200 w 528"/>
              <a:gd name="T3" fmla="*/ 533400 h 480"/>
              <a:gd name="T4" fmla="*/ 0 w 528"/>
              <a:gd name="T5" fmla="*/ 533400 h 480"/>
              <a:gd name="T6" fmla="*/ 0 w 528"/>
              <a:gd name="T7" fmla="*/ 762000 h 480"/>
              <a:gd name="T8" fmla="*/ 381000 w 528"/>
              <a:gd name="T9" fmla="*/ 762000 h 480"/>
              <a:gd name="T10" fmla="*/ 0 60000 65536"/>
              <a:gd name="T11" fmla="*/ 0 60000 65536"/>
              <a:gd name="T12" fmla="*/ 0 60000 65536"/>
              <a:gd name="T13" fmla="*/ 0 60000 65536"/>
              <a:gd name="T14" fmla="*/ 0 60000 65536"/>
              <a:gd name="T15" fmla="*/ 0 w 528"/>
              <a:gd name="T16" fmla="*/ 0 h 480"/>
              <a:gd name="T17" fmla="*/ 528 w 528"/>
              <a:gd name="T18" fmla="*/ 480 h 480"/>
            </a:gdLst>
            <a:ahLst/>
            <a:cxnLst>
              <a:cxn ang="T10">
                <a:pos x="T0" y="T1"/>
              </a:cxn>
              <a:cxn ang="T11">
                <a:pos x="T2" y="T3"/>
              </a:cxn>
              <a:cxn ang="T12">
                <a:pos x="T4" y="T5"/>
              </a:cxn>
              <a:cxn ang="T13">
                <a:pos x="T6" y="T7"/>
              </a:cxn>
              <a:cxn ang="T14">
                <a:pos x="T8" y="T9"/>
              </a:cxn>
            </a:cxnLst>
            <a:rect l="T15" t="T16" r="T17" b="T18"/>
            <a:pathLst>
              <a:path w="528" h="480">
                <a:moveTo>
                  <a:pt x="528" y="0"/>
                </a:moveTo>
                <a:lnTo>
                  <a:pt x="528" y="336"/>
                </a:lnTo>
                <a:lnTo>
                  <a:pt x="0" y="336"/>
                </a:lnTo>
                <a:lnTo>
                  <a:pt x="0" y="480"/>
                </a:lnTo>
                <a:lnTo>
                  <a:pt x="240" y="480"/>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3337" name="Line 50"/>
          <p:cNvSpPr>
            <a:spLocks noChangeShapeType="1"/>
          </p:cNvSpPr>
          <p:nvPr/>
        </p:nvSpPr>
        <p:spPr bwMode="auto">
          <a:xfrm>
            <a:off x="914400" y="5549900"/>
            <a:ext cx="2286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3338" name="Freeform 51"/>
          <p:cNvSpPr>
            <a:spLocks/>
          </p:cNvSpPr>
          <p:nvPr/>
        </p:nvSpPr>
        <p:spPr bwMode="auto">
          <a:xfrm>
            <a:off x="381000" y="5549900"/>
            <a:ext cx="228600" cy="685800"/>
          </a:xfrm>
          <a:custGeom>
            <a:avLst/>
            <a:gdLst>
              <a:gd name="T0" fmla="*/ 0 w 144"/>
              <a:gd name="T1" fmla="*/ 685800 h 432"/>
              <a:gd name="T2" fmla="*/ 0 w 144"/>
              <a:gd name="T3" fmla="*/ 0 h 432"/>
              <a:gd name="T4" fmla="*/ 228600 w 144"/>
              <a:gd name="T5" fmla="*/ 0 h 432"/>
              <a:gd name="T6" fmla="*/ 0 60000 65536"/>
              <a:gd name="T7" fmla="*/ 0 60000 65536"/>
              <a:gd name="T8" fmla="*/ 0 60000 65536"/>
              <a:gd name="T9" fmla="*/ 0 w 144"/>
              <a:gd name="T10" fmla="*/ 0 h 432"/>
              <a:gd name="T11" fmla="*/ 144 w 144"/>
              <a:gd name="T12" fmla="*/ 432 h 432"/>
            </a:gdLst>
            <a:ahLst/>
            <a:cxnLst>
              <a:cxn ang="T6">
                <a:pos x="T0" y="T1"/>
              </a:cxn>
              <a:cxn ang="T7">
                <a:pos x="T2" y="T3"/>
              </a:cxn>
              <a:cxn ang="T8">
                <a:pos x="T4" y="T5"/>
              </a:cxn>
            </a:cxnLst>
            <a:rect l="T9" t="T10" r="T11" b="T12"/>
            <a:pathLst>
              <a:path w="144" h="432">
                <a:moveTo>
                  <a:pt x="0" y="432"/>
                </a:moveTo>
                <a:lnTo>
                  <a:pt x="0" y="0"/>
                </a:lnTo>
                <a:lnTo>
                  <a:pt x="144" y="0"/>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3339" name="Line 52"/>
          <p:cNvSpPr>
            <a:spLocks noChangeShapeType="1"/>
          </p:cNvSpPr>
          <p:nvPr/>
        </p:nvSpPr>
        <p:spPr bwMode="auto">
          <a:xfrm>
            <a:off x="1524000" y="5168900"/>
            <a:ext cx="304800" cy="1588"/>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3340" name="Line 53"/>
          <p:cNvSpPr>
            <a:spLocks noChangeShapeType="1"/>
          </p:cNvSpPr>
          <p:nvPr/>
        </p:nvSpPr>
        <p:spPr bwMode="auto">
          <a:xfrm>
            <a:off x="2057400" y="4635500"/>
            <a:ext cx="2286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3341" name="Text Box 54"/>
          <p:cNvSpPr txBox="1">
            <a:spLocks noChangeArrowheads="1"/>
          </p:cNvSpPr>
          <p:nvPr/>
        </p:nvSpPr>
        <p:spPr bwMode="auto">
          <a:xfrm>
            <a:off x="1792288" y="2438400"/>
            <a:ext cx="1560512" cy="396875"/>
          </a:xfrm>
          <a:prstGeom prst="rect">
            <a:avLst/>
          </a:prstGeom>
          <a:noFill/>
          <a:ln w="12700">
            <a:noFill/>
            <a:miter lim="800000"/>
            <a:headEnd/>
            <a:tailEnd/>
          </a:ln>
        </p:spPr>
        <p:txBody>
          <a:bodyPr wrap="none">
            <a:prstTxWarp prst="textNoShape">
              <a:avLst/>
            </a:prstTxWarp>
            <a:spAutoFit/>
          </a:bodyPr>
          <a:lstStyle/>
          <a:p>
            <a:r>
              <a:rPr lang="en-US" sz="2000" b="1">
                <a:solidFill>
                  <a:schemeClr val="tx1"/>
                </a:solidFill>
                <a:latin typeface="Times" charset="0"/>
              </a:rPr>
              <a:t>Inst Address</a:t>
            </a:r>
            <a:endParaRPr lang="en-US" sz="2000"/>
          </a:p>
        </p:txBody>
      </p:sp>
      <p:sp>
        <p:nvSpPr>
          <p:cNvPr id="13342" name="Rectangle 55"/>
          <p:cNvSpPr>
            <a:spLocks noChangeArrowheads="1"/>
          </p:cNvSpPr>
          <p:nvPr/>
        </p:nvSpPr>
        <p:spPr bwMode="auto">
          <a:xfrm>
            <a:off x="7235825" y="4343400"/>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13343" name="Rectangle 56"/>
          <p:cNvSpPr>
            <a:spLocks noChangeArrowheads="1"/>
          </p:cNvSpPr>
          <p:nvPr/>
        </p:nvSpPr>
        <p:spPr bwMode="auto">
          <a:xfrm>
            <a:off x="6732588" y="3568700"/>
            <a:ext cx="1039812" cy="393700"/>
          </a:xfrm>
          <a:prstGeom prst="rect">
            <a:avLst/>
          </a:prstGeom>
          <a:noFill/>
          <a:ln w="12700">
            <a:noFill/>
            <a:miter lim="800000"/>
            <a:headEnd/>
            <a:tailEnd/>
          </a:ln>
        </p:spPr>
        <p:txBody>
          <a:bodyPr lIns="90488" tIns="44450" rIns="90488" bIns="44450">
            <a:prstTxWarp prst="textNoShape">
              <a:avLst/>
            </a:prstTxWarp>
            <a:spAutoFit/>
          </a:bodyPr>
          <a:lstStyle/>
          <a:p>
            <a:r>
              <a:rPr lang="en-US" sz="2000" b="1" u="sng" dirty="0" err="1">
                <a:solidFill>
                  <a:srgbClr val="0000FF"/>
                </a:solidFill>
                <a:latin typeface="+mn-lt"/>
                <a:ea typeface="ＭＳ Ｐゴシック" charset="-128"/>
                <a:cs typeface="ＭＳ Ｐゴシック" charset="-128"/>
              </a:rPr>
              <a:t>ALUctr</a:t>
            </a:r>
            <a:endParaRPr lang="en-US" sz="2000" b="1" u="sng" dirty="0">
              <a:solidFill>
                <a:srgbClr val="0000FF"/>
              </a:solidFill>
              <a:latin typeface="+mn-lt"/>
              <a:ea typeface="ＭＳ Ｐゴシック" charset="-128"/>
              <a:cs typeface="ＭＳ Ｐゴシック" charset="-128"/>
            </a:endParaRPr>
          </a:p>
        </p:txBody>
      </p:sp>
      <p:sp>
        <p:nvSpPr>
          <p:cNvPr id="13344" name="Rectangle 57"/>
          <p:cNvSpPr>
            <a:spLocks noChangeArrowheads="1"/>
          </p:cNvSpPr>
          <p:nvPr/>
        </p:nvSpPr>
        <p:spPr bwMode="auto">
          <a:xfrm>
            <a:off x="3810000" y="5181600"/>
            <a:ext cx="490538"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clk</a:t>
            </a:r>
          </a:p>
        </p:txBody>
      </p:sp>
      <p:sp>
        <p:nvSpPr>
          <p:cNvPr id="13345" name="Rectangle 58"/>
          <p:cNvSpPr>
            <a:spLocks noChangeArrowheads="1"/>
          </p:cNvSpPr>
          <p:nvPr/>
        </p:nvSpPr>
        <p:spPr bwMode="auto">
          <a:xfrm>
            <a:off x="3265488" y="4276725"/>
            <a:ext cx="7143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charset="0"/>
              </a:rPr>
              <a:t>busW</a:t>
            </a:r>
          </a:p>
        </p:txBody>
      </p:sp>
      <p:sp>
        <p:nvSpPr>
          <p:cNvPr id="13346" name="Rectangle 59"/>
          <p:cNvSpPr>
            <a:spLocks noChangeArrowheads="1"/>
          </p:cNvSpPr>
          <p:nvPr/>
        </p:nvSpPr>
        <p:spPr bwMode="auto">
          <a:xfrm>
            <a:off x="3387725" y="3581400"/>
            <a:ext cx="91440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u="sng" dirty="0" err="1">
                <a:solidFill>
                  <a:srgbClr val="0000FF"/>
                </a:solidFill>
                <a:latin typeface="+mn-lt"/>
                <a:ea typeface="ＭＳ Ｐゴシック" charset="-128"/>
                <a:cs typeface="ＭＳ Ｐゴシック" charset="-128"/>
              </a:rPr>
              <a:t>RegWr</a:t>
            </a:r>
            <a:endParaRPr lang="en-US" sz="2000" b="1" u="sng" dirty="0">
              <a:solidFill>
                <a:srgbClr val="0000FF"/>
              </a:solidFill>
              <a:latin typeface="+mn-lt"/>
              <a:ea typeface="ＭＳ Ｐゴシック" charset="-128"/>
              <a:cs typeface="ＭＳ Ｐゴシック" charset="-128"/>
            </a:endParaRPr>
          </a:p>
        </p:txBody>
      </p:sp>
      <p:sp>
        <p:nvSpPr>
          <p:cNvPr id="13347" name="Line 60"/>
          <p:cNvSpPr>
            <a:spLocks noChangeShapeType="1"/>
          </p:cNvSpPr>
          <p:nvPr/>
        </p:nvSpPr>
        <p:spPr bwMode="auto">
          <a:xfrm flipH="1">
            <a:off x="6172200" y="4419600"/>
            <a:ext cx="88900" cy="1301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3348" name="Rectangle 61"/>
          <p:cNvSpPr>
            <a:spLocks noChangeArrowheads="1"/>
          </p:cNvSpPr>
          <p:nvPr/>
        </p:nvSpPr>
        <p:spPr bwMode="auto">
          <a:xfrm>
            <a:off x="6092825" y="4114800"/>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13349" name="Rectangle 62"/>
          <p:cNvSpPr>
            <a:spLocks noChangeArrowheads="1"/>
          </p:cNvSpPr>
          <p:nvPr/>
        </p:nvSpPr>
        <p:spPr bwMode="auto">
          <a:xfrm>
            <a:off x="5454650" y="4114800"/>
            <a:ext cx="71755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busA</a:t>
            </a:r>
          </a:p>
        </p:txBody>
      </p:sp>
      <p:sp>
        <p:nvSpPr>
          <p:cNvPr id="13350" name="Line 63"/>
          <p:cNvSpPr>
            <a:spLocks noChangeShapeType="1"/>
          </p:cNvSpPr>
          <p:nvPr/>
        </p:nvSpPr>
        <p:spPr bwMode="auto">
          <a:xfrm flipV="1">
            <a:off x="6172200" y="4953000"/>
            <a:ext cx="7620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3351" name="Rectangle 64"/>
          <p:cNvSpPr>
            <a:spLocks noChangeArrowheads="1"/>
          </p:cNvSpPr>
          <p:nvPr/>
        </p:nvSpPr>
        <p:spPr bwMode="auto">
          <a:xfrm>
            <a:off x="6016625" y="5076825"/>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13352" name="Rectangle 65"/>
          <p:cNvSpPr>
            <a:spLocks noChangeArrowheads="1"/>
          </p:cNvSpPr>
          <p:nvPr/>
        </p:nvSpPr>
        <p:spPr bwMode="auto">
          <a:xfrm>
            <a:off x="5486400" y="4648200"/>
            <a:ext cx="703263"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busB</a:t>
            </a:r>
          </a:p>
        </p:txBody>
      </p:sp>
      <p:sp>
        <p:nvSpPr>
          <p:cNvPr id="13353" name="Line 66"/>
          <p:cNvSpPr>
            <a:spLocks noChangeShapeType="1"/>
          </p:cNvSpPr>
          <p:nvPr/>
        </p:nvSpPr>
        <p:spPr bwMode="auto">
          <a:xfrm flipV="1">
            <a:off x="5105400" y="3959225"/>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3354" name="Line 67"/>
          <p:cNvSpPr>
            <a:spLocks noChangeShapeType="1"/>
          </p:cNvSpPr>
          <p:nvPr/>
        </p:nvSpPr>
        <p:spPr bwMode="auto">
          <a:xfrm flipV="1">
            <a:off x="4356100" y="3959225"/>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3355" name="Rectangle 68"/>
          <p:cNvSpPr>
            <a:spLocks noChangeArrowheads="1"/>
          </p:cNvSpPr>
          <p:nvPr/>
        </p:nvSpPr>
        <p:spPr bwMode="auto">
          <a:xfrm>
            <a:off x="4213225" y="3810000"/>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5</a:t>
            </a:r>
          </a:p>
        </p:txBody>
      </p:sp>
      <p:sp>
        <p:nvSpPr>
          <p:cNvPr id="13356" name="Line 69"/>
          <p:cNvSpPr>
            <a:spLocks noChangeShapeType="1"/>
          </p:cNvSpPr>
          <p:nvPr/>
        </p:nvSpPr>
        <p:spPr bwMode="auto">
          <a:xfrm flipV="1">
            <a:off x="4737100" y="3959225"/>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3357" name="Rectangle 70"/>
          <p:cNvSpPr>
            <a:spLocks noChangeArrowheads="1"/>
          </p:cNvSpPr>
          <p:nvPr/>
        </p:nvSpPr>
        <p:spPr bwMode="auto">
          <a:xfrm>
            <a:off x="4572000" y="3810000"/>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5</a:t>
            </a:r>
          </a:p>
        </p:txBody>
      </p:sp>
      <p:sp>
        <p:nvSpPr>
          <p:cNvPr id="13358" name="Rectangle 71"/>
          <p:cNvSpPr>
            <a:spLocks noChangeArrowheads="1"/>
          </p:cNvSpPr>
          <p:nvPr/>
        </p:nvSpPr>
        <p:spPr bwMode="auto">
          <a:xfrm>
            <a:off x="4151313" y="4186238"/>
            <a:ext cx="46355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Rw</a:t>
            </a:r>
          </a:p>
        </p:txBody>
      </p:sp>
      <p:sp>
        <p:nvSpPr>
          <p:cNvPr id="13359" name="Rectangle 72"/>
          <p:cNvSpPr>
            <a:spLocks noChangeArrowheads="1"/>
          </p:cNvSpPr>
          <p:nvPr/>
        </p:nvSpPr>
        <p:spPr bwMode="auto">
          <a:xfrm>
            <a:off x="4608513" y="4186238"/>
            <a:ext cx="40640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Ra</a:t>
            </a:r>
          </a:p>
        </p:txBody>
      </p:sp>
      <p:sp>
        <p:nvSpPr>
          <p:cNvPr id="13360" name="Rectangle 73"/>
          <p:cNvSpPr>
            <a:spLocks noChangeArrowheads="1"/>
          </p:cNvSpPr>
          <p:nvPr/>
        </p:nvSpPr>
        <p:spPr bwMode="auto">
          <a:xfrm>
            <a:off x="4989513" y="4186238"/>
            <a:ext cx="417512"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Rb</a:t>
            </a:r>
          </a:p>
        </p:txBody>
      </p:sp>
      <p:sp>
        <p:nvSpPr>
          <p:cNvPr id="13361" name="Rectangle 74"/>
          <p:cNvSpPr>
            <a:spLocks noChangeArrowheads="1"/>
          </p:cNvSpPr>
          <p:nvPr/>
        </p:nvSpPr>
        <p:spPr bwMode="auto">
          <a:xfrm>
            <a:off x="4151313" y="4572000"/>
            <a:ext cx="101282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a:solidFill>
                  <a:schemeClr val="tx1"/>
                </a:solidFill>
                <a:latin typeface="Times" charset="0"/>
              </a:rPr>
              <a:t>RegFile</a:t>
            </a:r>
          </a:p>
        </p:txBody>
      </p:sp>
      <p:sp>
        <p:nvSpPr>
          <p:cNvPr id="13362" name="Rectangle 75"/>
          <p:cNvSpPr>
            <a:spLocks noChangeArrowheads="1"/>
          </p:cNvSpPr>
          <p:nvPr/>
        </p:nvSpPr>
        <p:spPr bwMode="auto">
          <a:xfrm>
            <a:off x="4572000" y="3581400"/>
            <a:ext cx="4222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charset="0"/>
              </a:rPr>
              <a:t>Rs</a:t>
            </a:r>
          </a:p>
        </p:txBody>
      </p:sp>
      <p:sp>
        <p:nvSpPr>
          <p:cNvPr id="13363" name="Rectangle 76"/>
          <p:cNvSpPr>
            <a:spLocks noChangeArrowheads="1"/>
          </p:cNvSpPr>
          <p:nvPr/>
        </p:nvSpPr>
        <p:spPr bwMode="auto">
          <a:xfrm>
            <a:off x="4953000" y="3581400"/>
            <a:ext cx="396875" cy="363538"/>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sz="1800">
                <a:solidFill>
                  <a:schemeClr val="tx1"/>
                </a:solidFill>
                <a:latin typeface="Times" charset="0"/>
              </a:rPr>
              <a:t>Rt</a:t>
            </a:r>
          </a:p>
        </p:txBody>
      </p:sp>
      <p:sp>
        <p:nvSpPr>
          <p:cNvPr id="13364" name="Rectangle 77"/>
          <p:cNvSpPr>
            <a:spLocks noChangeArrowheads="1"/>
          </p:cNvSpPr>
          <p:nvPr/>
        </p:nvSpPr>
        <p:spPr bwMode="auto">
          <a:xfrm>
            <a:off x="3962400" y="4191000"/>
            <a:ext cx="1447800" cy="990600"/>
          </a:xfrm>
          <a:prstGeom prst="rect">
            <a:avLst/>
          </a:prstGeom>
          <a:noFill/>
          <a:ln w="28575">
            <a:solidFill>
              <a:schemeClr val="tx1"/>
            </a:solidFill>
            <a:miter lim="800000"/>
            <a:headEnd/>
            <a:tailEnd/>
          </a:ln>
        </p:spPr>
        <p:txBody>
          <a:bodyPr wrap="none" anchor="ctr">
            <a:prstTxWarp prst="textNoShape">
              <a:avLst/>
            </a:prstTxWarp>
          </a:bodyPr>
          <a:lstStyle/>
          <a:p>
            <a:endParaRPr lang="en-US"/>
          </a:p>
        </p:txBody>
      </p:sp>
      <p:sp>
        <p:nvSpPr>
          <p:cNvPr id="13365" name="Rectangle 78"/>
          <p:cNvSpPr>
            <a:spLocks noChangeArrowheads="1"/>
          </p:cNvSpPr>
          <p:nvPr/>
        </p:nvSpPr>
        <p:spPr bwMode="auto">
          <a:xfrm>
            <a:off x="6597650" y="4219575"/>
            <a:ext cx="180975" cy="333375"/>
          </a:xfrm>
          <a:prstGeom prst="rect">
            <a:avLst/>
          </a:prstGeom>
          <a:noFill/>
          <a:ln w="12700">
            <a:noFill/>
            <a:miter lim="800000"/>
            <a:headEnd/>
            <a:tailEnd/>
          </a:ln>
        </p:spPr>
        <p:txBody>
          <a:bodyPr wrap="none" lIns="90488" tIns="44450" rIns="90488" bIns="44450">
            <a:prstTxWarp prst="textNoShape">
              <a:avLst/>
            </a:prstTxWarp>
            <a:spAutoFit/>
          </a:bodyPr>
          <a:lstStyle/>
          <a:p>
            <a:endParaRPr lang="en-US" sz="1600" b="1">
              <a:solidFill>
                <a:schemeClr val="tx1"/>
              </a:solidFill>
              <a:latin typeface="Times" charset="0"/>
            </a:endParaRPr>
          </a:p>
        </p:txBody>
      </p:sp>
      <p:sp>
        <p:nvSpPr>
          <p:cNvPr id="13366" name="Rectangle 79"/>
          <p:cNvSpPr>
            <a:spLocks noChangeArrowheads="1"/>
          </p:cNvSpPr>
          <p:nvPr/>
        </p:nvSpPr>
        <p:spPr bwMode="auto">
          <a:xfrm rot="5400000">
            <a:off x="6572251" y="4633912"/>
            <a:ext cx="60960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charset="0"/>
              </a:rPr>
              <a:t>ALU</a:t>
            </a:r>
          </a:p>
        </p:txBody>
      </p:sp>
      <p:sp>
        <p:nvSpPr>
          <p:cNvPr id="13367" name="Freeform 80"/>
          <p:cNvSpPr>
            <a:spLocks/>
          </p:cNvSpPr>
          <p:nvPr/>
        </p:nvSpPr>
        <p:spPr bwMode="auto">
          <a:xfrm>
            <a:off x="6634163" y="4191000"/>
            <a:ext cx="449262" cy="1143000"/>
          </a:xfrm>
          <a:custGeom>
            <a:avLst/>
            <a:gdLst>
              <a:gd name="T0" fmla="*/ 0 w 240"/>
              <a:gd name="T1" fmla="*/ 0 h 672"/>
              <a:gd name="T2" fmla="*/ 0 w 240"/>
              <a:gd name="T3" fmla="*/ 489857 h 672"/>
              <a:gd name="T4" fmla="*/ 89852 w 240"/>
              <a:gd name="T5" fmla="*/ 571500 h 672"/>
              <a:gd name="T6" fmla="*/ 0 w 240"/>
              <a:gd name="T7" fmla="*/ 653143 h 672"/>
              <a:gd name="T8" fmla="*/ 0 w 240"/>
              <a:gd name="T9" fmla="*/ 1143000 h 672"/>
              <a:gd name="T10" fmla="*/ 449262 w 240"/>
              <a:gd name="T11" fmla="*/ 816428 h 672"/>
              <a:gd name="T12" fmla="*/ 449262 w 240"/>
              <a:gd name="T13" fmla="*/ 326571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13368" name="Line 81"/>
          <p:cNvSpPr>
            <a:spLocks noChangeShapeType="1"/>
          </p:cNvSpPr>
          <p:nvPr/>
        </p:nvSpPr>
        <p:spPr bwMode="auto">
          <a:xfrm>
            <a:off x="4114800" y="3962400"/>
            <a:ext cx="0" cy="228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3369" name="Line 82"/>
          <p:cNvSpPr>
            <a:spLocks noChangeShapeType="1"/>
          </p:cNvSpPr>
          <p:nvPr/>
        </p:nvSpPr>
        <p:spPr bwMode="auto">
          <a:xfrm>
            <a:off x="4419600" y="3886200"/>
            <a:ext cx="0" cy="3048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3370" name="Line 83"/>
          <p:cNvSpPr>
            <a:spLocks noChangeShapeType="1"/>
          </p:cNvSpPr>
          <p:nvPr/>
        </p:nvSpPr>
        <p:spPr bwMode="auto">
          <a:xfrm>
            <a:off x="4800600" y="3886200"/>
            <a:ext cx="0" cy="3048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3371" name="Line 84"/>
          <p:cNvSpPr>
            <a:spLocks noChangeShapeType="1"/>
          </p:cNvSpPr>
          <p:nvPr/>
        </p:nvSpPr>
        <p:spPr bwMode="auto">
          <a:xfrm>
            <a:off x="5181600" y="3886200"/>
            <a:ext cx="0" cy="3048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3372" name="Rectangle 85"/>
          <p:cNvSpPr>
            <a:spLocks noChangeArrowheads="1"/>
          </p:cNvSpPr>
          <p:nvPr/>
        </p:nvSpPr>
        <p:spPr bwMode="auto">
          <a:xfrm>
            <a:off x="4975225" y="3810000"/>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5</a:t>
            </a:r>
          </a:p>
        </p:txBody>
      </p:sp>
      <p:sp>
        <p:nvSpPr>
          <p:cNvPr id="13373" name="Line 86"/>
          <p:cNvSpPr>
            <a:spLocks noChangeShapeType="1"/>
          </p:cNvSpPr>
          <p:nvPr/>
        </p:nvSpPr>
        <p:spPr bwMode="auto">
          <a:xfrm>
            <a:off x="5410200" y="4495800"/>
            <a:ext cx="12192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3374" name="Line 87"/>
          <p:cNvSpPr>
            <a:spLocks noChangeShapeType="1"/>
          </p:cNvSpPr>
          <p:nvPr/>
        </p:nvSpPr>
        <p:spPr bwMode="auto">
          <a:xfrm>
            <a:off x="6931025" y="3962400"/>
            <a:ext cx="0" cy="4191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3375" name="Line 88"/>
          <p:cNvSpPr>
            <a:spLocks noChangeShapeType="1"/>
          </p:cNvSpPr>
          <p:nvPr/>
        </p:nvSpPr>
        <p:spPr bwMode="auto">
          <a:xfrm>
            <a:off x="5410200" y="5029200"/>
            <a:ext cx="12192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3376" name="Line 89"/>
          <p:cNvSpPr>
            <a:spLocks noChangeShapeType="1"/>
          </p:cNvSpPr>
          <p:nvPr/>
        </p:nvSpPr>
        <p:spPr bwMode="auto">
          <a:xfrm flipH="1">
            <a:off x="4191000" y="5029200"/>
            <a:ext cx="76200" cy="152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3377" name="Line 90"/>
          <p:cNvSpPr>
            <a:spLocks noChangeShapeType="1"/>
          </p:cNvSpPr>
          <p:nvPr/>
        </p:nvSpPr>
        <p:spPr bwMode="auto">
          <a:xfrm>
            <a:off x="4267200" y="5029200"/>
            <a:ext cx="76200" cy="152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3378" name="Line 91"/>
          <p:cNvSpPr>
            <a:spLocks noChangeShapeType="1"/>
          </p:cNvSpPr>
          <p:nvPr/>
        </p:nvSpPr>
        <p:spPr bwMode="auto">
          <a:xfrm>
            <a:off x="4267200" y="5181600"/>
            <a:ext cx="0" cy="228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3379" name="Line 92"/>
          <p:cNvSpPr>
            <a:spLocks noChangeShapeType="1"/>
          </p:cNvSpPr>
          <p:nvPr/>
        </p:nvSpPr>
        <p:spPr bwMode="auto">
          <a:xfrm flipH="1">
            <a:off x="7312025" y="4648200"/>
            <a:ext cx="7620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3380" name="Freeform 93"/>
          <p:cNvSpPr>
            <a:spLocks/>
          </p:cNvSpPr>
          <p:nvPr/>
        </p:nvSpPr>
        <p:spPr bwMode="auto">
          <a:xfrm>
            <a:off x="3429000" y="4648200"/>
            <a:ext cx="4114800" cy="990600"/>
          </a:xfrm>
          <a:custGeom>
            <a:avLst/>
            <a:gdLst>
              <a:gd name="T0" fmla="*/ 3657600 w 2592"/>
              <a:gd name="T1" fmla="*/ 76200 h 624"/>
              <a:gd name="T2" fmla="*/ 4114800 w 2592"/>
              <a:gd name="T3" fmla="*/ 76200 h 624"/>
              <a:gd name="T4" fmla="*/ 4114800 w 2592"/>
              <a:gd name="T5" fmla="*/ 990600 h 624"/>
              <a:gd name="T6" fmla="*/ 0 w 2592"/>
              <a:gd name="T7" fmla="*/ 990600 h 624"/>
              <a:gd name="T8" fmla="*/ 0 w 2592"/>
              <a:gd name="T9" fmla="*/ 0 h 624"/>
              <a:gd name="T10" fmla="*/ 533400 w 2592"/>
              <a:gd name="T11" fmla="*/ 0 h 624"/>
              <a:gd name="T12" fmla="*/ 0 60000 65536"/>
              <a:gd name="T13" fmla="*/ 0 60000 65536"/>
              <a:gd name="T14" fmla="*/ 0 60000 65536"/>
              <a:gd name="T15" fmla="*/ 0 60000 65536"/>
              <a:gd name="T16" fmla="*/ 0 60000 65536"/>
              <a:gd name="T17" fmla="*/ 0 60000 65536"/>
              <a:gd name="T18" fmla="*/ 0 w 2592"/>
              <a:gd name="T19" fmla="*/ 0 h 624"/>
              <a:gd name="T20" fmla="*/ 2592 w 2592"/>
              <a:gd name="T21" fmla="*/ 624 h 624"/>
            </a:gdLst>
            <a:ahLst/>
            <a:cxnLst>
              <a:cxn ang="T12">
                <a:pos x="T0" y="T1"/>
              </a:cxn>
              <a:cxn ang="T13">
                <a:pos x="T2" y="T3"/>
              </a:cxn>
              <a:cxn ang="T14">
                <a:pos x="T4" y="T5"/>
              </a:cxn>
              <a:cxn ang="T15">
                <a:pos x="T6" y="T7"/>
              </a:cxn>
              <a:cxn ang="T16">
                <a:pos x="T8" y="T9"/>
              </a:cxn>
              <a:cxn ang="T17">
                <a:pos x="T10" y="T11"/>
              </a:cxn>
            </a:cxnLst>
            <a:rect l="T18" t="T19" r="T20" b="T21"/>
            <a:pathLst>
              <a:path w="2592" h="624">
                <a:moveTo>
                  <a:pt x="2304" y="48"/>
                </a:moveTo>
                <a:lnTo>
                  <a:pt x="2592" y="48"/>
                </a:lnTo>
                <a:lnTo>
                  <a:pt x="2592" y="624"/>
                </a:lnTo>
                <a:lnTo>
                  <a:pt x="0" y="624"/>
                </a:lnTo>
                <a:lnTo>
                  <a:pt x="0" y="0"/>
                </a:lnTo>
                <a:lnTo>
                  <a:pt x="336" y="0"/>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3381" name="Text Box 94"/>
          <p:cNvSpPr txBox="1">
            <a:spLocks noChangeArrowheads="1"/>
          </p:cNvSpPr>
          <p:nvPr/>
        </p:nvSpPr>
        <p:spPr bwMode="auto">
          <a:xfrm>
            <a:off x="6569075" y="4191000"/>
            <a:ext cx="331788" cy="396875"/>
          </a:xfrm>
          <a:prstGeom prst="rect">
            <a:avLst/>
          </a:prstGeom>
          <a:noFill/>
          <a:ln w="12700">
            <a:noFill/>
            <a:miter lim="800000"/>
            <a:headEnd/>
            <a:tailEnd/>
          </a:ln>
        </p:spPr>
        <p:txBody>
          <a:bodyPr wrap="none">
            <a:prstTxWarp prst="textNoShape">
              <a:avLst/>
            </a:prstTxWarp>
            <a:spAutoFit/>
          </a:bodyPr>
          <a:lstStyle/>
          <a:p>
            <a:r>
              <a:rPr lang="en-US" sz="2000">
                <a:solidFill>
                  <a:schemeClr val="accent2"/>
                </a:solidFill>
              </a:rPr>
              <a:t>=</a:t>
            </a:r>
            <a:endParaRPr lang="en-US" sz="2000"/>
          </a:p>
        </p:txBody>
      </p:sp>
      <p:sp>
        <p:nvSpPr>
          <p:cNvPr id="13382" name="Freeform 95"/>
          <p:cNvSpPr>
            <a:spLocks/>
          </p:cNvSpPr>
          <p:nvPr/>
        </p:nvSpPr>
        <p:spPr bwMode="auto">
          <a:xfrm>
            <a:off x="6477000" y="3328988"/>
            <a:ext cx="228600" cy="914400"/>
          </a:xfrm>
          <a:custGeom>
            <a:avLst/>
            <a:gdLst>
              <a:gd name="T0" fmla="*/ 228600 w 144"/>
              <a:gd name="T1" fmla="*/ 914400 h 576"/>
              <a:gd name="T2" fmla="*/ 228600 w 144"/>
              <a:gd name="T3" fmla="*/ 609600 h 576"/>
              <a:gd name="T4" fmla="*/ 0 w 144"/>
              <a:gd name="T5" fmla="*/ 609600 h 576"/>
              <a:gd name="T6" fmla="*/ 0 w 144"/>
              <a:gd name="T7" fmla="*/ 0 h 576"/>
              <a:gd name="T8" fmla="*/ 0 60000 65536"/>
              <a:gd name="T9" fmla="*/ 0 60000 65536"/>
              <a:gd name="T10" fmla="*/ 0 60000 65536"/>
              <a:gd name="T11" fmla="*/ 0 60000 65536"/>
              <a:gd name="T12" fmla="*/ 0 w 144"/>
              <a:gd name="T13" fmla="*/ 0 h 576"/>
              <a:gd name="T14" fmla="*/ 144 w 144"/>
              <a:gd name="T15" fmla="*/ 576 h 576"/>
            </a:gdLst>
            <a:ahLst/>
            <a:cxnLst>
              <a:cxn ang="T8">
                <a:pos x="T0" y="T1"/>
              </a:cxn>
              <a:cxn ang="T9">
                <a:pos x="T2" y="T3"/>
              </a:cxn>
              <a:cxn ang="T10">
                <a:pos x="T4" y="T5"/>
              </a:cxn>
              <a:cxn ang="T11">
                <a:pos x="T6" y="T7"/>
              </a:cxn>
            </a:cxnLst>
            <a:rect l="T12" t="T13" r="T14" b="T15"/>
            <a:pathLst>
              <a:path w="144" h="576">
                <a:moveTo>
                  <a:pt x="144" y="576"/>
                </a:moveTo>
                <a:lnTo>
                  <a:pt x="144" y="384"/>
                </a:lnTo>
                <a:lnTo>
                  <a:pt x="0" y="384"/>
                </a:lnTo>
                <a:lnTo>
                  <a:pt x="0" y="0"/>
                </a:lnTo>
              </a:path>
            </a:pathLst>
          </a:custGeom>
          <a:noFill/>
          <a:ln w="19050">
            <a:solidFill>
              <a:schemeClr val="accent2"/>
            </a:solidFill>
            <a:round/>
            <a:headEnd/>
            <a:tailEnd type="triangle" w="med" len="med"/>
          </a:ln>
        </p:spPr>
        <p:txBody>
          <a:bodyPr wrap="none" anchor="ctr">
            <a:prstTxWarp prst="textNoShape">
              <a:avLst/>
            </a:prstTxWarp>
          </a:bodyPr>
          <a:lstStyle/>
          <a:p>
            <a:endParaRPr lang="en-US"/>
          </a:p>
        </p:txBody>
      </p:sp>
      <p:sp>
        <p:nvSpPr>
          <p:cNvPr id="13383" name="Rectangle 96"/>
          <p:cNvSpPr>
            <a:spLocks noChangeArrowheads="1"/>
          </p:cNvSpPr>
          <p:nvPr/>
        </p:nvSpPr>
        <p:spPr bwMode="auto">
          <a:xfrm>
            <a:off x="6019800" y="2959100"/>
            <a:ext cx="773113"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dirty="0">
                <a:solidFill>
                  <a:srgbClr val="DA1F28"/>
                </a:solidFill>
                <a:latin typeface="+mn-lt"/>
                <a:ea typeface="ＭＳ Ｐゴシック" charset="-128"/>
                <a:cs typeface="ＭＳ Ｐゴシック" charset="-128"/>
              </a:rPr>
              <a:t>Equal</a:t>
            </a:r>
          </a:p>
        </p:txBody>
      </p:sp>
    </p:spTree>
    <p:extLst>
      <p:ext uri="{BB962C8B-B14F-4D97-AF65-F5344CB8AC3E}">
        <p14:creationId xmlns:p14="http://schemas.microsoft.com/office/powerpoint/2010/main" val="29196770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a:xfrm>
            <a:off x="312738" y="152400"/>
            <a:ext cx="8413750" cy="474663"/>
          </a:xfrm>
        </p:spPr>
        <p:txBody>
          <a:bodyPr/>
          <a:lstStyle/>
          <a:p>
            <a:pPr>
              <a:defRPr/>
            </a:pPr>
            <a:r>
              <a:rPr lang="en-US" sz="3600" i="1" dirty="0">
                <a:latin typeface="+mn-lt"/>
              </a:rPr>
              <a:t>Instruction Fetch Unit </a:t>
            </a:r>
            <a:r>
              <a:rPr lang="en-US" sz="3600" dirty="0" smtClean="0">
                <a:latin typeface="+mn-lt"/>
              </a:rPr>
              <a:t>including </a:t>
            </a:r>
            <a:r>
              <a:rPr lang="en-US" sz="3600" dirty="0">
                <a:latin typeface="+mn-lt"/>
              </a:rPr>
              <a:t>Branch</a:t>
            </a:r>
          </a:p>
        </p:txBody>
      </p:sp>
      <p:sp>
        <p:nvSpPr>
          <p:cNvPr id="36868" name="Rectangle 3"/>
          <p:cNvSpPr>
            <a:spLocks noGrp="1" noChangeArrowheads="1"/>
          </p:cNvSpPr>
          <p:nvPr>
            <p:ph type="body" idx="1"/>
          </p:nvPr>
        </p:nvSpPr>
        <p:spPr>
          <a:xfrm>
            <a:off x="381000" y="1303338"/>
            <a:ext cx="8191500" cy="600075"/>
          </a:xfrm>
        </p:spPr>
        <p:txBody>
          <a:bodyPr/>
          <a:lstStyle/>
          <a:p>
            <a:r>
              <a:rPr lang="en-US" sz="2400">
                <a:latin typeface="Calibri" charset="0"/>
                <a:ea typeface="ＭＳ Ｐゴシック" charset="0"/>
                <a:cs typeface="ＭＳ Ｐゴシック" charset="0"/>
              </a:rPr>
              <a:t>if  (Zero == 1)   then  PC = PC + 4 + SignExt[imm16]*4 ;  else  PC = PC + 4</a:t>
            </a:r>
          </a:p>
        </p:txBody>
      </p:sp>
      <p:grpSp>
        <p:nvGrpSpPr>
          <p:cNvPr id="36869" name="Group 4"/>
          <p:cNvGrpSpPr>
            <a:grpSpLocks/>
          </p:cNvGrpSpPr>
          <p:nvPr/>
        </p:nvGrpSpPr>
        <p:grpSpPr bwMode="auto">
          <a:xfrm>
            <a:off x="1743075" y="611188"/>
            <a:ext cx="5954713" cy="641350"/>
            <a:chOff x="1098" y="332"/>
            <a:chExt cx="3751" cy="404"/>
          </a:xfrm>
        </p:grpSpPr>
        <p:sp>
          <p:nvSpPr>
            <p:cNvPr id="58430" name="Rectangle 5"/>
            <p:cNvSpPr>
              <a:spLocks noChangeArrowheads="1"/>
            </p:cNvSpPr>
            <p:nvPr/>
          </p:nvSpPr>
          <p:spPr bwMode="auto">
            <a:xfrm>
              <a:off x="1167" y="536"/>
              <a:ext cx="3599" cy="176"/>
            </a:xfrm>
            <a:prstGeom prst="rect">
              <a:avLst/>
            </a:prstGeom>
            <a:noFill/>
            <a:ln w="254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grpSp>
          <p:nvGrpSpPr>
            <p:cNvPr id="36932" name="Group 6"/>
            <p:cNvGrpSpPr>
              <a:grpSpLocks/>
            </p:cNvGrpSpPr>
            <p:nvPr/>
          </p:nvGrpSpPr>
          <p:grpSpPr bwMode="auto">
            <a:xfrm>
              <a:off x="1163" y="524"/>
              <a:ext cx="624" cy="212"/>
              <a:chOff x="1163" y="524"/>
              <a:chExt cx="624" cy="212"/>
            </a:xfrm>
          </p:grpSpPr>
          <p:sp>
            <p:nvSpPr>
              <p:cNvPr id="58445" name="Rectangle 7"/>
              <p:cNvSpPr>
                <a:spLocks noChangeArrowheads="1"/>
              </p:cNvSpPr>
              <p:nvPr/>
            </p:nvSpPr>
            <p:spPr bwMode="auto">
              <a:xfrm>
                <a:off x="1163" y="532"/>
                <a:ext cx="624" cy="184"/>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58446" name="Rectangle 8"/>
              <p:cNvSpPr>
                <a:spLocks noChangeArrowheads="1"/>
              </p:cNvSpPr>
              <p:nvPr/>
            </p:nvSpPr>
            <p:spPr bwMode="auto">
              <a:xfrm>
                <a:off x="1341" y="524"/>
                <a:ext cx="254" cy="212"/>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op</a:t>
                </a:r>
              </a:p>
            </p:txBody>
          </p:sp>
        </p:grpSp>
        <p:grpSp>
          <p:nvGrpSpPr>
            <p:cNvPr id="36933" name="Group 9"/>
            <p:cNvGrpSpPr>
              <a:grpSpLocks/>
            </p:cNvGrpSpPr>
            <p:nvPr/>
          </p:nvGrpSpPr>
          <p:grpSpPr bwMode="auto">
            <a:xfrm>
              <a:off x="1795" y="524"/>
              <a:ext cx="580" cy="212"/>
              <a:chOff x="1795" y="524"/>
              <a:chExt cx="580" cy="212"/>
            </a:xfrm>
          </p:grpSpPr>
          <p:sp>
            <p:nvSpPr>
              <p:cNvPr id="58443" name="Rectangle 10"/>
              <p:cNvSpPr>
                <a:spLocks noChangeArrowheads="1"/>
              </p:cNvSpPr>
              <p:nvPr/>
            </p:nvSpPr>
            <p:spPr bwMode="auto">
              <a:xfrm>
                <a:off x="1795" y="532"/>
                <a:ext cx="580" cy="184"/>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58444" name="Rectangle 11"/>
              <p:cNvSpPr>
                <a:spLocks noChangeArrowheads="1"/>
              </p:cNvSpPr>
              <p:nvPr/>
            </p:nvSpPr>
            <p:spPr bwMode="auto">
              <a:xfrm>
                <a:off x="1956" y="524"/>
                <a:ext cx="211" cy="212"/>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rs</a:t>
                </a:r>
              </a:p>
            </p:txBody>
          </p:sp>
        </p:grpSp>
        <p:grpSp>
          <p:nvGrpSpPr>
            <p:cNvPr id="36934" name="Group 12"/>
            <p:cNvGrpSpPr>
              <a:grpSpLocks/>
            </p:cNvGrpSpPr>
            <p:nvPr/>
          </p:nvGrpSpPr>
          <p:grpSpPr bwMode="auto">
            <a:xfrm>
              <a:off x="2383" y="524"/>
              <a:ext cx="579" cy="210"/>
              <a:chOff x="2383" y="524"/>
              <a:chExt cx="579" cy="210"/>
            </a:xfrm>
          </p:grpSpPr>
          <p:sp>
            <p:nvSpPr>
              <p:cNvPr id="58441" name="Rectangle 13"/>
              <p:cNvSpPr>
                <a:spLocks noChangeArrowheads="1"/>
              </p:cNvSpPr>
              <p:nvPr/>
            </p:nvSpPr>
            <p:spPr bwMode="auto">
              <a:xfrm>
                <a:off x="2383" y="532"/>
                <a:ext cx="579" cy="184"/>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58442" name="Rectangle 14"/>
              <p:cNvSpPr>
                <a:spLocks noChangeArrowheads="1"/>
              </p:cNvSpPr>
              <p:nvPr/>
            </p:nvSpPr>
            <p:spPr bwMode="auto">
              <a:xfrm>
                <a:off x="2543" y="524"/>
                <a:ext cx="213" cy="210"/>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rt</a:t>
                </a:r>
              </a:p>
            </p:txBody>
          </p:sp>
        </p:grpSp>
        <p:sp>
          <p:nvSpPr>
            <p:cNvPr id="58434" name="Rectangle 15"/>
            <p:cNvSpPr>
              <a:spLocks noChangeArrowheads="1"/>
            </p:cNvSpPr>
            <p:nvPr/>
          </p:nvSpPr>
          <p:spPr bwMode="auto">
            <a:xfrm>
              <a:off x="2970" y="532"/>
              <a:ext cx="1800" cy="184"/>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58435" name="Rectangle 16"/>
            <p:cNvSpPr>
              <a:spLocks noChangeArrowheads="1"/>
            </p:cNvSpPr>
            <p:nvPr/>
          </p:nvSpPr>
          <p:spPr bwMode="auto">
            <a:xfrm>
              <a:off x="3469" y="524"/>
              <a:ext cx="697" cy="212"/>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immediate</a:t>
              </a:r>
            </a:p>
          </p:txBody>
        </p:sp>
        <p:sp>
          <p:nvSpPr>
            <p:cNvPr id="58436" name="Rectangle 17"/>
            <p:cNvSpPr>
              <a:spLocks noChangeArrowheads="1"/>
            </p:cNvSpPr>
            <p:nvPr/>
          </p:nvSpPr>
          <p:spPr bwMode="auto">
            <a:xfrm>
              <a:off x="4668" y="332"/>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58437" name="Rectangle 18"/>
            <p:cNvSpPr>
              <a:spLocks noChangeArrowheads="1"/>
            </p:cNvSpPr>
            <p:nvPr/>
          </p:nvSpPr>
          <p:spPr bwMode="auto">
            <a:xfrm>
              <a:off x="2770" y="332"/>
              <a:ext cx="246"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16</a:t>
              </a:r>
            </a:p>
          </p:txBody>
        </p:sp>
        <p:sp>
          <p:nvSpPr>
            <p:cNvPr id="58438" name="Rectangle 19"/>
            <p:cNvSpPr>
              <a:spLocks noChangeArrowheads="1"/>
            </p:cNvSpPr>
            <p:nvPr/>
          </p:nvSpPr>
          <p:spPr bwMode="auto">
            <a:xfrm>
              <a:off x="2182" y="332"/>
              <a:ext cx="246"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21</a:t>
              </a:r>
            </a:p>
          </p:txBody>
        </p:sp>
        <p:sp>
          <p:nvSpPr>
            <p:cNvPr id="58439" name="Rectangle 20"/>
            <p:cNvSpPr>
              <a:spLocks noChangeArrowheads="1"/>
            </p:cNvSpPr>
            <p:nvPr/>
          </p:nvSpPr>
          <p:spPr bwMode="auto">
            <a:xfrm>
              <a:off x="1594" y="332"/>
              <a:ext cx="246"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26</a:t>
              </a:r>
            </a:p>
          </p:txBody>
        </p:sp>
        <p:sp>
          <p:nvSpPr>
            <p:cNvPr id="58440" name="Rectangle 21"/>
            <p:cNvSpPr>
              <a:spLocks noChangeArrowheads="1"/>
            </p:cNvSpPr>
            <p:nvPr/>
          </p:nvSpPr>
          <p:spPr bwMode="auto">
            <a:xfrm>
              <a:off x="1098" y="332"/>
              <a:ext cx="246"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31</a:t>
              </a:r>
            </a:p>
          </p:txBody>
        </p:sp>
      </p:grpSp>
      <p:sp>
        <p:nvSpPr>
          <p:cNvPr id="2672662" name="Rectangle 22"/>
          <p:cNvSpPr>
            <a:spLocks noChangeArrowheads="1"/>
          </p:cNvSpPr>
          <p:nvPr/>
        </p:nvSpPr>
        <p:spPr bwMode="auto">
          <a:xfrm>
            <a:off x="4343400" y="3106738"/>
            <a:ext cx="4800600" cy="191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00" tIns="25400" rIns="63500" bIns="25400">
            <a:spAutoFit/>
          </a:bodyPr>
          <a:lstStyle/>
          <a:p>
            <a:pPr marL="203200" indent="-203200">
              <a:lnSpc>
                <a:spcPct val="75000"/>
              </a:lnSpc>
              <a:spcBef>
                <a:spcPct val="65000"/>
              </a:spcBef>
              <a:buSzPct val="100000"/>
              <a:buFont typeface="Times" charset="0"/>
              <a:buChar char="•"/>
            </a:pPr>
            <a:r>
              <a:rPr lang="en-US" sz="2800">
                <a:latin typeface="Calibri" charset="0"/>
              </a:rPr>
              <a:t>How to encode nPC_sel?</a:t>
            </a:r>
          </a:p>
          <a:p>
            <a:pPr marL="685800" lvl="1" indent="-190500">
              <a:lnSpc>
                <a:spcPct val="85000"/>
              </a:lnSpc>
              <a:spcBef>
                <a:spcPct val="40000"/>
              </a:spcBef>
              <a:buSzPct val="100000"/>
              <a:buFontTx/>
              <a:buChar char="•"/>
            </a:pPr>
            <a:r>
              <a:rPr lang="en-US" sz="2400">
                <a:latin typeface="Calibri" charset="0"/>
              </a:rPr>
              <a:t>Direct MUX select?</a:t>
            </a:r>
          </a:p>
          <a:p>
            <a:pPr marL="685800" lvl="1" indent="-190500">
              <a:lnSpc>
                <a:spcPct val="85000"/>
              </a:lnSpc>
              <a:spcBef>
                <a:spcPct val="40000"/>
              </a:spcBef>
              <a:buSzPct val="100000"/>
              <a:buFontTx/>
              <a:buChar char="•"/>
            </a:pPr>
            <a:r>
              <a:rPr lang="en-US" sz="2400">
                <a:latin typeface="Calibri" charset="0"/>
              </a:rPr>
              <a:t>Branch inst. / not branch inst.</a:t>
            </a:r>
          </a:p>
          <a:p>
            <a:pPr marL="203200" indent="-203200">
              <a:lnSpc>
                <a:spcPct val="75000"/>
              </a:lnSpc>
              <a:spcBef>
                <a:spcPct val="65000"/>
              </a:spcBef>
              <a:buSzPct val="100000"/>
              <a:buFont typeface="Times" charset="0"/>
              <a:buChar char="•"/>
            </a:pPr>
            <a:r>
              <a:rPr lang="en-US" sz="2800">
                <a:latin typeface="Calibri" charset="0"/>
              </a:rPr>
              <a:t>Let</a:t>
            </a:r>
            <a:r>
              <a:rPr lang="ja-JP" altLang="en-US" sz="2800">
                <a:latin typeface="Calibri" charset="0"/>
              </a:rPr>
              <a:t>’</a:t>
            </a:r>
            <a:r>
              <a:rPr lang="en-US" sz="2800">
                <a:latin typeface="Calibri" charset="0"/>
              </a:rPr>
              <a:t>s pick 2nd option</a:t>
            </a:r>
          </a:p>
        </p:txBody>
      </p:sp>
      <p:graphicFrame>
        <p:nvGraphicFramePr>
          <p:cNvPr id="2672663" name="Object 2"/>
          <p:cNvGraphicFramePr>
            <a:graphicFrameLocks noChangeAspect="1"/>
          </p:cNvGraphicFramePr>
          <p:nvPr/>
        </p:nvGraphicFramePr>
        <p:xfrm>
          <a:off x="3962400" y="5438775"/>
          <a:ext cx="2935288" cy="1046163"/>
        </p:xfrm>
        <a:graphic>
          <a:graphicData uri="http://schemas.openxmlformats.org/presentationml/2006/ole">
            <mc:AlternateContent xmlns:mc="http://schemas.openxmlformats.org/markup-compatibility/2006">
              <mc:Choice xmlns:v="urn:schemas-microsoft-com:vml" Requires="v">
                <p:oleObj spid="_x0000_s14412" name="Worksheet" r:id="rId4" imgW="1651000" imgH="698500" progId="Excel.Sheet.8">
                  <p:embed/>
                </p:oleObj>
              </mc:Choice>
              <mc:Fallback>
                <p:oleObj name="Worksheet" r:id="rId4" imgW="1651000" imgH="698500" progId="Excel.Sheet.8">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5438775"/>
                        <a:ext cx="2935288" cy="1046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6871" name="Group 24"/>
          <p:cNvGrpSpPr>
            <a:grpSpLocks/>
          </p:cNvGrpSpPr>
          <p:nvPr/>
        </p:nvGrpSpPr>
        <p:grpSpPr bwMode="auto">
          <a:xfrm>
            <a:off x="3114675" y="1762125"/>
            <a:ext cx="1101725" cy="990600"/>
            <a:chOff x="2474" y="1011"/>
            <a:chExt cx="694" cy="640"/>
          </a:xfrm>
        </p:grpSpPr>
        <p:sp>
          <p:nvSpPr>
            <p:cNvPr id="58427" name="Rectangle 25"/>
            <p:cNvSpPr>
              <a:spLocks noChangeArrowheads="1"/>
            </p:cNvSpPr>
            <p:nvPr/>
          </p:nvSpPr>
          <p:spPr bwMode="auto">
            <a:xfrm>
              <a:off x="2474" y="1011"/>
              <a:ext cx="694" cy="630"/>
            </a:xfrm>
            <a:prstGeom prst="rect">
              <a:avLst/>
            </a:prstGeom>
            <a:noFill/>
            <a:ln w="254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58428" name="Rectangle 26"/>
            <p:cNvSpPr>
              <a:spLocks noChangeArrowheads="1"/>
            </p:cNvSpPr>
            <p:nvPr/>
          </p:nvSpPr>
          <p:spPr bwMode="auto">
            <a:xfrm>
              <a:off x="2672" y="1434"/>
              <a:ext cx="303" cy="217"/>
            </a:xfrm>
            <a:prstGeom prst="rect">
              <a:avLst/>
            </a:prstGeom>
            <a:noFill/>
            <a:ln w="12700">
              <a:noFill/>
              <a:miter lim="800000"/>
              <a:headEnd/>
              <a:tailEnd/>
            </a:ln>
          </p:spPr>
          <p:txBody>
            <a:bodyPr wrap="none" lIns="90488" tIns="44450" rIns="90488" bIns="44450">
              <a:spAutoFit/>
            </a:bodyPr>
            <a:lstStyle/>
            <a:p>
              <a:pPr>
                <a:defRPr/>
              </a:pPr>
              <a:r>
                <a:rPr lang="en-US" sz="1600" dirty="0" err="1">
                  <a:latin typeface="+mn-lt"/>
                  <a:ea typeface="ＭＳ Ｐゴシック" charset="-128"/>
                  <a:cs typeface="ＭＳ Ｐゴシック" charset="-128"/>
                </a:rPr>
                <a:t>Adr</a:t>
              </a:r>
              <a:endParaRPr lang="en-US" sz="1600" dirty="0">
                <a:latin typeface="+mn-lt"/>
                <a:ea typeface="ＭＳ Ｐゴシック" charset="-128"/>
                <a:cs typeface="ＭＳ Ｐゴシック" charset="-128"/>
              </a:endParaRPr>
            </a:p>
          </p:txBody>
        </p:sp>
        <p:sp>
          <p:nvSpPr>
            <p:cNvPr id="58429" name="Rectangle 27"/>
            <p:cNvSpPr>
              <a:spLocks noChangeArrowheads="1"/>
            </p:cNvSpPr>
            <p:nvPr/>
          </p:nvSpPr>
          <p:spPr bwMode="auto">
            <a:xfrm>
              <a:off x="2518" y="1108"/>
              <a:ext cx="583" cy="370"/>
            </a:xfrm>
            <a:prstGeom prst="rect">
              <a:avLst/>
            </a:prstGeom>
            <a:noFill/>
            <a:ln w="12700">
              <a:noFill/>
              <a:miter lim="800000"/>
              <a:headEnd/>
              <a:tailEnd/>
            </a:ln>
          </p:spPr>
          <p:txBody>
            <a:bodyPr wrap="none" lIns="90488" tIns="44450" rIns="90488" bIns="44450">
              <a:spAutoFit/>
            </a:bodyPr>
            <a:lstStyle/>
            <a:p>
              <a:pPr algn="ctr">
                <a:defRPr/>
              </a:pPr>
              <a:r>
                <a:rPr lang="en-US" sz="1600" b="1">
                  <a:latin typeface="+mn-lt"/>
                  <a:ea typeface="ＭＳ Ｐゴシック" charset="-128"/>
                  <a:cs typeface="ＭＳ Ｐゴシック" charset="-128"/>
                </a:rPr>
                <a:t>Inst</a:t>
              </a:r>
            </a:p>
            <a:p>
              <a:pPr algn="ctr">
                <a:defRPr/>
              </a:pPr>
              <a:r>
                <a:rPr lang="en-US" sz="1600" b="1">
                  <a:latin typeface="+mn-lt"/>
                  <a:ea typeface="ＭＳ Ｐゴシック" charset="-128"/>
                  <a:cs typeface="ＭＳ Ｐゴシック" charset="-128"/>
                </a:rPr>
                <a:t>Memory</a:t>
              </a:r>
            </a:p>
          </p:txBody>
        </p:sp>
      </p:grpSp>
      <p:sp>
        <p:nvSpPr>
          <p:cNvPr id="58376" name="Rectangle 28"/>
          <p:cNvSpPr>
            <a:spLocks noChangeArrowheads="1"/>
          </p:cNvSpPr>
          <p:nvPr/>
        </p:nvSpPr>
        <p:spPr bwMode="auto">
          <a:xfrm>
            <a:off x="225425" y="2389188"/>
            <a:ext cx="931863" cy="366712"/>
          </a:xfrm>
          <a:prstGeom prst="rect">
            <a:avLst/>
          </a:prstGeom>
          <a:noFill/>
          <a:ln w="12700">
            <a:noFill/>
            <a:miter lim="800000"/>
            <a:headEnd/>
            <a:tailEnd/>
          </a:ln>
        </p:spPr>
        <p:txBody>
          <a:bodyPr wrap="none" lIns="90488" tIns="44450" rIns="90488" bIns="44450">
            <a:spAutoFit/>
          </a:bodyPr>
          <a:lstStyle/>
          <a:p>
            <a:r>
              <a:rPr lang="en-US" b="1">
                <a:solidFill>
                  <a:schemeClr val="accent2"/>
                </a:solidFill>
                <a:latin typeface="Calibri" charset="0"/>
              </a:rPr>
              <a:t>nPC_sel</a:t>
            </a:r>
            <a:endParaRPr lang="en-US" u="sng">
              <a:latin typeface="Calibri" charset="0"/>
            </a:endParaRPr>
          </a:p>
        </p:txBody>
      </p:sp>
      <p:sp>
        <p:nvSpPr>
          <p:cNvPr id="58377" name="Line 29"/>
          <p:cNvSpPr>
            <a:spLocks noChangeShapeType="1"/>
          </p:cNvSpPr>
          <p:nvPr/>
        </p:nvSpPr>
        <p:spPr bwMode="auto">
          <a:xfrm>
            <a:off x="4229100" y="2278063"/>
            <a:ext cx="1041400" cy="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58378" name="Rectangle 30"/>
          <p:cNvSpPr>
            <a:spLocks noChangeArrowheads="1"/>
          </p:cNvSpPr>
          <p:nvPr/>
        </p:nvSpPr>
        <p:spPr bwMode="auto">
          <a:xfrm>
            <a:off x="5262563" y="2122488"/>
            <a:ext cx="1835150" cy="363537"/>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Instruction&lt;31:0&gt;</a:t>
            </a:r>
          </a:p>
        </p:txBody>
      </p:sp>
      <p:sp>
        <p:nvSpPr>
          <p:cNvPr id="58379" name="Rectangle 31"/>
          <p:cNvSpPr>
            <a:spLocks noChangeArrowheads="1"/>
          </p:cNvSpPr>
          <p:nvPr/>
        </p:nvSpPr>
        <p:spPr bwMode="auto">
          <a:xfrm>
            <a:off x="1447800" y="2286000"/>
            <a:ext cx="1295400" cy="1066800"/>
          </a:xfrm>
          <a:prstGeom prst="rect">
            <a:avLst/>
          </a:prstGeom>
          <a:noFill/>
          <a:ln w="12700">
            <a:solidFill>
              <a:schemeClr val="tx1"/>
            </a:solidFill>
            <a:prstDash val="sysDot"/>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58380" name="Rectangle 32"/>
          <p:cNvSpPr>
            <a:spLocks noChangeArrowheads="1"/>
          </p:cNvSpPr>
          <p:nvPr/>
        </p:nvSpPr>
        <p:spPr bwMode="auto">
          <a:xfrm>
            <a:off x="476250" y="2816225"/>
            <a:ext cx="713726" cy="366767"/>
          </a:xfrm>
          <a:prstGeom prst="rect">
            <a:avLst/>
          </a:prstGeom>
          <a:noFill/>
          <a:ln w="12700">
            <a:noFill/>
            <a:miter lim="800000"/>
            <a:headEnd/>
            <a:tailEnd/>
          </a:ln>
        </p:spPr>
        <p:txBody>
          <a:bodyPr wrap="none" lIns="90488" tIns="44450" rIns="90488" bIns="44450">
            <a:spAutoFit/>
          </a:bodyPr>
          <a:lstStyle/>
          <a:p>
            <a:r>
              <a:rPr lang="en-US" b="1" dirty="0" smtClean="0">
                <a:solidFill>
                  <a:schemeClr val="accent2"/>
                </a:solidFill>
                <a:latin typeface="Calibri" charset="0"/>
              </a:rPr>
              <a:t>Equal</a:t>
            </a:r>
            <a:endParaRPr lang="en-US" u="sng" dirty="0">
              <a:latin typeface="Calibri" charset="0"/>
            </a:endParaRPr>
          </a:p>
        </p:txBody>
      </p:sp>
      <p:sp>
        <p:nvSpPr>
          <p:cNvPr id="58381" name="Line 33"/>
          <p:cNvSpPr>
            <a:spLocks noChangeShapeType="1"/>
          </p:cNvSpPr>
          <p:nvPr/>
        </p:nvSpPr>
        <p:spPr bwMode="auto">
          <a:xfrm>
            <a:off x="1066800" y="3048000"/>
            <a:ext cx="685800" cy="0"/>
          </a:xfrm>
          <a:prstGeom prst="line">
            <a:avLst/>
          </a:prstGeom>
          <a:noFill/>
          <a:ln w="38100">
            <a:solidFill>
              <a:schemeClr val="accent2"/>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58382" name="Line 34"/>
          <p:cNvSpPr>
            <a:spLocks noChangeShapeType="1"/>
          </p:cNvSpPr>
          <p:nvPr/>
        </p:nvSpPr>
        <p:spPr bwMode="auto">
          <a:xfrm>
            <a:off x="1066800" y="2617788"/>
            <a:ext cx="685800" cy="0"/>
          </a:xfrm>
          <a:prstGeom prst="line">
            <a:avLst/>
          </a:prstGeom>
          <a:noFill/>
          <a:ln w="38100">
            <a:solidFill>
              <a:schemeClr val="accent2"/>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58383" name="Freeform 35"/>
          <p:cNvSpPr>
            <a:spLocks/>
          </p:cNvSpPr>
          <p:nvPr/>
        </p:nvSpPr>
        <p:spPr bwMode="auto">
          <a:xfrm>
            <a:off x="2576513" y="2819400"/>
            <a:ext cx="319087" cy="1828800"/>
          </a:xfrm>
          <a:custGeom>
            <a:avLst/>
            <a:gdLst>
              <a:gd name="T0" fmla="*/ 0 w 201"/>
              <a:gd name="T1" fmla="*/ 2147483647 h 1152"/>
              <a:gd name="T2" fmla="*/ 2147483647 w 201"/>
              <a:gd name="T3" fmla="*/ 0 h 1152"/>
              <a:gd name="T4" fmla="*/ 2147483647 w 201"/>
              <a:gd name="T5" fmla="*/ 2147483647 h 1152"/>
              <a:gd name="T6" fmla="*/ 0 60000 65536"/>
              <a:gd name="T7" fmla="*/ 0 60000 65536"/>
              <a:gd name="T8" fmla="*/ 0 60000 65536"/>
              <a:gd name="T9" fmla="*/ 0 w 201"/>
              <a:gd name="T10" fmla="*/ 0 h 1152"/>
              <a:gd name="T11" fmla="*/ 201 w 201"/>
              <a:gd name="T12" fmla="*/ 1152 h 1152"/>
            </a:gdLst>
            <a:ahLst/>
            <a:cxnLst>
              <a:cxn ang="T6">
                <a:pos x="T0" y="T1"/>
              </a:cxn>
              <a:cxn ang="T7">
                <a:pos x="T2" y="T3"/>
              </a:cxn>
              <a:cxn ang="T8">
                <a:pos x="T4" y="T5"/>
              </a:cxn>
            </a:cxnLst>
            <a:rect l="T9" t="T10" r="T11" b="T12"/>
            <a:pathLst>
              <a:path w="201" h="1152">
                <a:moveTo>
                  <a:pt x="0" y="6"/>
                </a:moveTo>
                <a:lnTo>
                  <a:pt x="201" y="0"/>
                </a:lnTo>
                <a:lnTo>
                  <a:pt x="201" y="1152"/>
                </a:lnTo>
              </a:path>
            </a:pathLst>
          </a:custGeom>
          <a:noFill/>
          <a:ln w="57150" cap="rnd">
            <a:solidFill>
              <a:schemeClr val="accent2"/>
            </a:solidFill>
            <a:prstDash val="sysDot"/>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58384" name="Rectangle 36"/>
          <p:cNvSpPr>
            <a:spLocks noChangeArrowheads="1"/>
          </p:cNvSpPr>
          <p:nvPr/>
        </p:nvSpPr>
        <p:spPr bwMode="auto">
          <a:xfrm>
            <a:off x="2371725" y="3276600"/>
            <a:ext cx="931863" cy="366713"/>
          </a:xfrm>
          <a:prstGeom prst="rect">
            <a:avLst/>
          </a:prstGeom>
          <a:solidFill>
            <a:schemeClr val="bg1"/>
          </a:solidFill>
          <a:ln w="12700">
            <a:noFill/>
            <a:miter lim="800000"/>
            <a:headEnd/>
            <a:tailEnd/>
          </a:ln>
        </p:spPr>
        <p:txBody>
          <a:bodyPr wrap="none" lIns="90488" tIns="44450" rIns="90488" bIns="44450">
            <a:spAutoFit/>
          </a:bodyPr>
          <a:lstStyle/>
          <a:p>
            <a:r>
              <a:rPr lang="en-US" b="1">
                <a:solidFill>
                  <a:schemeClr val="accent2"/>
                </a:solidFill>
                <a:latin typeface="Calibri" charset="0"/>
              </a:rPr>
              <a:t>nPC_sel</a:t>
            </a:r>
            <a:endParaRPr lang="en-US" u="sng">
              <a:latin typeface="Calibri" charset="0"/>
            </a:endParaRPr>
          </a:p>
        </p:txBody>
      </p:sp>
      <p:grpSp>
        <p:nvGrpSpPr>
          <p:cNvPr id="7" name="Group 37"/>
          <p:cNvGrpSpPr>
            <a:grpSpLocks/>
          </p:cNvGrpSpPr>
          <p:nvPr/>
        </p:nvGrpSpPr>
        <p:grpSpPr bwMode="auto">
          <a:xfrm>
            <a:off x="7010400" y="5181600"/>
            <a:ext cx="1981200" cy="1371600"/>
            <a:chOff x="4416" y="3264"/>
            <a:chExt cx="1248" cy="864"/>
          </a:xfrm>
        </p:grpSpPr>
        <p:sp>
          <p:nvSpPr>
            <p:cNvPr id="58425" name="Text Box 38"/>
            <p:cNvSpPr txBox="1">
              <a:spLocks noChangeArrowheads="1"/>
            </p:cNvSpPr>
            <p:nvPr/>
          </p:nvSpPr>
          <p:spPr bwMode="auto">
            <a:xfrm>
              <a:off x="4416" y="3264"/>
              <a:ext cx="1248" cy="523"/>
            </a:xfrm>
            <a:prstGeom prst="rect">
              <a:avLst/>
            </a:prstGeom>
            <a:noFill/>
            <a:ln w="12700">
              <a:noFill/>
              <a:miter lim="800000"/>
              <a:headEnd/>
              <a:tailEnd/>
            </a:ln>
          </p:spPr>
          <p:txBody>
            <a:bodyPr>
              <a:spAutoFit/>
            </a:bodyPr>
            <a:lstStyle/>
            <a:p>
              <a:pPr>
                <a:spcBef>
                  <a:spcPct val="50000"/>
                </a:spcBef>
                <a:defRPr/>
              </a:pPr>
              <a:r>
                <a:rPr lang="en-US" sz="2400" dirty="0">
                  <a:latin typeface="+mn-lt"/>
                  <a:ea typeface="ＭＳ Ｐゴシック" charset="-128"/>
                  <a:cs typeface="ＭＳ Ｐゴシック" charset="-128"/>
                </a:rPr>
                <a:t>Q: What logic gate?</a:t>
              </a:r>
            </a:p>
          </p:txBody>
        </p:sp>
        <p:sp>
          <p:nvSpPr>
            <p:cNvPr id="58426" name="AutoShape 39"/>
            <p:cNvSpPr>
              <a:spLocks noChangeArrowheads="1"/>
            </p:cNvSpPr>
            <p:nvPr/>
          </p:nvSpPr>
          <p:spPr bwMode="auto">
            <a:xfrm flipH="1" flipV="1">
              <a:off x="4464" y="3792"/>
              <a:ext cx="480" cy="33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12420 w 21600"/>
                <a:gd name="T13" fmla="*/ 2893 h 21600"/>
                <a:gd name="T14" fmla="*/ 18225 w 21600"/>
                <a:gd name="T15" fmla="*/ 9257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12700">
              <a:solidFill>
                <a:schemeClr val="accent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grpSp>
      <p:sp>
        <p:nvSpPr>
          <p:cNvPr id="58386" name="Rectangle 40"/>
          <p:cNvSpPr>
            <a:spLocks noChangeArrowheads="1"/>
          </p:cNvSpPr>
          <p:nvPr/>
        </p:nvSpPr>
        <p:spPr bwMode="auto">
          <a:xfrm rot="10800000" flipV="1">
            <a:off x="374650" y="5942013"/>
            <a:ext cx="912813"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imm16</a:t>
            </a:r>
          </a:p>
        </p:txBody>
      </p:sp>
      <p:sp>
        <p:nvSpPr>
          <p:cNvPr id="58387" name="Rectangle 41"/>
          <p:cNvSpPr>
            <a:spLocks noChangeArrowheads="1"/>
          </p:cNvSpPr>
          <p:nvPr/>
        </p:nvSpPr>
        <p:spPr bwMode="auto">
          <a:xfrm>
            <a:off x="3087688" y="6007100"/>
            <a:ext cx="466725"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clk</a:t>
            </a:r>
          </a:p>
        </p:txBody>
      </p:sp>
      <p:grpSp>
        <p:nvGrpSpPr>
          <p:cNvPr id="36884" name="Group 42"/>
          <p:cNvGrpSpPr>
            <a:grpSpLocks/>
          </p:cNvGrpSpPr>
          <p:nvPr/>
        </p:nvGrpSpPr>
        <p:grpSpPr bwMode="auto">
          <a:xfrm>
            <a:off x="3160713" y="4606925"/>
            <a:ext cx="354012" cy="1273175"/>
            <a:chOff x="1324" y="2334"/>
            <a:chExt cx="223" cy="802"/>
          </a:xfrm>
        </p:grpSpPr>
        <p:sp>
          <p:nvSpPr>
            <p:cNvPr id="58421" name="Rectangle 43"/>
            <p:cNvSpPr>
              <a:spLocks noChangeArrowheads="1"/>
            </p:cNvSpPr>
            <p:nvPr/>
          </p:nvSpPr>
          <p:spPr bwMode="auto">
            <a:xfrm>
              <a:off x="1364" y="2384"/>
              <a:ext cx="145" cy="752"/>
            </a:xfrm>
            <a:prstGeom prst="rect">
              <a:avLst/>
            </a:prstGeom>
            <a:noFill/>
            <a:ln w="254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58422" name="Rectangle 44"/>
            <p:cNvSpPr>
              <a:spLocks noChangeArrowheads="1"/>
            </p:cNvSpPr>
            <p:nvPr/>
          </p:nvSpPr>
          <p:spPr bwMode="auto">
            <a:xfrm rot="5400000">
              <a:off x="1304" y="2680"/>
              <a:ext cx="252" cy="212"/>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PC</a:t>
              </a:r>
            </a:p>
          </p:txBody>
        </p:sp>
        <p:sp>
          <p:nvSpPr>
            <p:cNvPr id="58423" name="Rectangle 45"/>
            <p:cNvSpPr>
              <a:spLocks noChangeArrowheads="1"/>
            </p:cNvSpPr>
            <p:nvPr/>
          </p:nvSpPr>
          <p:spPr bwMode="auto">
            <a:xfrm rot="16200000">
              <a:off x="1318" y="2351"/>
              <a:ext cx="246" cy="212"/>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00</a:t>
              </a:r>
            </a:p>
          </p:txBody>
        </p:sp>
        <p:sp>
          <p:nvSpPr>
            <p:cNvPr id="58424" name="Rectangle 46"/>
            <p:cNvSpPr>
              <a:spLocks noChangeArrowheads="1"/>
            </p:cNvSpPr>
            <p:nvPr/>
          </p:nvSpPr>
          <p:spPr bwMode="auto">
            <a:xfrm>
              <a:off x="1367" y="2388"/>
              <a:ext cx="140" cy="144"/>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grpSp>
      <p:sp>
        <p:nvSpPr>
          <p:cNvPr id="58389" name="Rectangle 47"/>
          <p:cNvSpPr>
            <a:spLocks noChangeArrowheads="1"/>
          </p:cNvSpPr>
          <p:nvPr/>
        </p:nvSpPr>
        <p:spPr bwMode="auto">
          <a:xfrm>
            <a:off x="1536700" y="4025900"/>
            <a:ext cx="312738" cy="396875"/>
          </a:xfrm>
          <a:prstGeom prst="rect">
            <a:avLst/>
          </a:prstGeom>
          <a:noFill/>
          <a:ln w="12700">
            <a:noFill/>
            <a:miter lim="800000"/>
            <a:headEnd/>
            <a:tailEnd/>
          </a:ln>
        </p:spPr>
        <p:txBody>
          <a:bodyPr wrap="none" lIns="90488" tIns="44450" rIns="90488" bIns="44450">
            <a:spAutoFit/>
          </a:bodyPr>
          <a:lstStyle/>
          <a:p>
            <a:pPr>
              <a:defRPr/>
            </a:pPr>
            <a:r>
              <a:rPr lang="en-US" sz="2000" b="1">
                <a:latin typeface="+mn-lt"/>
                <a:ea typeface="ＭＳ Ｐゴシック" charset="-128"/>
                <a:cs typeface="ＭＳ Ｐゴシック" charset="-128"/>
              </a:rPr>
              <a:t>4</a:t>
            </a:r>
          </a:p>
        </p:txBody>
      </p:sp>
      <p:sp>
        <p:nvSpPr>
          <p:cNvPr id="58390" name="Rectangle 48"/>
          <p:cNvSpPr>
            <a:spLocks noChangeArrowheads="1"/>
          </p:cNvSpPr>
          <p:nvPr/>
        </p:nvSpPr>
        <p:spPr bwMode="auto">
          <a:xfrm>
            <a:off x="1584325" y="5702300"/>
            <a:ext cx="295275" cy="1066800"/>
          </a:xfrm>
          <a:prstGeom prst="rect">
            <a:avLst/>
          </a:prstGeom>
          <a:noFill/>
          <a:ln w="254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58391" name="Rectangle 49"/>
          <p:cNvSpPr>
            <a:spLocks noChangeArrowheads="1"/>
          </p:cNvSpPr>
          <p:nvPr/>
        </p:nvSpPr>
        <p:spPr bwMode="auto">
          <a:xfrm rot="5400000">
            <a:off x="1337469" y="6036469"/>
            <a:ext cx="777875" cy="366713"/>
          </a:xfrm>
          <a:prstGeom prst="rect">
            <a:avLst/>
          </a:prstGeom>
          <a:noFill/>
          <a:ln w="12700">
            <a:noFill/>
            <a:miter lim="800000"/>
            <a:headEnd/>
            <a:tailEnd/>
          </a:ln>
        </p:spPr>
        <p:txBody>
          <a:bodyPr wrap="none" lIns="90488" tIns="44450" rIns="90488" bIns="44450">
            <a:spAutoFit/>
          </a:bodyPr>
          <a:lstStyle/>
          <a:p>
            <a:pPr>
              <a:defRPr/>
            </a:pPr>
            <a:r>
              <a:rPr lang="en-US" dirty="0">
                <a:latin typeface="+mn-lt"/>
                <a:ea typeface="ＭＳ Ｐゴシック" charset="-128"/>
                <a:cs typeface="ＭＳ Ｐゴシック" charset="-128"/>
              </a:rPr>
              <a:t>PC Ext</a:t>
            </a:r>
          </a:p>
        </p:txBody>
      </p:sp>
      <p:sp>
        <p:nvSpPr>
          <p:cNvPr id="58392" name="Rectangle 50"/>
          <p:cNvSpPr>
            <a:spLocks noChangeArrowheads="1"/>
          </p:cNvSpPr>
          <p:nvPr/>
        </p:nvSpPr>
        <p:spPr bwMode="auto">
          <a:xfrm rot="5400000">
            <a:off x="1894682" y="4431506"/>
            <a:ext cx="768350" cy="366713"/>
          </a:xfrm>
          <a:prstGeom prst="rect">
            <a:avLst/>
          </a:prstGeom>
          <a:noFill/>
          <a:ln w="12700">
            <a:noFill/>
            <a:miter lim="800000"/>
            <a:headEnd/>
            <a:tailEnd/>
          </a:ln>
        </p:spPr>
        <p:txBody>
          <a:bodyPr wrap="none" lIns="90488" tIns="44450" rIns="90488" bIns="44450">
            <a:spAutoFit/>
          </a:bodyPr>
          <a:lstStyle/>
          <a:p>
            <a:pPr>
              <a:defRPr/>
            </a:pPr>
            <a:r>
              <a:rPr lang="en-US" dirty="0">
                <a:latin typeface="+mn-lt"/>
                <a:ea typeface="ＭＳ Ｐゴシック" charset="-128"/>
                <a:cs typeface="ＭＳ Ｐゴシック" charset="-128"/>
              </a:rPr>
              <a:t>Adder</a:t>
            </a:r>
          </a:p>
        </p:txBody>
      </p:sp>
      <p:sp>
        <p:nvSpPr>
          <p:cNvPr id="58393" name="Freeform 51"/>
          <p:cNvSpPr>
            <a:spLocks/>
          </p:cNvSpPr>
          <p:nvPr/>
        </p:nvSpPr>
        <p:spPr bwMode="auto">
          <a:xfrm>
            <a:off x="2097088" y="4102100"/>
            <a:ext cx="381000" cy="1066800"/>
          </a:xfrm>
          <a:custGeom>
            <a:avLst/>
            <a:gdLst>
              <a:gd name="T0" fmla="*/ 0 w 240"/>
              <a:gd name="T1" fmla="*/ 0 h 672"/>
              <a:gd name="T2" fmla="*/ 0 w 240"/>
              <a:gd name="T3" fmla="*/ 2147483647 h 672"/>
              <a:gd name="T4" fmla="*/ 2147483647 w 240"/>
              <a:gd name="T5" fmla="*/ 2147483647 h 672"/>
              <a:gd name="T6" fmla="*/ 0 w 240"/>
              <a:gd name="T7" fmla="*/ 2147483647 h 672"/>
              <a:gd name="T8" fmla="*/ 0 w 240"/>
              <a:gd name="T9" fmla="*/ 2147483647 h 672"/>
              <a:gd name="T10" fmla="*/ 2147483647 w 240"/>
              <a:gd name="T11" fmla="*/ 2147483647 h 672"/>
              <a:gd name="T12" fmla="*/ 2147483647 w 240"/>
              <a:gd name="T13" fmla="*/ 2147483647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58394" name="Rectangle 52"/>
          <p:cNvSpPr>
            <a:spLocks noChangeArrowheads="1"/>
          </p:cNvSpPr>
          <p:nvPr/>
        </p:nvSpPr>
        <p:spPr bwMode="auto">
          <a:xfrm rot="5400000">
            <a:off x="1894682" y="5650706"/>
            <a:ext cx="768350" cy="366713"/>
          </a:xfrm>
          <a:prstGeom prst="rect">
            <a:avLst/>
          </a:prstGeom>
          <a:noFill/>
          <a:ln w="12700">
            <a:noFill/>
            <a:miter lim="800000"/>
            <a:headEnd/>
            <a:tailEnd/>
          </a:ln>
        </p:spPr>
        <p:txBody>
          <a:bodyPr wrap="none" lIns="90488" tIns="44450" rIns="90488" bIns="44450">
            <a:spAutoFit/>
          </a:bodyPr>
          <a:lstStyle/>
          <a:p>
            <a:pPr>
              <a:defRPr/>
            </a:pPr>
            <a:r>
              <a:rPr lang="en-US" dirty="0">
                <a:latin typeface="+mn-lt"/>
                <a:ea typeface="ＭＳ Ｐゴシック" charset="-128"/>
                <a:cs typeface="ＭＳ Ｐゴシック" charset="-128"/>
              </a:rPr>
              <a:t>Adder</a:t>
            </a:r>
          </a:p>
        </p:txBody>
      </p:sp>
      <p:sp>
        <p:nvSpPr>
          <p:cNvPr id="58395" name="Freeform 53"/>
          <p:cNvSpPr>
            <a:spLocks/>
          </p:cNvSpPr>
          <p:nvPr/>
        </p:nvSpPr>
        <p:spPr bwMode="auto">
          <a:xfrm>
            <a:off x="2097088" y="5321300"/>
            <a:ext cx="381000" cy="1066800"/>
          </a:xfrm>
          <a:custGeom>
            <a:avLst/>
            <a:gdLst>
              <a:gd name="T0" fmla="*/ 0 w 240"/>
              <a:gd name="T1" fmla="*/ 0 h 672"/>
              <a:gd name="T2" fmla="*/ 0 w 240"/>
              <a:gd name="T3" fmla="*/ 2147483647 h 672"/>
              <a:gd name="T4" fmla="*/ 2147483647 w 240"/>
              <a:gd name="T5" fmla="*/ 2147483647 h 672"/>
              <a:gd name="T6" fmla="*/ 0 w 240"/>
              <a:gd name="T7" fmla="*/ 2147483647 h 672"/>
              <a:gd name="T8" fmla="*/ 0 w 240"/>
              <a:gd name="T9" fmla="*/ 2147483647 h 672"/>
              <a:gd name="T10" fmla="*/ 2147483647 w 240"/>
              <a:gd name="T11" fmla="*/ 2147483647 h 672"/>
              <a:gd name="T12" fmla="*/ 2147483647 w 240"/>
              <a:gd name="T13" fmla="*/ 2147483647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58396" name="Rectangle 54"/>
          <p:cNvSpPr>
            <a:spLocks noChangeArrowheads="1"/>
          </p:cNvSpPr>
          <p:nvPr/>
        </p:nvSpPr>
        <p:spPr bwMode="auto">
          <a:xfrm rot="5400000">
            <a:off x="2636044" y="5123656"/>
            <a:ext cx="606425" cy="366713"/>
          </a:xfrm>
          <a:prstGeom prst="rect">
            <a:avLst/>
          </a:prstGeom>
          <a:noFill/>
          <a:ln w="12700">
            <a:noFill/>
            <a:miter lim="800000"/>
            <a:headEnd/>
            <a:tailEnd/>
          </a:ln>
        </p:spPr>
        <p:txBody>
          <a:bodyPr wrap="none" lIns="90488" tIns="44450" rIns="90488" bIns="44450">
            <a:spAutoFit/>
          </a:bodyPr>
          <a:lstStyle/>
          <a:p>
            <a:pPr>
              <a:defRPr/>
            </a:pPr>
            <a:r>
              <a:rPr lang="en-US" dirty="0" err="1">
                <a:latin typeface="+mn-lt"/>
                <a:ea typeface="ＭＳ Ｐゴシック" charset="-128"/>
                <a:cs typeface="ＭＳ Ｐゴシック" charset="-128"/>
              </a:rPr>
              <a:t>Mux</a:t>
            </a:r>
            <a:endParaRPr lang="en-US" dirty="0">
              <a:latin typeface="+mn-lt"/>
              <a:ea typeface="ＭＳ Ｐゴシック" charset="-128"/>
              <a:cs typeface="ＭＳ Ｐゴシック" charset="-128"/>
            </a:endParaRPr>
          </a:p>
        </p:txBody>
      </p:sp>
      <p:sp>
        <p:nvSpPr>
          <p:cNvPr id="58397" name="Freeform 55"/>
          <p:cNvSpPr>
            <a:spLocks/>
          </p:cNvSpPr>
          <p:nvPr/>
        </p:nvSpPr>
        <p:spPr bwMode="auto">
          <a:xfrm>
            <a:off x="2782888" y="4559300"/>
            <a:ext cx="228600" cy="1447800"/>
          </a:xfrm>
          <a:custGeom>
            <a:avLst/>
            <a:gdLst>
              <a:gd name="T0" fmla="*/ 0 w 144"/>
              <a:gd name="T1" fmla="*/ 0 h 912"/>
              <a:gd name="T2" fmla="*/ 0 w 144"/>
              <a:gd name="T3" fmla="*/ 2147483647 h 912"/>
              <a:gd name="T4" fmla="*/ 2147483647 w 144"/>
              <a:gd name="T5" fmla="*/ 2147483647 h 912"/>
              <a:gd name="T6" fmla="*/ 2147483647 w 144"/>
              <a:gd name="T7" fmla="*/ 2147483647 h 912"/>
              <a:gd name="T8" fmla="*/ 0 w 144"/>
              <a:gd name="T9" fmla="*/ 0 h 912"/>
              <a:gd name="T10" fmla="*/ 0 60000 65536"/>
              <a:gd name="T11" fmla="*/ 0 60000 65536"/>
              <a:gd name="T12" fmla="*/ 0 60000 65536"/>
              <a:gd name="T13" fmla="*/ 0 60000 65536"/>
              <a:gd name="T14" fmla="*/ 0 60000 65536"/>
              <a:gd name="T15" fmla="*/ 0 w 144"/>
              <a:gd name="T16" fmla="*/ 0 h 912"/>
              <a:gd name="T17" fmla="*/ 144 w 144"/>
              <a:gd name="T18" fmla="*/ 912 h 912"/>
            </a:gdLst>
            <a:ahLst/>
            <a:cxnLst>
              <a:cxn ang="T10">
                <a:pos x="T0" y="T1"/>
              </a:cxn>
              <a:cxn ang="T11">
                <a:pos x="T2" y="T3"/>
              </a:cxn>
              <a:cxn ang="T12">
                <a:pos x="T4" y="T5"/>
              </a:cxn>
              <a:cxn ang="T13">
                <a:pos x="T6" y="T7"/>
              </a:cxn>
              <a:cxn ang="T14">
                <a:pos x="T8" y="T9"/>
              </a:cxn>
            </a:cxnLst>
            <a:rect l="T15" t="T16" r="T17" b="T18"/>
            <a:pathLst>
              <a:path w="144" h="912">
                <a:moveTo>
                  <a:pt x="0" y="0"/>
                </a:moveTo>
                <a:lnTo>
                  <a:pt x="0" y="912"/>
                </a:lnTo>
                <a:lnTo>
                  <a:pt x="144" y="768"/>
                </a:lnTo>
                <a:lnTo>
                  <a:pt x="144" y="144"/>
                </a:lnTo>
                <a:lnTo>
                  <a:pt x="0" y="0"/>
                </a:lnTo>
                <a:close/>
              </a:path>
            </a:pathLst>
          </a:custGeom>
          <a:noFill/>
          <a:ln w="28575">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58398" name="Freeform 56"/>
          <p:cNvSpPr>
            <a:spLocks/>
          </p:cNvSpPr>
          <p:nvPr/>
        </p:nvSpPr>
        <p:spPr bwMode="auto">
          <a:xfrm>
            <a:off x="3468688" y="2743200"/>
            <a:ext cx="188912" cy="2578100"/>
          </a:xfrm>
          <a:custGeom>
            <a:avLst/>
            <a:gdLst>
              <a:gd name="T0" fmla="*/ 0 w 144"/>
              <a:gd name="T1" fmla="*/ 2147483647 h 1728"/>
              <a:gd name="T2" fmla="*/ 2147483647 w 144"/>
              <a:gd name="T3" fmla="*/ 2147483647 h 1728"/>
              <a:gd name="T4" fmla="*/ 2147483647 w 144"/>
              <a:gd name="T5" fmla="*/ 0 h 1728"/>
              <a:gd name="T6" fmla="*/ 0 60000 65536"/>
              <a:gd name="T7" fmla="*/ 0 60000 65536"/>
              <a:gd name="T8" fmla="*/ 0 60000 65536"/>
              <a:gd name="T9" fmla="*/ 0 w 144"/>
              <a:gd name="T10" fmla="*/ 0 h 1728"/>
              <a:gd name="T11" fmla="*/ 144 w 144"/>
              <a:gd name="T12" fmla="*/ 1728 h 1728"/>
            </a:gdLst>
            <a:ahLst/>
            <a:cxnLst>
              <a:cxn ang="T6">
                <a:pos x="T0" y="T1"/>
              </a:cxn>
              <a:cxn ang="T7">
                <a:pos x="T2" y="T3"/>
              </a:cxn>
              <a:cxn ang="T8">
                <a:pos x="T4" y="T5"/>
              </a:cxn>
            </a:cxnLst>
            <a:rect l="T9" t="T10" r="T11" b="T12"/>
            <a:pathLst>
              <a:path w="144" h="1728">
                <a:moveTo>
                  <a:pt x="0" y="1728"/>
                </a:moveTo>
                <a:lnTo>
                  <a:pt x="144" y="1728"/>
                </a:lnTo>
                <a:lnTo>
                  <a:pt x="144" y="0"/>
                </a:lnTo>
              </a:path>
            </a:pathLst>
          </a:cu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58399" name="Freeform 57"/>
          <p:cNvSpPr>
            <a:spLocks/>
          </p:cNvSpPr>
          <p:nvPr/>
        </p:nvSpPr>
        <p:spPr bwMode="auto">
          <a:xfrm>
            <a:off x="1411288" y="3797300"/>
            <a:ext cx="2209800" cy="1219200"/>
          </a:xfrm>
          <a:custGeom>
            <a:avLst/>
            <a:gdLst>
              <a:gd name="T0" fmla="*/ 2147483647 w 1440"/>
              <a:gd name="T1" fmla="*/ 0 h 768"/>
              <a:gd name="T2" fmla="*/ 0 w 1440"/>
              <a:gd name="T3" fmla="*/ 0 h 768"/>
              <a:gd name="T4" fmla="*/ 0 w 1440"/>
              <a:gd name="T5" fmla="*/ 2147483647 h 768"/>
              <a:gd name="T6" fmla="*/ 2147483647 w 1440"/>
              <a:gd name="T7" fmla="*/ 2147483647 h 768"/>
              <a:gd name="T8" fmla="*/ 0 60000 65536"/>
              <a:gd name="T9" fmla="*/ 0 60000 65536"/>
              <a:gd name="T10" fmla="*/ 0 60000 65536"/>
              <a:gd name="T11" fmla="*/ 0 60000 65536"/>
              <a:gd name="T12" fmla="*/ 0 w 1440"/>
              <a:gd name="T13" fmla="*/ 0 h 768"/>
              <a:gd name="T14" fmla="*/ 1440 w 1440"/>
              <a:gd name="T15" fmla="*/ 768 h 768"/>
            </a:gdLst>
            <a:ahLst/>
            <a:cxnLst>
              <a:cxn ang="T8">
                <a:pos x="T0" y="T1"/>
              </a:cxn>
              <a:cxn ang="T9">
                <a:pos x="T2" y="T3"/>
              </a:cxn>
              <a:cxn ang="T10">
                <a:pos x="T4" y="T5"/>
              </a:cxn>
              <a:cxn ang="T11">
                <a:pos x="T6" y="T7"/>
              </a:cxn>
            </a:cxnLst>
            <a:rect l="T12" t="T13" r="T14" b="T15"/>
            <a:pathLst>
              <a:path w="1440" h="768">
                <a:moveTo>
                  <a:pt x="1440" y="0"/>
                </a:moveTo>
                <a:lnTo>
                  <a:pt x="0" y="0"/>
                </a:lnTo>
                <a:lnTo>
                  <a:pt x="0" y="768"/>
                </a:lnTo>
                <a:lnTo>
                  <a:pt x="432" y="768"/>
                </a:lnTo>
              </a:path>
            </a:pathLst>
          </a:cu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58400" name="Line 58"/>
          <p:cNvSpPr>
            <a:spLocks noChangeShapeType="1"/>
          </p:cNvSpPr>
          <p:nvPr/>
        </p:nvSpPr>
        <p:spPr bwMode="auto">
          <a:xfrm>
            <a:off x="1792288" y="4254500"/>
            <a:ext cx="304800" cy="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58401" name="Line 59"/>
          <p:cNvSpPr>
            <a:spLocks noChangeShapeType="1"/>
          </p:cNvSpPr>
          <p:nvPr/>
        </p:nvSpPr>
        <p:spPr bwMode="auto">
          <a:xfrm>
            <a:off x="2478088" y="4711700"/>
            <a:ext cx="304800" cy="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58402" name="Freeform 60"/>
          <p:cNvSpPr>
            <a:spLocks/>
          </p:cNvSpPr>
          <p:nvPr/>
        </p:nvSpPr>
        <p:spPr bwMode="auto">
          <a:xfrm>
            <a:off x="1716088" y="4711700"/>
            <a:ext cx="838200" cy="762000"/>
          </a:xfrm>
          <a:custGeom>
            <a:avLst/>
            <a:gdLst>
              <a:gd name="T0" fmla="*/ 2147483647 w 528"/>
              <a:gd name="T1" fmla="*/ 0 h 480"/>
              <a:gd name="T2" fmla="*/ 2147483647 w 528"/>
              <a:gd name="T3" fmla="*/ 2147483647 h 480"/>
              <a:gd name="T4" fmla="*/ 0 w 528"/>
              <a:gd name="T5" fmla="*/ 2147483647 h 480"/>
              <a:gd name="T6" fmla="*/ 0 w 528"/>
              <a:gd name="T7" fmla="*/ 2147483647 h 480"/>
              <a:gd name="T8" fmla="*/ 2147483647 w 528"/>
              <a:gd name="T9" fmla="*/ 2147483647 h 480"/>
              <a:gd name="T10" fmla="*/ 0 60000 65536"/>
              <a:gd name="T11" fmla="*/ 0 60000 65536"/>
              <a:gd name="T12" fmla="*/ 0 60000 65536"/>
              <a:gd name="T13" fmla="*/ 0 60000 65536"/>
              <a:gd name="T14" fmla="*/ 0 60000 65536"/>
              <a:gd name="T15" fmla="*/ 0 w 528"/>
              <a:gd name="T16" fmla="*/ 0 h 480"/>
              <a:gd name="T17" fmla="*/ 528 w 528"/>
              <a:gd name="T18" fmla="*/ 480 h 480"/>
            </a:gdLst>
            <a:ahLst/>
            <a:cxnLst>
              <a:cxn ang="T10">
                <a:pos x="T0" y="T1"/>
              </a:cxn>
              <a:cxn ang="T11">
                <a:pos x="T2" y="T3"/>
              </a:cxn>
              <a:cxn ang="T12">
                <a:pos x="T4" y="T5"/>
              </a:cxn>
              <a:cxn ang="T13">
                <a:pos x="T6" y="T7"/>
              </a:cxn>
              <a:cxn ang="T14">
                <a:pos x="T8" y="T9"/>
              </a:cxn>
            </a:cxnLst>
            <a:rect l="T15" t="T16" r="T17" b="T18"/>
            <a:pathLst>
              <a:path w="528" h="480">
                <a:moveTo>
                  <a:pt x="528" y="0"/>
                </a:moveTo>
                <a:lnTo>
                  <a:pt x="528" y="336"/>
                </a:lnTo>
                <a:lnTo>
                  <a:pt x="0" y="336"/>
                </a:lnTo>
                <a:lnTo>
                  <a:pt x="0" y="480"/>
                </a:lnTo>
                <a:lnTo>
                  <a:pt x="240" y="480"/>
                </a:lnTo>
              </a:path>
            </a:pathLst>
          </a:cu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58403" name="Line 61"/>
          <p:cNvSpPr>
            <a:spLocks noChangeShapeType="1"/>
          </p:cNvSpPr>
          <p:nvPr/>
        </p:nvSpPr>
        <p:spPr bwMode="auto">
          <a:xfrm>
            <a:off x="1868488" y="6235700"/>
            <a:ext cx="228600" cy="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58404" name="Line 62"/>
          <p:cNvSpPr>
            <a:spLocks noChangeShapeType="1"/>
          </p:cNvSpPr>
          <p:nvPr/>
        </p:nvSpPr>
        <p:spPr bwMode="auto">
          <a:xfrm>
            <a:off x="2478088" y="5854700"/>
            <a:ext cx="304800" cy="1588"/>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58405" name="Line 63"/>
          <p:cNvSpPr>
            <a:spLocks noChangeShapeType="1"/>
          </p:cNvSpPr>
          <p:nvPr/>
        </p:nvSpPr>
        <p:spPr bwMode="auto">
          <a:xfrm>
            <a:off x="3011488" y="5321300"/>
            <a:ext cx="228600" cy="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58406" name="Line 64"/>
          <p:cNvSpPr>
            <a:spLocks noChangeShapeType="1"/>
          </p:cNvSpPr>
          <p:nvPr/>
        </p:nvSpPr>
        <p:spPr bwMode="auto">
          <a:xfrm>
            <a:off x="1219200" y="6248400"/>
            <a:ext cx="381000" cy="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58407" name="Freeform 65"/>
          <p:cNvSpPr>
            <a:spLocks/>
          </p:cNvSpPr>
          <p:nvPr/>
        </p:nvSpPr>
        <p:spPr bwMode="auto">
          <a:xfrm>
            <a:off x="1447800" y="3810000"/>
            <a:ext cx="2209800" cy="1524000"/>
          </a:xfrm>
          <a:custGeom>
            <a:avLst/>
            <a:gdLst>
              <a:gd name="T0" fmla="*/ 2147483647 w 1392"/>
              <a:gd name="T1" fmla="*/ 2147483647 h 960"/>
              <a:gd name="T2" fmla="*/ 2147483647 w 1392"/>
              <a:gd name="T3" fmla="*/ 2147483647 h 960"/>
              <a:gd name="T4" fmla="*/ 2147483647 w 1392"/>
              <a:gd name="T5" fmla="*/ 0 h 960"/>
              <a:gd name="T6" fmla="*/ 0 w 1392"/>
              <a:gd name="T7" fmla="*/ 0 h 960"/>
              <a:gd name="T8" fmla="*/ 0 w 1392"/>
              <a:gd name="T9" fmla="*/ 2147483647 h 960"/>
              <a:gd name="T10" fmla="*/ 2147483647 w 1392"/>
              <a:gd name="T11" fmla="*/ 2147483647 h 960"/>
              <a:gd name="T12" fmla="*/ 0 60000 65536"/>
              <a:gd name="T13" fmla="*/ 0 60000 65536"/>
              <a:gd name="T14" fmla="*/ 0 60000 65536"/>
              <a:gd name="T15" fmla="*/ 0 60000 65536"/>
              <a:gd name="T16" fmla="*/ 0 60000 65536"/>
              <a:gd name="T17" fmla="*/ 0 60000 65536"/>
              <a:gd name="T18" fmla="*/ 0 w 1392"/>
              <a:gd name="T19" fmla="*/ 0 h 960"/>
              <a:gd name="T20" fmla="*/ 1392 w 1392"/>
              <a:gd name="T21" fmla="*/ 960 h 960"/>
            </a:gdLst>
            <a:ahLst/>
            <a:cxnLst>
              <a:cxn ang="T12">
                <a:pos x="T0" y="T1"/>
              </a:cxn>
              <a:cxn ang="T13">
                <a:pos x="T2" y="T3"/>
              </a:cxn>
              <a:cxn ang="T14">
                <a:pos x="T4" y="T5"/>
              </a:cxn>
              <a:cxn ang="T15">
                <a:pos x="T6" y="T7"/>
              </a:cxn>
              <a:cxn ang="T16">
                <a:pos x="T8" y="T9"/>
              </a:cxn>
              <a:cxn ang="T17">
                <a:pos x="T10" y="T11"/>
              </a:cxn>
            </a:cxnLst>
            <a:rect l="T18" t="T19" r="T20" b="T21"/>
            <a:pathLst>
              <a:path w="1392" h="960">
                <a:moveTo>
                  <a:pt x="1248" y="960"/>
                </a:moveTo>
                <a:lnTo>
                  <a:pt x="1392" y="960"/>
                </a:lnTo>
                <a:lnTo>
                  <a:pt x="1392" y="0"/>
                </a:lnTo>
                <a:lnTo>
                  <a:pt x="0" y="0"/>
                </a:lnTo>
                <a:lnTo>
                  <a:pt x="0" y="768"/>
                </a:lnTo>
                <a:lnTo>
                  <a:pt x="384" y="768"/>
                </a:lnTo>
              </a:path>
            </a:pathLst>
          </a:custGeom>
          <a:noFill/>
          <a:ln w="57150">
            <a:solidFill>
              <a:schemeClr val="accent2"/>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58408" name="Freeform 66"/>
          <p:cNvSpPr>
            <a:spLocks/>
          </p:cNvSpPr>
          <p:nvPr/>
        </p:nvSpPr>
        <p:spPr bwMode="auto">
          <a:xfrm>
            <a:off x="1676400" y="4724400"/>
            <a:ext cx="838200" cy="762000"/>
          </a:xfrm>
          <a:custGeom>
            <a:avLst/>
            <a:gdLst>
              <a:gd name="T0" fmla="*/ 2147483647 w 528"/>
              <a:gd name="T1" fmla="*/ 0 h 480"/>
              <a:gd name="T2" fmla="*/ 2147483647 w 528"/>
              <a:gd name="T3" fmla="*/ 2147483647 h 480"/>
              <a:gd name="T4" fmla="*/ 0 w 528"/>
              <a:gd name="T5" fmla="*/ 2147483647 h 480"/>
              <a:gd name="T6" fmla="*/ 0 w 528"/>
              <a:gd name="T7" fmla="*/ 2147483647 h 480"/>
              <a:gd name="T8" fmla="*/ 2147483647 w 528"/>
              <a:gd name="T9" fmla="*/ 2147483647 h 480"/>
              <a:gd name="T10" fmla="*/ 0 60000 65536"/>
              <a:gd name="T11" fmla="*/ 0 60000 65536"/>
              <a:gd name="T12" fmla="*/ 0 60000 65536"/>
              <a:gd name="T13" fmla="*/ 0 60000 65536"/>
              <a:gd name="T14" fmla="*/ 0 60000 65536"/>
              <a:gd name="T15" fmla="*/ 0 w 528"/>
              <a:gd name="T16" fmla="*/ 0 h 480"/>
              <a:gd name="T17" fmla="*/ 528 w 528"/>
              <a:gd name="T18" fmla="*/ 480 h 480"/>
            </a:gdLst>
            <a:ahLst/>
            <a:cxnLst>
              <a:cxn ang="T10">
                <a:pos x="T0" y="T1"/>
              </a:cxn>
              <a:cxn ang="T11">
                <a:pos x="T2" y="T3"/>
              </a:cxn>
              <a:cxn ang="T12">
                <a:pos x="T4" y="T5"/>
              </a:cxn>
              <a:cxn ang="T13">
                <a:pos x="T6" y="T7"/>
              </a:cxn>
              <a:cxn ang="T14">
                <a:pos x="T8" y="T9"/>
              </a:cxn>
            </a:cxnLst>
            <a:rect l="T15" t="T16" r="T17" b="T18"/>
            <a:pathLst>
              <a:path w="528" h="480">
                <a:moveTo>
                  <a:pt x="528" y="0"/>
                </a:moveTo>
                <a:lnTo>
                  <a:pt x="528" y="336"/>
                </a:lnTo>
                <a:lnTo>
                  <a:pt x="0" y="336"/>
                </a:lnTo>
                <a:lnTo>
                  <a:pt x="0" y="480"/>
                </a:lnTo>
                <a:lnTo>
                  <a:pt x="240" y="480"/>
                </a:lnTo>
              </a:path>
            </a:pathLst>
          </a:custGeom>
          <a:noFill/>
          <a:ln w="57150">
            <a:solidFill>
              <a:schemeClr val="accent2"/>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58409" name="Line 67"/>
          <p:cNvSpPr>
            <a:spLocks noChangeShapeType="1"/>
          </p:cNvSpPr>
          <p:nvPr/>
        </p:nvSpPr>
        <p:spPr bwMode="auto">
          <a:xfrm>
            <a:off x="2438400" y="5867400"/>
            <a:ext cx="381000" cy="0"/>
          </a:xfrm>
          <a:prstGeom prst="line">
            <a:avLst/>
          </a:prstGeom>
          <a:noFill/>
          <a:ln w="57150">
            <a:solidFill>
              <a:schemeClr val="accent2"/>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58410" name="Text Box 68"/>
          <p:cNvSpPr txBox="1">
            <a:spLocks noChangeArrowheads="1"/>
          </p:cNvSpPr>
          <p:nvPr/>
        </p:nvSpPr>
        <p:spPr bwMode="auto">
          <a:xfrm>
            <a:off x="2725738" y="4648200"/>
            <a:ext cx="296862" cy="336550"/>
          </a:xfrm>
          <a:prstGeom prst="rect">
            <a:avLst/>
          </a:prstGeom>
          <a:noFill/>
          <a:ln w="12700">
            <a:noFill/>
            <a:miter lim="800000"/>
            <a:headEnd/>
            <a:tailEnd/>
          </a:ln>
        </p:spPr>
        <p:txBody>
          <a:bodyPr wrap="none">
            <a:spAutoFit/>
          </a:bodyPr>
          <a:lstStyle/>
          <a:p>
            <a:pPr>
              <a:defRPr/>
            </a:pPr>
            <a:r>
              <a:rPr lang="en-US" sz="1600">
                <a:latin typeface="+mn-lt"/>
                <a:ea typeface="ＭＳ Ｐゴシック" charset="-128"/>
                <a:cs typeface="ＭＳ Ｐゴシック" charset="-128"/>
              </a:rPr>
              <a:t>0</a:t>
            </a:r>
          </a:p>
        </p:txBody>
      </p:sp>
      <p:sp>
        <p:nvSpPr>
          <p:cNvPr id="58411" name="Text Box 69"/>
          <p:cNvSpPr txBox="1">
            <a:spLocks noChangeArrowheads="1"/>
          </p:cNvSpPr>
          <p:nvPr/>
        </p:nvSpPr>
        <p:spPr bwMode="auto">
          <a:xfrm>
            <a:off x="2717800" y="5607050"/>
            <a:ext cx="296863" cy="336550"/>
          </a:xfrm>
          <a:prstGeom prst="rect">
            <a:avLst/>
          </a:prstGeom>
          <a:noFill/>
          <a:ln w="12700">
            <a:noFill/>
            <a:miter lim="800000"/>
            <a:headEnd/>
            <a:tailEnd/>
          </a:ln>
        </p:spPr>
        <p:txBody>
          <a:bodyPr wrap="none">
            <a:spAutoFit/>
          </a:bodyPr>
          <a:lstStyle/>
          <a:p>
            <a:pPr>
              <a:defRPr/>
            </a:pPr>
            <a:r>
              <a:rPr lang="en-US" sz="1600">
                <a:latin typeface="+mn-lt"/>
                <a:ea typeface="ＭＳ Ｐゴシック" charset="-128"/>
                <a:cs typeface="ＭＳ Ｐゴシック" charset="-128"/>
              </a:rPr>
              <a:t>1</a:t>
            </a:r>
          </a:p>
        </p:txBody>
      </p:sp>
      <p:sp>
        <p:nvSpPr>
          <p:cNvPr id="58412" name="Line 70"/>
          <p:cNvSpPr>
            <a:spLocks noChangeShapeType="1"/>
          </p:cNvSpPr>
          <p:nvPr/>
        </p:nvSpPr>
        <p:spPr bwMode="auto">
          <a:xfrm>
            <a:off x="2971800" y="5334000"/>
            <a:ext cx="228600" cy="0"/>
          </a:xfrm>
          <a:prstGeom prst="line">
            <a:avLst/>
          </a:prstGeom>
          <a:noFill/>
          <a:ln w="57150">
            <a:solidFill>
              <a:schemeClr val="accent2"/>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58413" name="Line 71"/>
          <p:cNvSpPr>
            <a:spLocks noChangeShapeType="1"/>
          </p:cNvSpPr>
          <p:nvPr/>
        </p:nvSpPr>
        <p:spPr bwMode="auto">
          <a:xfrm flipV="1">
            <a:off x="3657600" y="2743200"/>
            <a:ext cx="0" cy="1066800"/>
          </a:xfrm>
          <a:prstGeom prst="line">
            <a:avLst/>
          </a:prstGeom>
          <a:noFill/>
          <a:ln w="57150">
            <a:solidFill>
              <a:schemeClr val="accent2"/>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58414" name="Line 72"/>
          <p:cNvSpPr>
            <a:spLocks noChangeShapeType="1"/>
          </p:cNvSpPr>
          <p:nvPr/>
        </p:nvSpPr>
        <p:spPr bwMode="auto">
          <a:xfrm>
            <a:off x="2438400" y="4724400"/>
            <a:ext cx="304800" cy="0"/>
          </a:xfrm>
          <a:prstGeom prst="line">
            <a:avLst/>
          </a:prstGeom>
          <a:noFill/>
          <a:ln w="57150">
            <a:solidFill>
              <a:schemeClr val="accent2"/>
            </a:solidFill>
            <a:round/>
            <a:headEnd/>
            <a:tailEnd/>
          </a:ln>
        </p:spPr>
        <p:txBody>
          <a:bodyPr wrap="none" anchor="ctr"/>
          <a:lstStyle/>
          <a:p>
            <a:pPr>
              <a:defRPr/>
            </a:pPr>
            <a:endParaRPr lang="en-US">
              <a:latin typeface="+mn-lt"/>
              <a:ea typeface="ＭＳ Ｐゴシック" charset="-128"/>
              <a:cs typeface="ＭＳ Ｐゴシック" charset="-128"/>
            </a:endParaRPr>
          </a:p>
        </p:txBody>
      </p:sp>
      <p:grpSp>
        <p:nvGrpSpPr>
          <p:cNvPr id="9" name="Group 73"/>
          <p:cNvGrpSpPr>
            <a:grpSpLocks/>
          </p:cNvGrpSpPr>
          <p:nvPr/>
        </p:nvGrpSpPr>
        <p:grpSpPr bwMode="auto">
          <a:xfrm>
            <a:off x="1828800" y="2514600"/>
            <a:ext cx="1619250" cy="1109663"/>
            <a:chOff x="1152" y="1584"/>
            <a:chExt cx="1020" cy="699"/>
          </a:xfrm>
        </p:grpSpPr>
        <p:sp>
          <p:nvSpPr>
            <p:cNvPr id="58419" name="AutoShape 74"/>
            <p:cNvSpPr>
              <a:spLocks noChangeArrowheads="1"/>
            </p:cNvSpPr>
            <p:nvPr/>
          </p:nvSpPr>
          <p:spPr bwMode="auto">
            <a:xfrm>
              <a:off x="1152" y="1584"/>
              <a:ext cx="384" cy="384"/>
            </a:xfrm>
            <a:prstGeom prst="flowChartDelay">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58420" name="Text Box 75"/>
            <p:cNvSpPr txBox="1">
              <a:spLocks noChangeArrowheads="1"/>
            </p:cNvSpPr>
            <p:nvPr/>
          </p:nvSpPr>
          <p:spPr bwMode="auto">
            <a:xfrm>
              <a:off x="1478" y="2031"/>
              <a:ext cx="694" cy="252"/>
            </a:xfrm>
            <a:prstGeom prst="rect">
              <a:avLst/>
            </a:prstGeom>
            <a:solidFill>
              <a:schemeClr val="bg1"/>
            </a:solidFill>
            <a:ln w="12700">
              <a:noFill/>
              <a:miter lim="800000"/>
              <a:headEnd/>
              <a:tailEnd/>
            </a:ln>
          </p:spPr>
          <p:txBody>
            <a:bodyPr wrap="none">
              <a:spAutoFit/>
            </a:bodyPr>
            <a:lstStyle/>
            <a:p>
              <a:pPr>
                <a:defRPr/>
              </a:pPr>
              <a:r>
                <a:rPr lang="en-US" sz="2000">
                  <a:latin typeface="+mn-lt"/>
                  <a:ea typeface="ＭＳ Ｐゴシック" charset="-128"/>
                  <a:cs typeface="ＭＳ Ｐゴシック" charset="-128"/>
                </a:rPr>
                <a:t>MUX ctrl</a:t>
              </a:r>
            </a:p>
          </p:txBody>
        </p:sp>
      </p:grpSp>
      <p:grpSp>
        <p:nvGrpSpPr>
          <p:cNvPr id="36915" name="Group 78"/>
          <p:cNvGrpSpPr>
            <a:grpSpLocks/>
          </p:cNvGrpSpPr>
          <p:nvPr/>
        </p:nvGrpSpPr>
        <p:grpSpPr bwMode="auto">
          <a:xfrm>
            <a:off x="3270250" y="5727700"/>
            <a:ext cx="152400" cy="381000"/>
            <a:chOff x="2084917" y="5338763"/>
            <a:chExt cx="152400" cy="381000"/>
          </a:xfrm>
        </p:grpSpPr>
        <p:grpSp>
          <p:nvGrpSpPr>
            <p:cNvPr id="36916" name="Group 135"/>
            <p:cNvGrpSpPr>
              <a:grpSpLocks/>
            </p:cNvGrpSpPr>
            <p:nvPr/>
          </p:nvGrpSpPr>
          <p:grpSpPr bwMode="auto">
            <a:xfrm rot="-5400000">
              <a:off x="2084917" y="5338763"/>
              <a:ext cx="152400" cy="152400"/>
              <a:chOff x="7143750" y="6113463"/>
              <a:chExt cx="152400" cy="152400"/>
            </a:xfrm>
          </p:grpSpPr>
          <p:sp>
            <p:nvSpPr>
              <p:cNvPr id="82" name="Line 69"/>
              <p:cNvSpPr>
                <a:spLocks noChangeShapeType="1"/>
              </p:cNvSpPr>
              <p:nvPr/>
            </p:nvSpPr>
            <p:spPr bwMode="auto">
              <a:xfrm>
                <a:off x="7145337" y="6111876"/>
                <a:ext cx="152400" cy="762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83" name="Line 70"/>
              <p:cNvSpPr>
                <a:spLocks noChangeShapeType="1"/>
              </p:cNvSpPr>
              <p:nvPr/>
            </p:nvSpPr>
            <p:spPr bwMode="auto">
              <a:xfrm flipH="1">
                <a:off x="7143750" y="6189663"/>
                <a:ext cx="152400" cy="762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grpSp>
        <p:sp>
          <p:nvSpPr>
            <p:cNvPr id="81" name="Line 90"/>
            <p:cNvSpPr>
              <a:spLocks noChangeShapeType="1"/>
            </p:cNvSpPr>
            <p:nvPr/>
          </p:nvSpPr>
          <p:spPr bwMode="auto">
            <a:xfrm rot="16200000" flipH="1">
              <a:off x="2046817" y="5605463"/>
              <a:ext cx="228600" cy="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grpSp>
    </p:spTree>
    <p:extLst>
      <p:ext uri="{BB962C8B-B14F-4D97-AF65-F5344CB8AC3E}">
        <p14:creationId xmlns:p14="http://schemas.microsoft.com/office/powerpoint/2010/main" val="320233321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7266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7266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7266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72662">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67266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dissolv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662" grpId="0" build="allAtOnce"/>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160866"/>
            <a:ext cx="9166225" cy="474663"/>
          </a:xfrm>
          <a:noFill/>
        </p:spPr>
        <p:txBody>
          <a:bodyPr/>
          <a:lstStyle/>
          <a:p>
            <a:r>
              <a:rPr lang="en-US" sz="3600" dirty="0"/>
              <a:t>Putting it All </a:t>
            </a:r>
            <a:r>
              <a:rPr lang="en-US" sz="3600" dirty="0" err="1"/>
              <a:t>Together:A</a:t>
            </a:r>
            <a:r>
              <a:rPr lang="en-US" sz="3600" dirty="0"/>
              <a:t> Single Cycle </a:t>
            </a:r>
            <a:r>
              <a:rPr lang="en-US" sz="3600" dirty="0" err="1"/>
              <a:t>Datapath</a:t>
            </a:r>
            <a:endParaRPr lang="en-US" sz="3600" dirty="0"/>
          </a:p>
        </p:txBody>
      </p:sp>
      <p:sp>
        <p:nvSpPr>
          <p:cNvPr id="14339" name="Rectangle 3"/>
          <p:cNvSpPr>
            <a:spLocks noChangeArrowheads="1"/>
          </p:cNvSpPr>
          <p:nvPr/>
        </p:nvSpPr>
        <p:spPr bwMode="auto">
          <a:xfrm rot="10800000" flipV="1">
            <a:off x="76200" y="6155264"/>
            <a:ext cx="900113"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imm16</a:t>
            </a:r>
          </a:p>
        </p:txBody>
      </p:sp>
      <p:sp>
        <p:nvSpPr>
          <p:cNvPr id="14340" name="Rectangle 4"/>
          <p:cNvSpPr>
            <a:spLocks noChangeArrowheads="1"/>
          </p:cNvSpPr>
          <p:nvPr/>
        </p:nvSpPr>
        <p:spPr bwMode="auto">
          <a:xfrm>
            <a:off x="6934200" y="4021664"/>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14341" name="Rectangle 5"/>
          <p:cNvSpPr>
            <a:spLocks noChangeArrowheads="1"/>
          </p:cNvSpPr>
          <p:nvPr/>
        </p:nvSpPr>
        <p:spPr bwMode="auto">
          <a:xfrm>
            <a:off x="6046788" y="2408764"/>
            <a:ext cx="1039812" cy="393700"/>
          </a:xfrm>
          <a:prstGeom prst="rect">
            <a:avLst/>
          </a:prstGeom>
          <a:noFill/>
          <a:ln w="12700">
            <a:noFill/>
            <a:miter lim="800000"/>
            <a:headEnd/>
            <a:tailEnd/>
          </a:ln>
        </p:spPr>
        <p:txBody>
          <a:bodyPr lIns="90488" tIns="44450" rIns="90488" bIns="44450">
            <a:prstTxWarp prst="textNoShape">
              <a:avLst/>
            </a:prstTxWarp>
            <a:spAutoFit/>
          </a:bodyPr>
          <a:lstStyle/>
          <a:p>
            <a:r>
              <a:rPr lang="en-US" sz="2000" b="1" u="sng" dirty="0" err="1">
                <a:solidFill>
                  <a:srgbClr val="0000FF"/>
                </a:solidFill>
                <a:latin typeface="+mn-lt"/>
                <a:ea typeface="ＭＳ Ｐゴシック" charset="-128"/>
                <a:cs typeface="ＭＳ Ｐゴシック" charset="-128"/>
              </a:rPr>
              <a:t>ALUctr</a:t>
            </a:r>
            <a:endParaRPr lang="en-US" sz="2000" b="1" u="sng" dirty="0">
              <a:solidFill>
                <a:srgbClr val="0000FF"/>
              </a:solidFill>
              <a:latin typeface="+mn-lt"/>
              <a:ea typeface="ＭＳ Ｐゴシック" charset="-128"/>
              <a:cs typeface="ＭＳ Ｐゴシック" charset="-128"/>
            </a:endParaRPr>
          </a:p>
        </p:txBody>
      </p:sp>
      <p:sp>
        <p:nvSpPr>
          <p:cNvPr id="14342" name="Rectangle 6"/>
          <p:cNvSpPr>
            <a:spLocks noChangeArrowheads="1"/>
          </p:cNvSpPr>
          <p:nvPr/>
        </p:nvSpPr>
        <p:spPr bwMode="auto">
          <a:xfrm>
            <a:off x="3048000" y="4783664"/>
            <a:ext cx="490538"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clk</a:t>
            </a:r>
          </a:p>
        </p:txBody>
      </p:sp>
      <p:sp>
        <p:nvSpPr>
          <p:cNvPr id="14343" name="Rectangle 7"/>
          <p:cNvSpPr>
            <a:spLocks noChangeArrowheads="1"/>
          </p:cNvSpPr>
          <p:nvPr/>
        </p:nvSpPr>
        <p:spPr bwMode="auto">
          <a:xfrm>
            <a:off x="2503488" y="3878789"/>
            <a:ext cx="7143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charset="0"/>
              </a:rPr>
              <a:t>busW</a:t>
            </a:r>
          </a:p>
        </p:txBody>
      </p:sp>
      <p:sp>
        <p:nvSpPr>
          <p:cNvPr id="14344" name="Rectangle 8"/>
          <p:cNvSpPr>
            <a:spLocks noChangeArrowheads="1"/>
          </p:cNvSpPr>
          <p:nvPr/>
        </p:nvSpPr>
        <p:spPr bwMode="auto">
          <a:xfrm>
            <a:off x="2625725" y="3183464"/>
            <a:ext cx="91440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u="sng" dirty="0" err="1">
                <a:solidFill>
                  <a:srgbClr val="0000FF"/>
                </a:solidFill>
                <a:latin typeface="+mn-lt"/>
                <a:ea typeface="ＭＳ Ｐゴシック" charset="-128"/>
                <a:cs typeface="ＭＳ Ｐゴシック" charset="-128"/>
              </a:rPr>
              <a:t>RegWr</a:t>
            </a:r>
            <a:endParaRPr lang="en-US" sz="2000" b="1" u="sng" dirty="0">
              <a:solidFill>
                <a:srgbClr val="0000FF"/>
              </a:solidFill>
              <a:latin typeface="+mn-lt"/>
              <a:ea typeface="ＭＳ Ｐゴシック" charset="-128"/>
              <a:cs typeface="ＭＳ Ｐゴシック" charset="-128"/>
            </a:endParaRPr>
          </a:p>
        </p:txBody>
      </p:sp>
      <p:sp>
        <p:nvSpPr>
          <p:cNvPr id="14345" name="Line 9"/>
          <p:cNvSpPr>
            <a:spLocks noChangeShapeType="1"/>
          </p:cNvSpPr>
          <p:nvPr/>
        </p:nvSpPr>
        <p:spPr bwMode="auto">
          <a:xfrm flipH="1">
            <a:off x="2813050" y="4197877"/>
            <a:ext cx="88900" cy="128587"/>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4346" name="Rectangle 10"/>
          <p:cNvSpPr>
            <a:spLocks noChangeArrowheads="1"/>
          </p:cNvSpPr>
          <p:nvPr/>
        </p:nvSpPr>
        <p:spPr bwMode="auto">
          <a:xfrm>
            <a:off x="2665413" y="4297889"/>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14347" name="Line 11"/>
          <p:cNvSpPr>
            <a:spLocks noChangeShapeType="1"/>
          </p:cNvSpPr>
          <p:nvPr/>
        </p:nvSpPr>
        <p:spPr bwMode="auto">
          <a:xfrm flipH="1">
            <a:off x="5638800" y="4021664"/>
            <a:ext cx="88900" cy="1301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4348" name="Rectangle 12"/>
          <p:cNvSpPr>
            <a:spLocks noChangeArrowheads="1"/>
          </p:cNvSpPr>
          <p:nvPr/>
        </p:nvSpPr>
        <p:spPr bwMode="auto">
          <a:xfrm>
            <a:off x="5486400" y="3716864"/>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14349" name="Rectangle 13"/>
          <p:cNvSpPr>
            <a:spLocks noChangeArrowheads="1"/>
          </p:cNvSpPr>
          <p:nvPr/>
        </p:nvSpPr>
        <p:spPr bwMode="auto">
          <a:xfrm>
            <a:off x="4692650" y="3716864"/>
            <a:ext cx="71755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busA</a:t>
            </a:r>
          </a:p>
        </p:txBody>
      </p:sp>
      <p:sp>
        <p:nvSpPr>
          <p:cNvPr id="14350" name="Line 14"/>
          <p:cNvSpPr>
            <a:spLocks noChangeShapeType="1"/>
          </p:cNvSpPr>
          <p:nvPr/>
        </p:nvSpPr>
        <p:spPr bwMode="auto">
          <a:xfrm flipV="1">
            <a:off x="4953000" y="4555064"/>
            <a:ext cx="7620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4351" name="Rectangle 15"/>
          <p:cNvSpPr>
            <a:spLocks noChangeArrowheads="1"/>
          </p:cNvSpPr>
          <p:nvPr/>
        </p:nvSpPr>
        <p:spPr bwMode="auto">
          <a:xfrm>
            <a:off x="4797425" y="4678889"/>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14352" name="Rectangle 16"/>
          <p:cNvSpPr>
            <a:spLocks noChangeArrowheads="1"/>
          </p:cNvSpPr>
          <p:nvPr/>
        </p:nvSpPr>
        <p:spPr bwMode="auto">
          <a:xfrm>
            <a:off x="4724400" y="4250264"/>
            <a:ext cx="703263"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busB</a:t>
            </a:r>
          </a:p>
        </p:txBody>
      </p:sp>
      <p:sp>
        <p:nvSpPr>
          <p:cNvPr id="14353" name="Line 17"/>
          <p:cNvSpPr>
            <a:spLocks noChangeShapeType="1"/>
          </p:cNvSpPr>
          <p:nvPr/>
        </p:nvSpPr>
        <p:spPr bwMode="auto">
          <a:xfrm flipV="1">
            <a:off x="4343400" y="3561289"/>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4354" name="Line 18"/>
          <p:cNvSpPr>
            <a:spLocks noChangeShapeType="1"/>
          </p:cNvSpPr>
          <p:nvPr/>
        </p:nvSpPr>
        <p:spPr bwMode="auto">
          <a:xfrm flipV="1">
            <a:off x="3594100" y="3561289"/>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4355" name="Rectangle 19"/>
          <p:cNvSpPr>
            <a:spLocks noChangeArrowheads="1"/>
          </p:cNvSpPr>
          <p:nvPr/>
        </p:nvSpPr>
        <p:spPr bwMode="auto">
          <a:xfrm>
            <a:off x="3451225" y="3412064"/>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5</a:t>
            </a:r>
          </a:p>
        </p:txBody>
      </p:sp>
      <p:sp>
        <p:nvSpPr>
          <p:cNvPr id="14356" name="Line 20"/>
          <p:cNvSpPr>
            <a:spLocks noChangeShapeType="1"/>
          </p:cNvSpPr>
          <p:nvPr/>
        </p:nvSpPr>
        <p:spPr bwMode="auto">
          <a:xfrm flipV="1">
            <a:off x="3975100" y="3561289"/>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4357" name="Rectangle 21"/>
          <p:cNvSpPr>
            <a:spLocks noChangeArrowheads="1"/>
          </p:cNvSpPr>
          <p:nvPr/>
        </p:nvSpPr>
        <p:spPr bwMode="auto">
          <a:xfrm>
            <a:off x="3810000" y="3412064"/>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5</a:t>
            </a:r>
          </a:p>
        </p:txBody>
      </p:sp>
      <p:sp>
        <p:nvSpPr>
          <p:cNvPr id="14358" name="Rectangle 22"/>
          <p:cNvSpPr>
            <a:spLocks noChangeArrowheads="1"/>
          </p:cNvSpPr>
          <p:nvPr/>
        </p:nvSpPr>
        <p:spPr bwMode="auto">
          <a:xfrm>
            <a:off x="3389313" y="3788302"/>
            <a:ext cx="46355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Rw</a:t>
            </a:r>
          </a:p>
        </p:txBody>
      </p:sp>
      <p:sp>
        <p:nvSpPr>
          <p:cNvPr id="14359" name="Rectangle 23"/>
          <p:cNvSpPr>
            <a:spLocks noChangeArrowheads="1"/>
          </p:cNvSpPr>
          <p:nvPr/>
        </p:nvSpPr>
        <p:spPr bwMode="auto">
          <a:xfrm>
            <a:off x="3846513" y="3788302"/>
            <a:ext cx="40640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Ra</a:t>
            </a:r>
          </a:p>
        </p:txBody>
      </p:sp>
      <p:sp>
        <p:nvSpPr>
          <p:cNvPr id="14360" name="Rectangle 24"/>
          <p:cNvSpPr>
            <a:spLocks noChangeArrowheads="1"/>
          </p:cNvSpPr>
          <p:nvPr/>
        </p:nvSpPr>
        <p:spPr bwMode="auto">
          <a:xfrm>
            <a:off x="4227513" y="3788302"/>
            <a:ext cx="417512"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Rb</a:t>
            </a:r>
          </a:p>
        </p:txBody>
      </p:sp>
      <p:sp>
        <p:nvSpPr>
          <p:cNvPr id="14361" name="Rectangle 25"/>
          <p:cNvSpPr>
            <a:spLocks noChangeArrowheads="1"/>
          </p:cNvSpPr>
          <p:nvPr/>
        </p:nvSpPr>
        <p:spPr bwMode="auto">
          <a:xfrm>
            <a:off x="3389313" y="4174064"/>
            <a:ext cx="101282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a:solidFill>
                  <a:schemeClr val="tx1"/>
                </a:solidFill>
                <a:latin typeface="Times" charset="0"/>
              </a:rPr>
              <a:t>RegFile</a:t>
            </a:r>
          </a:p>
        </p:txBody>
      </p:sp>
      <p:sp>
        <p:nvSpPr>
          <p:cNvPr id="14362" name="Rectangle 26"/>
          <p:cNvSpPr>
            <a:spLocks noChangeArrowheads="1"/>
          </p:cNvSpPr>
          <p:nvPr/>
        </p:nvSpPr>
        <p:spPr bwMode="auto">
          <a:xfrm>
            <a:off x="3810000" y="3183464"/>
            <a:ext cx="4222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charset="0"/>
              </a:rPr>
              <a:t>Rs</a:t>
            </a:r>
          </a:p>
        </p:txBody>
      </p:sp>
      <p:sp>
        <p:nvSpPr>
          <p:cNvPr id="14363" name="Rectangle 27"/>
          <p:cNvSpPr>
            <a:spLocks noChangeArrowheads="1"/>
          </p:cNvSpPr>
          <p:nvPr/>
        </p:nvSpPr>
        <p:spPr bwMode="auto">
          <a:xfrm>
            <a:off x="3641725" y="2421464"/>
            <a:ext cx="3968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charset="0"/>
              </a:rPr>
              <a:t>Rt</a:t>
            </a:r>
          </a:p>
        </p:txBody>
      </p:sp>
      <p:sp>
        <p:nvSpPr>
          <p:cNvPr id="14364" name="Rectangle 28"/>
          <p:cNvSpPr>
            <a:spLocks noChangeArrowheads="1"/>
          </p:cNvSpPr>
          <p:nvPr/>
        </p:nvSpPr>
        <p:spPr bwMode="auto">
          <a:xfrm>
            <a:off x="4191000" y="3183464"/>
            <a:ext cx="396875" cy="363538"/>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sz="1800">
                <a:solidFill>
                  <a:schemeClr val="tx1"/>
                </a:solidFill>
                <a:latin typeface="Times" charset="0"/>
              </a:rPr>
              <a:t>Rt</a:t>
            </a:r>
          </a:p>
        </p:txBody>
      </p:sp>
      <p:sp>
        <p:nvSpPr>
          <p:cNvPr id="14365" name="Rectangle 29"/>
          <p:cNvSpPr>
            <a:spLocks noChangeArrowheads="1"/>
          </p:cNvSpPr>
          <p:nvPr/>
        </p:nvSpPr>
        <p:spPr bwMode="auto">
          <a:xfrm>
            <a:off x="3209925" y="2421464"/>
            <a:ext cx="4476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charset="0"/>
              </a:rPr>
              <a:t>Rd</a:t>
            </a:r>
          </a:p>
        </p:txBody>
      </p:sp>
      <p:sp>
        <p:nvSpPr>
          <p:cNvPr id="14366" name="Rectangle 30"/>
          <p:cNvSpPr>
            <a:spLocks noChangeArrowheads="1"/>
          </p:cNvSpPr>
          <p:nvPr/>
        </p:nvSpPr>
        <p:spPr bwMode="auto">
          <a:xfrm>
            <a:off x="2486025" y="2116664"/>
            <a:ext cx="94297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u="sng" dirty="0" err="1">
                <a:solidFill>
                  <a:srgbClr val="0000FF"/>
                </a:solidFill>
                <a:latin typeface="+mn-lt"/>
                <a:ea typeface="ＭＳ Ｐゴシック" charset="-128"/>
                <a:cs typeface="ＭＳ Ｐゴシック" charset="-128"/>
              </a:rPr>
              <a:t>RegDst</a:t>
            </a:r>
            <a:endParaRPr lang="en-US" sz="2000" b="1" u="sng" dirty="0">
              <a:solidFill>
                <a:srgbClr val="0000FF"/>
              </a:solidFill>
              <a:latin typeface="+mn-lt"/>
              <a:ea typeface="ＭＳ Ｐゴシック" charset="-128"/>
              <a:cs typeface="ＭＳ Ｐゴシック" charset="-128"/>
            </a:endParaRPr>
          </a:p>
        </p:txBody>
      </p:sp>
      <p:grpSp>
        <p:nvGrpSpPr>
          <p:cNvPr id="14367" name="Group 31"/>
          <p:cNvGrpSpPr>
            <a:grpSpLocks/>
          </p:cNvGrpSpPr>
          <p:nvPr/>
        </p:nvGrpSpPr>
        <p:grpSpPr bwMode="auto">
          <a:xfrm>
            <a:off x="4521200" y="5029727"/>
            <a:ext cx="376238" cy="1082675"/>
            <a:chOff x="2848" y="3083"/>
            <a:chExt cx="237" cy="682"/>
          </a:xfrm>
        </p:grpSpPr>
        <p:sp>
          <p:nvSpPr>
            <p:cNvPr id="14488" name="Rectangle 32"/>
            <p:cNvSpPr>
              <a:spLocks noChangeArrowheads="1"/>
            </p:cNvSpPr>
            <p:nvPr/>
          </p:nvSpPr>
          <p:spPr bwMode="auto">
            <a:xfrm>
              <a:off x="2848" y="3088"/>
              <a:ext cx="224" cy="65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14489" name="Rectangle 33"/>
            <p:cNvSpPr>
              <a:spLocks noChangeArrowheads="1"/>
            </p:cNvSpPr>
            <p:nvPr/>
          </p:nvSpPr>
          <p:spPr bwMode="auto">
            <a:xfrm rot="5400000">
              <a:off x="2630" y="3309"/>
              <a:ext cx="682" cy="229"/>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charset="0"/>
                </a:rPr>
                <a:t>Extender</a:t>
              </a:r>
              <a:endParaRPr lang="en-US" sz="2000" b="1">
                <a:solidFill>
                  <a:schemeClr val="tx1"/>
                </a:solidFill>
                <a:latin typeface="Times" charset="0"/>
              </a:endParaRPr>
            </a:p>
          </p:txBody>
        </p:sp>
      </p:grpSp>
      <p:sp>
        <p:nvSpPr>
          <p:cNvPr id="14368" name="Rectangle 34"/>
          <p:cNvSpPr>
            <a:spLocks noChangeArrowheads="1"/>
          </p:cNvSpPr>
          <p:nvPr/>
        </p:nvSpPr>
        <p:spPr bwMode="auto">
          <a:xfrm>
            <a:off x="5029200" y="5517089"/>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14369" name="Line 35"/>
          <p:cNvSpPr>
            <a:spLocks noChangeShapeType="1"/>
          </p:cNvSpPr>
          <p:nvPr/>
        </p:nvSpPr>
        <p:spPr bwMode="auto">
          <a:xfrm flipH="1">
            <a:off x="5181600" y="5415489"/>
            <a:ext cx="88900" cy="1301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4370" name="Line 36"/>
          <p:cNvSpPr>
            <a:spLocks noChangeShapeType="1"/>
          </p:cNvSpPr>
          <p:nvPr/>
        </p:nvSpPr>
        <p:spPr bwMode="auto">
          <a:xfrm flipH="1">
            <a:off x="4102100" y="5417077"/>
            <a:ext cx="88900" cy="128587"/>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4371" name="Rectangle 37"/>
          <p:cNvSpPr>
            <a:spLocks noChangeArrowheads="1"/>
          </p:cNvSpPr>
          <p:nvPr/>
        </p:nvSpPr>
        <p:spPr bwMode="auto">
          <a:xfrm>
            <a:off x="3886200" y="5517089"/>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16</a:t>
            </a:r>
          </a:p>
        </p:txBody>
      </p:sp>
      <p:sp>
        <p:nvSpPr>
          <p:cNvPr id="14372" name="Rectangle 38"/>
          <p:cNvSpPr>
            <a:spLocks noChangeArrowheads="1"/>
          </p:cNvSpPr>
          <p:nvPr/>
        </p:nvSpPr>
        <p:spPr bwMode="auto">
          <a:xfrm>
            <a:off x="2971800" y="5240864"/>
            <a:ext cx="900113"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imm16</a:t>
            </a:r>
          </a:p>
        </p:txBody>
      </p:sp>
      <p:sp>
        <p:nvSpPr>
          <p:cNvPr id="14373" name="Rectangle 39"/>
          <p:cNvSpPr>
            <a:spLocks noChangeArrowheads="1"/>
          </p:cNvSpPr>
          <p:nvPr/>
        </p:nvSpPr>
        <p:spPr bwMode="auto">
          <a:xfrm>
            <a:off x="5294313" y="6447364"/>
            <a:ext cx="946599" cy="397545"/>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u="sng" dirty="0" err="1">
                <a:solidFill>
                  <a:srgbClr val="0000FF"/>
                </a:solidFill>
                <a:latin typeface="+mn-lt"/>
                <a:ea typeface="ＭＳ Ｐゴシック" charset="-128"/>
                <a:cs typeface="ＭＳ Ｐゴシック" charset="-128"/>
              </a:rPr>
              <a:t>ALUSrc</a:t>
            </a:r>
            <a:endParaRPr lang="en-US" sz="2000" b="1" u="sng" dirty="0">
              <a:solidFill>
                <a:srgbClr val="0000FF"/>
              </a:solidFill>
              <a:latin typeface="+mn-lt"/>
              <a:ea typeface="ＭＳ Ｐゴシック" charset="-128"/>
              <a:cs typeface="ＭＳ Ｐゴシック" charset="-128"/>
            </a:endParaRPr>
          </a:p>
        </p:txBody>
      </p:sp>
      <p:sp>
        <p:nvSpPr>
          <p:cNvPr id="14374" name="Rectangle 40"/>
          <p:cNvSpPr>
            <a:spLocks noChangeArrowheads="1"/>
          </p:cNvSpPr>
          <p:nvPr/>
        </p:nvSpPr>
        <p:spPr bwMode="auto">
          <a:xfrm>
            <a:off x="4343400" y="6447364"/>
            <a:ext cx="84455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u="sng" dirty="0" err="1">
                <a:solidFill>
                  <a:srgbClr val="0000FF"/>
                </a:solidFill>
                <a:latin typeface="+mn-lt"/>
                <a:ea typeface="ＭＳ Ｐゴシック" charset="-128"/>
                <a:cs typeface="ＭＳ Ｐゴシック" charset="-128"/>
              </a:rPr>
              <a:t>ExtOp</a:t>
            </a:r>
            <a:endParaRPr lang="en-US" sz="2000" b="1" u="sng" dirty="0">
              <a:solidFill>
                <a:srgbClr val="0000FF"/>
              </a:solidFill>
              <a:latin typeface="+mn-lt"/>
              <a:ea typeface="ＭＳ Ｐゴシック" charset="-128"/>
              <a:cs typeface="ＭＳ Ｐゴシック" charset="-128"/>
            </a:endParaRPr>
          </a:p>
        </p:txBody>
      </p:sp>
      <p:sp>
        <p:nvSpPr>
          <p:cNvPr id="14375" name="Line 41"/>
          <p:cNvSpPr>
            <a:spLocks noChangeShapeType="1"/>
          </p:cNvSpPr>
          <p:nvPr/>
        </p:nvSpPr>
        <p:spPr bwMode="auto">
          <a:xfrm flipV="1">
            <a:off x="8610600" y="2802464"/>
            <a:ext cx="0" cy="1482725"/>
          </a:xfrm>
          <a:prstGeom prst="line">
            <a:avLst/>
          </a:prstGeom>
          <a:noFill/>
          <a:ln w="19050">
            <a:solidFill>
              <a:schemeClr val="tx1"/>
            </a:solidFill>
            <a:round/>
            <a:headEnd type="triangle" w="med" len="med"/>
            <a:tailEnd/>
          </a:ln>
        </p:spPr>
        <p:txBody>
          <a:bodyPr wrap="none" anchor="ctr">
            <a:prstTxWarp prst="textNoShape">
              <a:avLst/>
            </a:prstTxWarp>
          </a:bodyPr>
          <a:lstStyle/>
          <a:p>
            <a:endParaRPr lang="en-US"/>
          </a:p>
        </p:txBody>
      </p:sp>
      <p:sp>
        <p:nvSpPr>
          <p:cNvPr id="14376" name="Rectangle 42"/>
          <p:cNvSpPr>
            <a:spLocks noChangeArrowheads="1"/>
          </p:cNvSpPr>
          <p:nvPr/>
        </p:nvSpPr>
        <p:spPr bwMode="auto">
          <a:xfrm>
            <a:off x="7696200" y="2345264"/>
            <a:ext cx="1366586" cy="397545"/>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u="sng" dirty="0" err="1">
                <a:solidFill>
                  <a:srgbClr val="0000FF"/>
                </a:solidFill>
                <a:latin typeface="+mn-lt"/>
                <a:ea typeface="ＭＳ Ｐゴシック" charset="-128"/>
                <a:cs typeface="ＭＳ Ｐゴシック" charset="-128"/>
              </a:rPr>
              <a:t>MemtoReg</a:t>
            </a:r>
            <a:endParaRPr lang="en-US" sz="2000" b="1" u="sng" dirty="0">
              <a:solidFill>
                <a:srgbClr val="0000FF"/>
              </a:solidFill>
              <a:latin typeface="+mn-lt"/>
              <a:ea typeface="ＭＳ Ｐゴシック" charset="-128"/>
              <a:cs typeface="ＭＳ Ｐゴシック" charset="-128"/>
            </a:endParaRPr>
          </a:p>
        </p:txBody>
      </p:sp>
      <p:sp>
        <p:nvSpPr>
          <p:cNvPr id="14377" name="Rectangle 43"/>
          <p:cNvSpPr>
            <a:spLocks noChangeArrowheads="1"/>
          </p:cNvSpPr>
          <p:nvPr/>
        </p:nvSpPr>
        <p:spPr bwMode="auto">
          <a:xfrm>
            <a:off x="6291263" y="5774264"/>
            <a:ext cx="490537"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clk</a:t>
            </a:r>
          </a:p>
        </p:txBody>
      </p:sp>
      <p:sp>
        <p:nvSpPr>
          <p:cNvPr id="14378" name="Rectangle 44"/>
          <p:cNvSpPr>
            <a:spLocks noChangeArrowheads="1"/>
          </p:cNvSpPr>
          <p:nvPr/>
        </p:nvSpPr>
        <p:spPr bwMode="auto">
          <a:xfrm>
            <a:off x="6019800" y="5240864"/>
            <a:ext cx="935038"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Data In</a:t>
            </a:r>
          </a:p>
        </p:txBody>
      </p:sp>
      <p:sp>
        <p:nvSpPr>
          <p:cNvPr id="14379" name="Line 45"/>
          <p:cNvSpPr>
            <a:spLocks noChangeShapeType="1"/>
          </p:cNvSpPr>
          <p:nvPr/>
        </p:nvSpPr>
        <p:spPr bwMode="auto">
          <a:xfrm flipH="1">
            <a:off x="6153150" y="5172602"/>
            <a:ext cx="88900" cy="128587"/>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4380" name="Rectangle 46"/>
          <p:cNvSpPr>
            <a:spLocks noChangeArrowheads="1"/>
          </p:cNvSpPr>
          <p:nvPr/>
        </p:nvSpPr>
        <p:spPr bwMode="auto">
          <a:xfrm>
            <a:off x="6183313" y="4948764"/>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14381" name="Line 47"/>
          <p:cNvSpPr>
            <a:spLocks noChangeShapeType="1"/>
          </p:cNvSpPr>
          <p:nvPr/>
        </p:nvSpPr>
        <p:spPr bwMode="auto">
          <a:xfrm flipV="1">
            <a:off x="7302500" y="3183464"/>
            <a:ext cx="12700" cy="1846263"/>
          </a:xfrm>
          <a:prstGeom prst="line">
            <a:avLst/>
          </a:prstGeom>
          <a:noFill/>
          <a:ln w="19050">
            <a:solidFill>
              <a:schemeClr val="tx1"/>
            </a:solidFill>
            <a:round/>
            <a:headEnd type="triangle" w="med" len="med"/>
            <a:tailEnd/>
          </a:ln>
        </p:spPr>
        <p:txBody>
          <a:bodyPr wrap="none" anchor="ctr">
            <a:prstTxWarp prst="textNoShape">
              <a:avLst/>
            </a:prstTxWarp>
          </a:bodyPr>
          <a:lstStyle/>
          <a:p>
            <a:endParaRPr lang="en-US"/>
          </a:p>
        </p:txBody>
      </p:sp>
      <p:sp>
        <p:nvSpPr>
          <p:cNvPr id="14382" name="Rectangle 48"/>
          <p:cNvSpPr>
            <a:spLocks noChangeArrowheads="1"/>
          </p:cNvSpPr>
          <p:nvPr/>
        </p:nvSpPr>
        <p:spPr bwMode="auto">
          <a:xfrm>
            <a:off x="6858000" y="2726264"/>
            <a:ext cx="1068277" cy="397545"/>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u="sng" dirty="0" err="1">
                <a:solidFill>
                  <a:srgbClr val="0000FF"/>
                </a:solidFill>
                <a:latin typeface="+mn-lt"/>
                <a:ea typeface="ＭＳ Ｐゴシック" charset="-128"/>
                <a:cs typeface="ＭＳ Ｐゴシック" charset="-128"/>
              </a:rPr>
              <a:t>MemWr</a:t>
            </a:r>
            <a:endParaRPr lang="en-US" sz="2000" b="1" u="sng" dirty="0">
              <a:solidFill>
                <a:srgbClr val="0000FF"/>
              </a:solidFill>
              <a:latin typeface="+mn-lt"/>
              <a:ea typeface="ＭＳ Ｐゴシック" charset="-128"/>
              <a:cs typeface="ＭＳ Ｐゴシック" charset="-128"/>
            </a:endParaRPr>
          </a:p>
        </p:txBody>
      </p:sp>
      <p:sp>
        <p:nvSpPr>
          <p:cNvPr id="14383" name="Rectangle 49"/>
          <p:cNvSpPr>
            <a:spLocks noChangeArrowheads="1"/>
          </p:cNvSpPr>
          <p:nvPr/>
        </p:nvSpPr>
        <p:spPr bwMode="auto">
          <a:xfrm>
            <a:off x="4976813" y="2442102"/>
            <a:ext cx="773112"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dirty="0">
                <a:latin typeface="Times" charset="0"/>
              </a:rPr>
              <a:t>Equal</a:t>
            </a:r>
          </a:p>
        </p:txBody>
      </p:sp>
      <p:sp>
        <p:nvSpPr>
          <p:cNvPr id="14384" name="Line 50"/>
          <p:cNvSpPr>
            <a:spLocks noChangeShapeType="1"/>
          </p:cNvSpPr>
          <p:nvPr/>
        </p:nvSpPr>
        <p:spPr bwMode="auto">
          <a:xfrm>
            <a:off x="3092450" y="1037164"/>
            <a:ext cx="2489200" cy="0"/>
          </a:xfrm>
          <a:prstGeom prst="line">
            <a:avLst/>
          </a:prstGeom>
          <a:noFill/>
          <a:ln w="25400">
            <a:solidFill>
              <a:schemeClr val="tx1"/>
            </a:solidFill>
            <a:round/>
            <a:headEnd/>
            <a:tailEnd type="triangle" w="med" len="sm"/>
          </a:ln>
        </p:spPr>
        <p:txBody>
          <a:bodyPr wrap="none" anchor="ctr">
            <a:prstTxWarp prst="textNoShape">
              <a:avLst/>
            </a:prstTxWarp>
          </a:bodyPr>
          <a:lstStyle/>
          <a:p>
            <a:endParaRPr lang="en-US"/>
          </a:p>
        </p:txBody>
      </p:sp>
      <p:sp>
        <p:nvSpPr>
          <p:cNvPr id="14385" name="Rectangle 51"/>
          <p:cNvSpPr>
            <a:spLocks noChangeArrowheads="1"/>
          </p:cNvSpPr>
          <p:nvPr/>
        </p:nvSpPr>
        <p:spPr bwMode="auto">
          <a:xfrm>
            <a:off x="5562600" y="821264"/>
            <a:ext cx="201930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Instruction&lt;31:0&gt;</a:t>
            </a:r>
          </a:p>
        </p:txBody>
      </p:sp>
      <p:sp>
        <p:nvSpPr>
          <p:cNvPr id="14386" name="Line 52"/>
          <p:cNvSpPr>
            <a:spLocks noChangeShapeType="1"/>
          </p:cNvSpPr>
          <p:nvPr/>
        </p:nvSpPr>
        <p:spPr bwMode="auto">
          <a:xfrm>
            <a:off x="3429000" y="1049864"/>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14387" name="Rectangle 53"/>
          <p:cNvSpPr>
            <a:spLocks noChangeArrowheads="1"/>
          </p:cNvSpPr>
          <p:nvPr/>
        </p:nvSpPr>
        <p:spPr bwMode="auto">
          <a:xfrm rot="5400000">
            <a:off x="3064669" y="1317358"/>
            <a:ext cx="1046162"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&lt;21:25&gt;</a:t>
            </a:r>
          </a:p>
        </p:txBody>
      </p:sp>
      <p:sp>
        <p:nvSpPr>
          <p:cNvPr id="14388" name="Rectangle 54"/>
          <p:cNvSpPr>
            <a:spLocks noChangeArrowheads="1"/>
          </p:cNvSpPr>
          <p:nvPr/>
        </p:nvSpPr>
        <p:spPr bwMode="auto">
          <a:xfrm rot="5400000">
            <a:off x="3598069" y="1317358"/>
            <a:ext cx="1046162"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&lt;16:20&gt;</a:t>
            </a:r>
          </a:p>
        </p:txBody>
      </p:sp>
      <p:sp>
        <p:nvSpPr>
          <p:cNvPr id="14389" name="Rectangle 55"/>
          <p:cNvSpPr>
            <a:spLocks noChangeArrowheads="1"/>
          </p:cNvSpPr>
          <p:nvPr/>
        </p:nvSpPr>
        <p:spPr bwMode="auto">
          <a:xfrm rot="5400000">
            <a:off x="4131469" y="1317358"/>
            <a:ext cx="1046162"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&lt;11:15&gt;</a:t>
            </a:r>
          </a:p>
        </p:txBody>
      </p:sp>
      <p:sp>
        <p:nvSpPr>
          <p:cNvPr id="14390" name="Rectangle 56"/>
          <p:cNvSpPr>
            <a:spLocks noChangeArrowheads="1"/>
          </p:cNvSpPr>
          <p:nvPr/>
        </p:nvSpPr>
        <p:spPr bwMode="auto">
          <a:xfrm rot="5400000">
            <a:off x="4677569" y="1304658"/>
            <a:ext cx="919162"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&lt;0:15&gt;</a:t>
            </a:r>
          </a:p>
        </p:txBody>
      </p:sp>
      <p:sp>
        <p:nvSpPr>
          <p:cNvPr id="14391" name="Line 57"/>
          <p:cNvSpPr>
            <a:spLocks noChangeShapeType="1"/>
          </p:cNvSpPr>
          <p:nvPr/>
        </p:nvSpPr>
        <p:spPr bwMode="auto">
          <a:xfrm>
            <a:off x="3962400" y="1049864"/>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14392" name="Line 58"/>
          <p:cNvSpPr>
            <a:spLocks noChangeShapeType="1"/>
          </p:cNvSpPr>
          <p:nvPr/>
        </p:nvSpPr>
        <p:spPr bwMode="auto">
          <a:xfrm>
            <a:off x="4495800" y="1049864"/>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14393" name="Line 59"/>
          <p:cNvSpPr>
            <a:spLocks noChangeShapeType="1"/>
          </p:cNvSpPr>
          <p:nvPr/>
        </p:nvSpPr>
        <p:spPr bwMode="auto">
          <a:xfrm>
            <a:off x="5029200" y="1049864"/>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14394" name="Rectangle 60"/>
          <p:cNvSpPr>
            <a:spLocks noChangeArrowheads="1"/>
          </p:cNvSpPr>
          <p:nvPr/>
        </p:nvSpPr>
        <p:spPr bwMode="auto">
          <a:xfrm>
            <a:off x="4786313" y="1875364"/>
            <a:ext cx="91440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Imm16</a:t>
            </a:r>
          </a:p>
        </p:txBody>
      </p:sp>
      <p:sp>
        <p:nvSpPr>
          <p:cNvPr id="14395" name="Rectangle 61"/>
          <p:cNvSpPr>
            <a:spLocks noChangeArrowheads="1"/>
          </p:cNvSpPr>
          <p:nvPr/>
        </p:nvSpPr>
        <p:spPr bwMode="auto">
          <a:xfrm>
            <a:off x="4252913" y="1875364"/>
            <a:ext cx="477837"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Rd</a:t>
            </a:r>
          </a:p>
        </p:txBody>
      </p:sp>
      <p:sp>
        <p:nvSpPr>
          <p:cNvPr id="14396" name="Rectangle 62"/>
          <p:cNvSpPr>
            <a:spLocks noChangeArrowheads="1"/>
          </p:cNvSpPr>
          <p:nvPr/>
        </p:nvSpPr>
        <p:spPr bwMode="auto">
          <a:xfrm>
            <a:off x="3795713" y="1875364"/>
            <a:ext cx="420687"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Rt</a:t>
            </a:r>
          </a:p>
        </p:txBody>
      </p:sp>
      <p:sp>
        <p:nvSpPr>
          <p:cNvPr id="14397" name="Rectangle 63"/>
          <p:cNvSpPr>
            <a:spLocks noChangeArrowheads="1"/>
          </p:cNvSpPr>
          <p:nvPr/>
        </p:nvSpPr>
        <p:spPr bwMode="auto">
          <a:xfrm>
            <a:off x="3262313" y="1875364"/>
            <a:ext cx="449262"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Rs</a:t>
            </a:r>
          </a:p>
        </p:txBody>
      </p:sp>
      <p:sp>
        <p:nvSpPr>
          <p:cNvPr id="14398" name="Rectangle 64"/>
          <p:cNvSpPr>
            <a:spLocks noChangeArrowheads="1"/>
          </p:cNvSpPr>
          <p:nvPr/>
        </p:nvSpPr>
        <p:spPr bwMode="auto">
          <a:xfrm>
            <a:off x="1981200" y="5240864"/>
            <a:ext cx="490538"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clk</a:t>
            </a:r>
          </a:p>
        </p:txBody>
      </p:sp>
      <p:grpSp>
        <p:nvGrpSpPr>
          <p:cNvPr id="14399" name="Group 65"/>
          <p:cNvGrpSpPr>
            <a:grpSpLocks/>
          </p:cNvGrpSpPr>
          <p:nvPr/>
        </p:nvGrpSpPr>
        <p:grpSpPr bwMode="auto">
          <a:xfrm>
            <a:off x="2057400" y="3847039"/>
            <a:ext cx="354013" cy="1266825"/>
            <a:chOff x="1326" y="2338"/>
            <a:chExt cx="223" cy="798"/>
          </a:xfrm>
        </p:grpSpPr>
        <p:sp>
          <p:nvSpPr>
            <p:cNvPr id="14484" name="Rectangle 66"/>
            <p:cNvSpPr>
              <a:spLocks noChangeArrowheads="1"/>
            </p:cNvSpPr>
            <p:nvPr/>
          </p:nvSpPr>
          <p:spPr bwMode="auto">
            <a:xfrm>
              <a:off x="1364" y="2384"/>
              <a:ext cx="145" cy="752"/>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14485" name="Rectangle 67"/>
            <p:cNvSpPr>
              <a:spLocks noChangeArrowheads="1"/>
            </p:cNvSpPr>
            <p:nvPr/>
          </p:nvSpPr>
          <p:spPr bwMode="auto">
            <a:xfrm rot="5400000">
              <a:off x="1288" y="2681"/>
              <a:ext cx="285"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charset="0"/>
                </a:rPr>
                <a:t>PC</a:t>
              </a:r>
            </a:p>
          </p:txBody>
        </p:sp>
        <p:sp>
          <p:nvSpPr>
            <p:cNvPr id="14486" name="Rectangle 68"/>
            <p:cNvSpPr>
              <a:spLocks noChangeArrowheads="1"/>
            </p:cNvSpPr>
            <p:nvPr/>
          </p:nvSpPr>
          <p:spPr bwMode="auto">
            <a:xfrm rot="-5400000">
              <a:off x="1323" y="2354"/>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charset="0"/>
                </a:rPr>
                <a:t>00</a:t>
              </a:r>
            </a:p>
          </p:txBody>
        </p:sp>
        <p:sp>
          <p:nvSpPr>
            <p:cNvPr id="14487" name="Rectangle 69"/>
            <p:cNvSpPr>
              <a:spLocks noChangeArrowheads="1"/>
            </p:cNvSpPr>
            <p:nvPr/>
          </p:nvSpPr>
          <p:spPr bwMode="auto">
            <a:xfrm>
              <a:off x="1367" y="2388"/>
              <a:ext cx="140" cy="14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grpSp>
      <p:sp>
        <p:nvSpPr>
          <p:cNvPr id="14400" name="Rectangle 70"/>
          <p:cNvSpPr>
            <a:spLocks noChangeArrowheads="1"/>
          </p:cNvSpPr>
          <p:nvPr/>
        </p:nvSpPr>
        <p:spPr bwMode="auto">
          <a:xfrm>
            <a:off x="1449388" y="991127"/>
            <a:ext cx="239712" cy="369887"/>
          </a:xfrm>
          <a:prstGeom prst="rect">
            <a:avLst/>
          </a:prstGeom>
          <a:noFill/>
          <a:ln w="12700">
            <a:noFill/>
            <a:miter lim="800000"/>
            <a:headEnd/>
            <a:tailEnd/>
          </a:ln>
        </p:spPr>
        <p:txBody>
          <a:bodyPr wrap="none" anchor="ctr">
            <a:prstTxWarp prst="textNoShape">
              <a:avLst/>
            </a:prstTxWarp>
          </a:bodyPr>
          <a:lstStyle/>
          <a:p>
            <a:endParaRPr lang="en-US"/>
          </a:p>
        </p:txBody>
      </p:sp>
      <p:sp>
        <p:nvSpPr>
          <p:cNvPr id="14401" name="Rectangle 71"/>
          <p:cNvSpPr>
            <a:spLocks noChangeArrowheads="1"/>
          </p:cNvSpPr>
          <p:nvPr/>
        </p:nvSpPr>
        <p:spPr bwMode="auto">
          <a:xfrm>
            <a:off x="1449388" y="1808689"/>
            <a:ext cx="239712" cy="369888"/>
          </a:xfrm>
          <a:prstGeom prst="rect">
            <a:avLst/>
          </a:prstGeom>
          <a:noFill/>
          <a:ln w="12700">
            <a:noFill/>
            <a:miter lim="800000"/>
            <a:headEnd/>
            <a:tailEnd/>
          </a:ln>
        </p:spPr>
        <p:txBody>
          <a:bodyPr wrap="none" anchor="ctr">
            <a:prstTxWarp prst="textNoShape">
              <a:avLst/>
            </a:prstTxWarp>
          </a:bodyPr>
          <a:lstStyle/>
          <a:p>
            <a:endParaRPr lang="en-US"/>
          </a:p>
        </p:txBody>
      </p:sp>
      <p:sp>
        <p:nvSpPr>
          <p:cNvPr id="14402" name="Rectangle 72"/>
          <p:cNvSpPr>
            <a:spLocks noChangeArrowheads="1"/>
          </p:cNvSpPr>
          <p:nvPr/>
        </p:nvSpPr>
        <p:spPr bwMode="auto">
          <a:xfrm>
            <a:off x="430213" y="3259664"/>
            <a:ext cx="30797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a:solidFill>
                  <a:schemeClr val="tx1"/>
                </a:solidFill>
                <a:latin typeface="Times" charset="0"/>
              </a:rPr>
              <a:t>4</a:t>
            </a:r>
          </a:p>
        </p:txBody>
      </p:sp>
      <p:sp>
        <p:nvSpPr>
          <p:cNvPr id="14403" name="Rectangle 73"/>
          <p:cNvSpPr>
            <a:spLocks noChangeArrowheads="1"/>
          </p:cNvSpPr>
          <p:nvPr/>
        </p:nvSpPr>
        <p:spPr bwMode="auto">
          <a:xfrm>
            <a:off x="1295400" y="2192864"/>
            <a:ext cx="1014802" cy="397545"/>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u="sng" dirty="0" err="1" smtClean="0">
                <a:solidFill>
                  <a:srgbClr val="0000FF"/>
                </a:solidFill>
                <a:latin typeface="+mn-lt"/>
                <a:ea typeface="ＭＳ Ｐゴシック" charset="-128"/>
                <a:cs typeface="ＭＳ Ｐゴシック" charset="-128"/>
              </a:rPr>
              <a:t>nPC_sel</a:t>
            </a:r>
            <a:endParaRPr lang="en-US" sz="2000" b="1" u="sng" dirty="0">
              <a:solidFill>
                <a:srgbClr val="0000FF"/>
              </a:solidFill>
              <a:latin typeface="+mn-lt"/>
              <a:ea typeface="ＭＳ Ｐゴシック" charset="-128"/>
              <a:cs typeface="ＭＳ Ｐゴシック" charset="-128"/>
            </a:endParaRPr>
          </a:p>
        </p:txBody>
      </p:sp>
      <p:sp>
        <p:nvSpPr>
          <p:cNvPr id="14404" name="Line 74"/>
          <p:cNvSpPr>
            <a:spLocks noChangeShapeType="1"/>
          </p:cNvSpPr>
          <p:nvPr/>
        </p:nvSpPr>
        <p:spPr bwMode="auto">
          <a:xfrm>
            <a:off x="1801813" y="2580214"/>
            <a:ext cx="0" cy="1292225"/>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grpSp>
        <p:nvGrpSpPr>
          <p:cNvPr id="14405" name="Group 75"/>
          <p:cNvGrpSpPr>
            <a:grpSpLocks/>
          </p:cNvGrpSpPr>
          <p:nvPr/>
        </p:nvGrpSpPr>
        <p:grpSpPr bwMode="auto">
          <a:xfrm>
            <a:off x="438150" y="4936064"/>
            <a:ext cx="363538" cy="1066800"/>
            <a:chOff x="239" y="3168"/>
            <a:chExt cx="229" cy="672"/>
          </a:xfrm>
        </p:grpSpPr>
        <p:sp>
          <p:nvSpPr>
            <p:cNvPr id="14482" name="Rectangle 76"/>
            <p:cNvSpPr>
              <a:spLocks noChangeArrowheads="1"/>
            </p:cNvSpPr>
            <p:nvPr/>
          </p:nvSpPr>
          <p:spPr bwMode="auto">
            <a:xfrm>
              <a:off x="264" y="3168"/>
              <a:ext cx="186" cy="672"/>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14483" name="Rectangle 77"/>
            <p:cNvSpPr>
              <a:spLocks noChangeArrowheads="1"/>
            </p:cNvSpPr>
            <p:nvPr/>
          </p:nvSpPr>
          <p:spPr bwMode="auto">
            <a:xfrm rot="5400000">
              <a:off x="75" y="3379"/>
              <a:ext cx="558" cy="229"/>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charset="0"/>
                </a:rPr>
                <a:t>PC Ext</a:t>
              </a:r>
            </a:p>
          </p:txBody>
        </p:sp>
      </p:grpSp>
      <p:grpSp>
        <p:nvGrpSpPr>
          <p:cNvPr id="14406" name="Group 78"/>
          <p:cNvGrpSpPr>
            <a:grpSpLocks/>
          </p:cNvGrpSpPr>
          <p:nvPr/>
        </p:nvGrpSpPr>
        <p:grpSpPr bwMode="auto">
          <a:xfrm>
            <a:off x="1974850" y="808564"/>
            <a:ext cx="1123950" cy="1092200"/>
            <a:chOff x="1244" y="424"/>
            <a:chExt cx="708" cy="688"/>
          </a:xfrm>
        </p:grpSpPr>
        <p:sp>
          <p:nvSpPr>
            <p:cNvPr id="14479" name="Rectangle 79"/>
            <p:cNvSpPr>
              <a:spLocks noChangeArrowheads="1"/>
            </p:cNvSpPr>
            <p:nvPr/>
          </p:nvSpPr>
          <p:spPr bwMode="auto">
            <a:xfrm>
              <a:off x="1258" y="443"/>
              <a:ext cx="694" cy="630"/>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14480" name="Rectangle 80"/>
            <p:cNvSpPr>
              <a:spLocks noChangeArrowheads="1"/>
            </p:cNvSpPr>
            <p:nvPr/>
          </p:nvSpPr>
          <p:spPr bwMode="auto">
            <a:xfrm>
              <a:off x="1440" y="864"/>
              <a:ext cx="363"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Adr</a:t>
              </a:r>
            </a:p>
          </p:txBody>
        </p:sp>
        <p:sp>
          <p:nvSpPr>
            <p:cNvPr id="14481" name="Rectangle 81"/>
            <p:cNvSpPr>
              <a:spLocks noChangeArrowheads="1"/>
            </p:cNvSpPr>
            <p:nvPr/>
          </p:nvSpPr>
          <p:spPr bwMode="auto">
            <a:xfrm>
              <a:off x="1244" y="424"/>
              <a:ext cx="700" cy="440"/>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sz="2000" b="1">
                  <a:solidFill>
                    <a:schemeClr val="tx1"/>
                  </a:solidFill>
                  <a:latin typeface="Times" charset="0"/>
                </a:rPr>
                <a:t>Inst</a:t>
              </a:r>
            </a:p>
            <a:p>
              <a:pPr algn="ctr"/>
              <a:r>
                <a:rPr lang="en-US" sz="2000" b="1">
                  <a:solidFill>
                    <a:schemeClr val="tx1"/>
                  </a:solidFill>
                  <a:latin typeface="Times" charset="0"/>
                </a:rPr>
                <a:t>Memory</a:t>
              </a:r>
            </a:p>
          </p:txBody>
        </p:sp>
      </p:grpSp>
      <p:grpSp>
        <p:nvGrpSpPr>
          <p:cNvPr id="14407" name="Group 82"/>
          <p:cNvGrpSpPr>
            <a:grpSpLocks/>
          </p:cNvGrpSpPr>
          <p:nvPr/>
        </p:nvGrpSpPr>
        <p:grpSpPr bwMode="auto">
          <a:xfrm>
            <a:off x="990600" y="3335864"/>
            <a:ext cx="381000" cy="1066800"/>
            <a:chOff x="432" y="912"/>
            <a:chExt cx="240" cy="672"/>
          </a:xfrm>
        </p:grpSpPr>
        <p:sp>
          <p:nvSpPr>
            <p:cNvPr id="14477" name="Rectangle 83"/>
            <p:cNvSpPr>
              <a:spLocks noChangeArrowheads="1"/>
            </p:cNvSpPr>
            <p:nvPr/>
          </p:nvSpPr>
          <p:spPr bwMode="auto">
            <a:xfrm rot="5400000">
              <a:off x="294" y="1120"/>
              <a:ext cx="506" cy="229"/>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charset="0"/>
                </a:rPr>
                <a:t>Adder</a:t>
              </a:r>
            </a:p>
          </p:txBody>
        </p:sp>
        <p:sp>
          <p:nvSpPr>
            <p:cNvPr id="14478" name="Freeform 84"/>
            <p:cNvSpPr>
              <a:spLocks/>
            </p:cNvSpPr>
            <p:nvPr/>
          </p:nvSpPr>
          <p:spPr bwMode="auto">
            <a:xfrm>
              <a:off x="432" y="912"/>
              <a:ext cx="240" cy="672"/>
            </a:xfrm>
            <a:custGeom>
              <a:avLst/>
              <a:gdLst>
                <a:gd name="T0" fmla="*/ 0 w 240"/>
                <a:gd name="T1" fmla="*/ 0 h 672"/>
                <a:gd name="T2" fmla="*/ 0 w 240"/>
                <a:gd name="T3" fmla="*/ 288 h 672"/>
                <a:gd name="T4" fmla="*/ 48 w 240"/>
                <a:gd name="T5" fmla="*/ 336 h 672"/>
                <a:gd name="T6" fmla="*/ 0 w 240"/>
                <a:gd name="T7" fmla="*/ 384 h 672"/>
                <a:gd name="T8" fmla="*/ 0 w 240"/>
                <a:gd name="T9" fmla="*/ 672 h 672"/>
                <a:gd name="T10" fmla="*/ 240 w 240"/>
                <a:gd name="T11" fmla="*/ 480 h 672"/>
                <a:gd name="T12" fmla="*/ 240 w 240"/>
                <a:gd name="T13" fmla="*/ 192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grpSp>
        <p:nvGrpSpPr>
          <p:cNvPr id="14408" name="Group 85"/>
          <p:cNvGrpSpPr>
            <a:grpSpLocks/>
          </p:cNvGrpSpPr>
          <p:nvPr/>
        </p:nvGrpSpPr>
        <p:grpSpPr bwMode="auto">
          <a:xfrm>
            <a:off x="990600" y="4555064"/>
            <a:ext cx="381000" cy="1066800"/>
            <a:chOff x="432" y="912"/>
            <a:chExt cx="240" cy="672"/>
          </a:xfrm>
        </p:grpSpPr>
        <p:sp>
          <p:nvSpPr>
            <p:cNvPr id="14475" name="Rectangle 86"/>
            <p:cNvSpPr>
              <a:spLocks noChangeArrowheads="1"/>
            </p:cNvSpPr>
            <p:nvPr/>
          </p:nvSpPr>
          <p:spPr bwMode="auto">
            <a:xfrm rot="5400000">
              <a:off x="294" y="1120"/>
              <a:ext cx="506" cy="229"/>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charset="0"/>
                </a:rPr>
                <a:t>Adder</a:t>
              </a:r>
            </a:p>
          </p:txBody>
        </p:sp>
        <p:sp>
          <p:nvSpPr>
            <p:cNvPr id="14476" name="Freeform 87"/>
            <p:cNvSpPr>
              <a:spLocks/>
            </p:cNvSpPr>
            <p:nvPr/>
          </p:nvSpPr>
          <p:spPr bwMode="auto">
            <a:xfrm>
              <a:off x="432" y="912"/>
              <a:ext cx="240" cy="672"/>
            </a:xfrm>
            <a:custGeom>
              <a:avLst/>
              <a:gdLst>
                <a:gd name="T0" fmla="*/ 0 w 240"/>
                <a:gd name="T1" fmla="*/ 0 h 672"/>
                <a:gd name="T2" fmla="*/ 0 w 240"/>
                <a:gd name="T3" fmla="*/ 288 h 672"/>
                <a:gd name="T4" fmla="*/ 48 w 240"/>
                <a:gd name="T5" fmla="*/ 336 h 672"/>
                <a:gd name="T6" fmla="*/ 0 w 240"/>
                <a:gd name="T7" fmla="*/ 384 h 672"/>
                <a:gd name="T8" fmla="*/ 0 w 240"/>
                <a:gd name="T9" fmla="*/ 672 h 672"/>
                <a:gd name="T10" fmla="*/ 240 w 240"/>
                <a:gd name="T11" fmla="*/ 480 h 672"/>
                <a:gd name="T12" fmla="*/ 240 w 240"/>
                <a:gd name="T13" fmla="*/ 192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grpSp>
        <p:nvGrpSpPr>
          <p:cNvPr id="14409" name="Group 88"/>
          <p:cNvGrpSpPr>
            <a:grpSpLocks/>
          </p:cNvGrpSpPr>
          <p:nvPr/>
        </p:nvGrpSpPr>
        <p:grpSpPr bwMode="auto">
          <a:xfrm>
            <a:off x="1600200" y="3793064"/>
            <a:ext cx="363538" cy="1447800"/>
            <a:chOff x="480" y="864"/>
            <a:chExt cx="229" cy="912"/>
          </a:xfrm>
        </p:grpSpPr>
        <p:sp>
          <p:nvSpPr>
            <p:cNvPr id="14473" name="Rectangle 89"/>
            <p:cNvSpPr>
              <a:spLocks noChangeArrowheads="1"/>
            </p:cNvSpPr>
            <p:nvPr/>
          </p:nvSpPr>
          <p:spPr bwMode="auto">
            <a:xfrm rot="5400000">
              <a:off x="394" y="1220"/>
              <a:ext cx="402" cy="229"/>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charset="0"/>
                </a:rPr>
                <a:t>Mux</a:t>
              </a:r>
            </a:p>
          </p:txBody>
        </p:sp>
        <p:sp>
          <p:nvSpPr>
            <p:cNvPr id="14474" name="Freeform 90"/>
            <p:cNvSpPr>
              <a:spLocks/>
            </p:cNvSpPr>
            <p:nvPr/>
          </p:nvSpPr>
          <p:spPr bwMode="auto">
            <a:xfrm>
              <a:off x="528" y="864"/>
              <a:ext cx="144" cy="912"/>
            </a:xfrm>
            <a:custGeom>
              <a:avLst/>
              <a:gdLst>
                <a:gd name="T0" fmla="*/ 0 w 144"/>
                <a:gd name="T1" fmla="*/ 0 h 912"/>
                <a:gd name="T2" fmla="*/ 0 w 144"/>
                <a:gd name="T3" fmla="*/ 912 h 912"/>
                <a:gd name="T4" fmla="*/ 144 w 144"/>
                <a:gd name="T5" fmla="*/ 768 h 912"/>
                <a:gd name="T6" fmla="*/ 144 w 144"/>
                <a:gd name="T7" fmla="*/ 144 h 912"/>
                <a:gd name="T8" fmla="*/ 0 w 144"/>
                <a:gd name="T9" fmla="*/ 0 h 912"/>
                <a:gd name="T10" fmla="*/ 0 60000 65536"/>
                <a:gd name="T11" fmla="*/ 0 60000 65536"/>
                <a:gd name="T12" fmla="*/ 0 60000 65536"/>
                <a:gd name="T13" fmla="*/ 0 60000 65536"/>
                <a:gd name="T14" fmla="*/ 0 60000 65536"/>
                <a:gd name="T15" fmla="*/ 0 w 144"/>
                <a:gd name="T16" fmla="*/ 0 h 912"/>
                <a:gd name="T17" fmla="*/ 144 w 144"/>
                <a:gd name="T18" fmla="*/ 912 h 912"/>
              </a:gdLst>
              <a:ahLst/>
              <a:cxnLst>
                <a:cxn ang="T10">
                  <a:pos x="T0" y="T1"/>
                </a:cxn>
                <a:cxn ang="T11">
                  <a:pos x="T2" y="T3"/>
                </a:cxn>
                <a:cxn ang="T12">
                  <a:pos x="T4" y="T5"/>
                </a:cxn>
                <a:cxn ang="T13">
                  <a:pos x="T6" y="T7"/>
                </a:cxn>
                <a:cxn ang="T14">
                  <a:pos x="T8" y="T9"/>
                </a:cxn>
              </a:cxnLst>
              <a:rect l="T15" t="T16" r="T17" b="T18"/>
              <a:pathLst>
                <a:path w="144" h="912">
                  <a:moveTo>
                    <a:pt x="0" y="0"/>
                  </a:moveTo>
                  <a:lnTo>
                    <a:pt x="0" y="912"/>
                  </a:lnTo>
                  <a:lnTo>
                    <a:pt x="144" y="768"/>
                  </a:lnTo>
                  <a:lnTo>
                    <a:pt x="144" y="144"/>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sp>
        <p:nvSpPr>
          <p:cNvPr id="14410" name="Freeform 91"/>
          <p:cNvSpPr>
            <a:spLocks/>
          </p:cNvSpPr>
          <p:nvPr/>
        </p:nvSpPr>
        <p:spPr bwMode="auto">
          <a:xfrm>
            <a:off x="2362200" y="1811864"/>
            <a:ext cx="152400" cy="2743200"/>
          </a:xfrm>
          <a:custGeom>
            <a:avLst/>
            <a:gdLst>
              <a:gd name="T0" fmla="*/ 0 w 144"/>
              <a:gd name="T1" fmla="*/ 2743200 h 1728"/>
              <a:gd name="T2" fmla="*/ 152400 w 144"/>
              <a:gd name="T3" fmla="*/ 2743200 h 1728"/>
              <a:gd name="T4" fmla="*/ 152400 w 144"/>
              <a:gd name="T5" fmla="*/ 0 h 1728"/>
              <a:gd name="T6" fmla="*/ 0 60000 65536"/>
              <a:gd name="T7" fmla="*/ 0 60000 65536"/>
              <a:gd name="T8" fmla="*/ 0 60000 65536"/>
              <a:gd name="T9" fmla="*/ 0 w 144"/>
              <a:gd name="T10" fmla="*/ 0 h 1728"/>
              <a:gd name="T11" fmla="*/ 144 w 144"/>
              <a:gd name="T12" fmla="*/ 1728 h 1728"/>
            </a:gdLst>
            <a:ahLst/>
            <a:cxnLst>
              <a:cxn ang="T6">
                <a:pos x="T0" y="T1"/>
              </a:cxn>
              <a:cxn ang="T7">
                <a:pos x="T2" y="T3"/>
              </a:cxn>
              <a:cxn ang="T8">
                <a:pos x="T4" y="T5"/>
              </a:cxn>
            </a:cxnLst>
            <a:rect l="T9" t="T10" r="T11" b="T12"/>
            <a:pathLst>
              <a:path w="144" h="1728">
                <a:moveTo>
                  <a:pt x="0" y="1728"/>
                </a:moveTo>
                <a:lnTo>
                  <a:pt x="144" y="1728"/>
                </a:lnTo>
                <a:lnTo>
                  <a:pt x="144" y="0"/>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11" name="Freeform 92"/>
          <p:cNvSpPr>
            <a:spLocks/>
          </p:cNvSpPr>
          <p:nvPr/>
        </p:nvSpPr>
        <p:spPr bwMode="auto">
          <a:xfrm>
            <a:off x="304800" y="3031064"/>
            <a:ext cx="2209800" cy="1219200"/>
          </a:xfrm>
          <a:custGeom>
            <a:avLst/>
            <a:gdLst>
              <a:gd name="T0" fmla="*/ 2209800 w 1440"/>
              <a:gd name="T1" fmla="*/ 0 h 768"/>
              <a:gd name="T2" fmla="*/ 0 w 1440"/>
              <a:gd name="T3" fmla="*/ 0 h 768"/>
              <a:gd name="T4" fmla="*/ 0 w 1440"/>
              <a:gd name="T5" fmla="*/ 1219200 h 768"/>
              <a:gd name="T6" fmla="*/ 662940 w 1440"/>
              <a:gd name="T7" fmla="*/ 1219200 h 768"/>
              <a:gd name="T8" fmla="*/ 0 60000 65536"/>
              <a:gd name="T9" fmla="*/ 0 60000 65536"/>
              <a:gd name="T10" fmla="*/ 0 60000 65536"/>
              <a:gd name="T11" fmla="*/ 0 60000 65536"/>
              <a:gd name="T12" fmla="*/ 0 w 1440"/>
              <a:gd name="T13" fmla="*/ 0 h 768"/>
              <a:gd name="T14" fmla="*/ 1440 w 1440"/>
              <a:gd name="T15" fmla="*/ 768 h 768"/>
            </a:gdLst>
            <a:ahLst/>
            <a:cxnLst>
              <a:cxn ang="T8">
                <a:pos x="T0" y="T1"/>
              </a:cxn>
              <a:cxn ang="T9">
                <a:pos x="T2" y="T3"/>
              </a:cxn>
              <a:cxn ang="T10">
                <a:pos x="T4" y="T5"/>
              </a:cxn>
              <a:cxn ang="T11">
                <a:pos x="T6" y="T7"/>
              </a:cxn>
            </a:cxnLst>
            <a:rect l="T12" t="T13" r="T14" b="T15"/>
            <a:pathLst>
              <a:path w="1440" h="768">
                <a:moveTo>
                  <a:pt x="1440" y="0"/>
                </a:moveTo>
                <a:lnTo>
                  <a:pt x="0" y="0"/>
                </a:lnTo>
                <a:lnTo>
                  <a:pt x="0" y="768"/>
                </a:lnTo>
                <a:lnTo>
                  <a:pt x="432" y="768"/>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12" name="Line 93"/>
          <p:cNvSpPr>
            <a:spLocks noChangeShapeType="1"/>
          </p:cNvSpPr>
          <p:nvPr/>
        </p:nvSpPr>
        <p:spPr bwMode="auto">
          <a:xfrm>
            <a:off x="685800" y="3488264"/>
            <a:ext cx="304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13" name="Line 94"/>
          <p:cNvSpPr>
            <a:spLocks noChangeShapeType="1"/>
          </p:cNvSpPr>
          <p:nvPr/>
        </p:nvSpPr>
        <p:spPr bwMode="auto">
          <a:xfrm>
            <a:off x="1371600" y="3945464"/>
            <a:ext cx="304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14" name="Freeform 95"/>
          <p:cNvSpPr>
            <a:spLocks/>
          </p:cNvSpPr>
          <p:nvPr/>
        </p:nvSpPr>
        <p:spPr bwMode="auto">
          <a:xfrm>
            <a:off x="609600" y="3945464"/>
            <a:ext cx="838200" cy="762000"/>
          </a:xfrm>
          <a:custGeom>
            <a:avLst/>
            <a:gdLst>
              <a:gd name="T0" fmla="*/ 838200 w 528"/>
              <a:gd name="T1" fmla="*/ 0 h 480"/>
              <a:gd name="T2" fmla="*/ 838200 w 528"/>
              <a:gd name="T3" fmla="*/ 533400 h 480"/>
              <a:gd name="T4" fmla="*/ 0 w 528"/>
              <a:gd name="T5" fmla="*/ 533400 h 480"/>
              <a:gd name="T6" fmla="*/ 0 w 528"/>
              <a:gd name="T7" fmla="*/ 762000 h 480"/>
              <a:gd name="T8" fmla="*/ 381000 w 528"/>
              <a:gd name="T9" fmla="*/ 762000 h 480"/>
              <a:gd name="T10" fmla="*/ 0 60000 65536"/>
              <a:gd name="T11" fmla="*/ 0 60000 65536"/>
              <a:gd name="T12" fmla="*/ 0 60000 65536"/>
              <a:gd name="T13" fmla="*/ 0 60000 65536"/>
              <a:gd name="T14" fmla="*/ 0 60000 65536"/>
              <a:gd name="T15" fmla="*/ 0 w 528"/>
              <a:gd name="T16" fmla="*/ 0 h 480"/>
              <a:gd name="T17" fmla="*/ 528 w 528"/>
              <a:gd name="T18" fmla="*/ 480 h 480"/>
            </a:gdLst>
            <a:ahLst/>
            <a:cxnLst>
              <a:cxn ang="T10">
                <a:pos x="T0" y="T1"/>
              </a:cxn>
              <a:cxn ang="T11">
                <a:pos x="T2" y="T3"/>
              </a:cxn>
              <a:cxn ang="T12">
                <a:pos x="T4" y="T5"/>
              </a:cxn>
              <a:cxn ang="T13">
                <a:pos x="T6" y="T7"/>
              </a:cxn>
              <a:cxn ang="T14">
                <a:pos x="T8" y="T9"/>
              </a:cxn>
            </a:cxnLst>
            <a:rect l="T15" t="T16" r="T17" b="T18"/>
            <a:pathLst>
              <a:path w="528" h="480">
                <a:moveTo>
                  <a:pt x="528" y="0"/>
                </a:moveTo>
                <a:lnTo>
                  <a:pt x="528" y="336"/>
                </a:lnTo>
                <a:lnTo>
                  <a:pt x="0" y="336"/>
                </a:lnTo>
                <a:lnTo>
                  <a:pt x="0" y="480"/>
                </a:lnTo>
                <a:lnTo>
                  <a:pt x="240" y="480"/>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15" name="Line 96"/>
          <p:cNvSpPr>
            <a:spLocks noChangeShapeType="1"/>
          </p:cNvSpPr>
          <p:nvPr/>
        </p:nvSpPr>
        <p:spPr bwMode="auto">
          <a:xfrm>
            <a:off x="762000" y="5469464"/>
            <a:ext cx="2286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16" name="Freeform 97"/>
          <p:cNvSpPr>
            <a:spLocks/>
          </p:cNvSpPr>
          <p:nvPr/>
        </p:nvSpPr>
        <p:spPr bwMode="auto">
          <a:xfrm>
            <a:off x="228600" y="5469464"/>
            <a:ext cx="228600" cy="685800"/>
          </a:xfrm>
          <a:custGeom>
            <a:avLst/>
            <a:gdLst>
              <a:gd name="T0" fmla="*/ 0 w 144"/>
              <a:gd name="T1" fmla="*/ 685800 h 432"/>
              <a:gd name="T2" fmla="*/ 0 w 144"/>
              <a:gd name="T3" fmla="*/ 0 h 432"/>
              <a:gd name="T4" fmla="*/ 228600 w 144"/>
              <a:gd name="T5" fmla="*/ 0 h 432"/>
              <a:gd name="T6" fmla="*/ 0 60000 65536"/>
              <a:gd name="T7" fmla="*/ 0 60000 65536"/>
              <a:gd name="T8" fmla="*/ 0 60000 65536"/>
              <a:gd name="T9" fmla="*/ 0 w 144"/>
              <a:gd name="T10" fmla="*/ 0 h 432"/>
              <a:gd name="T11" fmla="*/ 144 w 144"/>
              <a:gd name="T12" fmla="*/ 432 h 432"/>
            </a:gdLst>
            <a:ahLst/>
            <a:cxnLst>
              <a:cxn ang="T6">
                <a:pos x="T0" y="T1"/>
              </a:cxn>
              <a:cxn ang="T7">
                <a:pos x="T2" y="T3"/>
              </a:cxn>
              <a:cxn ang="T8">
                <a:pos x="T4" y="T5"/>
              </a:cxn>
            </a:cxnLst>
            <a:rect l="T9" t="T10" r="T11" b="T12"/>
            <a:pathLst>
              <a:path w="144" h="432">
                <a:moveTo>
                  <a:pt x="0" y="432"/>
                </a:moveTo>
                <a:lnTo>
                  <a:pt x="0" y="0"/>
                </a:lnTo>
                <a:lnTo>
                  <a:pt x="144" y="0"/>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17" name="Line 98"/>
          <p:cNvSpPr>
            <a:spLocks noChangeShapeType="1"/>
          </p:cNvSpPr>
          <p:nvPr/>
        </p:nvSpPr>
        <p:spPr bwMode="auto">
          <a:xfrm>
            <a:off x="1371600" y="5088464"/>
            <a:ext cx="304800" cy="1588"/>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18" name="Line 99"/>
          <p:cNvSpPr>
            <a:spLocks noChangeShapeType="1"/>
          </p:cNvSpPr>
          <p:nvPr/>
        </p:nvSpPr>
        <p:spPr bwMode="auto">
          <a:xfrm>
            <a:off x="1905000" y="4555064"/>
            <a:ext cx="2286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grpSp>
        <p:nvGrpSpPr>
          <p:cNvPr id="14419" name="Group 100"/>
          <p:cNvGrpSpPr>
            <a:grpSpLocks/>
          </p:cNvGrpSpPr>
          <p:nvPr/>
        </p:nvGrpSpPr>
        <p:grpSpPr bwMode="auto">
          <a:xfrm>
            <a:off x="3200400" y="2850089"/>
            <a:ext cx="838200" cy="333375"/>
            <a:chOff x="2640" y="1422"/>
            <a:chExt cx="528" cy="210"/>
          </a:xfrm>
        </p:grpSpPr>
        <p:sp>
          <p:nvSpPr>
            <p:cNvPr id="14470" name="Rectangle 101"/>
            <p:cNvSpPr>
              <a:spLocks noChangeArrowheads="1"/>
            </p:cNvSpPr>
            <p:nvPr/>
          </p:nvSpPr>
          <p:spPr bwMode="auto">
            <a:xfrm>
              <a:off x="2928" y="1422"/>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0</a:t>
              </a:r>
            </a:p>
          </p:txBody>
        </p:sp>
        <p:sp>
          <p:nvSpPr>
            <p:cNvPr id="14471" name="Rectangle 102"/>
            <p:cNvSpPr>
              <a:spLocks noChangeArrowheads="1"/>
            </p:cNvSpPr>
            <p:nvPr/>
          </p:nvSpPr>
          <p:spPr bwMode="auto">
            <a:xfrm>
              <a:off x="2688" y="1422"/>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1</a:t>
              </a:r>
            </a:p>
          </p:txBody>
        </p:sp>
        <p:sp>
          <p:nvSpPr>
            <p:cNvPr id="14472" name="Freeform 103"/>
            <p:cNvSpPr>
              <a:spLocks/>
            </p:cNvSpPr>
            <p:nvPr/>
          </p:nvSpPr>
          <p:spPr bwMode="auto">
            <a:xfrm>
              <a:off x="2640" y="1440"/>
              <a:ext cx="528" cy="192"/>
            </a:xfrm>
            <a:custGeom>
              <a:avLst/>
              <a:gdLst>
                <a:gd name="T0" fmla="*/ 0 w 528"/>
                <a:gd name="T1" fmla="*/ 0 h 192"/>
                <a:gd name="T2" fmla="*/ 48 w 528"/>
                <a:gd name="T3" fmla="*/ 192 h 192"/>
                <a:gd name="T4" fmla="*/ 480 w 528"/>
                <a:gd name="T5" fmla="*/ 192 h 192"/>
                <a:gd name="T6" fmla="*/ 528 w 528"/>
                <a:gd name="T7" fmla="*/ 0 h 192"/>
                <a:gd name="T8" fmla="*/ 0 w 528"/>
                <a:gd name="T9" fmla="*/ 0 h 192"/>
                <a:gd name="T10" fmla="*/ 0 60000 65536"/>
                <a:gd name="T11" fmla="*/ 0 60000 65536"/>
                <a:gd name="T12" fmla="*/ 0 60000 65536"/>
                <a:gd name="T13" fmla="*/ 0 60000 65536"/>
                <a:gd name="T14" fmla="*/ 0 60000 65536"/>
                <a:gd name="T15" fmla="*/ 0 w 528"/>
                <a:gd name="T16" fmla="*/ 0 h 192"/>
                <a:gd name="T17" fmla="*/ 528 w 528"/>
                <a:gd name="T18" fmla="*/ 192 h 192"/>
              </a:gdLst>
              <a:ahLst/>
              <a:cxnLst>
                <a:cxn ang="T10">
                  <a:pos x="T0" y="T1"/>
                </a:cxn>
                <a:cxn ang="T11">
                  <a:pos x="T2" y="T3"/>
                </a:cxn>
                <a:cxn ang="T12">
                  <a:pos x="T4" y="T5"/>
                </a:cxn>
                <a:cxn ang="T13">
                  <a:pos x="T6" y="T7"/>
                </a:cxn>
                <a:cxn ang="T14">
                  <a:pos x="T8" y="T9"/>
                </a:cxn>
              </a:cxnLst>
              <a:rect l="T15" t="T16" r="T17" b="T18"/>
              <a:pathLst>
                <a:path w="528" h="192">
                  <a:moveTo>
                    <a:pt x="0" y="0"/>
                  </a:moveTo>
                  <a:lnTo>
                    <a:pt x="48" y="192"/>
                  </a:lnTo>
                  <a:lnTo>
                    <a:pt x="480" y="192"/>
                  </a:lnTo>
                  <a:lnTo>
                    <a:pt x="528" y="0"/>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sp>
        <p:nvSpPr>
          <p:cNvPr id="14420" name="Rectangle 104"/>
          <p:cNvSpPr>
            <a:spLocks noChangeArrowheads="1"/>
          </p:cNvSpPr>
          <p:nvPr/>
        </p:nvSpPr>
        <p:spPr bwMode="auto">
          <a:xfrm>
            <a:off x="3200400" y="3793064"/>
            <a:ext cx="1447800" cy="990600"/>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grpSp>
        <p:nvGrpSpPr>
          <p:cNvPr id="14421" name="Group 105"/>
          <p:cNvGrpSpPr>
            <a:grpSpLocks/>
          </p:cNvGrpSpPr>
          <p:nvPr/>
        </p:nvGrpSpPr>
        <p:grpSpPr bwMode="auto">
          <a:xfrm>
            <a:off x="5508625" y="4402664"/>
            <a:ext cx="358775" cy="1219200"/>
            <a:chOff x="3518" y="2640"/>
            <a:chExt cx="226" cy="768"/>
          </a:xfrm>
        </p:grpSpPr>
        <p:sp>
          <p:nvSpPr>
            <p:cNvPr id="14467" name="Rectangle 106"/>
            <p:cNvSpPr>
              <a:spLocks noChangeArrowheads="1"/>
            </p:cNvSpPr>
            <p:nvPr/>
          </p:nvSpPr>
          <p:spPr bwMode="auto">
            <a:xfrm>
              <a:off x="3518" y="2696"/>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0</a:t>
              </a:r>
            </a:p>
          </p:txBody>
        </p:sp>
        <p:sp>
          <p:nvSpPr>
            <p:cNvPr id="14468" name="Rectangle 107"/>
            <p:cNvSpPr>
              <a:spLocks noChangeArrowheads="1"/>
            </p:cNvSpPr>
            <p:nvPr/>
          </p:nvSpPr>
          <p:spPr bwMode="auto">
            <a:xfrm>
              <a:off x="3518" y="3187"/>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1</a:t>
              </a:r>
            </a:p>
          </p:txBody>
        </p:sp>
        <p:sp>
          <p:nvSpPr>
            <p:cNvPr id="14469" name="Freeform 108"/>
            <p:cNvSpPr>
              <a:spLocks/>
            </p:cNvSpPr>
            <p:nvPr/>
          </p:nvSpPr>
          <p:spPr bwMode="auto">
            <a:xfrm>
              <a:off x="3552" y="2640"/>
              <a:ext cx="192" cy="768"/>
            </a:xfrm>
            <a:custGeom>
              <a:avLst/>
              <a:gdLst>
                <a:gd name="T0" fmla="*/ 0 w 192"/>
                <a:gd name="T1" fmla="*/ 0 h 768"/>
                <a:gd name="T2" fmla="*/ 0 w 192"/>
                <a:gd name="T3" fmla="*/ 768 h 768"/>
                <a:gd name="T4" fmla="*/ 192 w 192"/>
                <a:gd name="T5" fmla="*/ 672 h 768"/>
                <a:gd name="T6" fmla="*/ 192 w 192"/>
                <a:gd name="T7" fmla="*/ 96 h 768"/>
                <a:gd name="T8" fmla="*/ 0 w 192"/>
                <a:gd name="T9" fmla="*/ 0 h 768"/>
                <a:gd name="T10" fmla="*/ 0 60000 65536"/>
                <a:gd name="T11" fmla="*/ 0 60000 65536"/>
                <a:gd name="T12" fmla="*/ 0 60000 65536"/>
                <a:gd name="T13" fmla="*/ 0 60000 65536"/>
                <a:gd name="T14" fmla="*/ 0 60000 65536"/>
                <a:gd name="T15" fmla="*/ 0 w 192"/>
                <a:gd name="T16" fmla="*/ 0 h 768"/>
                <a:gd name="T17" fmla="*/ 192 w 192"/>
                <a:gd name="T18" fmla="*/ 768 h 768"/>
              </a:gdLst>
              <a:ahLst/>
              <a:cxnLst>
                <a:cxn ang="T10">
                  <a:pos x="T0" y="T1"/>
                </a:cxn>
                <a:cxn ang="T11">
                  <a:pos x="T2" y="T3"/>
                </a:cxn>
                <a:cxn ang="T12">
                  <a:pos x="T4" y="T5"/>
                </a:cxn>
                <a:cxn ang="T13">
                  <a:pos x="T6" y="T7"/>
                </a:cxn>
                <a:cxn ang="T14">
                  <a:pos x="T8" y="T9"/>
                </a:cxn>
              </a:cxnLst>
              <a:rect l="T15" t="T16" r="T17" b="T18"/>
              <a:pathLst>
                <a:path w="192" h="768">
                  <a:moveTo>
                    <a:pt x="0" y="0"/>
                  </a:moveTo>
                  <a:lnTo>
                    <a:pt x="0" y="768"/>
                  </a:lnTo>
                  <a:lnTo>
                    <a:pt x="192" y="672"/>
                  </a:lnTo>
                  <a:lnTo>
                    <a:pt x="192" y="96"/>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grpSp>
        <p:nvGrpSpPr>
          <p:cNvPr id="14422" name="Group 109"/>
          <p:cNvGrpSpPr>
            <a:grpSpLocks/>
          </p:cNvGrpSpPr>
          <p:nvPr/>
        </p:nvGrpSpPr>
        <p:grpSpPr bwMode="auto">
          <a:xfrm>
            <a:off x="6372225" y="3793064"/>
            <a:ext cx="485775" cy="1143000"/>
            <a:chOff x="4009" y="2304"/>
            <a:chExt cx="306" cy="720"/>
          </a:xfrm>
        </p:grpSpPr>
        <p:sp>
          <p:nvSpPr>
            <p:cNvPr id="14464" name="Rectangle 110"/>
            <p:cNvSpPr>
              <a:spLocks noChangeArrowheads="1"/>
            </p:cNvSpPr>
            <p:nvPr/>
          </p:nvSpPr>
          <p:spPr bwMode="auto">
            <a:xfrm>
              <a:off x="4009" y="2322"/>
              <a:ext cx="187"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charset="0"/>
                </a:rPr>
                <a:t>=</a:t>
              </a:r>
            </a:p>
          </p:txBody>
        </p:sp>
        <p:sp>
          <p:nvSpPr>
            <p:cNvPr id="14465" name="Rectangle 111"/>
            <p:cNvSpPr>
              <a:spLocks noChangeArrowheads="1"/>
            </p:cNvSpPr>
            <p:nvPr/>
          </p:nvSpPr>
          <p:spPr bwMode="auto">
            <a:xfrm rot="5400000">
              <a:off x="3993" y="2583"/>
              <a:ext cx="384"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charset="0"/>
                </a:rPr>
                <a:t>ALU</a:t>
              </a:r>
            </a:p>
          </p:txBody>
        </p:sp>
        <p:sp>
          <p:nvSpPr>
            <p:cNvPr id="14466" name="Freeform 112"/>
            <p:cNvSpPr>
              <a:spLocks/>
            </p:cNvSpPr>
            <p:nvPr/>
          </p:nvSpPr>
          <p:spPr bwMode="auto">
            <a:xfrm>
              <a:off x="4032" y="2304"/>
              <a:ext cx="283" cy="720"/>
            </a:xfrm>
            <a:custGeom>
              <a:avLst/>
              <a:gdLst>
                <a:gd name="T0" fmla="*/ 0 w 240"/>
                <a:gd name="T1" fmla="*/ 0 h 672"/>
                <a:gd name="T2" fmla="*/ 0 w 240"/>
                <a:gd name="T3" fmla="*/ 309 h 672"/>
                <a:gd name="T4" fmla="*/ 57 w 240"/>
                <a:gd name="T5" fmla="*/ 360 h 672"/>
                <a:gd name="T6" fmla="*/ 0 w 240"/>
                <a:gd name="T7" fmla="*/ 411 h 672"/>
                <a:gd name="T8" fmla="*/ 0 w 240"/>
                <a:gd name="T9" fmla="*/ 720 h 672"/>
                <a:gd name="T10" fmla="*/ 283 w 240"/>
                <a:gd name="T11" fmla="*/ 514 h 672"/>
                <a:gd name="T12" fmla="*/ 283 w 240"/>
                <a:gd name="T13" fmla="*/ 206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grpSp>
        <p:nvGrpSpPr>
          <p:cNvPr id="14423" name="Group 113"/>
          <p:cNvGrpSpPr>
            <a:grpSpLocks/>
          </p:cNvGrpSpPr>
          <p:nvPr/>
        </p:nvGrpSpPr>
        <p:grpSpPr bwMode="auto">
          <a:xfrm>
            <a:off x="8404225" y="4174064"/>
            <a:ext cx="358775" cy="1600200"/>
            <a:chOff x="5294" y="2544"/>
            <a:chExt cx="226" cy="1008"/>
          </a:xfrm>
        </p:grpSpPr>
        <p:sp>
          <p:nvSpPr>
            <p:cNvPr id="14461" name="Rectangle 114"/>
            <p:cNvSpPr>
              <a:spLocks noChangeArrowheads="1"/>
            </p:cNvSpPr>
            <p:nvPr/>
          </p:nvSpPr>
          <p:spPr bwMode="auto">
            <a:xfrm>
              <a:off x="5294" y="2622"/>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0</a:t>
              </a:r>
            </a:p>
          </p:txBody>
        </p:sp>
        <p:sp>
          <p:nvSpPr>
            <p:cNvPr id="14462" name="Rectangle 115"/>
            <p:cNvSpPr>
              <a:spLocks noChangeArrowheads="1"/>
            </p:cNvSpPr>
            <p:nvPr/>
          </p:nvSpPr>
          <p:spPr bwMode="auto">
            <a:xfrm>
              <a:off x="5294" y="3246"/>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1</a:t>
              </a:r>
            </a:p>
          </p:txBody>
        </p:sp>
        <p:sp>
          <p:nvSpPr>
            <p:cNvPr id="14463" name="Freeform 116"/>
            <p:cNvSpPr>
              <a:spLocks/>
            </p:cNvSpPr>
            <p:nvPr/>
          </p:nvSpPr>
          <p:spPr bwMode="auto">
            <a:xfrm>
              <a:off x="5328" y="2544"/>
              <a:ext cx="192" cy="1008"/>
            </a:xfrm>
            <a:custGeom>
              <a:avLst/>
              <a:gdLst>
                <a:gd name="T0" fmla="*/ 0 w 192"/>
                <a:gd name="T1" fmla="*/ 0 h 1008"/>
                <a:gd name="T2" fmla="*/ 0 w 192"/>
                <a:gd name="T3" fmla="*/ 1008 h 1008"/>
                <a:gd name="T4" fmla="*/ 192 w 192"/>
                <a:gd name="T5" fmla="*/ 864 h 1008"/>
                <a:gd name="T6" fmla="*/ 192 w 192"/>
                <a:gd name="T7" fmla="*/ 144 h 1008"/>
                <a:gd name="T8" fmla="*/ 0 w 192"/>
                <a:gd name="T9" fmla="*/ 0 h 1008"/>
                <a:gd name="T10" fmla="*/ 0 60000 65536"/>
                <a:gd name="T11" fmla="*/ 0 60000 65536"/>
                <a:gd name="T12" fmla="*/ 0 60000 65536"/>
                <a:gd name="T13" fmla="*/ 0 60000 65536"/>
                <a:gd name="T14" fmla="*/ 0 60000 65536"/>
                <a:gd name="T15" fmla="*/ 0 w 192"/>
                <a:gd name="T16" fmla="*/ 0 h 1008"/>
                <a:gd name="T17" fmla="*/ 192 w 192"/>
                <a:gd name="T18" fmla="*/ 1008 h 1008"/>
              </a:gdLst>
              <a:ahLst/>
              <a:cxnLst>
                <a:cxn ang="T10">
                  <a:pos x="T0" y="T1"/>
                </a:cxn>
                <a:cxn ang="T11">
                  <a:pos x="T2" y="T3"/>
                </a:cxn>
                <a:cxn ang="T12">
                  <a:pos x="T4" y="T5"/>
                </a:cxn>
                <a:cxn ang="T13">
                  <a:pos x="T6" y="T7"/>
                </a:cxn>
                <a:cxn ang="T14">
                  <a:pos x="T8" y="T9"/>
                </a:cxn>
              </a:cxnLst>
              <a:rect l="T15" t="T16" r="T17" b="T18"/>
              <a:pathLst>
                <a:path w="192" h="1008">
                  <a:moveTo>
                    <a:pt x="0" y="0"/>
                  </a:moveTo>
                  <a:lnTo>
                    <a:pt x="0" y="1008"/>
                  </a:lnTo>
                  <a:lnTo>
                    <a:pt x="192" y="864"/>
                  </a:lnTo>
                  <a:lnTo>
                    <a:pt x="192" y="144"/>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grpSp>
        <p:nvGrpSpPr>
          <p:cNvPr id="14424" name="Group 117"/>
          <p:cNvGrpSpPr>
            <a:grpSpLocks/>
          </p:cNvGrpSpPr>
          <p:nvPr/>
        </p:nvGrpSpPr>
        <p:grpSpPr bwMode="auto">
          <a:xfrm>
            <a:off x="6981825" y="4983689"/>
            <a:ext cx="1146175" cy="1181100"/>
            <a:chOff x="4398" y="3054"/>
            <a:chExt cx="722" cy="744"/>
          </a:xfrm>
        </p:grpSpPr>
        <p:sp>
          <p:nvSpPr>
            <p:cNvPr id="14455" name="Rectangle 118"/>
            <p:cNvSpPr>
              <a:spLocks noChangeArrowheads="1"/>
            </p:cNvSpPr>
            <p:nvPr/>
          </p:nvSpPr>
          <p:spPr bwMode="auto">
            <a:xfrm>
              <a:off x="4410" y="3087"/>
              <a:ext cx="710" cy="711"/>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14456" name="Rectangle 119"/>
            <p:cNvSpPr>
              <a:spLocks noChangeArrowheads="1"/>
            </p:cNvSpPr>
            <p:nvPr/>
          </p:nvSpPr>
          <p:spPr bwMode="auto">
            <a:xfrm>
              <a:off x="4398" y="3054"/>
              <a:ext cx="420"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WrEn</a:t>
              </a:r>
            </a:p>
          </p:txBody>
        </p:sp>
        <p:sp>
          <p:nvSpPr>
            <p:cNvPr id="14457" name="Rectangle 120"/>
            <p:cNvSpPr>
              <a:spLocks noChangeArrowheads="1"/>
            </p:cNvSpPr>
            <p:nvPr/>
          </p:nvSpPr>
          <p:spPr bwMode="auto">
            <a:xfrm>
              <a:off x="4783" y="3054"/>
              <a:ext cx="313"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Adr</a:t>
              </a:r>
            </a:p>
          </p:txBody>
        </p:sp>
        <p:sp>
          <p:nvSpPr>
            <p:cNvPr id="14458" name="Rectangle 121"/>
            <p:cNvSpPr>
              <a:spLocks noChangeArrowheads="1"/>
            </p:cNvSpPr>
            <p:nvPr/>
          </p:nvSpPr>
          <p:spPr bwMode="auto">
            <a:xfrm>
              <a:off x="4416" y="3311"/>
              <a:ext cx="700" cy="364"/>
            </a:xfrm>
            <a:prstGeom prst="rect">
              <a:avLst/>
            </a:prstGeom>
            <a:noFill/>
            <a:ln w="12700">
              <a:noFill/>
              <a:miter lim="800000"/>
              <a:headEnd/>
              <a:tailEnd/>
            </a:ln>
          </p:spPr>
          <p:txBody>
            <a:bodyPr wrap="none" lIns="90488" tIns="44450" rIns="90488" bIns="44450">
              <a:prstTxWarp prst="textNoShape">
                <a:avLst/>
              </a:prstTxWarp>
              <a:spAutoFit/>
            </a:bodyPr>
            <a:lstStyle/>
            <a:p>
              <a:pPr algn="ctr">
                <a:lnSpc>
                  <a:spcPct val="80000"/>
                </a:lnSpc>
              </a:pPr>
              <a:r>
                <a:rPr lang="en-US" sz="2000" b="1">
                  <a:solidFill>
                    <a:schemeClr val="tx1"/>
                  </a:solidFill>
                  <a:latin typeface="Times" charset="0"/>
                </a:rPr>
                <a:t>Data</a:t>
              </a:r>
            </a:p>
            <a:p>
              <a:pPr algn="ctr">
                <a:lnSpc>
                  <a:spcPct val="80000"/>
                </a:lnSpc>
              </a:pPr>
              <a:r>
                <a:rPr lang="en-US" sz="2000" b="1">
                  <a:solidFill>
                    <a:schemeClr val="tx1"/>
                  </a:solidFill>
                  <a:latin typeface="Times" charset="0"/>
                </a:rPr>
                <a:t>Memory</a:t>
              </a:r>
            </a:p>
          </p:txBody>
        </p:sp>
        <p:sp>
          <p:nvSpPr>
            <p:cNvPr id="14459" name="Line 122"/>
            <p:cNvSpPr>
              <a:spLocks noChangeShapeType="1"/>
            </p:cNvSpPr>
            <p:nvPr/>
          </p:nvSpPr>
          <p:spPr bwMode="auto">
            <a:xfrm>
              <a:off x="4416" y="3648"/>
              <a:ext cx="96" cy="48"/>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4460" name="Line 123"/>
            <p:cNvSpPr>
              <a:spLocks noChangeShapeType="1"/>
            </p:cNvSpPr>
            <p:nvPr/>
          </p:nvSpPr>
          <p:spPr bwMode="auto">
            <a:xfrm flipH="1">
              <a:off x="4416" y="3696"/>
              <a:ext cx="96" cy="48"/>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sp>
        <p:nvSpPr>
          <p:cNvPr id="14425" name="Line 124"/>
          <p:cNvSpPr>
            <a:spLocks noChangeShapeType="1"/>
          </p:cNvSpPr>
          <p:nvPr/>
        </p:nvSpPr>
        <p:spPr bwMode="auto">
          <a:xfrm>
            <a:off x="3429000" y="2726264"/>
            <a:ext cx="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4426" name="Line 125"/>
          <p:cNvSpPr>
            <a:spLocks noChangeShapeType="1"/>
          </p:cNvSpPr>
          <p:nvPr/>
        </p:nvSpPr>
        <p:spPr bwMode="auto">
          <a:xfrm>
            <a:off x="3810000" y="2726264"/>
            <a:ext cx="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4427" name="Freeform 126"/>
          <p:cNvSpPr>
            <a:spLocks/>
          </p:cNvSpPr>
          <p:nvPr/>
        </p:nvSpPr>
        <p:spPr bwMode="auto">
          <a:xfrm>
            <a:off x="2895600" y="2497664"/>
            <a:ext cx="304800" cy="533400"/>
          </a:xfrm>
          <a:custGeom>
            <a:avLst/>
            <a:gdLst>
              <a:gd name="T0" fmla="*/ 0 w 192"/>
              <a:gd name="T1" fmla="*/ 0 h 336"/>
              <a:gd name="T2" fmla="*/ 0 w 192"/>
              <a:gd name="T3" fmla="*/ 533400 h 336"/>
              <a:gd name="T4" fmla="*/ 304800 w 192"/>
              <a:gd name="T5" fmla="*/ 533400 h 336"/>
              <a:gd name="T6" fmla="*/ 0 60000 65536"/>
              <a:gd name="T7" fmla="*/ 0 60000 65536"/>
              <a:gd name="T8" fmla="*/ 0 60000 65536"/>
              <a:gd name="T9" fmla="*/ 0 w 192"/>
              <a:gd name="T10" fmla="*/ 0 h 336"/>
              <a:gd name="T11" fmla="*/ 192 w 192"/>
              <a:gd name="T12" fmla="*/ 336 h 336"/>
            </a:gdLst>
            <a:ahLst/>
            <a:cxnLst>
              <a:cxn ang="T6">
                <a:pos x="T0" y="T1"/>
              </a:cxn>
              <a:cxn ang="T7">
                <a:pos x="T2" y="T3"/>
              </a:cxn>
              <a:cxn ang="T8">
                <a:pos x="T4" y="T5"/>
              </a:cxn>
            </a:cxnLst>
            <a:rect l="T9" t="T10" r="T11" b="T12"/>
            <a:pathLst>
              <a:path w="192" h="336">
                <a:moveTo>
                  <a:pt x="0" y="0"/>
                </a:moveTo>
                <a:lnTo>
                  <a:pt x="0" y="336"/>
                </a:lnTo>
                <a:lnTo>
                  <a:pt x="192" y="336"/>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28" name="Line 127"/>
          <p:cNvSpPr>
            <a:spLocks noChangeShapeType="1"/>
          </p:cNvSpPr>
          <p:nvPr/>
        </p:nvSpPr>
        <p:spPr bwMode="auto">
          <a:xfrm>
            <a:off x="3352800" y="3564464"/>
            <a:ext cx="0" cy="228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4429" name="Line 128"/>
          <p:cNvSpPr>
            <a:spLocks noChangeShapeType="1"/>
          </p:cNvSpPr>
          <p:nvPr/>
        </p:nvSpPr>
        <p:spPr bwMode="auto">
          <a:xfrm>
            <a:off x="3657600" y="3183464"/>
            <a:ext cx="0" cy="609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4430" name="Line 129"/>
          <p:cNvSpPr>
            <a:spLocks noChangeShapeType="1"/>
          </p:cNvSpPr>
          <p:nvPr/>
        </p:nvSpPr>
        <p:spPr bwMode="auto">
          <a:xfrm>
            <a:off x="4038600" y="3488264"/>
            <a:ext cx="0" cy="3048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4431" name="Line 130"/>
          <p:cNvSpPr>
            <a:spLocks noChangeShapeType="1"/>
          </p:cNvSpPr>
          <p:nvPr/>
        </p:nvSpPr>
        <p:spPr bwMode="auto">
          <a:xfrm>
            <a:off x="4419600" y="3488264"/>
            <a:ext cx="0" cy="3048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4432" name="Rectangle 131"/>
          <p:cNvSpPr>
            <a:spLocks noChangeArrowheads="1"/>
          </p:cNvSpPr>
          <p:nvPr/>
        </p:nvSpPr>
        <p:spPr bwMode="auto">
          <a:xfrm>
            <a:off x="4213225" y="3412064"/>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5</a:t>
            </a:r>
          </a:p>
        </p:txBody>
      </p:sp>
      <p:sp>
        <p:nvSpPr>
          <p:cNvPr id="14433" name="Line 132"/>
          <p:cNvSpPr>
            <a:spLocks noChangeShapeType="1"/>
          </p:cNvSpPr>
          <p:nvPr/>
        </p:nvSpPr>
        <p:spPr bwMode="auto">
          <a:xfrm>
            <a:off x="4648200" y="4097864"/>
            <a:ext cx="17526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34" name="Freeform 133"/>
          <p:cNvSpPr>
            <a:spLocks/>
          </p:cNvSpPr>
          <p:nvPr/>
        </p:nvSpPr>
        <p:spPr bwMode="auto">
          <a:xfrm>
            <a:off x="5410200" y="2770714"/>
            <a:ext cx="1066800" cy="1066800"/>
          </a:xfrm>
          <a:custGeom>
            <a:avLst/>
            <a:gdLst>
              <a:gd name="T0" fmla="*/ 1066800 w 672"/>
              <a:gd name="T1" fmla="*/ 1066800 h 672"/>
              <a:gd name="T2" fmla="*/ 1066800 w 672"/>
              <a:gd name="T3" fmla="*/ 457200 h 672"/>
              <a:gd name="T4" fmla="*/ 0 w 672"/>
              <a:gd name="T5" fmla="*/ 457200 h 672"/>
              <a:gd name="T6" fmla="*/ 0 w 672"/>
              <a:gd name="T7" fmla="*/ 0 h 672"/>
              <a:gd name="T8" fmla="*/ 0 60000 65536"/>
              <a:gd name="T9" fmla="*/ 0 60000 65536"/>
              <a:gd name="T10" fmla="*/ 0 60000 65536"/>
              <a:gd name="T11" fmla="*/ 0 60000 65536"/>
              <a:gd name="T12" fmla="*/ 0 w 672"/>
              <a:gd name="T13" fmla="*/ 0 h 672"/>
              <a:gd name="T14" fmla="*/ 672 w 672"/>
              <a:gd name="T15" fmla="*/ 672 h 672"/>
            </a:gdLst>
            <a:ahLst/>
            <a:cxnLst>
              <a:cxn ang="T8">
                <a:pos x="T0" y="T1"/>
              </a:cxn>
              <a:cxn ang="T9">
                <a:pos x="T2" y="T3"/>
              </a:cxn>
              <a:cxn ang="T10">
                <a:pos x="T4" y="T5"/>
              </a:cxn>
              <a:cxn ang="T11">
                <a:pos x="T6" y="T7"/>
              </a:cxn>
            </a:cxnLst>
            <a:rect l="T12" t="T13" r="T14" b="T15"/>
            <a:pathLst>
              <a:path w="672" h="672">
                <a:moveTo>
                  <a:pt x="672" y="672"/>
                </a:moveTo>
                <a:lnTo>
                  <a:pt x="672" y="288"/>
                </a:lnTo>
                <a:lnTo>
                  <a:pt x="0" y="288"/>
                </a:lnTo>
                <a:lnTo>
                  <a:pt x="0" y="0"/>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35" name="Line 134"/>
          <p:cNvSpPr>
            <a:spLocks noChangeShapeType="1"/>
          </p:cNvSpPr>
          <p:nvPr/>
        </p:nvSpPr>
        <p:spPr bwMode="auto">
          <a:xfrm>
            <a:off x="6705600" y="2764364"/>
            <a:ext cx="0" cy="12192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36" name="Line 135"/>
          <p:cNvSpPr>
            <a:spLocks noChangeShapeType="1"/>
          </p:cNvSpPr>
          <p:nvPr/>
        </p:nvSpPr>
        <p:spPr bwMode="auto">
          <a:xfrm>
            <a:off x="4648200" y="4631264"/>
            <a:ext cx="9144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37" name="Line 136"/>
          <p:cNvSpPr>
            <a:spLocks noChangeShapeType="1"/>
          </p:cNvSpPr>
          <p:nvPr/>
        </p:nvSpPr>
        <p:spPr bwMode="auto">
          <a:xfrm>
            <a:off x="5867400" y="4783664"/>
            <a:ext cx="5334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38" name="Freeform 137"/>
          <p:cNvSpPr>
            <a:spLocks/>
          </p:cNvSpPr>
          <p:nvPr/>
        </p:nvSpPr>
        <p:spPr bwMode="auto">
          <a:xfrm>
            <a:off x="5181600" y="4631264"/>
            <a:ext cx="1828800" cy="609600"/>
          </a:xfrm>
          <a:custGeom>
            <a:avLst/>
            <a:gdLst>
              <a:gd name="T0" fmla="*/ 0 w 1152"/>
              <a:gd name="T1" fmla="*/ 0 h 288"/>
              <a:gd name="T2" fmla="*/ 0 w 1152"/>
              <a:gd name="T3" fmla="*/ 609600 h 288"/>
              <a:gd name="T4" fmla="*/ 1828800 w 1152"/>
              <a:gd name="T5" fmla="*/ 609600 h 288"/>
              <a:gd name="T6" fmla="*/ 0 60000 65536"/>
              <a:gd name="T7" fmla="*/ 0 60000 65536"/>
              <a:gd name="T8" fmla="*/ 0 60000 65536"/>
              <a:gd name="T9" fmla="*/ 0 w 1152"/>
              <a:gd name="T10" fmla="*/ 0 h 288"/>
              <a:gd name="T11" fmla="*/ 1152 w 1152"/>
              <a:gd name="T12" fmla="*/ 288 h 288"/>
            </a:gdLst>
            <a:ahLst/>
            <a:cxnLst>
              <a:cxn ang="T6">
                <a:pos x="T0" y="T1"/>
              </a:cxn>
              <a:cxn ang="T7">
                <a:pos x="T2" y="T3"/>
              </a:cxn>
              <a:cxn ang="T8">
                <a:pos x="T4" y="T5"/>
              </a:cxn>
            </a:cxnLst>
            <a:rect l="T9" t="T10" r="T11" b="T12"/>
            <a:pathLst>
              <a:path w="1152" h="288">
                <a:moveTo>
                  <a:pt x="0" y="0"/>
                </a:moveTo>
                <a:lnTo>
                  <a:pt x="0" y="288"/>
                </a:lnTo>
                <a:lnTo>
                  <a:pt x="1152" y="288"/>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39" name="Line 138"/>
          <p:cNvSpPr>
            <a:spLocks noChangeShapeType="1"/>
          </p:cNvSpPr>
          <p:nvPr/>
        </p:nvSpPr>
        <p:spPr bwMode="auto">
          <a:xfrm>
            <a:off x="4876800" y="5469464"/>
            <a:ext cx="685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40" name="Line 139"/>
          <p:cNvSpPr>
            <a:spLocks noChangeShapeType="1"/>
          </p:cNvSpPr>
          <p:nvPr/>
        </p:nvSpPr>
        <p:spPr bwMode="auto">
          <a:xfrm>
            <a:off x="3810000" y="5469464"/>
            <a:ext cx="685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41" name="Line 140"/>
          <p:cNvSpPr>
            <a:spLocks noChangeShapeType="1"/>
          </p:cNvSpPr>
          <p:nvPr/>
        </p:nvSpPr>
        <p:spPr bwMode="auto">
          <a:xfrm flipH="1">
            <a:off x="3429000" y="4631264"/>
            <a:ext cx="76200" cy="152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4442" name="Line 141"/>
          <p:cNvSpPr>
            <a:spLocks noChangeShapeType="1"/>
          </p:cNvSpPr>
          <p:nvPr/>
        </p:nvSpPr>
        <p:spPr bwMode="auto">
          <a:xfrm>
            <a:off x="3505200" y="4631264"/>
            <a:ext cx="76200" cy="152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4443" name="Line 142"/>
          <p:cNvSpPr>
            <a:spLocks noChangeShapeType="1"/>
          </p:cNvSpPr>
          <p:nvPr/>
        </p:nvSpPr>
        <p:spPr bwMode="auto">
          <a:xfrm>
            <a:off x="3505200" y="4783664"/>
            <a:ext cx="0" cy="228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4444" name="Line 143"/>
          <p:cNvSpPr>
            <a:spLocks noChangeShapeType="1"/>
          </p:cNvSpPr>
          <p:nvPr/>
        </p:nvSpPr>
        <p:spPr bwMode="auto">
          <a:xfrm flipV="1">
            <a:off x="4724400" y="6079064"/>
            <a:ext cx="0" cy="3810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45" name="Line 144"/>
          <p:cNvSpPr>
            <a:spLocks noChangeShapeType="1"/>
          </p:cNvSpPr>
          <p:nvPr/>
        </p:nvSpPr>
        <p:spPr bwMode="auto">
          <a:xfrm flipV="1">
            <a:off x="5715000" y="5545664"/>
            <a:ext cx="0" cy="9144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46" name="Line 145"/>
          <p:cNvSpPr>
            <a:spLocks noChangeShapeType="1"/>
          </p:cNvSpPr>
          <p:nvPr/>
        </p:nvSpPr>
        <p:spPr bwMode="auto">
          <a:xfrm flipH="1">
            <a:off x="6781800" y="6002864"/>
            <a:ext cx="2286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4447" name="Line 146"/>
          <p:cNvSpPr>
            <a:spLocks noChangeShapeType="1"/>
          </p:cNvSpPr>
          <p:nvPr/>
        </p:nvSpPr>
        <p:spPr bwMode="auto">
          <a:xfrm>
            <a:off x="6858000" y="4402664"/>
            <a:ext cx="16002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48" name="Line 147"/>
          <p:cNvSpPr>
            <a:spLocks noChangeShapeType="1"/>
          </p:cNvSpPr>
          <p:nvPr/>
        </p:nvSpPr>
        <p:spPr bwMode="auto">
          <a:xfrm>
            <a:off x="7848600" y="4402664"/>
            <a:ext cx="0" cy="6096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49" name="Line 148"/>
          <p:cNvSpPr>
            <a:spLocks noChangeShapeType="1"/>
          </p:cNvSpPr>
          <p:nvPr/>
        </p:nvSpPr>
        <p:spPr bwMode="auto">
          <a:xfrm flipH="1">
            <a:off x="7086600" y="4326464"/>
            <a:ext cx="7620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4450" name="Freeform 149"/>
          <p:cNvSpPr>
            <a:spLocks/>
          </p:cNvSpPr>
          <p:nvPr/>
        </p:nvSpPr>
        <p:spPr bwMode="auto">
          <a:xfrm>
            <a:off x="2667000" y="4250264"/>
            <a:ext cx="6248400" cy="2057400"/>
          </a:xfrm>
          <a:custGeom>
            <a:avLst/>
            <a:gdLst>
              <a:gd name="T0" fmla="*/ 6096000 w 3936"/>
              <a:gd name="T1" fmla="*/ 685800 h 1296"/>
              <a:gd name="T2" fmla="*/ 6248400 w 3936"/>
              <a:gd name="T3" fmla="*/ 685800 h 1296"/>
              <a:gd name="T4" fmla="*/ 6248400 w 3936"/>
              <a:gd name="T5" fmla="*/ 2057400 h 1296"/>
              <a:gd name="T6" fmla="*/ 0 w 3936"/>
              <a:gd name="T7" fmla="*/ 2057400 h 1296"/>
              <a:gd name="T8" fmla="*/ 0 w 3936"/>
              <a:gd name="T9" fmla="*/ 0 h 1296"/>
              <a:gd name="T10" fmla="*/ 533400 w 3936"/>
              <a:gd name="T11" fmla="*/ 0 h 1296"/>
              <a:gd name="T12" fmla="*/ 0 60000 65536"/>
              <a:gd name="T13" fmla="*/ 0 60000 65536"/>
              <a:gd name="T14" fmla="*/ 0 60000 65536"/>
              <a:gd name="T15" fmla="*/ 0 60000 65536"/>
              <a:gd name="T16" fmla="*/ 0 60000 65536"/>
              <a:gd name="T17" fmla="*/ 0 60000 65536"/>
              <a:gd name="T18" fmla="*/ 0 w 3936"/>
              <a:gd name="T19" fmla="*/ 0 h 1296"/>
              <a:gd name="T20" fmla="*/ 3936 w 3936"/>
              <a:gd name="T21" fmla="*/ 1296 h 1296"/>
            </a:gdLst>
            <a:ahLst/>
            <a:cxnLst>
              <a:cxn ang="T12">
                <a:pos x="T0" y="T1"/>
              </a:cxn>
              <a:cxn ang="T13">
                <a:pos x="T2" y="T3"/>
              </a:cxn>
              <a:cxn ang="T14">
                <a:pos x="T4" y="T5"/>
              </a:cxn>
              <a:cxn ang="T15">
                <a:pos x="T6" y="T7"/>
              </a:cxn>
              <a:cxn ang="T16">
                <a:pos x="T8" y="T9"/>
              </a:cxn>
              <a:cxn ang="T17">
                <a:pos x="T10" y="T11"/>
              </a:cxn>
            </a:cxnLst>
            <a:rect l="T18" t="T19" r="T20" b="T21"/>
            <a:pathLst>
              <a:path w="3936" h="1296">
                <a:moveTo>
                  <a:pt x="3840" y="432"/>
                </a:moveTo>
                <a:lnTo>
                  <a:pt x="3936" y="432"/>
                </a:lnTo>
                <a:lnTo>
                  <a:pt x="3936" y="1296"/>
                </a:lnTo>
                <a:lnTo>
                  <a:pt x="0" y="1296"/>
                </a:lnTo>
                <a:lnTo>
                  <a:pt x="0" y="0"/>
                </a:lnTo>
                <a:lnTo>
                  <a:pt x="336" y="0"/>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51" name="Line 150"/>
          <p:cNvSpPr>
            <a:spLocks noChangeShapeType="1"/>
          </p:cNvSpPr>
          <p:nvPr/>
        </p:nvSpPr>
        <p:spPr bwMode="auto">
          <a:xfrm>
            <a:off x="8153400" y="5545664"/>
            <a:ext cx="304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52" name="Line 151"/>
          <p:cNvSpPr>
            <a:spLocks noChangeShapeType="1"/>
          </p:cNvSpPr>
          <p:nvPr/>
        </p:nvSpPr>
        <p:spPr bwMode="auto">
          <a:xfrm flipV="1">
            <a:off x="2165350" y="4948764"/>
            <a:ext cx="76200" cy="152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4453" name="Line 152"/>
          <p:cNvSpPr>
            <a:spLocks noChangeShapeType="1"/>
          </p:cNvSpPr>
          <p:nvPr/>
        </p:nvSpPr>
        <p:spPr bwMode="auto">
          <a:xfrm>
            <a:off x="2241550" y="4948764"/>
            <a:ext cx="76200" cy="152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4454" name="Line 153"/>
          <p:cNvSpPr>
            <a:spLocks noChangeShapeType="1"/>
          </p:cNvSpPr>
          <p:nvPr/>
        </p:nvSpPr>
        <p:spPr bwMode="auto">
          <a:xfrm>
            <a:off x="2241550" y="5113864"/>
            <a:ext cx="0" cy="152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33647573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9"/>
          <p:cNvSpPr>
            <a:spLocks noGrp="1"/>
          </p:cNvSpPr>
          <p:nvPr>
            <p:ph type="title"/>
          </p:nvPr>
        </p:nvSpPr>
        <p:spPr/>
        <p:txBody>
          <a:bodyPr/>
          <a:lstStyle/>
          <a:p>
            <a:r>
              <a:rPr lang="en-US" dirty="0">
                <a:latin typeface="Calibri" charset="0"/>
                <a:ea typeface="ＭＳ Ｐゴシック" charset="0"/>
                <a:cs typeface="ＭＳ Ｐゴシック" charset="0"/>
              </a:rPr>
              <a:t>Processor </a:t>
            </a:r>
            <a:r>
              <a:rPr lang="en-US" dirty="0" smtClean="0">
                <a:latin typeface="Calibri" charset="0"/>
                <a:ea typeface="ＭＳ Ｐゴシック" charset="0"/>
                <a:cs typeface="ＭＳ Ｐゴシック" charset="0"/>
              </a:rPr>
              <a:t>Design: 5 steps</a:t>
            </a:r>
            <a:endParaRPr lang="en-US" dirty="0">
              <a:latin typeface="Calibri" charset="0"/>
              <a:ea typeface="ＭＳ Ｐゴシック" charset="0"/>
              <a:cs typeface="ＭＳ Ｐゴシック" charset="0"/>
            </a:endParaRPr>
          </a:p>
        </p:txBody>
      </p:sp>
      <p:sp>
        <p:nvSpPr>
          <p:cNvPr id="11" name="Content Placeholder 10"/>
          <p:cNvSpPr>
            <a:spLocks noGrp="1"/>
          </p:cNvSpPr>
          <p:nvPr>
            <p:ph idx="1"/>
          </p:nvPr>
        </p:nvSpPr>
        <p:spPr>
          <a:xfrm>
            <a:off x="220132" y="1176867"/>
            <a:ext cx="8923867" cy="5681133"/>
          </a:xfrm>
        </p:spPr>
        <p:txBody>
          <a:bodyPr>
            <a:normAutofit lnSpcReduction="10000"/>
          </a:bodyPr>
          <a:lstStyle/>
          <a:p>
            <a:pPr lvl="1">
              <a:buFont typeface="Arial" charset="0"/>
              <a:buNone/>
              <a:defRPr/>
            </a:pPr>
            <a:r>
              <a:rPr lang="en-US" dirty="0" smtClean="0">
                <a:solidFill>
                  <a:schemeClr val="bg1">
                    <a:lumMod val="75000"/>
                  </a:schemeClr>
                </a:solidFill>
              </a:rPr>
              <a:t>Step 1: Analyze instruction set </a:t>
            </a:r>
            <a:r>
              <a:rPr lang="en-US" dirty="0" smtClean="0">
                <a:solidFill>
                  <a:schemeClr val="bg1">
                    <a:lumMod val="75000"/>
                  </a:schemeClr>
                </a:solidFill>
                <a:sym typeface="Wingdings" charset="2"/>
              </a:rPr>
              <a:t>to determine</a:t>
            </a:r>
            <a:r>
              <a:rPr lang="en-US" dirty="0" smtClean="0">
                <a:solidFill>
                  <a:schemeClr val="bg1">
                    <a:lumMod val="75000"/>
                  </a:schemeClr>
                </a:solidFill>
              </a:rPr>
              <a:t> </a:t>
            </a:r>
            <a:r>
              <a:rPr lang="en-US" dirty="0" err="1" smtClean="0">
                <a:solidFill>
                  <a:schemeClr val="bg1">
                    <a:lumMod val="75000"/>
                  </a:schemeClr>
                </a:solidFill>
              </a:rPr>
              <a:t>datapath</a:t>
            </a:r>
            <a:r>
              <a:rPr lang="en-US" dirty="0" smtClean="0">
                <a:solidFill>
                  <a:schemeClr val="bg1">
                    <a:lumMod val="75000"/>
                  </a:schemeClr>
                </a:solidFill>
              </a:rPr>
              <a:t> requirements</a:t>
            </a:r>
          </a:p>
          <a:p>
            <a:pPr lvl="1">
              <a:lnSpc>
                <a:spcPct val="80000"/>
              </a:lnSpc>
            </a:pPr>
            <a:r>
              <a:rPr lang="en-US" sz="2600" dirty="0" smtClean="0">
                <a:solidFill>
                  <a:schemeClr val="bg1">
                    <a:lumMod val="75000"/>
                  </a:schemeClr>
                </a:solidFill>
                <a:latin typeface="Calibri" charset="0"/>
                <a:ea typeface="ＭＳ Ｐゴシック" charset="0"/>
              </a:rPr>
              <a:t>Meaning of each instruction is given by register transfers</a:t>
            </a:r>
          </a:p>
          <a:p>
            <a:pPr lvl="1">
              <a:lnSpc>
                <a:spcPct val="80000"/>
              </a:lnSpc>
            </a:pPr>
            <a:r>
              <a:rPr lang="en-US" sz="2600" dirty="0" err="1" smtClean="0">
                <a:solidFill>
                  <a:schemeClr val="bg1">
                    <a:lumMod val="75000"/>
                  </a:schemeClr>
                </a:solidFill>
                <a:latin typeface="Calibri" charset="0"/>
                <a:ea typeface="ＭＳ Ｐゴシック" charset="0"/>
              </a:rPr>
              <a:t>Datapath</a:t>
            </a:r>
            <a:r>
              <a:rPr lang="en-US" sz="2600" dirty="0" smtClean="0">
                <a:solidFill>
                  <a:schemeClr val="bg1">
                    <a:lumMod val="75000"/>
                  </a:schemeClr>
                </a:solidFill>
                <a:latin typeface="Calibri" charset="0"/>
                <a:ea typeface="ＭＳ Ｐゴシック" charset="0"/>
              </a:rPr>
              <a:t> must include storage element for ISA registers</a:t>
            </a:r>
          </a:p>
          <a:p>
            <a:pPr lvl="1">
              <a:lnSpc>
                <a:spcPct val="80000"/>
              </a:lnSpc>
            </a:pPr>
            <a:r>
              <a:rPr lang="en-US" sz="2600" dirty="0" err="1" smtClean="0">
                <a:solidFill>
                  <a:schemeClr val="bg1">
                    <a:lumMod val="75000"/>
                  </a:schemeClr>
                </a:solidFill>
                <a:latin typeface="Calibri" charset="0"/>
                <a:ea typeface="ＭＳ Ｐゴシック" charset="0"/>
              </a:rPr>
              <a:t>Datapath</a:t>
            </a:r>
            <a:r>
              <a:rPr lang="en-US" sz="2600" dirty="0" smtClean="0">
                <a:solidFill>
                  <a:schemeClr val="bg1">
                    <a:lumMod val="75000"/>
                  </a:schemeClr>
                </a:solidFill>
                <a:latin typeface="Calibri" charset="0"/>
                <a:ea typeface="ＭＳ Ｐゴシック" charset="0"/>
              </a:rPr>
              <a:t> must support each register transfer</a:t>
            </a:r>
            <a:endParaRPr lang="en-US" sz="2600" dirty="0" smtClean="0">
              <a:solidFill>
                <a:schemeClr val="bg1">
                  <a:lumMod val="75000"/>
                </a:schemeClr>
              </a:solidFill>
            </a:endParaRPr>
          </a:p>
          <a:p>
            <a:pPr lvl="1">
              <a:buFont typeface="Arial" charset="0"/>
              <a:buNone/>
              <a:defRPr/>
            </a:pPr>
            <a:r>
              <a:rPr lang="en-US" dirty="0" smtClean="0">
                <a:solidFill>
                  <a:schemeClr val="bg1">
                    <a:lumMod val="75000"/>
                  </a:schemeClr>
                </a:solidFill>
              </a:rPr>
              <a:t>Step 2: Select set of </a:t>
            </a:r>
            <a:r>
              <a:rPr lang="en-US" dirty="0" err="1" smtClean="0">
                <a:solidFill>
                  <a:schemeClr val="bg1">
                    <a:lumMod val="75000"/>
                  </a:schemeClr>
                </a:solidFill>
              </a:rPr>
              <a:t>datapath</a:t>
            </a:r>
            <a:r>
              <a:rPr lang="en-US" dirty="0" smtClean="0">
                <a:solidFill>
                  <a:schemeClr val="bg1">
                    <a:lumMod val="75000"/>
                  </a:schemeClr>
                </a:solidFill>
              </a:rPr>
              <a:t> components &amp; establish </a:t>
            </a:r>
            <a:br>
              <a:rPr lang="en-US" dirty="0" smtClean="0">
                <a:solidFill>
                  <a:schemeClr val="bg1">
                    <a:lumMod val="75000"/>
                  </a:schemeClr>
                </a:solidFill>
              </a:rPr>
            </a:br>
            <a:r>
              <a:rPr lang="en-US" dirty="0" smtClean="0">
                <a:solidFill>
                  <a:schemeClr val="bg1">
                    <a:lumMod val="75000"/>
                  </a:schemeClr>
                </a:solidFill>
              </a:rPr>
              <a:t>clock methodology</a:t>
            </a:r>
          </a:p>
          <a:p>
            <a:pPr lvl="1">
              <a:buFont typeface="Arial" charset="0"/>
              <a:buNone/>
              <a:defRPr/>
            </a:pPr>
            <a:r>
              <a:rPr lang="en-US" dirty="0" smtClean="0">
                <a:solidFill>
                  <a:schemeClr val="bg1">
                    <a:lumMod val="75000"/>
                  </a:schemeClr>
                </a:solidFill>
              </a:rPr>
              <a:t>Step 3: Assemble </a:t>
            </a:r>
            <a:r>
              <a:rPr lang="en-US" dirty="0" err="1" smtClean="0">
                <a:solidFill>
                  <a:schemeClr val="bg1">
                    <a:lumMod val="75000"/>
                  </a:schemeClr>
                </a:solidFill>
              </a:rPr>
              <a:t>datapath</a:t>
            </a:r>
            <a:r>
              <a:rPr lang="en-US" dirty="0" smtClean="0">
                <a:solidFill>
                  <a:schemeClr val="bg1">
                    <a:lumMod val="75000"/>
                  </a:schemeClr>
                </a:solidFill>
              </a:rPr>
              <a:t> components that meet the requirements</a:t>
            </a:r>
          </a:p>
          <a:p>
            <a:pPr lvl="1">
              <a:buFont typeface="Arial" charset="0"/>
              <a:buNone/>
              <a:defRPr/>
            </a:pPr>
            <a:r>
              <a:rPr lang="en-US" dirty="0" smtClean="0">
                <a:solidFill>
                  <a:srgbClr val="000000"/>
                </a:solidFill>
              </a:rPr>
              <a:t>Step 4: Analyze implementation of each instruction to determine setting of control points that realizes the register transfer</a:t>
            </a:r>
          </a:p>
          <a:p>
            <a:pPr lvl="1">
              <a:buFont typeface="Arial" charset="0"/>
              <a:buNone/>
              <a:defRPr/>
            </a:pPr>
            <a:r>
              <a:rPr lang="en-US" dirty="0" smtClean="0">
                <a:solidFill>
                  <a:srgbClr val="000000"/>
                </a:solidFill>
              </a:rPr>
              <a:t>Step 5: Assemble the control logic</a:t>
            </a:r>
          </a:p>
        </p:txBody>
      </p:sp>
    </p:spTree>
    <p:extLst>
      <p:ext uri="{BB962C8B-B14F-4D97-AF65-F5344CB8AC3E}">
        <p14:creationId xmlns:p14="http://schemas.microsoft.com/office/powerpoint/2010/main" val="193625400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57200" y="3710"/>
            <a:ext cx="8229600" cy="1143000"/>
          </a:xfrm>
        </p:spPr>
        <p:txBody>
          <a:bodyPr/>
          <a:lstStyle/>
          <a:p>
            <a:r>
              <a:rPr lang="en-US" sz="4000" dirty="0" err="1" smtClean="0">
                <a:latin typeface="Calibri" charset="0"/>
                <a:ea typeface="ＭＳ Ｐゴシック" charset="0"/>
                <a:cs typeface="ＭＳ Ｐゴシック" charset="0"/>
              </a:rPr>
              <a:t>Datapath</a:t>
            </a:r>
            <a:r>
              <a:rPr lang="en-US" sz="4000" dirty="0" smtClean="0">
                <a:latin typeface="Calibri" charset="0"/>
                <a:ea typeface="ＭＳ Ｐゴシック" charset="0"/>
                <a:cs typeface="ＭＳ Ｐゴシック" charset="0"/>
              </a:rPr>
              <a:t> </a:t>
            </a:r>
            <a:r>
              <a:rPr lang="en-US" sz="4000" dirty="0">
                <a:latin typeface="Calibri" charset="0"/>
                <a:ea typeface="ＭＳ Ｐゴシック" charset="0"/>
                <a:cs typeface="ＭＳ Ｐゴシック" charset="0"/>
              </a:rPr>
              <a:t>Control Signals</a:t>
            </a:r>
          </a:p>
        </p:txBody>
      </p:sp>
      <p:sp>
        <p:nvSpPr>
          <p:cNvPr id="79875" name="Rectangle 3"/>
          <p:cNvSpPr>
            <a:spLocks noGrp="1" noChangeArrowheads="1"/>
          </p:cNvSpPr>
          <p:nvPr>
            <p:ph sz="half" idx="1"/>
          </p:nvPr>
        </p:nvSpPr>
        <p:spPr>
          <a:xfrm>
            <a:off x="457200" y="953036"/>
            <a:ext cx="4038600" cy="1512887"/>
          </a:xfrm>
        </p:spPr>
        <p:txBody>
          <a:bodyPr/>
          <a:lstStyle/>
          <a:p>
            <a:pPr>
              <a:spcBef>
                <a:spcPct val="0"/>
              </a:spcBef>
              <a:tabLst>
                <a:tab pos="1600200" algn="l"/>
              </a:tabLst>
            </a:pPr>
            <a:r>
              <a:rPr lang="en-US" sz="2000" dirty="0" err="1">
                <a:latin typeface="Calibri" charset="0"/>
                <a:ea typeface="ＭＳ Ｐゴシック" charset="0"/>
                <a:cs typeface="ＭＳ Ｐゴシック" charset="0"/>
              </a:rPr>
              <a:t>ExtOp</a:t>
            </a:r>
            <a:r>
              <a:rPr lang="en-US" sz="2000" dirty="0">
                <a:latin typeface="Calibri" charset="0"/>
                <a:ea typeface="ＭＳ Ｐゴシック" charset="0"/>
                <a:cs typeface="ＭＳ Ｐゴシック" charset="0"/>
              </a:rPr>
              <a:t>:	</a:t>
            </a:r>
            <a:r>
              <a:rPr lang="ja-JP" altLang="en-US" sz="2000" dirty="0">
                <a:latin typeface="Calibri" charset="0"/>
                <a:ea typeface="ＭＳ Ｐゴシック" charset="0"/>
                <a:cs typeface="ＭＳ Ｐゴシック" charset="0"/>
              </a:rPr>
              <a:t>“</a:t>
            </a:r>
            <a:r>
              <a:rPr lang="en-US" sz="2000" dirty="0">
                <a:latin typeface="Calibri" charset="0"/>
                <a:ea typeface="ＭＳ Ｐゴシック" charset="0"/>
                <a:cs typeface="ＭＳ Ｐゴシック" charset="0"/>
              </a:rPr>
              <a:t>zero</a:t>
            </a:r>
            <a:r>
              <a:rPr lang="ja-JP" altLang="en-US" sz="2000" dirty="0">
                <a:latin typeface="Calibri" charset="0"/>
                <a:ea typeface="ＭＳ Ｐゴシック" charset="0"/>
                <a:cs typeface="ＭＳ Ｐゴシック" charset="0"/>
              </a:rPr>
              <a:t>”</a:t>
            </a:r>
            <a:r>
              <a:rPr lang="en-US" sz="2000" dirty="0">
                <a:latin typeface="Calibri" charset="0"/>
                <a:ea typeface="ＭＳ Ｐゴシック" charset="0"/>
                <a:cs typeface="ＭＳ Ｐゴシック" charset="0"/>
              </a:rPr>
              <a:t>, </a:t>
            </a:r>
            <a:r>
              <a:rPr lang="ja-JP" altLang="en-US" sz="2000" dirty="0">
                <a:latin typeface="Calibri" charset="0"/>
                <a:ea typeface="ＭＳ Ｐゴシック" charset="0"/>
                <a:cs typeface="ＭＳ Ｐゴシック" charset="0"/>
              </a:rPr>
              <a:t>“</a:t>
            </a:r>
            <a:r>
              <a:rPr lang="en-US" sz="2000" dirty="0">
                <a:latin typeface="Calibri" charset="0"/>
                <a:ea typeface="ＭＳ Ｐゴシック" charset="0"/>
                <a:cs typeface="ＭＳ Ｐゴシック" charset="0"/>
              </a:rPr>
              <a:t>sign</a:t>
            </a:r>
            <a:r>
              <a:rPr lang="ja-JP" altLang="en-US" sz="2000" dirty="0">
                <a:latin typeface="Calibri" charset="0"/>
                <a:ea typeface="ＭＳ Ｐゴシック" charset="0"/>
                <a:cs typeface="ＭＳ Ｐゴシック" charset="0"/>
              </a:rPr>
              <a:t>”</a:t>
            </a:r>
            <a:endParaRPr lang="en-US" sz="2000" dirty="0">
              <a:latin typeface="Calibri" charset="0"/>
              <a:ea typeface="ＭＳ Ｐゴシック" charset="0"/>
              <a:cs typeface="ＭＳ Ｐゴシック" charset="0"/>
            </a:endParaRPr>
          </a:p>
          <a:p>
            <a:pPr>
              <a:spcBef>
                <a:spcPct val="0"/>
              </a:spcBef>
              <a:tabLst>
                <a:tab pos="1600200" algn="l"/>
              </a:tabLst>
            </a:pPr>
            <a:r>
              <a:rPr lang="en-US" sz="2000" dirty="0" err="1">
                <a:latin typeface="Calibri" charset="0"/>
                <a:ea typeface="ＭＳ Ｐゴシック" charset="0"/>
                <a:cs typeface="ＭＳ Ｐゴシック" charset="0"/>
              </a:rPr>
              <a:t>ALUsrc</a:t>
            </a:r>
            <a:r>
              <a:rPr lang="en-US" sz="2000" dirty="0">
                <a:latin typeface="Calibri" charset="0"/>
                <a:ea typeface="ＭＳ Ｐゴシック" charset="0"/>
                <a:cs typeface="ＭＳ Ｐゴシック" charset="0"/>
              </a:rPr>
              <a:t>:	0 </a:t>
            </a:r>
            <a:r>
              <a:rPr lang="en-US" sz="2000" dirty="0">
                <a:latin typeface="Calibri" charset="0"/>
                <a:ea typeface="ＭＳ Ｐゴシック" charset="0"/>
                <a:cs typeface="ＭＳ Ｐゴシック" charset="0"/>
                <a:sym typeface="Symbol" charset="0"/>
              </a:rPr>
              <a:t></a:t>
            </a:r>
            <a:r>
              <a:rPr lang="en-US" sz="2000" dirty="0">
                <a:latin typeface="Calibri" charset="0"/>
                <a:ea typeface="ＭＳ Ｐゴシック" charset="0"/>
                <a:cs typeface="ＭＳ Ｐゴシック" charset="0"/>
              </a:rPr>
              <a:t> </a:t>
            </a:r>
            <a:r>
              <a:rPr lang="en-US" sz="2000" dirty="0" err="1">
                <a:latin typeface="Calibri" charset="0"/>
                <a:ea typeface="ＭＳ Ｐゴシック" charset="0"/>
                <a:cs typeface="ＭＳ Ｐゴシック" charset="0"/>
              </a:rPr>
              <a:t>regB</a:t>
            </a:r>
            <a:r>
              <a:rPr lang="en-US" sz="2000" dirty="0">
                <a:latin typeface="Calibri" charset="0"/>
                <a:ea typeface="ＭＳ Ｐゴシック" charset="0"/>
                <a:cs typeface="ＭＳ Ｐゴシック" charset="0"/>
              </a:rPr>
              <a:t>; </a:t>
            </a:r>
            <a:br>
              <a:rPr lang="en-US" sz="2000" dirty="0">
                <a:latin typeface="Calibri" charset="0"/>
                <a:ea typeface="ＭＳ Ｐゴシック" charset="0"/>
                <a:cs typeface="ＭＳ Ｐゴシック" charset="0"/>
              </a:rPr>
            </a:br>
            <a:r>
              <a:rPr lang="en-US" sz="2000" dirty="0">
                <a:latin typeface="Calibri" charset="0"/>
                <a:ea typeface="ＭＳ Ｐゴシック" charset="0"/>
                <a:cs typeface="ＭＳ Ｐゴシック" charset="0"/>
              </a:rPr>
              <a:t>	1 </a:t>
            </a:r>
            <a:r>
              <a:rPr lang="en-US" sz="2000" dirty="0">
                <a:latin typeface="Calibri" charset="0"/>
                <a:ea typeface="ＭＳ Ｐゴシック" charset="0"/>
                <a:cs typeface="ＭＳ Ｐゴシック" charset="0"/>
                <a:sym typeface="Symbol" charset="0"/>
              </a:rPr>
              <a:t></a:t>
            </a:r>
            <a:r>
              <a:rPr lang="en-US" sz="2000" dirty="0">
                <a:latin typeface="Calibri" charset="0"/>
                <a:ea typeface="ＭＳ Ｐゴシック" charset="0"/>
                <a:cs typeface="ＭＳ Ｐゴシック" charset="0"/>
              </a:rPr>
              <a:t> </a:t>
            </a:r>
            <a:r>
              <a:rPr lang="en-US" sz="2000" dirty="0" err="1">
                <a:latin typeface="Calibri" charset="0"/>
                <a:ea typeface="ＭＳ Ｐゴシック" charset="0"/>
                <a:cs typeface="ＭＳ Ｐゴシック" charset="0"/>
              </a:rPr>
              <a:t>immed</a:t>
            </a:r>
            <a:endParaRPr lang="en-US" sz="2000" dirty="0">
              <a:latin typeface="Calibri" charset="0"/>
              <a:ea typeface="ＭＳ Ｐゴシック" charset="0"/>
              <a:cs typeface="ＭＳ Ｐゴシック" charset="0"/>
            </a:endParaRPr>
          </a:p>
          <a:p>
            <a:pPr>
              <a:spcBef>
                <a:spcPct val="0"/>
              </a:spcBef>
              <a:tabLst>
                <a:tab pos="1600200" algn="l"/>
              </a:tabLst>
            </a:pPr>
            <a:r>
              <a:rPr lang="en-US" sz="2000" dirty="0" err="1">
                <a:latin typeface="Calibri" charset="0"/>
                <a:ea typeface="ＭＳ Ｐゴシック" charset="0"/>
                <a:cs typeface="ＭＳ Ｐゴシック" charset="0"/>
              </a:rPr>
              <a:t>ALUctr</a:t>
            </a:r>
            <a:r>
              <a:rPr lang="en-US" sz="2000" dirty="0">
                <a:latin typeface="Calibri" charset="0"/>
                <a:ea typeface="ＭＳ Ｐゴシック" charset="0"/>
                <a:cs typeface="ＭＳ Ｐゴシック" charset="0"/>
              </a:rPr>
              <a:t>:	</a:t>
            </a:r>
            <a:r>
              <a:rPr lang="ja-JP" altLang="en-US" sz="2000" dirty="0">
                <a:latin typeface="Calibri" charset="0"/>
                <a:ea typeface="ＭＳ Ｐゴシック" charset="0"/>
                <a:cs typeface="ＭＳ Ｐゴシック" charset="0"/>
              </a:rPr>
              <a:t>“</a:t>
            </a:r>
            <a:r>
              <a:rPr lang="en-US" sz="2000" dirty="0">
                <a:latin typeface="Calibri" charset="0"/>
                <a:ea typeface="ＭＳ Ｐゴシック" charset="0"/>
                <a:cs typeface="ＭＳ Ｐゴシック" charset="0"/>
              </a:rPr>
              <a:t>ADD</a:t>
            </a:r>
            <a:r>
              <a:rPr lang="ja-JP" altLang="en-US" sz="2000" dirty="0">
                <a:latin typeface="Calibri" charset="0"/>
                <a:ea typeface="ＭＳ Ｐゴシック" charset="0"/>
                <a:cs typeface="ＭＳ Ｐゴシック" charset="0"/>
              </a:rPr>
              <a:t>”</a:t>
            </a:r>
            <a:r>
              <a:rPr lang="en-US" sz="2000" dirty="0">
                <a:latin typeface="Calibri" charset="0"/>
                <a:ea typeface="ＭＳ Ｐゴシック" charset="0"/>
                <a:cs typeface="ＭＳ Ｐゴシック" charset="0"/>
              </a:rPr>
              <a:t>, </a:t>
            </a:r>
            <a:r>
              <a:rPr lang="ja-JP" altLang="en-US" sz="2000" dirty="0">
                <a:latin typeface="Calibri" charset="0"/>
                <a:ea typeface="ＭＳ Ｐゴシック" charset="0"/>
                <a:cs typeface="ＭＳ Ｐゴシック" charset="0"/>
              </a:rPr>
              <a:t>“</a:t>
            </a:r>
            <a:r>
              <a:rPr lang="en-US" sz="2000" dirty="0">
                <a:latin typeface="Calibri" charset="0"/>
                <a:ea typeface="ＭＳ Ｐゴシック" charset="0"/>
                <a:cs typeface="ＭＳ Ｐゴシック" charset="0"/>
              </a:rPr>
              <a:t>SUB</a:t>
            </a:r>
            <a:r>
              <a:rPr lang="ja-JP" altLang="en-US" sz="2000" dirty="0">
                <a:latin typeface="Calibri" charset="0"/>
                <a:ea typeface="ＭＳ Ｐゴシック" charset="0"/>
                <a:cs typeface="ＭＳ Ｐゴシック" charset="0"/>
              </a:rPr>
              <a:t>”</a:t>
            </a:r>
            <a:r>
              <a:rPr lang="en-US" sz="2000" dirty="0">
                <a:latin typeface="Calibri" charset="0"/>
                <a:ea typeface="ＭＳ Ｐゴシック" charset="0"/>
                <a:cs typeface="ＭＳ Ｐゴシック" charset="0"/>
              </a:rPr>
              <a:t>, </a:t>
            </a:r>
            <a:r>
              <a:rPr lang="ja-JP" altLang="en-US" sz="2000" dirty="0">
                <a:latin typeface="Calibri" charset="0"/>
                <a:ea typeface="ＭＳ Ｐゴシック" charset="0"/>
                <a:cs typeface="ＭＳ Ｐゴシック" charset="0"/>
              </a:rPr>
              <a:t>“</a:t>
            </a:r>
            <a:r>
              <a:rPr lang="en-US" sz="2000" dirty="0">
                <a:latin typeface="Calibri" charset="0"/>
                <a:ea typeface="ＭＳ Ｐゴシック" charset="0"/>
                <a:cs typeface="ＭＳ Ｐゴシック" charset="0"/>
              </a:rPr>
              <a:t>OR</a:t>
            </a:r>
            <a:r>
              <a:rPr lang="ja-JP" altLang="en-US" sz="2000" dirty="0">
                <a:latin typeface="Calibri" charset="0"/>
                <a:ea typeface="ＭＳ Ｐゴシック" charset="0"/>
                <a:cs typeface="ＭＳ Ｐゴシック" charset="0"/>
              </a:rPr>
              <a:t>”</a:t>
            </a:r>
            <a:endParaRPr lang="en-US" sz="2000" dirty="0">
              <a:latin typeface="Calibri" charset="0"/>
              <a:ea typeface="ＭＳ Ｐゴシック" charset="0"/>
              <a:cs typeface="ＭＳ Ｐゴシック" charset="0"/>
            </a:endParaRPr>
          </a:p>
        </p:txBody>
      </p:sp>
      <p:sp>
        <p:nvSpPr>
          <p:cNvPr id="105" name="Content Placeholder 104"/>
          <p:cNvSpPr>
            <a:spLocks noGrp="1"/>
          </p:cNvSpPr>
          <p:nvPr>
            <p:ph sz="half" idx="2"/>
          </p:nvPr>
        </p:nvSpPr>
        <p:spPr>
          <a:xfrm>
            <a:off x="4648200" y="953036"/>
            <a:ext cx="4038600" cy="1528762"/>
          </a:xfrm>
        </p:spPr>
        <p:txBody>
          <a:bodyPr/>
          <a:lstStyle/>
          <a:p>
            <a:pPr marL="203200" indent="-203200">
              <a:lnSpc>
                <a:spcPct val="75000"/>
              </a:lnSpc>
              <a:spcBef>
                <a:spcPct val="30000"/>
              </a:spcBef>
              <a:tabLst>
                <a:tab pos="1600200" algn="l"/>
              </a:tabLst>
            </a:pPr>
            <a:r>
              <a:rPr lang="en-US" sz="2000" dirty="0" err="1">
                <a:latin typeface="Calibri" charset="0"/>
                <a:ea typeface="ＭＳ Ｐゴシック" charset="0"/>
                <a:cs typeface="ＭＳ Ｐゴシック" charset="0"/>
              </a:rPr>
              <a:t>MemWr</a:t>
            </a:r>
            <a:r>
              <a:rPr lang="en-US" sz="2000" dirty="0">
                <a:latin typeface="Calibri" charset="0"/>
                <a:ea typeface="ＭＳ Ｐゴシック" charset="0"/>
                <a:cs typeface="ＭＳ Ｐゴシック" charset="0"/>
              </a:rPr>
              <a:t>:	1 </a:t>
            </a:r>
            <a:r>
              <a:rPr lang="en-US" sz="2000" dirty="0">
                <a:latin typeface="Calibri" charset="0"/>
                <a:ea typeface="ＭＳ Ｐゴシック" charset="0"/>
                <a:cs typeface="ＭＳ Ｐゴシック" charset="0"/>
                <a:sym typeface="Symbol" charset="0"/>
              </a:rPr>
              <a:t></a:t>
            </a:r>
            <a:r>
              <a:rPr lang="en-US" sz="2000" dirty="0">
                <a:latin typeface="Calibri" charset="0"/>
                <a:ea typeface="ＭＳ Ｐゴシック" charset="0"/>
                <a:cs typeface="ＭＳ Ｐゴシック" charset="0"/>
              </a:rPr>
              <a:t> write memory</a:t>
            </a:r>
          </a:p>
          <a:p>
            <a:pPr marL="203200" indent="-203200">
              <a:lnSpc>
                <a:spcPct val="75000"/>
              </a:lnSpc>
              <a:spcBef>
                <a:spcPct val="30000"/>
              </a:spcBef>
              <a:tabLst>
                <a:tab pos="1600200" algn="l"/>
              </a:tabLst>
            </a:pPr>
            <a:r>
              <a:rPr lang="en-US" sz="2000" dirty="0" err="1">
                <a:latin typeface="Calibri" charset="0"/>
                <a:ea typeface="ＭＳ Ｐゴシック" charset="0"/>
                <a:cs typeface="ＭＳ Ｐゴシック" charset="0"/>
              </a:rPr>
              <a:t>MemtoReg</a:t>
            </a:r>
            <a:r>
              <a:rPr lang="en-US" sz="2000" dirty="0">
                <a:latin typeface="Calibri" charset="0"/>
                <a:ea typeface="ＭＳ Ｐゴシック" charset="0"/>
                <a:cs typeface="ＭＳ Ｐゴシック" charset="0"/>
              </a:rPr>
              <a:t>:   0 </a:t>
            </a:r>
            <a:r>
              <a:rPr lang="en-US" sz="2000" dirty="0">
                <a:latin typeface="Calibri" charset="0"/>
                <a:ea typeface="ＭＳ Ｐゴシック" charset="0"/>
                <a:cs typeface="ＭＳ Ｐゴシック" charset="0"/>
                <a:sym typeface="Symbol" charset="0"/>
              </a:rPr>
              <a:t></a:t>
            </a:r>
            <a:r>
              <a:rPr lang="en-US" sz="2000" dirty="0">
                <a:latin typeface="Calibri" charset="0"/>
                <a:ea typeface="ＭＳ Ｐゴシック" charset="0"/>
                <a:cs typeface="ＭＳ Ｐゴシック" charset="0"/>
              </a:rPr>
              <a:t> ALU; 1 </a:t>
            </a:r>
            <a:r>
              <a:rPr lang="en-US" sz="2000" dirty="0">
                <a:latin typeface="Calibri" charset="0"/>
                <a:ea typeface="ＭＳ Ｐゴシック" charset="0"/>
                <a:cs typeface="ＭＳ Ｐゴシック" charset="0"/>
                <a:sym typeface="Symbol" charset="0"/>
              </a:rPr>
              <a:t></a:t>
            </a:r>
            <a:r>
              <a:rPr lang="en-US" sz="2000" dirty="0">
                <a:latin typeface="Calibri" charset="0"/>
                <a:ea typeface="ＭＳ Ｐゴシック" charset="0"/>
                <a:cs typeface="ＭＳ Ｐゴシック" charset="0"/>
              </a:rPr>
              <a:t> </a:t>
            </a:r>
            <a:r>
              <a:rPr lang="en-US" sz="2000" dirty="0" err="1">
                <a:latin typeface="Calibri" charset="0"/>
                <a:ea typeface="ＭＳ Ｐゴシック" charset="0"/>
                <a:cs typeface="ＭＳ Ｐゴシック" charset="0"/>
              </a:rPr>
              <a:t>Mem</a:t>
            </a:r>
            <a:endParaRPr lang="en-US" sz="2000" dirty="0">
              <a:latin typeface="Calibri" charset="0"/>
              <a:ea typeface="ＭＳ Ｐゴシック" charset="0"/>
              <a:cs typeface="ＭＳ Ｐゴシック" charset="0"/>
            </a:endParaRPr>
          </a:p>
          <a:p>
            <a:pPr marL="203200" indent="-203200">
              <a:lnSpc>
                <a:spcPct val="75000"/>
              </a:lnSpc>
              <a:spcBef>
                <a:spcPct val="30000"/>
              </a:spcBef>
              <a:tabLst>
                <a:tab pos="1600200" algn="l"/>
              </a:tabLst>
            </a:pPr>
            <a:r>
              <a:rPr lang="en-US" sz="2000" dirty="0" err="1">
                <a:latin typeface="Calibri" charset="0"/>
                <a:ea typeface="ＭＳ Ｐゴシック" charset="0"/>
                <a:cs typeface="ＭＳ Ｐゴシック" charset="0"/>
              </a:rPr>
              <a:t>RegDst</a:t>
            </a:r>
            <a:r>
              <a:rPr lang="en-US" sz="2000" dirty="0">
                <a:latin typeface="Calibri" charset="0"/>
                <a:ea typeface="ＭＳ Ｐゴシック" charset="0"/>
                <a:cs typeface="ＭＳ Ｐゴシック" charset="0"/>
              </a:rPr>
              <a:t>:	0 </a:t>
            </a:r>
            <a:r>
              <a:rPr lang="en-US" sz="2000" dirty="0">
                <a:latin typeface="Calibri" charset="0"/>
                <a:ea typeface="ＭＳ Ｐゴシック" charset="0"/>
                <a:cs typeface="ＭＳ Ｐゴシック" charset="0"/>
                <a:sym typeface="Symbol" charset="0"/>
              </a:rPr>
              <a:t></a:t>
            </a:r>
            <a:r>
              <a:rPr lang="en-US" sz="2000" dirty="0">
                <a:latin typeface="Calibri" charset="0"/>
                <a:ea typeface="ＭＳ Ｐゴシック" charset="0"/>
                <a:cs typeface="ＭＳ Ｐゴシック" charset="0"/>
              </a:rPr>
              <a:t> </a:t>
            </a:r>
            <a:r>
              <a:rPr lang="ja-JP" altLang="en-US" sz="2000" dirty="0">
                <a:latin typeface="Calibri" charset="0"/>
                <a:ea typeface="ＭＳ Ｐゴシック" charset="0"/>
                <a:cs typeface="ＭＳ Ｐゴシック" charset="0"/>
              </a:rPr>
              <a:t>“</a:t>
            </a:r>
            <a:r>
              <a:rPr lang="en-US" sz="2000" dirty="0" err="1">
                <a:latin typeface="Calibri" charset="0"/>
                <a:ea typeface="ＭＳ Ｐゴシック" charset="0"/>
                <a:cs typeface="ＭＳ Ｐゴシック" charset="0"/>
              </a:rPr>
              <a:t>rt</a:t>
            </a:r>
            <a:r>
              <a:rPr lang="ja-JP" altLang="en-US" sz="2000" dirty="0">
                <a:latin typeface="Calibri" charset="0"/>
                <a:ea typeface="ＭＳ Ｐゴシック" charset="0"/>
                <a:cs typeface="ＭＳ Ｐゴシック" charset="0"/>
              </a:rPr>
              <a:t>”</a:t>
            </a:r>
            <a:r>
              <a:rPr lang="en-US" sz="2000" dirty="0">
                <a:latin typeface="Calibri" charset="0"/>
                <a:ea typeface="ＭＳ Ｐゴシック" charset="0"/>
                <a:cs typeface="ＭＳ Ｐゴシック" charset="0"/>
              </a:rPr>
              <a:t>; 1 </a:t>
            </a:r>
            <a:r>
              <a:rPr lang="en-US" sz="2000" dirty="0">
                <a:latin typeface="Calibri" charset="0"/>
                <a:ea typeface="ＭＳ Ｐゴシック" charset="0"/>
                <a:cs typeface="ＭＳ Ｐゴシック" charset="0"/>
                <a:sym typeface="Symbol" charset="0"/>
              </a:rPr>
              <a:t></a:t>
            </a:r>
            <a:r>
              <a:rPr lang="en-US" sz="2000" dirty="0">
                <a:latin typeface="Calibri" charset="0"/>
                <a:ea typeface="ＭＳ Ｐゴシック" charset="0"/>
                <a:cs typeface="ＭＳ Ｐゴシック" charset="0"/>
              </a:rPr>
              <a:t> </a:t>
            </a:r>
            <a:r>
              <a:rPr lang="ja-JP" altLang="en-US" sz="2000" dirty="0">
                <a:latin typeface="Calibri" charset="0"/>
                <a:ea typeface="ＭＳ Ｐゴシック" charset="0"/>
                <a:cs typeface="ＭＳ Ｐゴシック" charset="0"/>
              </a:rPr>
              <a:t>“</a:t>
            </a:r>
            <a:r>
              <a:rPr lang="en-US" sz="2000" dirty="0" err="1">
                <a:latin typeface="Calibri" charset="0"/>
                <a:ea typeface="ＭＳ Ｐゴシック" charset="0"/>
                <a:cs typeface="ＭＳ Ｐゴシック" charset="0"/>
              </a:rPr>
              <a:t>rd</a:t>
            </a:r>
            <a:r>
              <a:rPr lang="ja-JP" altLang="en-US" sz="2000" dirty="0">
                <a:latin typeface="Calibri" charset="0"/>
                <a:ea typeface="ＭＳ Ｐゴシック" charset="0"/>
                <a:cs typeface="ＭＳ Ｐゴシック" charset="0"/>
              </a:rPr>
              <a:t>”</a:t>
            </a:r>
            <a:endParaRPr lang="en-US" sz="2000" dirty="0">
              <a:latin typeface="Calibri" charset="0"/>
              <a:ea typeface="ＭＳ Ｐゴシック" charset="0"/>
              <a:cs typeface="ＭＳ Ｐゴシック" charset="0"/>
            </a:endParaRPr>
          </a:p>
          <a:p>
            <a:pPr marL="203200" indent="-203200">
              <a:lnSpc>
                <a:spcPct val="75000"/>
              </a:lnSpc>
              <a:spcBef>
                <a:spcPct val="30000"/>
              </a:spcBef>
              <a:tabLst>
                <a:tab pos="1600200" algn="l"/>
              </a:tabLst>
            </a:pPr>
            <a:r>
              <a:rPr lang="en-US" sz="2000" dirty="0" err="1">
                <a:latin typeface="Calibri" charset="0"/>
                <a:ea typeface="ＭＳ Ｐゴシック" charset="0"/>
                <a:cs typeface="ＭＳ Ｐゴシック" charset="0"/>
              </a:rPr>
              <a:t>RegWr</a:t>
            </a:r>
            <a:r>
              <a:rPr lang="en-US" sz="2000" dirty="0">
                <a:latin typeface="Calibri" charset="0"/>
                <a:ea typeface="ＭＳ Ｐゴシック" charset="0"/>
                <a:cs typeface="ＭＳ Ｐゴシック" charset="0"/>
              </a:rPr>
              <a:t>:	1 </a:t>
            </a:r>
            <a:r>
              <a:rPr lang="en-US" sz="2000" dirty="0">
                <a:latin typeface="Calibri" charset="0"/>
                <a:ea typeface="ＭＳ Ｐゴシック" charset="0"/>
                <a:cs typeface="ＭＳ Ｐゴシック" charset="0"/>
                <a:sym typeface="Symbol" charset="0"/>
              </a:rPr>
              <a:t></a:t>
            </a:r>
            <a:r>
              <a:rPr lang="en-US" sz="2000" dirty="0">
                <a:latin typeface="Calibri" charset="0"/>
                <a:ea typeface="ＭＳ Ｐゴシック" charset="0"/>
                <a:cs typeface="ＭＳ Ｐゴシック" charset="0"/>
              </a:rPr>
              <a:t> write register</a:t>
            </a:r>
          </a:p>
          <a:p>
            <a:pPr marL="203200" indent="-203200">
              <a:tabLst>
                <a:tab pos="1600200" algn="l"/>
              </a:tabLst>
            </a:pPr>
            <a:endParaRPr lang="en-US" dirty="0">
              <a:latin typeface="Calibri" charset="0"/>
              <a:ea typeface="ＭＳ Ｐゴシック" charset="0"/>
              <a:cs typeface="ＭＳ Ｐゴシック" charset="0"/>
            </a:endParaRPr>
          </a:p>
        </p:txBody>
      </p:sp>
      <p:sp>
        <p:nvSpPr>
          <p:cNvPr id="28677" name="Rectangle 5"/>
          <p:cNvSpPr>
            <a:spLocks noChangeArrowheads="1"/>
          </p:cNvSpPr>
          <p:nvPr/>
        </p:nvSpPr>
        <p:spPr bwMode="auto">
          <a:xfrm>
            <a:off x="7067550" y="4208463"/>
            <a:ext cx="390525" cy="33496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32</a:t>
            </a:r>
          </a:p>
        </p:txBody>
      </p:sp>
      <p:sp>
        <p:nvSpPr>
          <p:cNvPr id="28678" name="Rectangle 6"/>
          <p:cNvSpPr>
            <a:spLocks noChangeArrowheads="1"/>
          </p:cNvSpPr>
          <p:nvPr/>
        </p:nvSpPr>
        <p:spPr bwMode="auto">
          <a:xfrm>
            <a:off x="6303963" y="2595563"/>
            <a:ext cx="1039812" cy="393700"/>
          </a:xfrm>
          <a:prstGeom prst="rect">
            <a:avLst/>
          </a:prstGeom>
          <a:noFill/>
          <a:ln w="12700">
            <a:noFill/>
            <a:miter lim="800000"/>
            <a:headEnd/>
            <a:tailEnd/>
          </a:ln>
        </p:spPr>
        <p:txBody>
          <a:bodyPr lIns="90488" tIns="44450" rIns="90488" bIns="44450">
            <a:spAutoFit/>
          </a:bodyPr>
          <a:lstStyle/>
          <a:p>
            <a:pPr>
              <a:defRPr/>
            </a:pPr>
            <a:r>
              <a:rPr lang="en-US" sz="2000" u="sng" dirty="0" err="1">
                <a:latin typeface="+mn-lt"/>
                <a:ea typeface="ＭＳ Ｐゴシック" charset="-128"/>
                <a:cs typeface="ＭＳ Ｐゴシック" charset="-128"/>
              </a:rPr>
              <a:t>ALUctr</a:t>
            </a:r>
            <a:endParaRPr lang="en-US" sz="2000" u="sng" dirty="0">
              <a:latin typeface="+mn-lt"/>
              <a:ea typeface="ＭＳ Ｐゴシック" charset="-128"/>
              <a:cs typeface="ＭＳ Ｐゴシック" charset="-128"/>
            </a:endParaRPr>
          </a:p>
        </p:txBody>
      </p:sp>
      <p:sp>
        <p:nvSpPr>
          <p:cNvPr id="28679" name="Rectangle 7"/>
          <p:cNvSpPr>
            <a:spLocks noChangeArrowheads="1"/>
          </p:cNvSpPr>
          <p:nvPr/>
        </p:nvSpPr>
        <p:spPr bwMode="auto">
          <a:xfrm>
            <a:off x="3181350" y="4970463"/>
            <a:ext cx="466725"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clk</a:t>
            </a:r>
          </a:p>
        </p:txBody>
      </p:sp>
      <p:sp>
        <p:nvSpPr>
          <p:cNvPr id="28680" name="Rectangle 8"/>
          <p:cNvSpPr>
            <a:spLocks noChangeArrowheads="1"/>
          </p:cNvSpPr>
          <p:nvPr/>
        </p:nvSpPr>
        <p:spPr bwMode="auto">
          <a:xfrm>
            <a:off x="2636838" y="4065588"/>
            <a:ext cx="722312" cy="366712"/>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busW</a:t>
            </a:r>
          </a:p>
        </p:txBody>
      </p:sp>
      <p:sp>
        <p:nvSpPr>
          <p:cNvPr id="28681" name="Rectangle 9"/>
          <p:cNvSpPr>
            <a:spLocks noChangeArrowheads="1"/>
          </p:cNvSpPr>
          <p:nvPr/>
        </p:nvSpPr>
        <p:spPr bwMode="auto">
          <a:xfrm>
            <a:off x="2759075" y="3370263"/>
            <a:ext cx="876300" cy="396875"/>
          </a:xfrm>
          <a:prstGeom prst="rect">
            <a:avLst/>
          </a:prstGeom>
          <a:noFill/>
          <a:ln w="12700">
            <a:noFill/>
            <a:miter lim="800000"/>
            <a:headEnd/>
            <a:tailEnd/>
          </a:ln>
        </p:spPr>
        <p:txBody>
          <a:bodyPr wrap="none" lIns="90488" tIns="44450" rIns="90488" bIns="44450">
            <a:spAutoFit/>
          </a:bodyPr>
          <a:lstStyle/>
          <a:p>
            <a:pPr>
              <a:defRPr/>
            </a:pPr>
            <a:r>
              <a:rPr lang="en-US" sz="2000" u="sng" dirty="0" err="1">
                <a:latin typeface="+mn-lt"/>
                <a:ea typeface="ＭＳ Ｐゴシック" charset="-128"/>
                <a:cs typeface="ＭＳ Ｐゴシック" charset="-128"/>
              </a:rPr>
              <a:t>RegWr</a:t>
            </a:r>
            <a:endParaRPr lang="en-US" sz="2000" u="sng" dirty="0">
              <a:latin typeface="+mn-lt"/>
              <a:ea typeface="ＭＳ Ｐゴシック" charset="-128"/>
              <a:cs typeface="ＭＳ Ｐゴシック" charset="-128"/>
            </a:endParaRPr>
          </a:p>
        </p:txBody>
      </p:sp>
      <p:sp>
        <p:nvSpPr>
          <p:cNvPr id="28682" name="Line 10"/>
          <p:cNvSpPr>
            <a:spLocks noChangeShapeType="1"/>
          </p:cNvSpPr>
          <p:nvPr/>
        </p:nvSpPr>
        <p:spPr bwMode="auto">
          <a:xfrm flipH="1">
            <a:off x="2946400" y="4384675"/>
            <a:ext cx="88900" cy="128588"/>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83" name="Rectangle 11"/>
          <p:cNvSpPr>
            <a:spLocks noChangeArrowheads="1"/>
          </p:cNvSpPr>
          <p:nvPr/>
        </p:nvSpPr>
        <p:spPr bwMode="auto">
          <a:xfrm>
            <a:off x="2798763" y="4484688"/>
            <a:ext cx="390525" cy="33496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32</a:t>
            </a:r>
          </a:p>
        </p:txBody>
      </p:sp>
      <p:sp>
        <p:nvSpPr>
          <p:cNvPr id="28684" name="Line 12"/>
          <p:cNvSpPr>
            <a:spLocks noChangeShapeType="1"/>
          </p:cNvSpPr>
          <p:nvPr/>
        </p:nvSpPr>
        <p:spPr bwMode="auto">
          <a:xfrm flipH="1">
            <a:off x="5772150" y="4208463"/>
            <a:ext cx="88900" cy="130175"/>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85" name="Rectangle 13"/>
          <p:cNvSpPr>
            <a:spLocks noChangeArrowheads="1"/>
          </p:cNvSpPr>
          <p:nvPr/>
        </p:nvSpPr>
        <p:spPr bwMode="auto">
          <a:xfrm>
            <a:off x="5619750" y="3903663"/>
            <a:ext cx="390525" cy="33496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32</a:t>
            </a:r>
          </a:p>
        </p:txBody>
      </p:sp>
      <p:sp>
        <p:nvSpPr>
          <p:cNvPr id="28686" name="Rectangle 14"/>
          <p:cNvSpPr>
            <a:spLocks noChangeArrowheads="1"/>
          </p:cNvSpPr>
          <p:nvPr/>
        </p:nvSpPr>
        <p:spPr bwMode="auto">
          <a:xfrm>
            <a:off x="4826000" y="3903663"/>
            <a:ext cx="717550" cy="393700"/>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busA</a:t>
            </a:r>
          </a:p>
        </p:txBody>
      </p:sp>
      <p:sp>
        <p:nvSpPr>
          <p:cNvPr id="28687" name="Line 15"/>
          <p:cNvSpPr>
            <a:spLocks noChangeShapeType="1"/>
          </p:cNvSpPr>
          <p:nvPr/>
        </p:nvSpPr>
        <p:spPr bwMode="auto">
          <a:xfrm flipV="1">
            <a:off x="5086350" y="4741863"/>
            <a:ext cx="76200" cy="1524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88" name="Rectangle 16"/>
          <p:cNvSpPr>
            <a:spLocks noChangeArrowheads="1"/>
          </p:cNvSpPr>
          <p:nvPr/>
        </p:nvSpPr>
        <p:spPr bwMode="auto">
          <a:xfrm>
            <a:off x="4930775" y="4865688"/>
            <a:ext cx="390525" cy="33496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32</a:t>
            </a:r>
          </a:p>
        </p:txBody>
      </p:sp>
      <p:sp>
        <p:nvSpPr>
          <p:cNvPr id="28689" name="Rectangle 17"/>
          <p:cNvSpPr>
            <a:spLocks noChangeArrowheads="1"/>
          </p:cNvSpPr>
          <p:nvPr/>
        </p:nvSpPr>
        <p:spPr bwMode="auto">
          <a:xfrm>
            <a:off x="4857750" y="4375150"/>
            <a:ext cx="703263" cy="393700"/>
          </a:xfrm>
          <a:prstGeom prst="rect">
            <a:avLst/>
          </a:prstGeom>
          <a:noFill/>
          <a:ln w="12700">
            <a:noFill/>
            <a:miter lim="800000"/>
            <a:headEnd/>
            <a:tailEnd/>
          </a:ln>
        </p:spPr>
        <p:txBody>
          <a:bodyPr wrap="none" lIns="90488" tIns="44450" rIns="90488" bIns="44450">
            <a:spAutoFit/>
          </a:bodyPr>
          <a:lstStyle/>
          <a:p>
            <a:pPr>
              <a:defRPr/>
            </a:pPr>
            <a:r>
              <a:rPr lang="en-US" sz="2000" dirty="0" err="1">
                <a:latin typeface="+mn-lt"/>
                <a:ea typeface="ＭＳ Ｐゴシック" charset="-128"/>
                <a:cs typeface="ＭＳ Ｐゴシック" charset="-128"/>
              </a:rPr>
              <a:t>busB</a:t>
            </a:r>
            <a:endParaRPr lang="en-US" sz="2000" dirty="0">
              <a:latin typeface="+mn-lt"/>
              <a:ea typeface="ＭＳ Ｐゴシック" charset="-128"/>
              <a:cs typeface="ＭＳ Ｐゴシック" charset="-128"/>
            </a:endParaRPr>
          </a:p>
        </p:txBody>
      </p:sp>
      <p:sp>
        <p:nvSpPr>
          <p:cNvPr id="28690" name="Line 18"/>
          <p:cNvSpPr>
            <a:spLocks noChangeShapeType="1"/>
          </p:cNvSpPr>
          <p:nvPr/>
        </p:nvSpPr>
        <p:spPr bwMode="auto">
          <a:xfrm flipV="1">
            <a:off x="4476750" y="3748088"/>
            <a:ext cx="139700" cy="155575"/>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91" name="Line 19"/>
          <p:cNvSpPr>
            <a:spLocks noChangeShapeType="1"/>
          </p:cNvSpPr>
          <p:nvPr/>
        </p:nvSpPr>
        <p:spPr bwMode="auto">
          <a:xfrm flipV="1">
            <a:off x="3727450" y="3748088"/>
            <a:ext cx="139700" cy="155575"/>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92" name="Rectangle 20"/>
          <p:cNvSpPr>
            <a:spLocks noChangeArrowheads="1"/>
          </p:cNvSpPr>
          <p:nvPr/>
        </p:nvSpPr>
        <p:spPr bwMode="auto">
          <a:xfrm>
            <a:off x="3584575" y="3598863"/>
            <a:ext cx="287338" cy="33496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5</a:t>
            </a:r>
          </a:p>
        </p:txBody>
      </p:sp>
      <p:sp>
        <p:nvSpPr>
          <p:cNvPr id="28693" name="Line 21"/>
          <p:cNvSpPr>
            <a:spLocks noChangeShapeType="1"/>
          </p:cNvSpPr>
          <p:nvPr/>
        </p:nvSpPr>
        <p:spPr bwMode="auto">
          <a:xfrm flipV="1">
            <a:off x="4108450" y="3748088"/>
            <a:ext cx="139700" cy="155575"/>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94" name="Rectangle 22"/>
          <p:cNvSpPr>
            <a:spLocks noChangeArrowheads="1"/>
          </p:cNvSpPr>
          <p:nvPr/>
        </p:nvSpPr>
        <p:spPr bwMode="auto">
          <a:xfrm>
            <a:off x="3943350" y="3598863"/>
            <a:ext cx="287338" cy="33496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5</a:t>
            </a:r>
          </a:p>
        </p:txBody>
      </p:sp>
      <p:sp>
        <p:nvSpPr>
          <p:cNvPr id="28695" name="Rectangle 23"/>
          <p:cNvSpPr>
            <a:spLocks noChangeArrowheads="1"/>
          </p:cNvSpPr>
          <p:nvPr/>
        </p:nvSpPr>
        <p:spPr bwMode="auto">
          <a:xfrm>
            <a:off x="3522663" y="3975100"/>
            <a:ext cx="439737" cy="334963"/>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Rw</a:t>
            </a:r>
          </a:p>
        </p:txBody>
      </p:sp>
      <p:sp>
        <p:nvSpPr>
          <p:cNvPr id="28696" name="Rectangle 24"/>
          <p:cNvSpPr>
            <a:spLocks noChangeArrowheads="1"/>
          </p:cNvSpPr>
          <p:nvPr/>
        </p:nvSpPr>
        <p:spPr bwMode="auto">
          <a:xfrm>
            <a:off x="3979863" y="3975100"/>
            <a:ext cx="406400" cy="333375"/>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Ra</a:t>
            </a:r>
          </a:p>
        </p:txBody>
      </p:sp>
      <p:sp>
        <p:nvSpPr>
          <p:cNvPr id="28697" name="Rectangle 25"/>
          <p:cNvSpPr>
            <a:spLocks noChangeArrowheads="1"/>
          </p:cNvSpPr>
          <p:nvPr/>
        </p:nvSpPr>
        <p:spPr bwMode="auto">
          <a:xfrm>
            <a:off x="4360863" y="3975100"/>
            <a:ext cx="417512" cy="333375"/>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Rb</a:t>
            </a:r>
          </a:p>
        </p:txBody>
      </p:sp>
      <p:sp>
        <p:nvSpPr>
          <p:cNvPr id="28698" name="Rectangle 26"/>
          <p:cNvSpPr>
            <a:spLocks noChangeArrowheads="1"/>
          </p:cNvSpPr>
          <p:nvPr/>
        </p:nvSpPr>
        <p:spPr bwMode="auto">
          <a:xfrm>
            <a:off x="3522663" y="4360863"/>
            <a:ext cx="952500" cy="396875"/>
          </a:xfrm>
          <a:prstGeom prst="rect">
            <a:avLst/>
          </a:prstGeom>
          <a:noFill/>
          <a:ln w="12700">
            <a:noFill/>
            <a:miter lim="800000"/>
            <a:headEnd/>
            <a:tailEnd/>
          </a:ln>
        </p:spPr>
        <p:txBody>
          <a:bodyPr wrap="none" lIns="90488" tIns="44450" rIns="90488" bIns="44450">
            <a:spAutoFit/>
          </a:bodyPr>
          <a:lstStyle/>
          <a:p>
            <a:pPr>
              <a:defRPr/>
            </a:pPr>
            <a:r>
              <a:rPr lang="en-US" sz="2000" b="1">
                <a:latin typeface="+mn-lt"/>
                <a:ea typeface="ＭＳ Ｐゴシック" charset="-128"/>
                <a:cs typeface="ＭＳ Ｐゴシック" charset="-128"/>
              </a:rPr>
              <a:t>RegFile</a:t>
            </a:r>
          </a:p>
        </p:txBody>
      </p:sp>
      <p:sp>
        <p:nvSpPr>
          <p:cNvPr id="28699" name="Rectangle 27"/>
          <p:cNvSpPr>
            <a:spLocks noChangeArrowheads="1"/>
          </p:cNvSpPr>
          <p:nvPr/>
        </p:nvSpPr>
        <p:spPr bwMode="auto">
          <a:xfrm>
            <a:off x="3943350" y="3370263"/>
            <a:ext cx="401638" cy="366712"/>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Rs</a:t>
            </a:r>
          </a:p>
        </p:txBody>
      </p:sp>
      <p:sp>
        <p:nvSpPr>
          <p:cNvPr id="28700" name="Rectangle 28"/>
          <p:cNvSpPr>
            <a:spLocks noChangeArrowheads="1"/>
          </p:cNvSpPr>
          <p:nvPr/>
        </p:nvSpPr>
        <p:spPr bwMode="auto">
          <a:xfrm>
            <a:off x="3744913" y="2608263"/>
            <a:ext cx="396875" cy="363537"/>
          </a:xfrm>
          <a:prstGeom prst="rect">
            <a:avLst/>
          </a:prstGeom>
          <a:noFill/>
          <a:ln w="12700">
            <a:noFill/>
            <a:miter lim="800000"/>
            <a:headEnd/>
            <a:tailEnd/>
          </a:ln>
        </p:spPr>
        <p:txBody>
          <a:bodyPr wrap="none" lIns="90488" tIns="44450" rIns="90488" bIns="44450">
            <a:spAutoFit/>
          </a:bodyPr>
          <a:lstStyle/>
          <a:p>
            <a:pPr>
              <a:defRPr/>
            </a:pPr>
            <a:r>
              <a:rPr lang="en-US" dirty="0" err="1">
                <a:latin typeface="+mn-lt"/>
                <a:ea typeface="ＭＳ Ｐゴシック" charset="-128"/>
                <a:cs typeface="ＭＳ Ｐゴシック" charset="-128"/>
              </a:rPr>
              <a:t>Rt</a:t>
            </a:r>
            <a:endParaRPr lang="en-US" dirty="0">
              <a:latin typeface="+mn-lt"/>
              <a:ea typeface="ＭＳ Ｐゴシック" charset="-128"/>
              <a:cs typeface="ＭＳ Ｐゴシック" charset="-128"/>
            </a:endParaRPr>
          </a:p>
        </p:txBody>
      </p:sp>
      <p:sp>
        <p:nvSpPr>
          <p:cNvPr id="28701" name="Rectangle 29"/>
          <p:cNvSpPr>
            <a:spLocks noChangeArrowheads="1"/>
          </p:cNvSpPr>
          <p:nvPr/>
        </p:nvSpPr>
        <p:spPr bwMode="auto">
          <a:xfrm>
            <a:off x="4324350" y="3370263"/>
            <a:ext cx="396875" cy="363537"/>
          </a:xfrm>
          <a:prstGeom prst="rect">
            <a:avLst/>
          </a:prstGeom>
          <a:noFill/>
          <a:ln w="12700">
            <a:noFill/>
            <a:miter lim="800000"/>
            <a:headEnd/>
            <a:tailEnd/>
          </a:ln>
        </p:spPr>
        <p:txBody>
          <a:bodyPr wrap="none" lIns="90488" tIns="44450" rIns="90488" bIns="44450">
            <a:spAutoFit/>
          </a:bodyPr>
          <a:lstStyle/>
          <a:p>
            <a:pPr algn="ctr">
              <a:defRPr/>
            </a:pPr>
            <a:r>
              <a:rPr lang="en-US">
                <a:latin typeface="+mn-lt"/>
                <a:ea typeface="ＭＳ Ｐゴシック" charset="-128"/>
                <a:cs typeface="ＭＳ Ｐゴシック" charset="-128"/>
              </a:rPr>
              <a:t>Rt</a:t>
            </a:r>
          </a:p>
        </p:txBody>
      </p:sp>
      <p:sp>
        <p:nvSpPr>
          <p:cNvPr id="28702" name="Rectangle 30"/>
          <p:cNvSpPr>
            <a:spLocks noChangeArrowheads="1"/>
          </p:cNvSpPr>
          <p:nvPr/>
        </p:nvSpPr>
        <p:spPr bwMode="auto">
          <a:xfrm>
            <a:off x="3313113" y="2608263"/>
            <a:ext cx="428625" cy="366712"/>
          </a:xfrm>
          <a:prstGeom prst="rect">
            <a:avLst/>
          </a:prstGeom>
          <a:noFill/>
          <a:ln w="12700">
            <a:noFill/>
            <a:miter lim="800000"/>
            <a:headEnd/>
            <a:tailEnd/>
          </a:ln>
        </p:spPr>
        <p:txBody>
          <a:bodyPr wrap="none" lIns="90488" tIns="44450" rIns="90488" bIns="44450">
            <a:spAutoFit/>
          </a:bodyPr>
          <a:lstStyle/>
          <a:p>
            <a:pPr>
              <a:defRPr/>
            </a:pPr>
            <a:r>
              <a:rPr lang="en-US" dirty="0">
                <a:latin typeface="+mn-lt"/>
                <a:ea typeface="ＭＳ Ｐゴシック" charset="-128"/>
                <a:cs typeface="ＭＳ Ｐゴシック" charset="-128"/>
              </a:rPr>
              <a:t>Rd</a:t>
            </a:r>
          </a:p>
        </p:txBody>
      </p:sp>
      <p:sp>
        <p:nvSpPr>
          <p:cNvPr id="28703" name="Rectangle 31"/>
          <p:cNvSpPr>
            <a:spLocks noChangeArrowheads="1"/>
          </p:cNvSpPr>
          <p:nvPr/>
        </p:nvSpPr>
        <p:spPr bwMode="auto">
          <a:xfrm>
            <a:off x="2389188" y="2608263"/>
            <a:ext cx="942975" cy="393700"/>
          </a:xfrm>
          <a:prstGeom prst="rect">
            <a:avLst/>
          </a:prstGeom>
          <a:noFill/>
          <a:ln w="12700">
            <a:noFill/>
            <a:miter lim="800000"/>
            <a:headEnd/>
            <a:tailEnd/>
          </a:ln>
        </p:spPr>
        <p:txBody>
          <a:bodyPr wrap="none" lIns="90488" tIns="44450" rIns="90488" bIns="44450">
            <a:spAutoFit/>
          </a:bodyPr>
          <a:lstStyle/>
          <a:p>
            <a:pPr>
              <a:defRPr/>
            </a:pPr>
            <a:r>
              <a:rPr lang="en-US" sz="2000" u="sng" dirty="0" err="1">
                <a:latin typeface="+mn-lt"/>
                <a:ea typeface="ＭＳ Ｐゴシック" charset="-128"/>
                <a:cs typeface="ＭＳ Ｐゴシック" charset="-128"/>
              </a:rPr>
              <a:t>RegDst</a:t>
            </a:r>
            <a:endParaRPr lang="en-US" sz="2000" u="sng" dirty="0">
              <a:latin typeface="+mn-lt"/>
              <a:ea typeface="ＭＳ Ｐゴシック" charset="-128"/>
              <a:cs typeface="ＭＳ Ｐゴシック" charset="-128"/>
            </a:endParaRPr>
          </a:p>
        </p:txBody>
      </p:sp>
      <p:sp>
        <p:nvSpPr>
          <p:cNvPr id="28704" name="Rectangle 32"/>
          <p:cNvSpPr>
            <a:spLocks noChangeArrowheads="1"/>
          </p:cNvSpPr>
          <p:nvPr/>
        </p:nvSpPr>
        <p:spPr bwMode="auto">
          <a:xfrm>
            <a:off x="4654550" y="5148263"/>
            <a:ext cx="355600" cy="1041400"/>
          </a:xfrm>
          <a:prstGeom prst="rect">
            <a:avLst/>
          </a:prstGeom>
          <a:noFill/>
          <a:ln w="254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28705" name="Rectangle 33"/>
          <p:cNvSpPr>
            <a:spLocks noChangeArrowheads="1"/>
          </p:cNvSpPr>
          <p:nvPr/>
        </p:nvSpPr>
        <p:spPr bwMode="auto">
          <a:xfrm rot="5400000">
            <a:off x="4307681" y="5482432"/>
            <a:ext cx="1082675" cy="363538"/>
          </a:xfrm>
          <a:prstGeom prst="rect">
            <a:avLst/>
          </a:prstGeom>
          <a:noFill/>
          <a:ln w="12700">
            <a:noFill/>
            <a:miter lim="800000"/>
            <a:headEnd/>
            <a:tailEnd/>
          </a:ln>
        </p:spPr>
        <p:txBody>
          <a:bodyPr wrap="none" lIns="90488" tIns="44450" rIns="90488" bIns="44450">
            <a:spAutoFit/>
          </a:bodyPr>
          <a:lstStyle/>
          <a:p>
            <a:r>
              <a:rPr lang="en-US" b="1">
                <a:latin typeface="Calibri" charset="0"/>
              </a:rPr>
              <a:t>Extender</a:t>
            </a:r>
            <a:endParaRPr lang="en-US" sz="2000" b="1">
              <a:latin typeface="Calibri" charset="0"/>
            </a:endParaRPr>
          </a:p>
        </p:txBody>
      </p:sp>
      <p:sp>
        <p:nvSpPr>
          <p:cNvPr id="28706" name="Rectangle 34"/>
          <p:cNvSpPr>
            <a:spLocks noChangeArrowheads="1"/>
          </p:cNvSpPr>
          <p:nvPr/>
        </p:nvSpPr>
        <p:spPr bwMode="auto">
          <a:xfrm>
            <a:off x="5162550" y="5703888"/>
            <a:ext cx="390525" cy="33496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32</a:t>
            </a:r>
          </a:p>
        </p:txBody>
      </p:sp>
      <p:sp>
        <p:nvSpPr>
          <p:cNvPr id="28707" name="Line 35"/>
          <p:cNvSpPr>
            <a:spLocks noChangeShapeType="1"/>
          </p:cNvSpPr>
          <p:nvPr/>
        </p:nvSpPr>
        <p:spPr bwMode="auto">
          <a:xfrm flipH="1">
            <a:off x="5314950" y="5602288"/>
            <a:ext cx="88900" cy="130175"/>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08" name="Line 36"/>
          <p:cNvSpPr>
            <a:spLocks noChangeShapeType="1"/>
          </p:cNvSpPr>
          <p:nvPr/>
        </p:nvSpPr>
        <p:spPr bwMode="auto">
          <a:xfrm flipH="1">
            <a:off x="4235450" y="5603875"/>
            <a:ext cx="88900" cy="128588"/>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09" name="Rectangle 37"/>
          <p:cNvSpPr>
            <a:spLocks noChangeArrowheads="1"/>
          </p:cNvSpPr>
          <p:nvPr/>
        </p:nvSpPr>
        <p:spPr bwMode="auto">
          <a:xfrm>
            <a:off x="4019550" y="5703888"/>
            <a:ext cx="390525" cy="33496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16</a:t>
            </a:r>
          </a:p>
        </p:txBody>
      </p:sp>
      <p:sp>
        <p:nvSpPr>
          <p:cNvPr id="28710" name="Rectangle 38"/>
          <p:cNvSpPr>
            <a:spLocks noChangeArrowheads="1"/>
          </p:cNvSpPr>
          <p:nvPr/>
        </p:nvSpPr>
        <p:spPr bwMode="auto">
          <a:xfrm>
            <a:off x="3105150" y="5427663"/>
            <a:ext cx="911225"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imm16</a:t>
            </a:r>
          </a:p>
        </p:txBody>
      </p:sp>
      <p:sp>
        <p:nvSpPr>
          <p:cNvPr id="28711" name="Rectangle 39"/>
          <p:cNvSpPr>
            <a:spLocks noChangeArrowheads="1"/>
          </p:cNvSpPr>
          <p:nvPr/>
        </p:nvSpPr>
        <p:spPr bwMode="auto">
          <a:xfrm>
            <a:off x="5391150" y="6037263"/>
            <a:ext cx="911225" cy="396875"/>
          </a:xfrm>
          <a:prstGeom prst="rect">
            <a:avLst/>
          </a:prstGeom>
          <a:noFill/>
          <a:ln w="12700">
            <a:noFill/>
            <a:miter lim="800000"/>
            <a:headEnd/>
            <a:tailEnd/>
          </a:ln>
        </p:spPr>
        <p:txBody>
          <a:bodyPr wrap="none" lIns="90488" tIns="44450" rIns="90488" bIns="44450">
            <a:spAutoFit/>
          </a:bodyPr>
          <a:lstStyle/>
          <a:p>
            <a:pPr>
              <a:defRPr/>
            </a:pPr>
            <a:r>
              <a:rPr lang="en-US" sz="2000" u="sng">
                <a:latin typeface="+mn-lt"/>
                <a:ea typeface="ＭＳ Ｐゴシック" charset="-128"/>
                <a:cs typeface="ＭＳ Ｐゴシック" charset="-128"/>
              </a:rPr>
              <a:t>ALUSrc</a:t>
            </a:r>
          </a:p>
        </p:txBody>
      </p:sp>
      <p:sp>
        <p:nvSpPr>
          <p:cNvPr id="28712" name="Rectangle 40"/>
          <p:cNvSpPr>
            <a:spLocks noChangeArrowheads="1"/>
          </p:cNvSpPr>
          <p:nvPr/>
        </p:nvSpPr>
        <p:spPr bwMode="auto">
          <a:xfrm>
            <a:off x="3714750" y="6113463"/>
            <a:ext cx="811213" cy="396875"/>
          </a:xfrm>
          <a:prstGeom prst="rect">
            <a:avLst/>
          </a:prstGeom>
          <a:noFill/>
          <a:ln w="12700">
            <a:noFill/>
            <a:miter lim="800000"/>
            <a:headEnd/>
            <a:tailEnd/>
          </a:ln>
        </p:spPr>
        <p:txBody>
          <a:bodyPr wrap="none" lIns="90488" tIns="44450" rIns="90488" bIns="44450">
            <a:spAutoFit/>
          </a:bodyPr>
          <a:lstStyle/>
          <a:p>
            <a:pPr>
              <a:defRPr/>
            </a:pPr>
            <a:r>
              <a:rPr lang="en-US" sz="2000" u="sng">
                <a:latin typeface="+mn-lt"/>
                <a:ea typeface="ＭＳ Ｐゴシック" charset="-128"/>
                <a:cs typeface="ＭＳ Ｐゴシック" charset="-128"/>
              </a:rPr>
              <a:t>ExtOp</a:t>
            </a:r>
          </a:p>
        </p:txBody>
      </p:sp>
      <p:sp>
        <p:nvSpPr>
          <p:cNvPr id="28713" name="Line 41"/>
          <p:cNvSpPr>
            <a:spLocks noChangeShapeType="1"/>
          </p:cNvSpPr>
          <p:nvPr/>
        </p:nvSpPr>
        <p:spPr bwMode="auto">
          <a:xfrm flipV="1">
            <a:off x="8743950" y="2989263"/>
            <a:ext cx="0" cy="1482725"/>
          </a:xfrm>
          <a:prstGeom prst="line">
            <a:avLst/>
          </a:prstGeom>
          <a:noFill/>
          <a:ln w="19050">
            <a:solidFill>
              <a:schemeClr val="tx1"/>
            </a:solidFill>
            <a:round/>
            <a:headEnd type="triangle" w="med" len="med"/>
            <a:tailEnd/>
          </a:ln>
        </p:spPr>
        <p:txBody>
          <a:bodyPr wrap="none" anchor="ctr"/>
          <a:lstStyle/>
          <a:p>
            <a:pPr>
              <a:defRPr/>
            </a:pPr>
            <a:endParaRPr lang="en-US">
              <a:latin typeface="+mn-lt"/>
              <a:ea typeface="ＭＳ Ｐゴシック" charset="-128"/>
              <a:cs typeface="ＭＳ Ｐゴシック" charset="-128"/>
            </a:endParaRPr>
          </a:p>
        </p:txBody>
      </p:sp>
      <p:sp>
        <p:nvSpPr>
          <p:cNvPr id="28714" name="Rectangle 42"/>
          <p:cNvSpPr>
            <a:spLocks noChangeArrowheads="1"/>
          </p:cNvSpPr>
          <p:nvPr/>
        </p:nvSpPr>
        <p:spPr bwMode="auto">
          <a:xfrm>
            <a:off x="7767638" y="2595563"/>
            <a:ext cx="1323975" cy="393700"/>
          </a:xfrm>
          <a:prstGeom prst="rect">
            <a:avLst/>
          </a:prstGeom>
          <a:noFill/>
          <a:ln w="12700">
            <a:noFill/>
            <a:miter lim="800000"/>
            <a:headEnd/>
            <a:tailEnd/>
          </a:ln>
        </p:spPr>
        <p:txBody>
          <a:bodyPr wrap="none" lIns="90488" tIns="44450" rIns="90488" bIns="44450">
            <a:spAutoFit/>
          </a:bodyPr>
          <a:lstStyle/>
          <a:p>
            <a:pPr>
              <a:defRPr/>
            </a:pPr>
            <a:r>
              <a:rPr lang="en-US" sz="2000" u="sng">
                <a:latin typeface="+mn-lt"/>
                <a:ea typeface="ＭＳ Ｐゴシック" charset="-128"/>
                <a:cs typeface="ＭＳ Ｐゴシック" charset="-128"/>
              </a:rPr>
              <a:t>MemtoReg</a:t>
            </a:r>
          </a:p>
        </p:txBody>
      </p:sp>
      <p:sp>
        <p:nvSpPr>
          <p:cNvPr id="28715" name="Rectangle 43"/>
          <p:cNvSpPr>
            <a:spLocks noChangeArrowheads="1"/>
          </p:cNvSpPr>
          <p:nvPr/>
        </p:nvSpPr>
        <p:spPr bwMode="auto">
          <a:xfrm>
            <a:off x="6424613" y="5961063"/>
            <a:ext cx="466725"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clk</a:t>
            </a:r>
          </a:p>
        </p:txBody>
      </p:sp>
      <p:sp>
        <p:nvSpPr>
          <p:cNvPr id="28716" name="Rectangle 44"/>
          <p:cNvSpPr>
            <a:spLocks noChangeArrowheads="1"/>
          </p:cNvSpPr>
          <p:nvPr/>
        </p:nvSpPr>
        <p:spPr bwMode="auto">
          <a:xfrm>
            <a:off x="6153150" y="5427663"/>
            <a:ext cx="935038" cy="393700"/>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Data In</a:t>
            </a:r>
          </a:p>
        </p:txBody>
      </p:sp>
      <p:sp>
        <p:nvSpPr>
          <p:cNvPr id="28717" name="Line 45"/>
          <p:cNvSpPr>
            <a:spLocks noChangeShapeType="1"/>
          </p:cNvSpPr>
          <p:nvPr/>
        </p:nvSpPr>
        <p:spPr bwMode="auto">
          <a:xfrm flipH="1">
            <a:off x="6732588" y="5346700"/>
            <a:ext cx="88900" cy="128588"/>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18" name="Rectangle 46"/>
          <p:cNvSpPr>
            <a:spLocks noChangeArrowheads="1"/>
          </p:cNvSpPr>
          <p:nvPr/>
        </p:nvSpPr>
        <p:spPr bwMode="auto">
          <a:xfrm>
            <a:off x="6762750" y="5122863"/>
            <a:ext cx="390525" cy="33496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32</a:t>
            </a:r>
          </a:p>
        </p:txBody>
      </p:sp>
      <p:sp>
        <p:nvSpPr>
          <p:cNvPr id="28719" name="Line 47"/>
          <p:cNvSpPr>
            <a:spLocks noChangeShapeType="1"/>
          </p:cNvSpPr>
          <p:nvPr/>
        </p:nvSpPr>
        <p:spPr bwMode="auto">
          <a:xfrm flipV="1">
            <a:off x="7435850" y="3370263"/>
            <a:ext cx="12700" cy="1846262"/>
          </a:xfrm>
          <a:prstGeom prst="line">
            <a:avLst/>
          </a:prstGeom>
          <a:noFill/>
          <a:ln w="19050">
            <a:solidFill>
              <a:schemeClr val="tx1"/>
            </a:solidFill>
            <a:round/>
            <a:headEnd type="triangle" w="med" len="med"/>
            <a:tailEnd/>
          </a:ln>
        </p:spPr>
        <p:txBody>
          <a:bodyPr wrap="none" anchor="ctr"/>
          <a:lstStyle/>
          <a:p>
            <a:pPr>
              <a:defRPr/>
            </a:pPr>
            <a:endParaRPr lang="en-US">
              <a:latin typeface="+mn-lt"/>
              <a:ea typeface="ＭＳ Ｐゴシック" charset="-128"/>
              <a:cs typeface="ＭＳ Ｐゴシック" charset="-128"/>
            </a:endParaRPr>
          </a:p>
        </p:txBody>
      </p:sp>
      <p:sp>
        <p:nvSpPr>
          <p:cNvPr id="28720" name="Rectangle 48"/>
          <p:cNvSpPr>
            <a:spLocks noChangeArrowheads="1"/>
          </p:cNvSpPr>
          <p:nvPr/>
        </p:nvSpPr>
        <p:spPr bwMode="auto">
          <a:xfrm>
            <a:off x="6991350" y="2959100"/>
            <a:ext cx="1041400" cy="393700"/>
          </a:xfrm>
          <a:prstGeom prst="rect">
            <a:avLst/>
          </a:prstGeom>
          <a:noFill/>
          <a:ln w="12700">
            <a:noFill/>
            <a:miter lim="800000"/>
            <a:headEnd/>
            <a:tailEnd/>
          </a:ln>
        </p:spPr>
        <p:txBody>
          <a:bodyPr wrap="none" lIns="90488" tIns="44450" rIns="90488" bIns="44450">
            <a:spAutoFit/>
          </a:bodyPr>
          <a:lstStyle/>
          <a:p>
            <a:pPr>
              <a:defRPr/>
            </a:pPr>
            <a:r>
              <a:rPr lang="en-US" sz="2000" u="sng" dirty="0" err="1">
                <a:latin typeface="+mn-lt"/>
                <a:ea typeface="ＭＳ Ｐゴシック" charset="-128"/>
                <a:cs typeface="ＭＳ Ｐゴシック" charset="-128"/>
              </a:rPr>
              <a:t>MemWr</a:t>
            </a:r>
            <a:endParaRPr lang="en-US" sz="2000" u="sng" dirty="0">
              <a:latin typeface="+mn-lt"/>
              <a:ea typeface="ＭＳ Ｐゴシック" charset="-128"/>
              <a:cs typeface="ＭＳ Ｐゴシック" charset="-128"/>
            </a:endParaRPr>
          </a:p>
        </p:txBody>
      </p:sp>
      <p:grpSp>
        <p:nvGrpSpPr>
          <p:cNvPr id="79924" name="Group 49"/>
          <p:cNvGrpSpPr>
            <a:grpSpLocks/>
          </p:cNvGrpSpPr>
          <p:nvPr/>
        </p:nvGrpSpPr>
        <p:grpSpPr bwMode="auto">
          <a:xfrm>
            <a:off x="3333750" y="3036888"/>
            <a:ext cx="838200" cy="336550"/>
            <a:chOff x="2640" y="1422"/>
            <a:chExt cx="528" cy="212"/>
          </a:xfrm>
        </p:grpSpPr>
        <p:sp>
          <p:nvSpPr>
            <p:cNvPr id="28771" name="Rectangle 50"/>
            <p:cNvSpPr>
              <a:spLocks noChangeArrowheads="1"/>
            </p:cNvSpPr>
            <p:nvPr/>
          </p:nvSpPr>
          <p:spPr bwMode="auto">
            <a:xfrm>
              <a:off x="2928" y="1422"/>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28772" name="Rectangle 51"/>
            <p:cNvSpPr>
              <a:spLocks noChangeArrowheads="1"/>
            </p:cNvSpPr>
            <p:nvPr/>
          </p:nvSpPr>
          <p:spPr bwMode="auto">
            <a:xfrm>
              <a:off x="2688" y="1422"/>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1</a:t>
              </a:r>
            </a:p>
          </p:txBody>
        </p:sp>
        <p:sp>
          <p:nvSpPr>
            <p:cNvPr id="28773" name="Freeform 52"/>
            <p:cNvSpPr>
              <a:spLocks/>
            </p:cNvSpPr>
            <p:nvPr/>
          </p:nvSpPr>
          <p:spPr bwMode="auto">
            <a:xfrm>
              <a:off x="2640" y="1440"/>
              <a:ext cx="528" cy="192"/>
            </a:xfrm>
            <a:custGeom>
              <a:avLst/>
              <a:gdLst>
                <a:gd name="T0" fmla="*/ 0 w 528"/>
                <a:gd name="T1" fmla="*/ 0 h 192"/>
                <a:gd name="T2" fmla="*/ 48 w 528"/>
                <a:gd name="T3" fmla="*/ 192 h 192"/>
                <a:gd name="T4" fmla="*/ 480 w 528"/>
                <a:gd name="T5" fmla="*/ 192 h 192"/>
                <a:gd name="T6" fmla="*/ 528 w 528"/>
                <a:gd name="T7" fmla="*/ 0 h 192"/>
                <a:gd name="T8" fmla="*/ 0 w 528"/>
                <a:gd name="T9" fmla="*/ 0 h 192"/>
                <a:gd name="T10" fmla="*/ 0 60000 65536"/>
                <a:gd name="T11" fmla="*/ 0 60000 65536"/>
                <a:gd name="T12" fmla="*/ 0 60000 65536"/>
                <a:gd name="T13" fmla="*/ 0 60000 65536"/>
                <a:gd name="T14" fmla="*/ 0 60000 65536"/>
                <a:gd name="T15" fmla="*/ 0 w 528"/>
                <a:gd name="T16" fmla="*/ 0 h 192"/>
                <a:gd name="T17" fmla="*/ 528 w 528"/>
                <a:gd name="T18" fmla="*/ 192 h 192"/>
              </a:gdLst>
              <a:ahLst/>
              <a:cxnLst>
                <a:cxn ang="T10">
                  <a:pos x="T0" y="T1"/>
                </a:cxn>
                <a:cxn ang="T11">
                  <a:pos x="T2" y="T3"/>
                </a:cxn>
                <a:cxn ang="T12">
                  <a:pos x="T4" y="T5"/>
                </a:cxn>
                <a:cxn ang="T13">
                  <a:pos x="T6" y="T7"/>
                </a:cxn>
                <a:cxn ang="T14">
                  <a:pos x="T8" y="T9"/>
                </a:cxn>
              </a:cxnLst>
              <a:rect l="T15" t="T16" r="T17" b="T18"/>
              <a:pathLst>
                <a:path w="528" h="192">
                  <a:moveTo>
                    <a:pt x="0" y="0"/>
                  </a:moveTo>
                  <a:lnTo>
                    <a:pt x="48" y="192"/>
                  </a:lnTo>
                  <a:lnTo>
                    <a:pt x="480" y="192"/>
                  </a:lnTo>
                  <a:lnTo>
                    <a:pt x="528" y="0"/>
                  </a:lnTo>
                  <a:lnTo>
                    <a:pt x="0" y="0"/>
                  </a:lnTo>
                  <a:close/>
                </a:path>
              </a:pathLst>
            </a:custGeom>
            <a:noFill/>
            <a:ln w="28575">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grpSp>
      <p:sp>
        <p:nvSpPr>
          <p:cNvPr id="28722" name="Rectangle 53"/>
          <p:cNvSpPr>
            <a:spLocks noChangeArrowheads="1"/>
          </p:cNvSpPr>
          <p:nvPr/>
        </p:nvSpPr>
        <p:spPr bwMode="auto">
          <a:xfrm>
            <a:off x="3333750" y="3979863"/>
            <a:ext cx="1447800" cy="990600"/>
          </a:xfrm>
          <a:prstGeom prst="rect">
            <a:avLst/>
          </a:prstGeom>
          <a:noFill/>
          <a:ln w="28575">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grpSp>
        <p:nvGrpSpPr>
          <p:cNvPr id="79926" name="Group 54"/>
          <p:cNvGrpSpPr>
            <a:grpSpLocks/>
          </p:cNvGrpSpPr>
          <p:nvPr/>
        </p:nvGrpSpPr>
        <p:grpSpPr bwMode="auto">
          <a:xfrm>
            <a:off x="5641975" y="4589463"/>
            <a:ext cx="358775" cy="1219200"/>
            <a:chOff x="3518" y="2640"/>
            <a:chExt cx="226" cy="768"/>
          </a:xfrm>
        </p:grpSpPr>
        <p:sp>
          <p:nvSpPr>
            <p:cNvPr id="28768" name="Rectangle 55"/>
            <p:cNvSpPr>
              <a:spLocks noChangeArrowheads="1"/>
            </p:cNvSpPr>
            <p:nvPr/>
          </p:nvSpPr>
          <p:spPr bwMode="auto">
            <a:xfrm>
              <a:off x="3518" y="2696"/>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28769" name="Rectangle 56"/>
            <p:cNvSpPr>
              <a:spLocks noChangeArrowheads="1"/>
            </p:cNvSpPr>
            <p:nvPr/>
          </p:nvSpPr>
          <p:spPr bwMode="auto">
            <a:xfrm>
              <a:off x="3518" y="3187"/>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1</a:t>
              </a:r>
            </a:p>
          </p:txBody>
        </p:sp>
        <p:sp>
          <p:nvSpPr>
            <p:cNvPr id="28770" name="Freeform 57"/>
            <p:cNvSpPr>
              <a:spLocks/>
            </p:cNvSpPr>
            <p:nvPr/>
          </p:nvSpPr>
          <p:spPr bwMode="auto">
            <a:xfrm>
              <a:off x="3552" y="2640"/>
              <a:ext cx="192" cy="768"/>
            </a:xfrm>
            <a:custGeom>
              <a:avLst/>
              <a:gdLst>
                <a:gd name="T0" fmla="*/ 0 w 192"/>
                <a:gd name="T1" fmla="*/ 0 h 768"/>
                <a:gd name="T2" fmla="*/ 0 w 192"/>
                <a:gd name="T3" fmla="*/ 768 h 768"/>
                <a:gd name="T4" fmla="*/ 192 w 192"/>
                <a:gd name="T5" fmla="*/ 672 h 768"/>
                <a:gd name="T6" fmla="*/ 192 w 192"/>
                <a:gd name="T7" fmla="*/ 96 h 768"/>
                <a:gd name="T8" fmla="*/ 0 w 192"/>
                <a:gd name="T9" fmla="*/ 0 h 768"/>
                <a:gd name="T10" fmla="*/ 0 60000 65536"/>
                <a:gd name="T11" fmla="*/ 0 60000 65536"/>
                <a:gd name="T12" fmla="*/ 0 60000 65536"/>
                <a:gd name="T13" fmla="*/ 0 60000 65536"/>
                <a:gd name="T14" fmla="*/ 0 60000 65536"/>
                <a:gd name="T15" fmla="*/ 0 w 192"/>
                <a:gd name="T16" fmla="*/ 0 h 768"/>
                <a:gd name="T17" fmla="*/ 192 w 192"/>
                <a:gd name="T18" fmla="*/ 768 h 768"/>
              </a:gdLst>
              <a:ahLst/>
              <a:cxnLst>
                <a:cxn ang="T10">
                  <a:pos x="T0" y="T1"/>
                </a:cxn>
                <a:cxn ang="T11">
                  <a:pos x="T2" y="T3"/>
                </a:cxn>
                <a:cxn ang="T12">
                  <a:pos x="T4" y="T5"/>
                </a:cxn>
                <a:cxn ang="T13">
                  <a:pos x="T6" y="T7"/>
                </a:cxn>
                <a:cxn ang="T14">
                  <a:pos x="T8" y="T9"/>
                </a:cxn>
              </a:cxnLst>
              <a:rect l="T15" t="T16" r="T17" b="T18"/>
              <a:pathLst>
                <a:path w="192" h="768">
                  <a:moveTo>
                    <a:pt x="0" y="0"/>
                  </a:moveTo>
                  <a:lnTo>
                    <a:pt x="0" y="768"/>
                  </a:lnTo>
                  <a:lnTo>
                    <a:pt x="192" y="672"/>
                  </a:lnTo>
                  <a:lnTo>
                    <a:pt x="192" y="96"/>
                  </a:lnTo>
                  <a:lnTo>
                    <a:pt x="0" y="0"/>
                  </a:lnTo>
                  <a:close/>
                </a:path>
              </a:pathLst>
            </a:custGeom>
            <a:noFill/>
            <a:ln w="28575">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grpSp>
      <p:grpSp>
        <p:nvGrpSpPr>
          <p:cNvPr id="79927" name="Group 58"/>
          <p:cNvGrpSpPr>
            <a:grpSpLocks/>
          </p:cNvGrpSpPr>
          <p:nvPr/>
        </p:nvGrpSpPr>
        <p:grpSpPr bwMode="auto">
          <a:xfrm>
            <a:off x="6505575" y="3979863"/>
            <a:ext cx="485775" cy="1143000"/>
            <a:chOff x="4009" y="2304"/>
            <a:chExt cx="306" cy="720"/>
          </a:xfrm>
        </p:grpSpPr>
        <p:sp>
          <p:nvSpPr>
            <p:cNvPr id="28765" name="Rectangle 59"/>
            <p:cNvSpPr>
              <a:spLocks noChangeArrowheads="1"/>
            </p:cNvSpPr>
            <p:nvPr/>
          </p:nvSpPr>
          <p:spPr bwMode="auto">
            <a:xfrm>
              <a:off x="4009" y="2322"/>
              <a:ext cx="115" cy="212"/>
            </a:xfrm>
            <a:prstGeom prst="rect">
              <a:avLst/>
            </a:prstGeom>
            <a:noFill/>
            <a:ln w="12700">
              <a:noFill/>
              <a:miter lim="800000"/>
              <a:headEnd/>
              <a:tailEnd/>
            </a:ln>
          </p:spPr>
          <p:txBody>
            <a:bodyPr wrap="none" lIns="90488" tIns="44450" rIns="90488" bIns="44450">
              <a:spAutoFit/>
            </a:bodyPr>
            <a:lstStyle/>
            <a:p>
              <a:pPr>
                <a:defRPr/>
              </a:pPr>
              <a:endParaRPr lang="en-US" sz="1600" b="1">
                <a:latin typeface="+mn-lt"/>
                <a:ea typeface="ＭＳ Ｐゴシック" charset="-128"/>
                <a:cs typeface="ＭＳ Ｐゴシック" charset="-128"/>
              </a:endParaRPr>
            </a:p>
          </p:txBody>
        </p:sp>
        <p:sp>
          <p:nvSpPr>
            <p:cNvPr id="28766" name="Rectangle 60"/>
            <p:cNvSpPr>
              <a:spLocks noChangeArrowheads="1"/>
            </p:cNvSpPr>
            <p:nvPr/>
          </p:nvSpPr>
          <p:spPr bwMode="auto">
            <a:xfrm rot="5400000">
              <a:off x="4016" y="2581"/>
              <a:ext cx="337" cy="212"/>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ALU</a:t>
              </a:r>
            </a:p>
          </p:txBody>
        </p:sp>
        <p:sp>
          <p:nvSpPr>
            <p:cNvPr id="28767" name="Freeform 61"/>
            <p:cNvSpPr>
              <a:spLocks/>
            </p:cNvSpPr>
            <p:nvPr/>
          </p:nvSpPr>
          <p:spPr bwMode="auto">
            <a:xfrm>
              <a:off x="4032" y="2304"/>
              <a:ext cx="283" cy="720"/>
            </a:xfrm>
            <a:custGeom>
              <a:avLst/>
              <a:gdLst>
                <a:gd name="T0" fmla="*/ 0 w 240"/>
                <a:gd name="T1" fmla="*/ 0 h 672"/>
                <a:gd name="T2" fmla="*/ 0 w 240"/>
                <a:gd name="T3" fmla="*/ 355 h 672"/>
                <a:gd name="T4" fmla="*/ 79 w 240"/>
                <a:gd name="T5" fmla="*/ 414 h 672"/>
                <a:gd name="T6" fmla="*/ 0 w 240"/>
                <a:gd name="T7" fmla="*/ 471 h 672"/>
                <a:gd name="T8" fmla="*/ 0 w 240"/>
                <a:gd name="T9" fmla="*/ 826 h 672"/>
                <a:gd name="T10" fmla="*/ 394 w 240"/>
                <a:gd name="T11" fmla="*/ 590 h 672"/>
                <a:gd name="T12" fmla="*/ 394 w 240"/>
                <a:gd name="T13" fmla="*/ 237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grpSp>
      <p:sp>
        <p:nvSpPr>
          <p:cNvPr id="28725" name="Rectangle 62"/>
          <p:cNvSpPr>
            <a:spLocks noChangeArrowheads="1"/>
          </p:cNvSpPr>
          <p:nvPr/>
        </p:nvSpPr>
        <p:spPr bwMode="auto">
          <a:xfrm>
            <a:off x="8537575" y="4484688"/>
            <a:ext cx="287338" cy="33496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28726" name="Rectangle 63"/>
          <p:cNvSpPr>
            <a:spLocks noChangeArrowheads="1"/>
          </p:cNvSpPr>
          <p:nvPr/>
        </p:nvSpPr>
        <p:spPr bwMode="auto">
          <a:xfrm>
            <a:off x="8537575" y="5475288"/>
            <a:ext cx="287338" cy="33496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1</a:t>
            </a:r>
          </a:p>
        </p:txBody>
      </p:sp>
      <p:sp>
        <p:nvSpPr>
          <p:cNvPr id="28727" name="Freeform 64"/>
          <p:cNvSpPr>
            <a:spLocks/>
          </p:cNvSpPr>
          <p:nvPr/>
        </p:nvSpPr>
        <p:spPr bwMode="auto">
          <a:xfrm>
            <a:off x="8591550" y="4360863"/>
            <a:ext cx="304800" cy="1600200"/>
          </a:xfrm>
          <a:custGeom>
            <a:avLst/>
            <a:gdLst>
              <a:gd name="T0" fmla="*/ 0 w 192"/>
              <a:gd name="T1" fmla="*/ 0 h 1008"/>
              <a:gd name="T2" fmla="*/ 0 w 192"/>
              <a:gd name="T3" fmla="*/ 2147483647 h 1008"/>
              <a:gd name="T4" fmla="*/ 2147483647 w 192"/>
              <a:gd name="T5" fmla="*/ 2147483647 h 1008"/>
              <a:gd name="T6" fmla="*/ 2147483647 w 192"/>
              <a:gd name="T7" fmla="*/ 2147483647 h 1008"/>
              <a:gd name="T8" fmla="*/ 0 w 192"/>
              <a:gd name="T9" fmla="*/ 0 h 1008"/>
              <a:gd name="T10" fmla="*/ 0 60000 65536"/>
              <a:gd name="T11" fmla="*/ 0 60000 65536"/>
              <a:gd name="T12" fmla="*/ 0 60000 65536"/>
              <a:gd name="T13" fmla="*/ 0 60000 65536"/>
              <a:gd name="T14" fmla="*/ 0 60000 65536"/>
              <a:gd name="T15" fmla="*/ 0 w 192"/>
              <a:gd name="T16" fmla="*/ 0 h 1008"/>
              <a:gd name="T17" fmla="*/ 192 w 192"/>
              <a:gd name="T18" fmla="*/ 1008 h 1008"/>
            </a:gdLst>
            <a:ahLst/>
            <a:cxnLst>
              <a:cxn ang="T10">
                <a:pos x="T0" y="T1"/>
              </a:cxn>
              <a:cxn ang="T11">
                <a:pos x="T2" y="T3"/>
              </a:cxn>
              <a:cxn ang="T12">
                <a:pos x="T4" y="T5"/>
              </a:cxn>
              <a:cxn ang="T13">
                <a:pos x="T6" y="T7"/>
              </a:cxn>
              <a:cxn ang="T14">
                <a:pos x="T8" y="T9"/>
              </a:cxn>
            </a:cxnLst>
            <a:rect l="T15" t="T16" r="T17" b="T18"/>
            <a:pathLst>
              <a:path w="192" h="1008">
                <a:moveTo>
                  <a:pt x="0" y="0"/>
                </a:moveTo>
                <a:lnTo>
                  <a:pt x="0" y="1008"/>
                </a:lnTo>
                <a:lnTo>
                  <a:pt x="192" y="864"/>
                </a:lnTo>
                <a:lnTo>
                  <a:pt x="192" y="144"/>
                </a:lnTo>
                <a:lnTo>
                  <a:pt x="0" y="0"/>
                </a:lnTo>
                <a:close/>
              </a:path>
            </a:pathLst>
          </a:custGeom>
          <a:noFill/>
          <a:ln w="28575">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28" name="Rectangle 65"/>
          <p:cNvSpPr>
            <a:spLocks noChangeArrowheads="1"/>
          </p:cNvSpPr>
          <p:nvPr/>
        </p:nvSpPr>
        <p:spPr bwMode="auto">
          <a:xfrm>
            <a:off x="7134225" y="5222875"/>
            <a:ext cx="1127125" cy="1128713"/>
          </a:xfrm>
          <a:prstGeom prst="rect">
            <a:avLst/>
          </a:prstGeom>
          <a:noFill/>
          <a:ln w="28575">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28729" name="Rectangle 66"/>
          <p:cNvSpPr>
            <a:spLocks noChangeArrowheads="1"/>
          </p:cNvSpPr>
          <p:nvPr/>
        </p:nvSpPr>
        <p:spPr bwMode="auto">
          <a:xfrm>
            <a:off x="7115175" y="5170488"/>
            <a:ext cx="639763" cy="33496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WrEn</a:t>
            </a:r>
          </a:p>
        </p:txBody>
      </p:sp>
      <p:sp>
        <p:nvSpPr>
          <p:cNvPr id="28730" name="Rectangle 67"/>
          <p:cNvSpPr>
            <a:spLocks noChangeArrowheads="1"/>
          </p:cNvSpPr>
          <p:nvPr/>
        </p:nvSpPr>
        <p:spPr bwMode="auto">
          <a:xfrm>
            <a:off x="7726363" y="5170488"/>
            <a:ext cx="496887" cy="333375"/>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Adr</a:t>
            </a:r>
          </a:p>
        </p:txBody>
      </p:sp>
      <p:sp>
        <p:nvSpPr>
          <p:cNvPr id="28731" name="Rectangle 68"/>
          <p:cNvSpPr>
            <a:spLocks noChangeArrowheads="1"/>
          </p:cNvSpPr>
          <p:nvPr/>
        </p:nvSpPr>
        <p:spPr bwMode="auto">
          <a:xfrm>
            <a:off x="7151688" y="5578475"/>
            <a:ext cx="1096962" cy="592138"/>
          </a:xfrm>
          <a:prstGeom prst="rect">
            <a:avLst/>
          </a:prstGeom>
          <a:noFill/>
          <a:ln w="12700">
            <a:noFill/>
            <a:miter lim="800000"/>
            <a:headEnd/>
            <a:tailEnd/>
          </a:ln>
        </p:spPr>
        <p:txBody>
          <a:bodyPr wrap="none" lIns="90488" tIns="44450" rIns="90488" bIns="44450">
            <a:spAutoFit/>
          </a:bodyPr>
          <a:lstStyle/>
          <a:p>
            <a:pPr algn="ctr">
              <a:lnSpc>
                <a:spcPct val="80000"/>
              </a:lnSpc>
              <a:defRPr/>
            </a:pPr>
            <a:r>
              <a:rPr lang="en-US" sz="2000" b="1" dirty="0">
                <a:latin typeface="+mn-lt"/>
                <a:ea typeface="ＭＳ Ｐゴシック" charset="-128"/>
                <a:cs typeface="ＭＳ Ｐゴシック" charset="-128"/>
              </a:rPr>
              <a:t>Data</a:t>
            </a:r>
          </a:p>
          <a:p>
            <a:pPr algn="ctr">
              <a:lnSpc>
                <a:spcPct val="80000"/>
              </a:lnSpc>
              <a:defRPr/>
            </a:pPr>
            <a:r>
              <a:rPr lang="en-US" sz="2000" b="1" dirty="0">
                <a:latin typeface="+mn-lt"/>
                <a:ea typeface="ＭＳ Ｐゴシック" charset="-128"/>
                <a:cs typeface="ＭＳ Ｐゴシック" charset="-128"/>
              </a:rPr>
              <a:t>Memory</a:t>
            </a:r>
          </a:p>
        </p:txBody>
      </p:sp>
      <p:sp>
        <p:nvSpPr>
          <p:cNvPr id="28732" name="Line 69"/>
          <p:cNvSpPr>
            <a:spLocks noChangeShapeType="1"/>
          </p:cNvSpPr>
          <p:nvPr/>
        </p:nvSpPr>
        <p:spPr bwMode="auto">
          <a:xfrm>
            <a:off x="7143750" y="6113463"/>
            <a:ext cx="152400" cy="762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33" name="Line 70"/>
          <p:cNvSpPr>
            <a:spLocks noChangeShapeType="1"/>
          </p:cNvSpPr>
          <p:nvPr/>
        </p:nvSpPr>
        <p:spPr bwMode="auto">
          <a:xfrm flipH="1">
            <a:off x="7143750" y="6189663"/>
            <a:ext cx="152400" cy="762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34" name="Line 71"/>
          <p:cNvSpPr>
            <a:spLocks noChangeShapeType="1"/>
          </p:cNvSpPr>
          <p:nvPr/>
        </p:nvSpPr>
        <p:spPr bwMode="auto">
          <a:xfrm>
            <a:off x="3562350" y="2913063"/>
            <a:ext cx="0" cy="1524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35" name="Line 72"/>
          <p:cNvSpPr>
            <a:spLocks noChangeShapeType="1"/>
          </p:cNvSpPr>
          <p:nvPr/>
        </p:nvSpPr>
        <p:spPr bwMode="auto">
          <a:xfrm>
            <a:off x="3943350" y="2913063"/>
            <a:ext cx="0" cy="1524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36" name="Freeform 73"/>
          <p:cNvSpPr>
            <a:spLocks/>
          </p:cNvSpPr>
          <p:nvPr/>
        </p:nvSpPr>
        <p:spPr bwMode="auto">
          <a:xfrm>
            <a:off x="3028950" y="2989263"/>
            <a:ext cx="304800" cy="228600"/>
          </a:xfrm>
          <a:custGeom>
            <a:avLst/>
            <a:gdLst>
              <a:gd name="T0" fmla="*/ 0 w 192"/>
              <a:gd name="T1" fmla="*/ 0 h 336"/>
              <a:gd name="T2" fmla="*/ 0 w 192"/>
              <a:gd name="T3" fmla="*/ 2147483647 h 336"/>
              <a:gd name="T4" fmla="*/ 2147483647 w 192"/>
              <a:gd name="T5" fmla="*/ 2147483647 h 336"/>
              <a:gd name="T6" fmla="*/ 0 60000 65536"/>
              <a:gd name="T7" fmla="*/ 0 60000 65536"/>
              <a:gd name="T8" fmla="*/ 0 60000 65536"/>
              <a:gd name="T9" fmla="*/ 0 w 192"/>
              <a:gd name="T10" fmla="*/ 0 h 336"/>
              <a:gd name="T11" fmla="*/ 192 w 192"/>
              <a:gd name="T12" fmla="*/ 336 h 336"/>
            </a:gdLst>
            <a:ahLst/>
            <a:cxnLst>
              <a:cxn ang="T6">
                <a:pos x="T0" y="T1"/>
              </a:cxn>
              <a:cxn ang="T7">
                <a:pos x="T2" y="T3"/>
              </a:cxn>
              <a:cxn ang="T8">
                <a:pos x="T4" y="T5"/>
              </a:cxn>
            </a:cxnLst>
            <a:rect l="T9" t="T10" r="T11" b="T12"/>
            <a:pathLst>
              <a:path w="192" h="336">
                <a:moveTo>
                  <a:pt x="0" y="0"/>
                </a:moveTo>
                <a:lnTo>
                  <a:pt x="0" y="336"/>
                </a:lnTo>
                <a:lnTo>
                  <a:pt x="192" y="336"/>
                </a:lnTo>
              </a:path>
            </a:pathLst>
          </a:cu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28737" name="Line 74"/>
          <p:cNvSpPr>
            <a:spLocks noChangeShapeType="1"/>
          </p:cNvSpPr>
          <p:nvPr/>
        </p:nvSpPr>
        <p:spPr bwMode="auto">
          <a:xfrm>
            <a:off x="3486150" y="3751263"/>
            <a:ext cx="0" cy="2286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38" name="Line 75"/>
          <p:cNvSpPr>
            <a:spLocks noChangeShapeType="1"/>
          </p:cNvSpPr>
          <p:nvPr/>
        </p:nvSpPr>
        <p:spPr bwMode="auto">
          <a:xfrm>
            <a:off x="3790950" y="3370263"/>
            <a:ext cx="0" cy="6096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39" name="Line 76"/>
          <p:cNvSpPr>
            <a:spLocks noChangeShapeType="1"/>
          </p:cNvSpPr>
          <p:nvPr/>
        </p:nvSpPr>
        <p:spPr bwMode="auto">
          <a:xfrm>
            <a:off x="4171950" y="3675063"/>
            <a:ext cx="0" cy="3048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40" name="Line 77"/>
          <p:cNvSpPr>
            <a:spLocks noChangeShapeType="1"/>
          </p:cNvSpPr>
          <p:nvPr/>
        </p:nvSpPr>
        <p:spPr bwMode="auto">
          <a:xfrm>
            <a:off x="4552950" y="3675063"/>
            <a:ext cx="0" cy="3048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41" name="Rectangle 78"/>
          <p:cNvSpPr>
            <a:spLocks noChangeArrowheads="1"/>
          </p:cNvSpPr>
          <p:nvPr/>
        </p:nvSpPr>
        <p:spPr bwMode="auto">
          <a:xfrm>
            <a:off x="4346575" y="3598863"/>
            <a:ext cx="287338" cy="33496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5</a:t>
            </a:r>
          </a:p>
        </p:txBody>
      </p:sp>
      <p:sp>
        <p:nvSpPr>
          <p:cNvPr id="28742" name="Line 79"/>
          <p:cNvSpPr>
            <a:spLocks noChangeShapeType="1"/>
          </p:cNvSpPr>
          <p:nvPr/>
        </p:nvSpPr>
        <p:spPr bwMode="auto">
          <a:xfrm>
            <a:off x="4781550" y="4284663"/>
            <a:ext cx="1752600" cy="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28743" name="Line 80"/>
          <p:cNvSpPr>
            <a:spLocks noChangeShapeType="1"/>
          </p:cNvSpPr>
          <p:nvPr/>
        </p:nvSpPr>
        <p:spPr bwMode="auto">
          <a:xfrm>
            <a:off x="6838950" y="2951163"/>
            <a:ext cx="0" cy="121920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28744" name="Line 81"/>
          <p:cNvSpPr>
            <a:spLocks noChangeShapeType="1"/>
          </p:cNvSpPr>
          <p:nvPr/>
        </p:nvSpPr>
        <p:spPr bwMode="auto">
          <a:xfrm>
            <a:off x="4781550" y="4818063"/>
            <a:ext cx="914400" cy="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28745" name="Line 82"/>
          <p:cNvSpPr>
            <a:spLocks noChangeShapeType="1"/>
          </p:cNvSpPr>
          <p:nvPr/>
        </p:nvSpPr>
        <p:spPr bwMode="auto">
          <a:xfrm>
            <a:off x="6000750" y="4970463"/>
            <a:ext cx="533400" cy="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28746" name="Line 83"/>
          <p:cNvSpPr>
            <a:spLocks noChangeShapeType="1"/>
          </p:cNvSpPr>
          <p:nvPr/>
        </p:nvSpPr>
        <p:spPr bwMode="auto">
          <a:xfrm>
            <a:off x="5010150" y="5656263"/>
            <a:ext cx="685800" cy="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28747" name="Line 84"/>
          <p:cNvSpPr>
            <a:spLocks noChangeShapeType="1"/>
          </p:cNvSpPr>
          <p:nvPr/>
        </p:nvSpPr>
        <p:spPr bwMode="auto">
          <a:xfrm>
            <a:off x="3943350" y="5656263"/>
            <a:ext cx="685800" cy="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28748" name="Line 85"/>
          <p:cNvSpPr>
            <a:spLocks noChangeShapeType="1"/>
          </p:cNvSpPr>
          <p:nvPr/>
        </p:nvSpPr>
        <p:spPr bwMode="auto">
          <a:xfrm flipH="1">
            <a:off x="3562350" y="4818063"/>
            <a:ext cx="76200" cy="1524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49" name="Line 86"/>
          <p:cNvSpPr>
            <a:spLocks noChangeShapeType="1"/>
          </p:cNvSpPr>
          <p:nvPr/>
        </p:nvSpPr>
        <p:spPr bwMode="auto">
          <a:xfrm>
            <a:off x="3638550" y="4818063"/>
            <a:ext cx="76200" cy="1524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50" name="Line 87"/>
          <p:cNvSpPr>
            <a:spLocks noChangeShapeType="1"/>
          </p:cNvSpPr>
          <p:nvPr/>
        </p:nvSpPr>
        <p:spPr bwMode="auto">
          <a:xfrm>
            <a:off x="3638550" y="4970463"/>
            <a:ext cx="0" cy="2286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51" name="Line 88"/>
          <p:cNvSpPr>
            <a:spLocks noChangeShapeType="1"/>
          </p:cNvSpPr>
          <p:nvPr/>
        </p:nvSpPr>
        <p:spPr bwMode="auto">
          <a:xfrm flipV="1">
            <a:off x="4857750" y="6189663"/>
            <a:ext cx="0" cy="22860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28752" name="Line 89"/>
          <p:cNvSpPr>
            <a:spLocks noChangeShapeType="1"/>
          </p:cNvSpPr>
          <p:nvPr/>
        </p:nvSpPr>
        <p:spPr bwMode="auto">
          <a:xfrm flipV="1">
            <a:off x="5848350" y="5732463"/>
            <a:ext cx="0" cy="30480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28753" name="Line 90"/>
          <p:cNvSpPr>
            <a:spLocks noChangeShapeType="1"/>
          </p:cNvSpPr>
          <p:nvPr/>
        </p:nvSpPr>
        <p:spPr bwMode="auto">
          <a:xfrm flipH="1">
            <a:off x="6915150" y="6189663"/>
            <a:ext cx="228600" cy="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54" name="Line 91"/>
          <p:cNvSpPr>
            <a:spLocks noChangeShapeType="1"/>
          </p:cNvSpPr>
          <p:nvPr/>
        </p:nvSpPr>
        <p:spPr bwMode="auto">
          <a:xfrm>
            <a:off x="6991350" y="4589463"/>
            <a:ext cx="1600200" cy="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28755" name="Line 92"/>
          <p:cNvSpPr>
            <a:spLocks noChangeShapeType="1"/>
          </p:cNvSpPr>
          <p:nvPr/>
        </p:nvSpPr>
        <p:spPr bwMode="auto">
          <a:xfrm>
            <a:off x="7981950" y="4589463"/>
            <a:ext cx="0" cy="60960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28756" name="Line 93"/>
          <p:cNvSpPr>
            <a:spLocks noChangeShapeType="1"/>
          </p:cNvSpPr>
          <p:nvPr/>
        </p:nvSpPr>
        <p:spPr bwMode="auto">
          <a:xfrm flipH="1">
            <a:off x="7219950" y="4513263"/>
            <a:ext cx="76200" cy="1524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57" name="Freeform 94"/>
          <p:cNvSpPr>
            <a:spLocks/>
          </p:cNvSpPr>
          <p:nvPr/>
        </p:nvSpPr>
        <p:spPr bwMode="auto">
          <a:xfrm>
            <a:off x="2800350" y="4437063"/>
            <a:ext cx="6248400" cy="2057400"/>
          </a:xfrm>
          <a:custGeom>
            <a:avLst/>
            <a:gdLst>
              <a:gd name="T0" fmla="*/ 2147483647 w 3936"/>
              <a:gd name="T1" fmla="*/ 2147483647 h 1296"/>
              <a:gd name="T2" fmla="*/ 2147483647 w 3936"/>
              <a:gd name="T3" fmla="*/ 2147483647 h 1296"/>
              <a:gd name="T4" fmla="*/ 2147483647 w 3936"/>
              <a:gd name="T5" fmla="*/ 2147483647 h 1296"/>
              <a:gd name="T6" fmla="*/ 0 w 3936"/>
              <a:gd name="T7" fmla="*/ 2147483647 h 1296"/>
              <a:gd name="T8" fmla="*/ 0 w 3936"/>
              <a:gd name="T9" fmla="*/ 0 h 1296"/>
              <a:gd name="T10" fmla="*/ 2147483647 w 3936"/>
              <a:gd name="T11" fmla="*/ 0 h 1296"/>
              <a:gd name="T12" fmla="*/ 0 60000 65536"/>
              <a:gd name="T13" fmla="*/ 0 60000 65536"/>
              <a:gd name="T14" fmla="*/ 0 60000 65536"/>
              <a:gd name="T15" fmla="*/ 0 60000 65536"/>
              <a:gd name="T16" fmla="*/ 0 60000 65536"/>
              <a:gd name="T17" fmla="*/ 0 60000 65536"/>
              <a:gd name="T18" fmla="*/ 0 w 3936"/>
              <a:gd name="T19" fmla="*/ 0 h 1296"/>
              <a:gd name="T20" fmla="*/ 3936 w 3936"/>
              <a:gd name="T21" fmla="*/ 1296 h 1296"/>
            </a:gdLst>
            <a:ahLst/>
            <a:cxnLst>
              <a:cxn ang="T12">
                <a:pos x="T0" y="T1"/>
              </a:cxn>
              <a:cxn ang="T13">
                <a:pos x="T2" y="T3"/>
              </a:cxn>
              <a:cxn ang="T14">
                <a:pos x="T4" y="T5"/>
              </a:cxn>
              <a:cxn ang="T15">
                <a:pos x="T6" y="T7"/>
              </a:cxn>
              <a:cxn ang="T16">
                <a:pos x="T8" y="T9"/>
              </a:cxn>
              <a:cxn ang="T17">
                <a:pos x="T10" y="T11"/>
              </a:cxn>
            </a:cxnLst>
            <a:rect l="T18" t="T19" r="T20" b="T21"/>
            <a:pathLst>
              <a:path w="3936" h="1296">
                <a:moveTo>
                  <a:pt x="3840" y="432"/>
                </a:moveTo>
                <a:lnTo>
                  <a:pt x="3936" y="432"/>
                </a:lnTo>
                <a:lnTo>
                  <a:pt x="3936" y="1296"/>
                </a:lnTo>
                <a:lnTo>
                  <a:pt x="0" y="1296"/>
                </a:lnTo>
                <a:lnTo>
                  <a:pt x="0" y="0"/>
                </a:lnTo>
                <a:lnTo>
                  <a:pt x="336" y="0"/>
                </a:lnTo>
              </a:path>
            </a:pathLst>
          </a:cu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28758" name="Line 95"/>
          <p:cNvSpPr>
            <a:spLocks noChangeShapeType="1"/>
          </p:cNvSpPr>
          <p:nvPr/>
        </p:nvSpPr>
        <p:spPr bwMode="auto">
          <a:xfrm>
            <a:off x="6610350" y="5427663"/>
            <a:ext cx="533400" cy="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28759" name="Line 96"/>
          <p:cNvSpPr>
            <a:spLocks noChangeShapeType="1"/>
          </p:cNvSpPr>
          <p:nvPr/>
        </p:nvSpPr>
        <p:spPr bwMode="auto">
          <a:xfrm>
            <a:off x="8286750" y="5732463"/>
            <a:ext cx="304800" cy="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28760" name="Line 97"/>
          <p:cNvSpPr>
            <a:spLocks noChangeShapeType="1"/>
          </p:cNvSpPr>
          <p:nvPr/>
        </p:nvSpPr>
        <p:spPr bwMode="auto">
          <a:xfrm flipH="1">
            <a:off x="4552950" y="6418263"/>
            <a:ext cx="304800" cy="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61" name="Freeform 98"/>
          <p:cNvSpPr>
            <a:spLocks/>
          </p:cNvSpPr>
          <p:nvPr/>
        </p:nvSpPr>
        <p:spPr bwMode="auto">
          <a:xfrm>
            <a:off x="5391150" y="4814888"/>
            <a:ext cx="1219200" cy="609600"/>
          </a:xfrm>
          <a:custGeom>
            <a:avLst/>
            <a:gdLst>
              <a:gd name="T0" fmla="*/ 2147483647 w 768"/>
              <a:gd name="T1" fmla="*/ 2147483647 h 384"/>
              <a:gd name="T2" fmla="*/ 0 w 768"/>
              <a:gd name="T3" fmla="*/ 2147483647 h 384"/>
              <a:gd name="T4" fmla="*/ 0 w 768"/>
              <a:gd name="T5" fmla="*/ 0 h 384"/>
              <a:gd name="T6" fmla="*/ 0 60000 65536"/>
              <a:gd name="T7" fmla="*/ 0 60000 65536"/>
              <a:gd name="T8" fmla="*/ 0 60000 65536"/>
              <a:gd name="T9" fmla="*/ 0 w 768"/>
              <a:gd name="T10" fmla="*/ 0 h 384"/>
              <a:gd name="T11" fmla="*/ 768 w 768"/>
              <a:gd name="T12" fmla="*/ 384 h 384"/>
            </a:gdLst>
            <a:ahLst/>
            <a:cxnLst>
              <a:cxn ang="T6">
                <a:pos x="T0" y="T1"/>
              </a:cxn>
              <a:cxn ang="T7">
                <a:pos x="T2" y="T3"/>
              </a:cxn>
              <a:cxn ang="T8">
                <a:pos x="T4" y="T5"/>
              </a:cxn>
            </a:cxnLst>
            <a:rect l="T9" t="T10" r="T11" b="T12"/>
            <a:pathLst>
              <a:path w="768" h="384">
                <a:moveTo>
                  <a:pt x="768" y="384"/>
                </a:moveTo>
                <a:lnTo>
                  <a:pt x="0" y="384"/>
                </a:lnTo>
                <a:lnTo>
                  <a:pt x="0" y="0"/>
                </a:lnTo>
              </a:path>
            </a:pathLst>
          </a:cu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grpSp>
        <p:nvGrpSpPr>
          <p:cNvPr id="79965" name="Group 135"/>
          <p:cNvGrpSpPr>
            <a:grpSpLocks/>
          </p:cNvGrpSpPr>
          <p:nvPr/>
        </p:nvGrpSpPr>
        <p:grpSpPr bwMode="auto">
          <a:xfrm>
            <a:off x="66674" y="3059113"/>
            <a:ext cx="2723683" cy="3857625"/>
            <a:chOff x="3031102" y="2811463"/>
            <a:chExt cx="2723036" cy="3857345"/>
          </a:xfrm>
        </p:grpSpPr>
        <p:sp>
          <p:nvSpPr>
            <p:cNvPr id="106" name="Rectangle 5"/>
            <p:cNvSpPr>
              <a:spLocks noChangeArrowheads="1"/>
            </p:cNvSpPr>
            <p:nvPr/>
          </p:nvSpPr>
          <p:spPr bwMode="auto">
            <a:xfrm rot="10800000" flipV="1">
              <a:off x="3031102" y="6332282"/>
              <a:ext cx="764993" cy="336526"/>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imm16</a:t>
              </a:r>
            </a:p>
          </p:txBody>
        </p:sp>
        <p:sp>
          <p:nvSpPr>
            <p:cNvPr id="107" name="Rectangle 6"/>
            <p:cNvSpPr>
              <a:spLocks noChangeArrowheads="1"/>
            </p:cNvSpPr>
            <p:nvPr/>
          </p:nvSpPr>
          <p:spPr bwMode="auto">
            <a:xfrm>
              <a:off x="4915017" y="5297308"/>
              <a:ext cx="409478" cy="334938"/>
            </a:xfrm>
            <a:prstGeom prst="rect">
              <a:avLst/>
            </a:prstGeom>
            <a:noFill/>
            <a:ln w="12700">
              <a:noFill/>
              <a:miter lim="800000"/>
              <a:headEnd/>
              <a:tailEnd/>
            </a:ln>
          </p:spPr>
          <p:txBody>
            <a:bodyPr wrap="none" lIns="90488" tIns="44450" rIns="90488" bIns="44450">
              <a:spAutoFit/>
            </a:bodyPr>
            <a:lstStyle/>
            <a:p>
              <a:pPr>
                <a:defRPr/>
              </a:pPr>
              <a:r>
                <a:rPr lang="en-US" sz="1600" dirty="0" err="1">
                  <a:latin typeface="+mn-lt"/>
                  <a:ea typeface="ＭＳ Ｐゴシック" charset="-128"/>
                  <a:cs typeface="ＭＳ Ｐゴシック" charset="-128"/>
                </a:rPr>
                <a:t>clk</a:t>
              </a:r>
              <a:endParaRPr lang="en-US" sz="1600" dirty="0">
                <a:latin typeface="+mn-lt"/>
                <a:ea typeface="ＭＳ Ｐゴシック" charset="-128"/>
                <a:cs typeface="ＭＳ Ｐゴシック" charset="-128"/>
              </a:endParaRPr>
            </a:p>
          </p:txBody>
        </p:sp>
        <p:grpSp>
          <p:nvGrpSpPr>
            <p:cNvPr id="79968" name="Group 7"/>
            <p:cNvGrpSpPr>
              <a:grpSpLocks/>
            </p:cNvGrpSpPr>
            <p:nvPr/>
          </p:nvGrpSpPr>
          <p:grpSpPr bwMode="auto">
            <a:xfrm>
              <a:off x="4941891" y="3990975"/>
              <a:ext cx="354013" cy="1271588"/>
              <a:chOff x="1324" y="2335"/>
              <a:chExt cx="223" cy="801"/>
            </a:xfrm>
          </p:grpSpPr>
          <p:sp>
            <p:nvSpPr>
              <p:cNvPr id="109" name="Rectangle 8"/>
              <p:cNvSpPr>
                <a:spLocks noChangeArrowheads="1"/>
              </p:cNvSpPr>
              <p:nvPr/>
            </p:nvSpPr>
            <p:spPr bwMode="auto">
              <a:xfrm>
                <a:off x="1364" y="2384"/>
                <a:ext cx="145" cy="752"/>
              </a:xfrm>
              <a:prstGeom prst="rect">
                <a:avLst/>
              </a:prstGeom>
              <a:noFill/>
              <a:ln w="25400">
                <a:solidFill>
                  <a:schemeClr val="tx1"/>
                </a:solidFill>
                <a:miter lim="800000"/>
                <a:headEnd/>
                <a:tailEnd/>
              </a:ln>
            </p:spPr>
            <p:txBody>
              <a:bodyPr wrap="none" anchor="ctr"/>
              <a:lstStyle/>
              <a:p>
                <a:pPr>
                  <a:defRPr/>
                </a:pPr>
                <a:endParaRPr lang="en-US" sz="1600">
                  <a:latin typeface="+mn-lt"/>
                  <a:ea typeface="ＭＳ Ｐゴシック" charset="-128"/>
                  <a:cs typeface="ＭＳ Ｐゴシック" charset="-128"/>
                </a:endParaRPr>
              </a:p>
            </p:txBody>
          </p:sp>
          <p:sp>
            <p:nvSpPr>
              <p:cNvPr id="110" name="Rectangle 9"/>
              <p:cNvSpPr>
                <a:spLocks noChangeArrowheads="1"/>
              </p:cNvSpPr>
              <p:nvPr/>
            </p:nvSpPr>
            <p:spPr bwMode="auto">
              <a:xfrm rot="5400000">
                <a:off x="1304" y="2680"/>
                <a:ext cx="252"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PC</a:t>
                </a:r>
              </a:p>
            </p:txBody>
          </p:sp>
          <p:sp>
            <p:nvSpPr>
              <p:cNvPr id="111" name="Rectangle 10"/>
              <p:cNvSpPr>
                <a:spLocks noChangeArrowheads="1"/>
              </p:cNvSpPr>
              <p:nvPr/>
            </p:nvSpPr>
            <p:spPr bwMode="auto">
              <a:xfrm rot="16200000">
                <a:off x="1318" y="2352"/>
                <a:ext cx="246"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00</a:t>
                </a:r>
              </a:p>
            </p:txBody>
          </p:sp>
          <p:sp>
            <p:nvSpPr>
              <p:cNvPr id="112" name="Rectangle 11"/>
              <p:cNvSpPr>
                <a:spLocks noChangeArrowheads="1"/>
              </p:cNvSpPr>
              <p:nvPr/>
            </p:nvSpPr>
            <p:spPr bwMode="auto">
              <a:xfrm>
                <a:off x="1367" y="2388"/>
                <a:ext cx="140" cy="144"/>
              </a:xfrm>
              <a:prstGeom prst="rect">
                <a:avLst/>
              </a:prstGeom>
              <a:noFill/>
              <a:ln w="12700">
                <a:solidFill>
                  <a:schemeClr val="tx1"/>
                </a:solidFill>
                <a:miter lim="800000"/>
                <a:headEnd/>
                <a:tailEnd/>
              </a:ln>
            </p:spPr>
            <p:txBody>
              <a:bodyPr wrap="none" anchor="ctr"/>
              <a:lstStyle/>
              <a:p>
                <a:pPr>
                  <a:defRPr/>
                </a:pPr>
                <a:endParaRPr lang="en-US" sz="1600">
                  <a:latin typeface="+mn-lt"/>
                  <a:ea typeface="ＭＳ Ｐゴシック" charset="-128"/>
                  <a:cs typeface="ＭＳ Ｐゴシック" charset="-128"/>
                </a:endParaRPr>
              </a:p>
            </p:txBody>
          </p:sp>
        </p:grpSp>
        <p:sp>
          <p:nvSpPr>
            <p:cNvPr id="113" name="Rectangle 12"/>
            <p:cNvSpPr>
              <a:spLocks noChangeArrowheads="1"/>
            </p:cNvSpPr>
            <p:nvPr/>
          </p:nvSpPr>
          <p:spPr bwMode="auto">
            <a:xfrm>
              <a:off x="3318372" y="3408320"/>
              <a:ext cx="285682" cy="336526"/>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4</a:t>
              </a:r>
            </a:p>
          </p:txBody>
        </p:sp>
        <p:sp>
          <p:nvSpPr>
            <p:cNvPr id="114" name="Rectangle 13"/>
            <p:cNvSpPr>
              <a:spLocks noChangeArrowheads="1"/>
            </p:cNvSpPr>
            <p:nvPr/>
          </p:nvSpPr>
          <p:spPr bwMode="auto">
            <a:xfrm>
              <a:off x="4223032" y="3255931"/>
              <a:ext cx="1531106" cy="335965"/>
            </a:xfrm>
            <a:prstGeom prst="rect">
              <a:avLst/>
            </a:prstGeom>
            <a:noFill/>
            <a:ln w="12700">
              <a:noFill/>
              <a:miter lim="800000"/>
              <a:headEnd/>
              <a:tailEnd/>
            </a:ln>
          </p:spPr>
          <p:txBody>
            <a:bodyPr wrap="none" lIns="90488" tIns="44450" rIns="90488" bIns="44450">
              <a:spAutoFit/>
            </a:bodyPr>
            <a:lstStyle/>
            <a:p>
              <a:pPr>
                <a:defRPr/>
              </a:pPr>
              <a:r>
                <a:rPr lang="en-US" sz="1600" u="sng" dirty="0" err="1" smtClean="0">
                  <a:latin typeface="+mn-lt"/>
                  <a:ea typeface="ＭＳ Ｐゴシック" charset="-128"/>
                  <a:cs typeface="ＭＳ Ｐゴシック" charset="-128"/>
                </a:rPr>
                <a:t>nPC_sel</a:t>
              </a:r>
              <a:r>
                <a:rPr lang="en-US" sz="1600" u="sng" dirty="0" smtClean="0">
                  <a:latin typeface="+mn-lt"/>
                  <a:ea typeface="ＭＳ Ｐゴシック" charset="-128"/>
                  <a:cs typeface="ＭＳ Ｐゴシック" charset="-128"/>
                </a:rPr>
                <a:t> &amp; Equal</a:t>
              </a:r>
              <a:endParaRPr lang="en-US" sz="1600" u="sng" dirty="0">
                <a:latin typeface="+mn-lt"/>
                <a:ea typeface="ＭＳ Ｐゴシック" charset="-128"/>
                <a:cs typeface="ＭＳ Ｐゴシック" charset="-128"/>
              </a:endParaRPr>
            </a:p>
          </p:txBody>
        </p:sp>
        <p:sp>
          <p:nvSpPr>
            <p:cNvPr id="115" name="Line 14"/>
            <p:cNvSpPr>
              <a:spLocks noChangeShapeType="1"/>
            </p:cNvSpPr>
            <p:nvPr/>
          </p:nvSpPr>
          <p:spPr bwMode="auto">
            <a:xfrm flipH="1">
              <a:off x="4700755" y="3665476"/>
              <a:ext cx="0" cy="371448"/>
            </a:xfrm>
            <a:prstGeom prst="line">
              <a:avLst/>
            </a:prstGeom>
            <a:noFill/>
            <a:ln w="12700">
              <a:solidFill>
                <a:schemeClr val="tx1"/>
              </a:solidFill>
              <a:round/>
              <a:headEnd/>
              <a:tailEnd type="triangle" w="med" len="med"/>
            </a:ln>
          </p:spPr>
          <p:txBody>
            <a:bodyPr wrap="none" anchor="ctr"/>
            <a:lstStyle/>
            <a:p>
              <a:pPr>
                <a:defRPr/>
              </a:pPr>
              <a:endParaRPr lang="en-US" sz="1600">
                <a:latin typeface="+mn-lt"/>
                <a:ea typeface="ＭＳ Ｐゴシック" charset="-128"/>
                <a:cs typeface="ＭＳ Ｐゴシック" charset="-128"/>
              </a:endParaRPr>
            </a:p>
          </p:txBody>
        </p:sp>
        <p:sp>
          <p:nvSpPr>
            <p:cNvPr id="116" name="Rectangle 15"/>
            <p:cNvSpPr>
              <a:spLocks noChangeArrowheads="1"/>
            </p:cNvSpPr>
            <p:nvPr/>
          </p:nvSpPr>
          <p:spPr bwMode="auto">
            <a:xfrm>
              <a:off x="3365985" y="5084598"/>
              <a:ext cx="295205" cy="1066723"/>
            </a:xfrm>
            <a:prstGeom prst="rect">
              <a:avLst/>
            </a:prstGeom>
            <a:noFill/>
            <a:ln w="25400">
              <a:solidFill>
                <a:schemeClr val="accent2"/>
              </a:solidFill>
              <a:miter lim="800000"/>
              <a:headEnd/>
              <a:tailEnd/>
            </a:ln>
          </p:spPr>
          <p:txBody>
            <a:bodyPr wrap="none" anchor="ctr"/>
            <a:lstStyle/>
            <a:p>
              <a:pPr>
                <a:defRPr/>
              </a:pPr>
              <a:endParaRPr lang="en-US" sz="1600">
                <a:latin typeface="+mn-lt"/>
                <a:ea typeface="ＭＳ Ｐゴシック" charset="-128"/>
                <a:cs typeface="ＭＳ Ｐゴシック" charset="-128"/>
              </a:endParaRPr>
            </a:p>
          </p:txBody>
        </p:sp>
        <p:sp>
          <p:nvSpPr>
            <p:cNvPr id="117" name="Rectangle 16"/>
            <p:cNvSpPr>
              <a:spLocks noChangeArrowheads="1"/>
            </p:cNvSpPr>
            <p:nvPr/>
          </p:nvSpPr>
          <p:spPr bwMode="auto">
            <a:xfrm rot="5400000">
              <a:off x="3155632" y="5434644"/>
              <a:ext cx="703212" cy="336470"/>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PC Ext</a:t>
              </a:r>
            </a:p>
          </p:txBody>
        </p:sp>
        <p:sp>
          <p:nvSpPr>
            <p:cNvPr id="118" name="Rectangle 17"/>
            <p:cNvSpPr>
              <a:spLocks noChangeArrowheads="1"/>
            </p:cNvSpPr>
            <p:nvPr/>
          </p:nvSpPr>
          <p:spPr bwMode="auto">
            <a:xfrm rot="5400000">
              <a:off x="3713507" y="3829004"/>
              <a:ext cx="692100" cy="336470"/>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Adder</a:t>
              </a:r>
            </a:p>
          </p:txBody>
        </p:sp>
        <p:sp>
          <p:nvSpPr>
            <p:cNvPr id="119" name="Freeform 18"/>
            <p:cNvSpPr>
              <a:spLocks/>
            </p:cNvSpPr>
            <p:nvPr/>
          </p:nvSpPr>
          <p:spPr bwMode="auto">
            <a:xfrm>
              <a:off x="3878625" y="3484514"/>
              <a:ext cx="380909" cy="1066723"/>
            </a:xfrm>
            <a:custGeom>
              <a:avLst/>
              <a:gdLst>
                <a:gd name="T0" fmla="*/ 0 w 240"/>
                <a:gd name="T1" fmla="*/ 0 h 672"/>
                <a:gd name="T2" fmla="*/ 0 w 240"/>
                <a:gd name="T3" fmla="*/ 2147483647 h 672"/>
                <a:gd name="T4" fmla="*/ 2147483647 w 240"/>
                <a:gd name="T5" fmla="*/ 2147483647 h 672"/>
                <a:gd name="T6" fmla="*/ 0 w 240"/>
                <a:gd name="T7" fmla="*/ 2147483647 h 672"/>
                <a:gd name="T8" fmla="*/ 0 w 240"/>
                <a:gd name="T9" fmla="*/ 2147483647 h 672"/>
                <a:gd name="T10" fmla="*/ 2147483647 w 240"/>
                <a:gd name="T11" fmla="*/ 2147483647 h 672"/>
                <a:gd name="T12" fmla="*/ 2147483647 w 240"/>
                <a:gd name="T13" fmla="*/ 2147483647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accent2"/>
              </a:solidFill>
              <a:round/>
              <a:headEnd/>
              <a:tailEnd/>
            </a:ln>
          </p:spPr>
          <p:txBody>
            <a:bodyPr wrap="none" anchor="ctr"/>
            <a:lstStyle/>
            <a:p>
              <a:pPr>
                <a:defRPr/>
              </a:pPr>
              <a:endParaRPr lang="en-US" sz="1600">
                <a:latin typeface="+mn-lt"/>
                <a:ea typeface="ＭＳ Ｐゴシック" charset="-128"/>
                <a:cs typeface="ＭＳ Ｐゴシック" charset="-128"/>
              </a:endParaRPr>
            </a:p>
          </p:txBody>
        </p:sp>
        <p:sp>
          <p:nvSpPr>
            <p:cNvPr id="120" name="Rectangle 19"/>
            <p:cNvSpPr>
              <a:spLocks noChangeArrowheads="1"/>
            </p:cNvSpPr>
            <p:nvPr/>
          </p:nvSpPr>
          <p:spPr bwMode="auto">
            <a:xfrm rot="5400000">
              <a:off x="3714301" y="5048909"/>
              <a:ext cx="690512" cy="336470"/>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Adder</a:t>
              </a:r>
            </a:p>
          </p:txBody>
        </p:sp>
        <p:sp>
          <p:nvSpPr>
            <p:cNvPr id="121" name="Freeform 20"/>
            <p:cNvSpPr>
              <a:spLocks/>
            </p:cNvSpPr>
            <p:nvPr/>
          </p:nvSpPr>
          <p:spPr bwMode="auto">
            <a:xfrm>
              <a:off x="3878625" y="4703626"/>
              <a:ext cx="380909" cy="1066723"/>
            </a:xfrm>
            <a:custGeom>
              <a:avLst/>
              <a:gdLst>
                <a:gd name="T0" fmla="*/ 0 w 240"/>
                <a:gd name="T1" fmla="*/ 0 h 672"/>
                <a:gd name="T2" fmla="*/ 0 w 240"/>
                <a:gd name="T3" fmla="*/ 2147483647 h 672"/>
                <a:gd name="T4" fmla="*/ 2147483647 w 240"/>
                <a:gd name="T5" fmla="*/ 2147483647 h 672"/>
                <a:gd name="T6" fmla="*/ 0 w 240"/>
                <a:gd name="T7" fmla="*/ 2147483647 h 672"/>
                <a:gd name="T8" fmla="*/ 0 w 240"/>
                <a:gd name="T9" fmla="*/ 2147483647 h 672"/>
                <a:gd name="T10" fmla="*/ 2147483647 w 240"/>
                <a:gd name="T11" fmla="*/ 2147483647 h 672"/>
                <a:gd name="T12" fmla="*/ 2147483647 w 240"/>
                <a:gd name="T13" fmla="*/ 2147483647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accent2"/>
              </a:solidFill>
              <a:round/>
              <a:headEnd/>
              <a:tailEnd/>
            </a:ln>
          </p:spPr>
          <p:txBody>
            <a:bodyPr wrap="none" anchor="ctr"/>
            <a:lstStyle/>
            <a:p>
              <a:pPr>
                <a:defRPr/>
              </a:pPr>
              <a:endParaRPr lang="en-US" sz="1600">
                <a:latin typeface="+mn-lt"/>
                <a:ea typeface="ＭＳ Ｐゴシック" charset="-128"/>
                <a:cs typeface="ＭＳ Ｐゴシック" charset="-128"/>
              </a:endParaRPr>
            </a:p>
          </p:txBody>
        </p:sp>
        <p:sp>
          <p:nvSpPr>
            <p:cNvPr id="122" name="Rectangle 21"/>
            <p:cNvSpPr>
              <a:spLocks noChangeArrowheads="1"/>
            </p:cNvSpPr>
            <p:nvPr/>
          </p:nvSpPr>
          <p:spPr bwMode="auto">
            <a:xfrm rot="5400000">
              <a:off x="4392013" y="4521899"/>
              <a:ext cx="555585" cy="33488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Mux</a:t>
              </a:r>
            </a:p>
          </p:txBody>
        </p:sp>
        <p:sp>
          <p:nvSpPr>
            <p:cNvPr id="123" name="Freeform 22"/>
            <p:cNvSpPr>
              <a:spLocks/>
            </p:cNvSpPr>
            <p:nvPr/>
          </p:nvSpPr>
          <p:spPr bwMode="auto">
            <a:xfrm>
              <a:off x="4564262" y="3941681"/>
              <a:ext cx="228546" cy="1447695"/>
            </a:xfrm>
            <a:custGeom>
              <a:avLst/>
              <a:gdLst>
                <a:gd name="T0" fmla="*/ 0 w 144"/>
                <a:gd name="T1" fmla="*/ 0 h 912"/>
                <a:gd name="T2" fmla="*/ 0 w 144"/>
                <a:gd name="T3" fmla="*/ 2147483647 h 912"/>
                <a:gd name="T4" fmla="*/ 2147483647 w 144"/>
                <a:gd name="T5" fmla="*/ 2147483647 h 912"/>
                <a:gd name="T6" fmla="*/ 2147483647 w 144"/>
                <a:gd name="T7" fmla="*/ 2147483647 h 912"/>
                <a:gd name="T8" fmla="*/ 0 w 144"/>
                <a:gd name="T9" fmla="*/ 0 h 912"/>
                <a:gd name="T10" fmla="*/ 0 60000 65536"/>
                <a:gd name="T11" fmla="*/ 0 60000 65536"/>
                <a:gd name="T12" fmla="*/ 0 60000 65536"/>
                <a:gd name="T13" fmla="*/ 0 60000 65536"/>
                <a:gd name="T14" fmla="*/ 0 60000 65536"/>
                <a:gd name="T15" fmla="*/ 0 w 144"/>
                <a:gd name="T16" fmla="*/ 0 h 912"/>
                <a:gd name="T17" fmla="*/ 144 w 144"/>
                <a:gd name="T18" fmla="*/ 912 h 912"/>
              </a:gdLst>
              <a:ahLst/>
              <a:cxnLst>
                <a:cxn ang="T10">
                  <a:pos x="T0" y="T1"/>
                </a:cxn>
                <a:cxn ang="T11">
                  <a:pos x="T2" y="T3"/>
                </a:cxn>
                <a:cxn ang="T12">
                  <a:pos x="T4" y="T5"/>
                </a:cxn>
                <a:cxn ang="T13">
                  <a:pos x="T6" y="T7"/>
                </a:cxn>
                <a:cxn ang="T14">
                  <a:pos x="T8" y="T9"/>
                </a:cxn>
              </a:cxnLst>
              <a:rect l="T15" t="T16" r="T17" b="T18"/>
              <a:pathLst>
                <a:path w="144" h="912">
                  <a:moveTo>
                    <a:pt x="0" y="0"/>
                  </a:moveTo>
                  <a:lnTo>
                    <a:pt x="0" y="912"/>
                  </a:lnTo>
                  <a:lnTo>
                    <a:pt x="144" y="768"/>
                  </a:lnTo>
                  <a:lnTo>
                    <a:pt x="144" y="144"/>
                  </a:lnTo>
                  <a:lnTo>
                    <a:pt x="0" y="0"/>
                  </a:lnTo>
                  <a:close/>
                </a:path>
              </a:pathLst>
            </a:custGeom>
            <a:noFill/>
            <a:ln w="28575">
              <a:solidFill>
                <a:schemeClr val="accent2"/>
              </a:solidFill>
              <a:round/>
              <a:headEnd/>
              <a:tailEnd/>
            </a:ln>
          </p:spPr>
          <p:txBody>
            <a:bodyPr wrap="none" anchor="ctr"/>
            <a:lstStyle/>
            <a:p>
              <a:pPr>
                <a:defRPr/>
              </a:pPr>
              <a:endParaRPr lang="en-US" sz="1600">
                <a:latin typeface="+mn-lt"/>
                <a:ea typeface="ＭＳ Ｐゴシック" charset="-128"/>
                <a:cs typeface="ＭＳ Ｐゴシック" charset="-128"/>
              </a:endParaRPr>
            </a:p>
          </p:txBody>
        </p:sp>
        <p:sp>
          <p:nvSpPr>
            <p:cNvPr id="124" name="Freeform 23"/>
            <p:cNvSpPr>
              <a:spLocks/>
            </p:cNvSpPr>
            <p:nvPr/>
          </p:nvSpPr>
          <p:spPr bwMode="auto">
            <a:xfrm>
              <a:off x="5249899" y="2887657"/>
              <a:ext cx="152364" cy="1815968"/>
            </a:xfrm>
            <a:custGeom>
              <a:avLst/>
              <a:gdLst>
                <a:gd name="T0" fmla="*/ 0 w 144"/>
                <a:gd name="T1" fmla="*/ 2147483647 h 1728"/>
                <a:gd name="T2" fmla="*/ 2147483647 w 144"/>
                <a:gd name="T3" fmla="*/ 2147483647 h 1728"/>
                <a:gd name="T4" fmla="*/ 2147483647 w 144"/>
                <a:gd name="T5" fmla="*/ 0 h 1728"/>
                <a:gd name="T6" fmla="*/ 0 60000 65536"/>
                <a:gd name="T7" fmla="*/ 0 60000 65536"/>
                <a:gd name="T8" fmla="*/ 0 60000 65536"/>
                <a:gd name="T9" fmla="*/ 0 w 144"/>
                <a:gd name="T10" fmla="*/ 0 h 1728"/>
                <a:gd name="T11" fmla="*/ 144 w 144"/>
                <a:gd name="T12" fmla="*/ 1728 h 1728"/>
              </a:gdLst>
              <a:ahLst/>
              <a:cxnLst>
                <a:cxn ang="T6">
                  <a:pos x="T0" y="T1"/>
                </a:cxn>
                <a:cxn ang="T7">
                  <a:pos x="T2" y="T3"/>
                </a:cxn>
                <a:cxn ang="T8">
                  <a:pos x="T4" y="T5"/>
                </a:cxn>
              </a:cxnLst>
              <a:rect l="T9" t="T10" r="T11" b="T12"/>
              <a:pathLst>
                <a:path w="144" h="1728">
                  <a:moveTo>
                    <a:pt x="0" y="1728"/>
                  </a:moveTo>
                  <a:lnTo>
                    <a:pt x="144" y="1728"/>
                  </a:lnTo>
                  <a:lnTo>
                    <a:pt x="144" y="0"/>
                  </a:lnTo>
                </a:path>
              </a:pathLst>
            </a:custGeom>
            <a:noFill/>
            <a:ln w="19050">
              <a:solidFill>
                <a:schemeClr val="tx1"/>
              </a:solidFill>
              <a:round/>
              <a:headEnd/>
              <a:tailEnd type="triangle" w="med" len="med"/>
            </a:ln>
          </p:spPr>
          <p:txBody>
            <a:bodyPr wrap="none" anchor="ctr"/>
            <a:lstStyle/>
            <a:p>
              <a:pPr>
                <a:defRPr/>
              </a:pPr>
              <a:endParaRPr lang="en-US" sz="1600">
                <a:latin typeface="+mn-lt"/>
                <a:ea typeface="ＭＳ Ｐゴシック" charset="-128"/>
                <a:cs typeface="ＭＳ Ｐゴシック" charset="-128"/>
              </a:endParaRPr>
            </a:p>
          </p:txBody>
        </p:sp>
        <p:sp>
          <p:nvSpPr>
            <p:cNvPr id="125" name="Freeform 24"/>
            <p:cNvSpPr>
              <a:spLocks/>
            </p:cNvSpPr>
            <p:nvPr/>
          </p:nvSpPr>
          <p:spPr bwMode="auto">
            <a:xfrm>
              <a:off x="3192988" y="3179736"/>
              <a:ext cx="2209275" cy="1219112"/>
            </a:xfrm>
            <a:custGeom>
              <a:avLst/>
              <a:gdLst>
                <a:gd name="T0" fmla="*/ 2147483647 w 1440"/>
                <a:gd name="T1" fmla="*/ 0 h 768"/>
                <a:gd name="T2" fmla="*/ 0 w 1440"/>
                <a:gd name="T3" fmla="*/ 0 h 768"/>
                <a:gd name="T4" fmla="*/ 0 w 1440"/>
                <a:gd name="T5" fmla="*/ 2147483647 h 768"/>
                <a:gd name="T6" fmla="*/ 2147483647 w 1440"/>
                <a:gd name="T7" fmla="*/ 2147483647 h 768"/>
                <a:gd name="T8" fmla="*/ 0 60000 65536"/>
                <a:gd name="T9" fmla="*/ 0 60000 65536"/>
                <a:gd name="T10" fmla="*/ 0 60000 65536"/>
                <a:gd name="T11" fmla="*/ 0 60000 65536"/>
                <a:gd name="T12" fmla="*/ 0 w 1440"/>
                <a:gd name="T13" fmla="*/ 0 h 768"/>
                <a:gd name="T14" fmla="*/ 1440 w 1440"/>
                <a:gd name="T15" fmla="*/ 768 h 768"/>
              </a:gdLst>
              <a:ahLst/>
              <a:cxnLst>
                <a:cxn ang="T8">
                  <a:pos x="T0" y="T1"/>
                </a:cxn>
                <a:cxn ang="T9">
                  <a:pos x="T2" y="T3"/>
                </a:cxn>
                <a:cxn ang="T10">
                  <a:pos x="T4" y="T5"/>
                </a:cxn>
                <a:cxn ang="T11">
                  <a:pos x="T6" y="T7"/>
                </a:cxn>
              </a:cxnLst>
              <a:rect l="T12" t="T13" r="T14" b="T15"/>
              <a:pathLst>
                <a:path w="1440" h="768">
                  <a:moveTo>
                    <a:pt x="1440" y="0"/>
                  </a:moveTo>
                  <a:lnTo>
                    <a:pt x="0" y="0"/>
                  </a:lnTo>
                  <a:lnTo>
                    <a:pt x="0" y="768"/>
                  </a:lnTo>
                  <a:lnTo>
                    <a:pt x="432" y="768"/>
                  </a:lnTo>
                </a:path>
              </a:pathLst>
            </a:custGeom>
            <a:noFill/>
            <a:ln w="19050">
              <a:solidFill>
                <a:schemeClr val="tx1"/>
              </a:solidFill>
              <a:round/>
              <a:headEnd/>
              <a:tailEnd type="triangle" w="med" len="med"/>
            </a:ln>
          </p:spPr>
          <p:txBody>
            <a:bodyPr wrap="none" anchor="ctr"/>
            <a:lstStyle/>
            <a:p>
              <a:pPr>
                <a:defRPr/>
              </a:pPr>
              <a:endParaRPr lang="en-US" sz="1600">
                <a:latin typeface="+mn-lt"/>
                <a:ea typeface="ＭＳ Ｐゴシック" charset="-128"/>
                <a:cs typeface="ＭＳ Ｐゴシック" charset="-128"/>
              </a:endParaRPr>
            </a:p>
          </p:txBody>
        </p:sp>
        <p:sp>
          <p:nvSpPr>
            <p:cNvPr id="126" name="Line 25"/>
            <p:cNvSpPr>
              <a:spLocks noChangeShapeType="1"/>
            </p:cNvSpPr>
            <p:nvPr/>
          </p:nvSpPr>
          <p:spPr bwMode="auto">
            <a:xfrm>
              <a:off x="3573898" y="3636903"/>
              <a:ext cx="304728" cy="0"/>
            </a:xfrm>
            <a:prstGeom prst="line">
              <a:avLst/>
            </a:prstGeom>
            <a:noFill/>
            <a:ln w="19050">
              <a:solidFill>
                <a:schemeClr val="tx1"/>
              </a:solidFill>
              <a:round/>
              <a:headEnd/>
              <a:tailEnd type="triangle" w="med" len="med"/>
            </a:ln>
          </p:spPr>
          <p:txBody>
            <a:bodyPr wrap="none" anchor="ctr"/>
            <a:lstStyle/>
            <a:p>
              <a:pPr>
                <a:defRPr/>
              </a:pPr>
              <a:endParaRPr lang="en-US" sz="1600">
                <a:latin typeface="+mn-lt"/>
                <a:ea typeface="ＭＳ Ｐゴシック" charset="-128"/>
                <a:cs typeface="ＭＳ Ｐゴシック" charset="-128"/>
              </a:endParaRPr>
            </a:p>
          </p:txBody>
        </p:sp>
        <p:sp>
          <p:nvSpPr>
            <p:cNvPr id="127" name="Line 26"/>
            <p:cNvSpPr>
              <a:spLocks noChangeShapeType="1"/>
            </p:cNvSpPr>
            <p:nvPr/>
          </p:nvSpPr>
          <p:spPr bwMode="auto">
            <a:xfrm>
              <a:off x="4259535" y="4094070"/>
              <a:ext cx="304728" cy="0"/>
            </a:xfrm>
            <a:prstGeom prst="line">
              <a:avLst/>
            </a:prstGeom>
            <a:noFill/>
            <a:ln w="19050">
              <a:solidFill>
                <a:schemeClr val="tx1"/>
              </a:solidFill>
              <a:round/>
              <a:headEnd/>
              <a:tailEnd type="triangle" w="med" len="med"/>
            </a:ln>
          </p:spPr>
          <p:txBody>
            <a:bodyPr wrap="none" anchor="ctr"/>
            <a:lstStyle/>
            <a:p>
              <a:pPr>
                <a:defRPr/>
              </a:pPr>
              <a:endParaRPr lang="en-US" sz="1600">
                <a:latin typeface="+mn-lt"/>
                <a:ea typeface="ＭＳ Ｐゴシック" charset="-128"/>
                <a:cs typeface="ＭＳ Ｐゴシック" charset="-128"/>
              </a:endParaRPr>
            </a:p>
          </p:txBody>
        </p:sp>
        <p:sp>
          <p:nvSpPr>
            <p:cNvPr id="128" name="Freeform 27"/>
            <p:cNvSpPr>
              <a:spLocks/>
            </p:cNvSpPr>
            <p:nvPr/>
          </p:nvSpPr>
          <p:spPr bwMode="auto">
            <a:xfrm>
              <a:off x="3497716" y="4094070"/>
              <a:ext cx="838001" cy="761945"/>
            </a:xfrm>
            <a:custGeom>
              <a:avLst/>
              <a:gdLst>
                <a:gd name="T0" fmla="*/ 2147483647 w 528"/>
                <a:gd name="T1" fmla="*/ 0 h 480"/>
                <a:gd name="T2" fmla="*/ 2147483647 w 528"/>
                <a:gd name="T3" fmla="*/ 2147483647 h 480"/>
                <a:gd name="T4" fmla="*/ 0 w 528"/>
                <a:gd name="T5" fmla="*/ 2147483647 h 480"/>
                <a:gd name="T6" fmla="*/ 0 w 528"/>
                <a:gd name="T7" fmla="*/ 2147483647 h 480"/>
                <a:gd name="T8" fmla="*/ 2147483647 w 528"/>
                <a:gd name="T9" fmla="*/ 2147483647 h 480"/>
                <a:gd name="T10" fmla="*/ 0 60000 65536"/>
                <a:gd name="T11" fmla="*/ 0 60000 65536"/>
                <a:gd name="T12" fmla="*/ 0 60000 65536"/>
                <a:gd name="T13" fmla="*/ 0 60000 65536"/>
                <a:gd name="T14" fmla="*/ 0 60000 65536"/>
                <a:gd name="T15" fmla="*/ 0 w 528"/>
                <a:gd name="T16" fmla="*/ 0 h 480"/>
                <a:gd name="T17" fmla="*/ 528 w 528"/>
                <a:gd name="T18" fmla="*/ 480 h 480"/>
              </a:gdLst>
              <a:ahLst/>
              <a:cxnLst>
                <a:cxn ang="T10">
                  <a:pos x="T0" y="T1"/>
                </a:cxn>
                <a:cxn ang="T11">
                  <a:pos x="T2" y="T3"/>
                </a:cxn>
                <a:cxn ang="T12">
                  <a:pos x="T4" y="T5"/>
                </a:cxn>
                <a:cxn ang="T13">
                  <a:pos x="T6" y="T7"/>
                </a:cxn>
                <a:cxn ang="T14">
                  <a:pos x="T8" y="T9"/>
                </a:cxn>
              </a:cxnLst>
              <a:rect l="T15" t="T16" r="T17" b="T18"/>
              <a:pathLst>
                <a:path w="528" h="480">
                  <a:moveTo>
                    <a:pt x="528" y="0"/>
                  </a:moveTo>
                  <a:lnTo>
                    <a:pt x="528" y="336"/>
                  </a:lnTo>
                  <a:lnTo>
                    <a:pt x="0" y="336"/>
                  </a:lnTo>
                  <a:lnTo>
                    <a:pt x="0" y="480"/>
                  </a:lnTo>
                  <a:lnTo>
                    <a:pt x="240" y="480"/>
                  </a:lnTo>
                </a:path>
              </a:pathLst>
            </a:custGeom>
            <a:noFill/>
            <a:ln w="19050">
              <a:solidFill>
                <a:schemeClr val="tx1"/>
              </a:solidFill>
              <a:round/>
              <a:headEnd/>
              <a:tailEnd type="triangle" w="med" len="med"/>
            </a:ln>
          </p:spPr>
          <p:txBody>
            <a:bodyPr wrap="none" anchor="ctr"/>
            <a:lstStyle/>
            <a:p>
              <a:pPr>
                <a:defRPr/>
              </a:pPr>
              <a:endParaRPr lang="en-US" sz="1600">
                <a:latin typeface="+mn-lt"/>
                <a:ea typeface="ＭＳ Ｐゴシック" charset="-128"/>
                <a:cs typeface="ＭＳ Ｐゴシック" charset="-128"/>
              </a:endParaRPr>
            </a:p>
          </p:txBody>
        </p:sp>
        <p:sp>
          <p:nvSpPr>
            <p:cNvPr id="129" name="Line 28"/>
            <p:cNvSpPr>
              <a:spLocks noChangeShapeType="1"/>
            </p:cNvSpPr>
            <p:nvPr/>
          </p:nvSpPr>
          <p:spPr bwMode="auto">
            <a:xfrm>
              <a:off x="3650080" y="5617959"/>
              <a:ext cx="228546" cy="0"/>
            </a:xfrm>
            <a:prstGeom prst="line">
              <a:avLst/>
            </a:prstGeom>
            <a:noFill/>
            <a:ln w="19050">
              <a:solidFill>
                <a:schemeClr val="tx1"/>
              </a:solidFill>
              <a:round/>
              <a:headEnd/>
              <a:tailEnd type="triangle" w="med" len="med"/>
            </a:ln>
          </p:spPr>
          <p:txBody>
            <a:bodyPr wrap="none" anchor="ctr"/>
            <a:lstStyle/>
            <a:p>
              <a:pPr>
                <a:defRPr/>
              </a:pPr>
              <a:endParaRPr lang="en-US" sz="1600">
                <a:latin typeface="+mn-lt"/>
                <a:ea typeface="ＭＳ Ｐゴシック" charset="-128"/>
                <a:cs typeface="ＭＳ Ｐゴシック" charset="-128"/>
              </a:endParaRPr>
            </a:p>
          </p:txBody>
        </p:sp>
        <p:sp>
          <p:nvSpPr>
            <p:cNvPr id="130" name="Freeform 29"/>
            <p:cNvSpPr>
              <a:spLocks/>
            </p:cNvSpPr>
            <p:nvPr/>
          </p:nvSpPr>
          <p:spPr bwMode="auto">
            <a:xfrm>
              <a:off x="3116807" y="5617959"/>
              <a:ext cx="228546" cy="685750"/>
            </a:xfrm>
            <a:custGeom>
              <a:avLst/>
              <a:gdLst>
                <a:gd name="T0" fmla="*/ 0 w 144"/>
                <a:gd name="T1" fmla="*/ 2147483647 h 432"/>
                <a:gd name="T2" fmla="*/ 0 w 144"/>
                <a:gd name="T3" fmla="*/ 0 h 432"/>
                <a:gd name="T4" fmla="*/ 2147483647 w 144"/>
                <a:gd name="T5" fmla="*/ 0 h 432"/>
                <a:gd name="T6" fmla="*/ 0 60000 65536"/>
                <a:gd name="T7" fmla="*/ 0 60000 65536"/>
                <a:gd name="T8" fmla="*/ 0 60000 65536"/>
                <a:gd name="T9" fmla="*/ 0 w 144"/>
                <a:gd name="T10" fmla="*/ 0 h 432"/>
                <a:gd name="T11" fmla="*/ 144 w 144"/>
                <a:gd name="T12" fmla="*/ 432 h 432"/>
              </a:gdLst>
              <a:ahLst/>
              <a:cxnLst>
                <a:cxn ang="T6">
                  <a:pos x="T0" y="T1"/>
                </a:cxn>
                <a:cxn ang="T7">
                  <a:pos x="T2" y="T3"/>
                </a:cxn>
                <a:cxn ang="T8">
                  <a:pos x="T4" y="T5"/>
                </a:cxn>
              </a:cxnLst>
              <a:rect l="T9" t="T10" r="T11" b="T12"/>
              <a:pathLst>
                <a:path w="144" h="432">
                  <a:moveTo>
                    <a:pt x="0" y="432"/>
                  </a:moveTo>
                  <a:lnTo>
                    <a:pt x="0" y="0"/>
                  </a:lnTo>
                  <a:lnTo>
                    <a:pt x="144" y="0"/>
                  </a:lnTo>
                </a:path>
              </a:pathLst>
            </a:custGeom>
            <a:noFill/>
            <a:ln w="19050">
              <a:solidFill>
                <a:schemeClr val="tx1"/>
              </a:solidFill>
              <a:round/>
              <a:headEnd/>
              <a:tailEnd type="triangle" w="med" len="med"/>
            </a:ln>
          </p:spPr>
          <p:txBody>
            <a:bodyPr wrap="none" anchor="ctr"/>
            <a:lstStyle/>
            <a:p>
              <a:pPr>
                <a:defRPr/>
              </a:pPr>
              <a:endParaRPr lang="en-US" sz="1600">
                <a:latin typeface="+mn-lt"/>
                <a:ea typeface="ＭＳ Ｐゴシック" charset="-128"/>
                <a:cs typeface="ＭＳ Ｐゴシック" charset="-128"/>
              </a:endParaRPr>
            </a:p>
          </p:txBody>
        </p:sp>
        <p:sp>
          <p:nvSpPr>
            <p:cNvPr id="131" name="Line 30"/>
            <p:cNvSpPr>
              <a:spLocks noChangeShapeType="1"/>
            </p:cNvSpPr>
            <p:nvPr/>
          </p:nvSpPr>
          <p:spPr bwMode="auto">
            <a:xfrm>
              <a:off x="4259535" y="5236987"/>
              <a:ext cx="304728" cy="1587"/>
            </a:xfrm>
            <a:prstGeom prst="line">
              <a:avLst/>
            </a:prstGeom>
            <a:noFill/>
            <a:ln w="19050">
              <a:solidFill>
                <a:schemeClr val="tx1"/>
              </a:solidFill>
              <a:round/>
              <a:headEnd/>
              <a:tailEnd type="triangle" w="med" len="med"/>
            </a:ln>
          </p:spPr>
          <p:txBody>
            <a:bodyPr wrap="none" anchor="ctr"/>
            <a:lstStyle/>
            <a:p>
              <a:pPr>
                <a:defRPr/>
              </a:pPr>
              <a:endParaRPr lang="en-US" sz="1600">
                <a:latin typeface="+mn-lt"/>
                <a:ea typeface="ＭＳ Ｐゴシック" charset="-128"/>
                <a:cs typeface="ＭＳ Ｐゴシック" charset="-128"/>
              </a:endParaRPr>
            </a:p>
          </p:txBody>
        </p:sp>
        <p:sp>
          <p:nvSpPr>
            <p:cNvPr id="132" name="Line 31"/>
            <p:cNvSpPr>
              <a:spLocks noChangeShapeType="1"/>
            </p:cNvSpPr>
            <p:nvPr/>
          </p:nvSpPr>
          <p:spPr bwMode="auto">
            <a:xfrm>
              <a:off x="4792808" y="4703626"/>
              <a:ext cx="228546" cy="0"/>
            </a:xfrm>
            <a:prstGeom prst="line">
              <a:avLst/>
            </a:prstGeom>
            <a:noFill/>
            <a:ln w="19050">
              <a:solidFill>
                <a:schemeClr val="tx1"/>
              </a:solidFill>
              <a:round/>
              <a:headEnd/>
              <a:tailEnd/>
            </a:ln>
          </p:spPr>
          <p:txBody>
            <a:bodyPr wrap="none" anchor="ctr"/>
            <a:lstStyle/>
            <a:p>
              <a:pPr>
                <a:defRPr/>
              </a:pPr>
              <a:endParaRPr lang="en-US" sz="1600">
                <a:latin typeface="+mn-lt"/>
                <a:ea typeface="ＭＳ Ｐゴシック" charset="-128"/>
                <a:cs typeface="ＭＳ Ｐゴシック" charset="-128"/>
              </a:endParaRPr>
            </a:p>
          </p:txBody>
        </p:sp>
        <p:sp>
          <p:nvSpPr>
            <p:cNvPr id="133" name="Text Box 32"/>
            <p:cNvSpPr txBox="1">
              <a:spLocks noChangeArrowheads="1"/>
            </p:cNvSpPr>
            <p:nvPr/>
          </p:nvSpPr>
          <p:spPr bwMode="auto">
            <a:xfrm>
              <a:off x="4192876" y="2811463"/>
              <a:ext cx="1203039" cy="338112"/>
            </a:xfrm>
            <a:prstGeom prst="rect">
              <a:avLst/>
            </a:prstGeom>
            <a:noFill/>
            <a:ln w="12700">
              <a:noFill/>
              <a:miter lim="800000"/>
              <a:headEnd/>
              <a:tailEnd/>
            </a:ln>
          </p:spPr>
          <p:txBody>
            <a:bodyPr wrap="none">
              <a:spAutoFit/>
            </a:bodyPr>
            <a:lstStyle/>
            <a:p>
              <a:pPr>
                <a:defRPr/>
              </a:pPr>
              <a:r>
                <a:rPr lang="en-US" sz="1600" dirty="0">
                  <a:latin typeface="+mn-lt"/>
                  <a:ea typeface="ＭＳ Ｐゴシック" charset="-128"/>
                  <a:cs typeface="ＭＳ Ｐゴシック" charset="-128"/>
                </a:rPr>
                <a:t>Inst Address</a:t>
              </a:r>
            </a:p>
          </p:txBody>
        </p:sp>
        <p:sp>
          <p:nvSpPr>
            <p:cNvPr id="134" name="Text Box 33"/>
            <p:cNvSpPr txBox="1">
              <a:spLocks noChangeArrowheads="1"/>
            </p:cNvSpPr>
            <p:nvPr/>
          </p:nvSpPr>
          <p:spPr bwMode="auto">
            <a:xfrm>
              <a:off x="4496017" y="4030575"/>
              <a:ext cx="296791" cy="336526"/>
            </a:xfrm>
            <a:prstGeom prst="rect">
              <a:avLst/>
            </a:prstGeom>
            <a:noFill/>
            <a:ln w="12700">
              <a:noFill/>
              <a:miter lim="800000"/>
              <a:headEnd/>
              <a:tailEnd/>
            </a:ln>
          </p:spPr>
          <p:txBody>
            <a:bodyPr wrap="none">
              <a:spAutoFit/>
            </a:bodyPr>
            <a:lstStyle/>
            <a:p>
              <a:pPr>
                <a:defRPr/>
              </a:pPr>
              <a:r>
                <a:rPr lang="en-US" sz="1600">
                  <a:latin typeface="+mn-lt"/>
                  <a:ea typeface="ＭＳ Ｐゴシック" charset="-128"/>
                  <a:cs typeface="ＭＳ Ｐゴシック" charset="-128"/>
                </a:rPr>
                <a:t>0</a:t>
              </a:r>
            </a:p>
          </p:txBody>
        </p:sp>
        <p:sp>
          <p:nvSpPr>
            <p:cNvPr id="135" name="Text Box 34"/>
            <p:cNvSpPr txBox="1">
              <a:spLocks noChangeArrowheads="1"/>
            </p:cNvSpPr>
            <p:nvPr/>
          </p:nvSpPr>
          <p:spPr bwMode="auto">
            <a:xfrm>
              <a:off x="4488080" y="4989355"/>
              <a:ext cx="296792" cy="336526"/>
            </a:xfrm>
            <a:prstGeom prst="rect">
              <a:avLst/>
            </a:prstGeom>
            <a:noFill/>
            <a:ln w="12700">
              <a:noFill/>
              <a:miter lim="800000"/>
              <a:headEnd/>
              <a:tailEnd/>
            </a:ln>
          </p:spPr>
          <p:txBody>
            <a:bodyPr wrap="none">
              <a:spAutoFit/>
            </a:bodyPr>
            <a:lstStyle/>
            <a:p>
              <a:pPr>
                <a:defRPr/>
              </a:pPr>
              <a:r>
                <a:rPr lang="en-US" sz="1600">
                  <a:latin typeface="+mn-lt"/>
                  <a:ea typeface="ＭＳ Ｐゴシック" charset="-128"/>
                  <a:cs typeface="ＭＳ Ｐゴシック" charset="-128"/>
                </a:rPr>
                <a:t>1</a:t>
              </a:r>
            </a:p>
          </p:txBody>
        </p:sp>
      </p:grpSp>
    </p:spTree>
    <p:extLst>
      <p:ext uri="{BB962C8B-B14F-4D97-AF65-F5344CB8AC3E}">
        <p14:creationId xmlns:p14="http://schemas.microsoft.com/office/powerpoint/2010/main" val="7993240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atin typeface="Calibri" charset="0"/>
                <a:ea typeface="ＭＳ Ｐゴシック" charset="0"/>
                <a:cs typeface="ＭＳ Ｐゴシック" charset="0"/>
              </a:rPr>
              <a:t>Given Datapath: RTL </a:t>
            </a:r>
            <a:r>
              <a:rPr lang="en-US">
                <a:latin typeface="Calibri" charset="0"/>
                <a:ea typeface="ＭＳ Ｐゴシック" charset="0"/>
                <a:cs typeface="ＭＳ Ｐゴシック" charset="0"/>
                <a:sym typeface="Wingdings" charset="0"/>
              </a:rPr>
              <a:t></a:t>
            </a:r>
            <a:r>
              <a:rPr lang="en-US">
                <a:latin typeface="Calibri" charset="0"/>
                <a:ea typeface="ＭＳ Ｐゴシック" charset="0"/>
                <a:cs typeface="ＭＳ Ｐゴシック" charset="0"/>
              </a:rPr>
              <a:t> Control</a:t>
            </a:r>
          </a:p>
        </p:txBody>
      </p:sp>
      <p:sp>
        <p:nvSpPr>
          <p:cNvPr id="60419" name="Rectangle 3"/>
          <p:cNvSpPr>
            <a:spLocks noChangeArrowheads="1"/>
          </p:cNvSpPr>
          <p:nvPr/>
        </p:nvSpPr>
        <p:spPr bwMode="auto">
          <a:xfrm>
            <a:off x="4522788" y="4191000"/>
            <a:ext cx="835025" cy="333375"/>
          </a:xfrm>
          <a:prstGeom prst="rect">
            <a:avLst/>
          </a:prstGeom>
          <a:noFill/>
          <a:ln w="12700">
            <a:noFill/>
            <a:miter lim="800000"/>
            <a:headEnd/>
            <a:tailEnd/>
          </a:ln>
        </p:spPr>
        <p:txBody>
          <a:bodyPr lIns="90488" tIns="44450" rIns="90488" bIns="44450">
            <a:spAutoFit/>
          </a:bodyPr>
          <a:lstStyle/>
          <a:p>
            <a:pPr>
              <a:defRPr/>
            </a:pPr>
            <a:r>
              <a:rPr lang="en-US" sz="1600">
                <a:latin typeface="+mn-lt"/>
                <a:ea typeface="ＭＳ Ｐゴシック" charset="-128"/>
                <a:cs typeface="ＭＳ Ｐゴシック" charset="-128"/>
              </a:rPr>
              <a:t>ALUctr</a:t>
            </a:r>
          </a:p>
        </p:txBody>
      </p:sp>
      <p:sp>
        <p:nvSpPr>
          <p:cNvPr id="60420" name="Rectangle 4"/>
          <p:cNvSpPr>
            <a:spLocks noChangeArrowheads="1"/>
          </p:cNvSpPr>
          <p:nvPr/>
        </p:nvSpPr>
        <p:spPr bwMode="auto">
          <a:xfrm>
            <a:off x="2525713" y="4191000"/>
            <a:ext cx="790575" cy="333375"/>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RegDst</a:t>
            </a:r>
          </a:p>
        </p:txBody>
      </p:sp>
      <p:sp>
        <p:nvSpPr>
          <p:cNvPr id="60421" name="Rectangle 5"/>
          <p:cNvSpPr>
            <a:spLocks noChangeArrowheads="1"/>
          </p:cNvSpPr>
          <p:nvPr/>
        </p:nvSpPr>
        <p:spPr bwMode="auto">
          <a:xfrm>
            <a:off x="3783013" y="4189413"/>
            <a:ext cx="773112" cy="33496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ALUSrc</a:t>
            </a:r>
          </a:p>
        </p:txBody>
      </p:sp>
      <p:sp>
        <p:nvSpPr>
          <p:cNvPr id="60422" name="Rectangle 6"/>
          <p:cNvSpPr>
            <a:spLocks noChangeArrowheads="1"/>
          </p:cNvSpPr>
          <p:nvPr/>
        </p:nvSpPr>
        <p:spPr bwMode="auto">
          <a:xfrm>
            <a:off x="3198813" y="4191000"/>
            <a:ext cx="711200" cy="333375"/>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ExtOp</a:t>
            </a:r>
          </a:p>
        </p:txBody>
      </p:sp>
      <p:sp>
        <p:nvSpPr>
          <p:cNvPr id="60423" name="Rectangle 7"/>
          <p:cNvSpPr>
            <a:spLocks noChangeArrowheads="1"/>
          </p:cNvSpPr>
          <p:nvPr/>
        </p:nvSpPr>
        <p:spPr bwMode="auto">
          <a:xfrm>
            <a:off x="6107113" y="4191000"/>
            <a:ext cx="1095375" cy="333375"/>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MemtoReg</a:t>
            </a:r>
          </a:p>
        </p:txBody>
      </p:sp>
      <p:sp>
        <p:nvSpPr>
          <p:cNvPr id="60424" name="Rectangle 8"/>
          <p:cNvSpPr>
            <a:spLocks noChangeArrowheads="1"/>
          </p:cNvSpPr>
          <p:nvPr/>
        </p:nvSpPr>
        <p:spPr bwMode="auto">
          <a:xfrm>
            <a:off x="5281613" y="4191000"/>
            <a:ext cx="869950" cy="333375"/>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MemWr</a:t>
            </a:r>
          </a:p>
        </p:txBody>
      </p:sp>
      <p:sp>
        <p:nvSpPr>
          <p:cNvPr id="60425" name="Line 9"/>
          <p:cNvSpPr>
            <a:spLocks noChangeShapeType="1"/>
          </p:cNvSpPr>
          <p:nvPr/>
        </p:nvSpPr>
        <p:spPr bwMode="auto">
          <a:xfrm>
            <a:off x="2070100" y="1770063"/>
            <a:ext cx="28702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0426" name="Rectangle 10"/>
          <p:cNvSpPr>
            <a:spLocks noChangeArrowheads="1"/>
          </p:cNvSpPr>
          <p:nvPr/>
        </p:nvSpPr>
        <p:spPr bwMode="auto">
          <a:xfrm>
            <a:off x="2500313" y="1422400"/>
            <a:ext cx="1652587" cy="333375"/>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Instruction&lt;31:0&gt;</a:t>
            </a:r>
          </a:p>
        </p:txBody>
      </p:sp>
      <p:sp>
        <p:nvSpPr>
          <p:cNvPr id="60427" name="Line 11"/>
          <p:cNvSpPr>
            <a:spLocks noChangeShapeType="1"/>
          </p:cNvSpPr>
          <p:nvPr/>
        </p:nvSpPr>
        <p:spPr bwMode="auto">
          <a:xfrm>
            <a:off x="3340100" y="1808163"/>
            <a:ext cx="0" cy="88900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60428" name="Rectangle 12"/>
          <p:cNvSpPr>
            <a:spLocks noChangeArrowheads="1"/>
          </p:cNvSpPr>
          <p:nvPr/>
        </p:nvSpPr>
        <p:spPr bwMode="auto">
          <a:xfrm rot="5400000">
            <a:off x="3095625" y="2022475"/>
            <a:ext cx="873125" cy="333375"/>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&lt;21:25&gt;</a:t>
            </a:r>
          </a:p>
        </p:txBody>
      </p:sp>
      <p:sp>
        <p:nvSpPr>
          <p:cNvPr id="60429" name="Rectangle 13"/>
          <p:cNvSpPr>
            <a:spLocks noChangeArrowheads="1"/>
          </p:cNvSpPr>
          <p:nvPr/>
        </p:nvSpPr>
        <p:spPr bwMode="auto">
          <a:xfrm rot="5400000">
            <a:off x="3629025" y="2022475"/>
            <a:ext cx="873125" cy="333375"/>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&lt;16:20&gt;</a:t>
            </a:r>
          </a:p>
        </p:txBody>
      </p:sp>
      <p:sp>
        <p:nvSpPr>
          <p:cNvPr id="60430" name="Rectangle 14"/>
          <p:cNvSpPr>
            <a:spLocks noChangeArrowheads="1"/>
          </p:cNvSpPr>
          <p:nvPr/>
        </p:nvSpPr>
        <p:spPr bwMode="auto">
          <a:xfrm rot="5400000">
            <a:off x="4162425" y="2022475"/>
            <a:ext cx="873125" cy="333375"/>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&lt;11:15&gt;</a:t>
            </a:r>
          </a:p>
        </p:txBody>
      </p:sp>
      <p:sp>
        <p:nvSpPr>
          <p:cNvPr id="60431" name="Rectangle 15"/>
          <p:cNvSpPr>
            <a:spLocks noChangeArrowheads="1"/>
          </p:cNvSpPr>
          <p:nvPr/>
        </p:nvSpPr>
        <p:spPr bwMode="auto">
          <a:xfrm rot="5400000">
            <a:off x="4695825" y="2022475"/>
            <a:ext cx="771525" cy="333375"/>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&lt;0:15&gt;</a:t>
            </a:r>
          </a:p>
        </p:txBody>
      </p:sp>
      <p:sp>
        <p:nvSpPr>
          <p:cNvPr id="60432" name="Line 16"/>
          <p:cNvSpPr>
            <a:spLocks noChangeShapeType="1"/>
          </p:cNvSpPr>
          <p:nvPr/>
        </p:nvSpPr>
        <p:spPr bwMode="auto">
          <a:xfrm>
            <a:off x="3873500" y="1808163"/>
            <a:ext cx="0" cy="88900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60433" name="Line 17"/>
          <p:cNvSpPr>
            <a:spLocks noChangeShapeType="1"/>
          </p:cNvSpPr>
          <p:nvPr/>
        </p:nvSpPr>
        <p:spPr bwMode="auto">
          <a:xfrm>
            <a:off x="4406900" y="1808163"/>
            <a:ext cx="0" cy="88900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60434" name="Line 18"/>
          <p:cNvSpPr>
            <a:spLocks noChangeShapeType="1"/>
          </p:cNvSpPr>
          <p:nvPr/>
        </p:nvSpPr>
        <p:spPr bwMode="auto">
          <a:xfrm>
            <a:off x="4940300" y="1808163"/>
            <a:ext cx="0" cy="88900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60435" name="Rectangle 19"/>
          <p:cNvSpPr>
            <a:spLocks noChangeArrowheads="1"/>
          </p:cNvSpPr>
          <p:nvPr/>
        </p:nvSpPr>
        <p:spPr bwMode="auto">
          <a:xfrm>
            <a:off x="4697413" y="2633663"/>
            <a:ext cx="768350" cy="333375"/>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Imm16</a:t>
            </a:r>
          </a:p>
        </p:txBody>
      </p:sp>
      <p:sp>
        <p:nvSpPr>
          <p:cNvPr id="60436" name="Rectangle 20"/>
          <p:cNvSpPr>
            <a:spLocks noChangeArrowheads="1"/>
          </p:cNvSpPr>
          <p:nvPr/>
        </p:nvSpPr>
        <p:spPr bwMode="auto">
          <a:xfrm>
            <a:off x="4164013" y="2633663"/>
            <a:ext cx="417512" cy="333375"/>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Rd</a:t>
            </a:r>
          </a:p>
        </p:txBody>
      </p:sp>
      <p:sp>
        <p:nvSpPr>
          <p:cNvPr id="60437" name="Rectangle 21"/>
          <p:cNvSpPr>
            <a:spLocks noChangeArrowheads="1"/>
          </p:cNvSpPr>
          <p:nvPr/>
        </p:nvSpPr>
        <p:spPr bwMode="auto">
          <a:xfrm>
            <a:off x="3706813" y="2633663"/>
            <a:ext cx="374650" cy="33496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Rs</a:t>
            </a:r>
          </a:p>
        </p:txBody>
      </p:sp>
      <p:sp>
        <p:nvSpPr>
          <p:cNvPr id="60438" name="Rectangle 22"/>
          <p:cNvSpPr>
            <a:spLocks noChangeArrowheads="1"/>
          </p:cNvSpPr>
          <p:nvPr/>
        </p:nvSpPr>
        <p:spPr bwMode="auto">
          <a:xfrm>
            <a:off x="3173413" y="2633663"/>
            <a:ext cx="373062" cy="333375"/>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Rt</a:t>
            </a:r>
          </a:p>
        </p:txBody>
      </p:sp>
      <p:sp>
        <p:nvSpPr>
          <p:cNvPr id="60439" name="Rectangle 23"/>
          <p:cNvSpPr>
            <a:spLocks noChangeArrowheads="1"/>
          </p:cNvSpPr>
          <p:nvPr/>
        </p:nvSpPr>
        <p:spPr bwMode="auto">
          <a:xfrm>
            <a:off x="1096963" y="4191000"/>
            <a:ext cx="858837" cy="333375"/>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nPC_sel</a:t>
            </a:r>
          </a:p>
        </p:txBody>
      </p:sp>
      <p:sp>
        <p:nvSpPr>
          <p:cNvPr id="60440" name="Rectangle 24"/>
          <p:cNvSpPr>
            <a:spLocks noChangeArrowheads="1"/>
          </p:cNvSpPr>
          <p:nvPr/>
        </p:nvSpPr>
        <p:spPr bwMode="auto">
          <a:xfrm>
            <a:off x="930275" y="1592263"/>
            <a:ext cx="1101725" cy="1000125"/>
          </a:xfrm>
          <a:prstGeom prst="rect">
            <a:avLst/>
          </a:prstGeom>
          <a:noFill/>
          <a:ln w="254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60441" name="Rectangle 25"/>
          <p:cNvSpPr>
            <a:spLocks noChangeArrowheads="1"/>
          </p:cNvSpPr>
          <p:nvPr/>
        </p:nvSpPr>
        <p:spPr bwMode="auto">
          <a:xfrm>
            <a:off x="1217613" y="2289175"/>
            <a:ext cx="496887" cy="333375"/>
          </a:xfrm>
          <a:prstGeom prst="rect">
            <a:avLst/>
          </a:prstGeom>
          <a:noFill/>
          <a:ln w="12700">
            <a:noFill/>
            <a:miter lim="800000"/>
            <a:headEnd/>
            <a:tailEnd/>
          </a:ln>
        </p:spPr>
        <p:txBody>
          <a:bodyPr wrap="none" lIns="90488" tIns="44450" rIns="90488" bIns="44450">
            <a:spAutoFit/>
          </a:bodyPr>
          <a:lstStyle/>
          <a:p>
            <a:pPr>
              <a:defRPr/>
            </a:pPr>
            <a:r>
              <a:rPr lang="en-US" sz="1600" dirty="0" err="1">
                <a:latin typeface="+mn-lt"/>
                <a:ea typeface="ＭＳ Ｐゴシック" charset="-128"/>
                <a:cs typeface="ＭＳ Ｐゴシック" charset="-128"/>
              </a:rPr>
              <a:t>Adr</a:t>
            </a:r>
            <a:endParaRPr lang="en-US" sz="1600" dirty="0">
              <a:latin typeface="+mn-lt"/>
              <a:ea typeface="ＭＳ Ｐゴシック" charset="-128"/>
              <a:cs typeface="ＭＳ Ｐゴシック" charset="-128"/>
            </a:endParaRPr>
          </a:p>
        </p:txBody>
      </p:sp>
      <p:sp>
        <p:nvSpPr>
          <p:cNvPr id="60442" name="Rectangle 26"/>
          <p:cNvSpPr>
            <a:spLocks noChangeArrowheads="1"/>
          </p:cNvSpPr>
          <p:nvPr/>
        </p:nvSpPr>
        <p:spPr bwMode="auto">
          <a:xfrm>
            <a:off x="1000125" y="1752600"/>
            <a:ext cx="925513" cy="577850"/>
          </a:xfrm>
          <a:prstGeom prst="rect">
            <a:avLst/>
          </a:prstGeom>
          <a:noFill/>
          <a:ln w="12700">
            <a:noFill/>
            <a:miter lim="800000"/>
            <a:headEnd/>
            <a:tailEnd/>
          </a:ln>
        </p:spPr>
        <p:txBody>
          <a:bodyPr wrap="none" lIns="90488" tIns="44450" rIns="90488" bIns="44450">
            <a:spAutoFit/>
          </a:bodyPr>
          <a:lstStyle/>
          <a:p>
            <a:pPr algn="ctr">
              <a:defRPr/>
            </a:pPr>
            <a:r>
              <a:rPr lang="en-US" sz="1600" b="1" dirty="0">
                <a:latin typeface="+mn-lt"/>
                <a:ea typeface="ＭＳ Ｐゴシック" charset="-128"/>
                <a:cs typeface="ＭＳ Ｐゴシック" charset="-128"/>
              </a:rPr>
              <a:t>Inst</a:t>
            </a:r>
          </a:p>
          <a:p>
            <a:pPr algn="ctr">
              <a:defRPr/>
            </a:pPr>
            <a:r>
              <a:rPr lang="en-US" sz="1600" b="1" dirty="0">
                <a:latin typeface="+mn-lt"/>
                <a:ea typeface="ＭＳ Ｐゴシック" charset="-128"/>
                <a:cs typeface="ＭＳ Ｐゴシック" charset="-128"/>
              </a:rPr>
              <a:t>Memory</a:t>
            </a:r>
          </a:p>
        </p:txBody>
      </p:sp>
      <p:sp>
        <p:nvSpPr>
          <p:cNvPr id="60443" name="Rectangle 27"/>
          <p:cNvSpPr>
            <a:spLocks noChangeArrowheads="1"/>
          </p:cNvSpPr>
          <p:nvPr/>
        </p:nvSpPr>
        <p:spPr bwMode="auto">
          <a:xfrm>
            <a:off x="1371600" y="5027613"/>
            <a:ext cx="6457950" cy="1206500"/>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60444" name="Rectangle 28"/>
          <p:cNvSpPr>
            <a:spLocks noChangeArrowheads="1"/>
          </p:cNvSpPr>
          <p:nvPr/>
        </p:nvSpPr>
        <p:spPr bwMode="auto">
          <a:xfrm>
            <a:off x="3592513" y="5376863"/>
            <a:ext cx="1106487" cy="334962"/>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DATA PATH</a:t>
            </a:r>
          </a:p>
        </p:txBody>
      </p:sp>
      <p:sp>
        <p:nvSpPr>
          <p:cNvPr id="60445" name="Line 29"/>
          <p:cNvSpPr>
            <a:spLocks noChangeShapeType="1"/>
          </p:cNvSpPr>
          <p:nvPr/>
        </p:nvSpPr>
        <p:spPr bwMode="auto">
          <a:xfrm>
            <a:off x="1536700" y="4608513"/>
            <a:ext cx="0" cy="444500"/>
          </a:xfrm>
          <a:prstGeom prst="line">
            <a:avLst/>
          </a:prstGeom>
          <a:noFill/>
          <a:ln w="127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60446" name="Line 30"/>
          <p:cNvSpPr>
            <a:spLocks noChangeShapeType="1"/>
          </p:cNvSpPr>
          <p:nvPr/>
        </p:nvSpPr>
        <p:spPr bwMode="auto">
          <a:xfrm>
            <a:off x="2781300" y="4608513"/>
            <a:ext cx="0" cy="444500"/>
          </a:xfrm>
          <a:prstGeom prst="line">
            <a:avLst/>
          </a:prstGeom>
          <a:noFill/>
          <a:ln w="127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60447" name="Line 31"/>
          <p:cNvSpPr>
            <a:spLocks noChangeShapeType="1"/>
          </p:cNvSpPr>
          <p:nvPr/>
        </p:nvSpPr>
        <p:spPr bwMode="auto">
          <a:xfrm>
            <a:off x="3467100" y="4608513"/>
            <a:ext cx="0" cy="444500"/>
          </a:xfrm>
          <a:prstGeom prst="line">
            <a:avLst/>
          </a:prstGeom>
          <a:noFill/>
          <a:ln w="127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60448" name="Line 32"/>
          <p:cNvSpPr>
            <a:spLocks noChangeShapeType="1"/>
          </p:cNvSpPr>
          <p:nvPr/>
        </p:nvSpPr>
        <p:spPr bwMode="auto">
          <a:xfrm>
            <a:off x="4127500" y="4608513"/>
            <a:ext cx="0" cy="444500"/>
          </a:xfrm>
          <a:prstGeom prst="line">
            <a:avLst/>
          </a:prstGeom>
          <a:noFill/>
          <a:ln w="127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60449" name="Line 33"/>
          <p:cNvSpPr>
            <a:spLocks noChangeShapeType="1"/>
          </p:cNvSpPr>
          <p:nvPr/>
        </p:nvSpPr>
        <p:spPr bwMode="auto">
          <a:xfrm>
            <a:off x="4699000" y="4608513"/>
            <a:ext cx="0" cy="444500"/>
          </a:xfrm>
          <a:prstGeom prst="line">
            <a:avLst/>
          </a:prstGeom>
          <a:noFill/>
          <a:ln w="127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60450" name="Line 34"/>
          <p:cNvSpPr>
            <a:spLocks noChangeShapeType="1"/>
          </p:cNvSpPr>
          <p:nvPr/>
        </p:nvSpPr>
        <p:spPr bwMode="auto">
          <a:xfrm>
            <a:off x="5461000" y="4608513"/>
            <a:ext cx="0" cy="444500"/>
          </a:xfrm>
          <a:prstGeom prst="line">
            <a:avLst/>
          </a:prstGeom>
          <a:noFill/>
          <a:ln w="127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60451" name="Line 35"/>
          <p:cNvSpPr>
            <a:spLocks noChangeShapeType="1"/>
          </p:cNvSpPr>
          <p:nvPr/>
        </p:nvSpPr>
        <p:spPr bwMode="auto">
          <a:xfrm>
            <a:off x="6591300" y="4608513"/>
            <a:ext cx="0" cy="444500"/>
          </a:xfrm>
          <a:prstGeom prst="line">
            <a:avLst/>
          </a:prstGeom>
          <a:noFill/>
          <a:ln w="127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60452" name="AutoShape 36" descr="Wide downward diagonal"/>
          <p:cNvSpPr>
            <a:spLocks noChangeArrowheads="1"/>
          </p:cNvSpPr>
          <p:nvPr/>
        </p:nvSpPr>
        <p:spPr bwMode="auto">
          <a:xfrm>
            <a:off x="1025525" y="2927350"/>
            <a:ext cx="6908800" cy="1231900"/>
          </a:xfrm>
          <a:prstGeom prst="roundRect">
            <a:avLst>
              <a:gd name="adj" fmla="val 12495"/>
            </a:avLst>
          </a:prstGeom>
          <a:pattFill prst="wdDnDiag">
            <a:fgClr>
              <a:schemeClr val="hlink"/>
            </a:fgClr>
            <a:bgClr>
              <a:srgbClr val="FFFFFF"/>
            </a:bgClr>
          </a:patt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0453" name="Rectangle 37"/>
          <p:cNvSpPr>
            <a:spLocks noChangeArrowheads="1"/>
          </p:cNvSpPr>
          <p:nvPr/>
        </p:nvSpPr>
        <p:spPr bwMode="auto">
          <a:xfrm>
            <a:off x="3681413" y="3332163"/>
            <a:ext cx="1127125" cy="458787"/>
          </a:xfrm>
          <a:prstGeom prst="rect">
            <a:avLst/>
          </a:prstGeom>
          <a:noFill/>
          <a:ln w="12700">
            <a:noFill/>
            <a:miter lim="800000"/>
            <a:headEnd/>
            <a:tailEnd/>
          </a:ln>
        </p:spPr>
        <p:txBody>
          <a:bodyPr wrap="none" lIns="90488" tIns="44450" rIns="90488" bIns="44450">
            <a:spAutoFit/>
          </a:bodyPr>
          <a:lstStyle/>
          <a:p>
            <a:pPr>
              <a:defRPr/>
            </a:pPr>
            <a:r>
              <a:rPr lang="en-US" sz="2400" b="1">
                <a:latin typeface="+mn-lt"/>
                <a:ea typeface="ＭＳ Ｐゴシック" charset="-128"/>
                <a:cs typeface="ＭＳ Ｐゴシック" charset="-128"/>
              </a:rPr>
              <a:t>Control</a:t>
            </a:r>
          </a:p>
        </p:txBody>
      </p:sp>
      <p:sp>
        <p:nvSpPr>
          <p:cNvPr id="60454" name="Line 38"/>
          <p:cNvSpPr>
            <a:spLocks noChangeShapeType="1"/>
          </p:cNvSpPr>
          <p:nvPr/>
        </p:nvSpPr>
        <p:spPr bwMode="auto">
          <a:xfrm>
            <a:off x="2387600" y="1782763"/>
            <a:ext cx="0" cy="88900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60455" name="Rectangle 39"/>
          <p:cNvSpPr>
            <a:spLocks noChangeArrowheads="1"/>
          </p:cNvSpPr>
          <p:nvPr/>
        </p:nvSpPr>
        <p:spPr bwMode="auto">
          <a:xfrm>
            <a:off x="2220913" y="2608263"/>
            <a:ext cx="428625" cy="333375"/>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Op</a:t>
            </a:r>
          </a:p>
        </p:txBody>
      </p:sp>
      <p:sp>
        <p:nvSpPr>
          <p:cNvPr id="60456" name="Line 40"/>
          <p:cNvSpPr>
            <a:spLocks noChangeShapeType="1"/>
          </p:cNvSpPr>
          <p:nvPr/>
        </p:nvSpPr>
        <p:spPr bwMode="auto">
          <a:xfrm>
            <a:off x="2781300" y="1782763"/>
            <a:ext cx="0" cy="88900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60457" name="Rectangle 41"/>
          <p:cNvSpPr>
            <a:spLocks noChangeArrowheads="1"/>
          </p:cNvSpPr>
          <p:nvPr/>
        </p:nvSpPr>
        <p:spPr bwMode="auto">
          <a:xfrm rot="5400000">
            <a:off x="2636838" y="1893888"/>
            <a:ext cx="669925" cy="333375"/>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&lt;0:5&gt;</a:t>
            </a:r>
          </a:p>
        </p:txBody>
      </p:sp>
      <p:sp>
        <p:nvSpPr>
          <p:cNvPr id="60458" name="Rectangle 42"/>
          <p:cNvSpPr>
            <a:spLocks noChangeArrowheads="1"/>
          </p:cNvSpPr>
          <p:nvPr/>
        </p:nvSpPr>
        <p:spPr bwMode="auto">
          <a:xfrm>
            <a:off x="2614613" y="2608263"/>
            <a:ext cx="496887" cy="333375"/>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Fun</a:t>
            </a:r>
          </a:p>
        </p:txBody>
      </p:sp>
      <p:sp>
        <p:nvSpPr>
          <p:cNvPr id="60459" name="Rectangle 43"/>
          <p:cNvSpPr>
            <a:spLocks noChangeArrowheads="1"/>
          </p:cNvSpPr>
          <p:nvPr/>
        </p:nvSpPr>
        <p:spPr bwMode="auto">
          <a:xfrm>
            <a:off x="1901825" y="4189413"/>
            <a:ext cx="736600" cy="33496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RegWr</a:t>
            </a:r>
          </a:p>
        </p:txBody>
      </p:sp>
      <p:sp>
        <p:nvSpPr>
          <p:cNvPr id="60460" name="Line 44"/>
          <p:cNvSpPr>
            <a:spLocks noChangeShapeType="1"/>
          </p:cNvSpPr>
          <p:nvPr/>
        </p:nvSpPr>
        <p:spPr bwMode="auto">
          <a:xfrm>
            <a:off x="2260600" y="4608513"/>
            <a:ext cx="0" cy="444500"/>
          </a:xfrm>
          <a:prstGeom prst="line">
            <a:avLst/>
          </a:prstGeom>
          <a:noFill/>
          <a:ln w="127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60461" name="Rectangle 45"/>
          <p:cNvSpPr>
            <a:spLocks noChangeArrowheads="1"/>
          </p:cNvSpPr>
          <p:nvPr/>
        </p:nvSpPr>
        <p:spPr bwMode="auto">
          <a:xfrm rot="5400000">
            <a:off x="2138363" y="2063750"/>
            <a:ext cx="873125" cy="333375"/>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&lt;26:31&gt;</a:t>
            </a:r>
          </a:p>
        </p:txBody>
      </p:sp>
    </p:spTree>
    <p:extLst>
      <p:ext uri="{BB962C8B-B14F-4D97-AF65-F5344CB8AC3E}">
        <p14:creationId xmlns:p14="http://schemas.microsoft.com/office/powerpoint/2010/main" val="15603482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latin typeface="Calibri" charset="0"/>
                <a:ea typeface="ＭＳ Ｐゴシック" charset="0"/>
                <a:cs typeface="ＭＳ Ｐゴシック" charset="0"/>
              </a:rPr>
              <a:t>RTL: The </a:t>
            </a:r>
            <a:r>
              <a:rPr lang="en-US">
                <a:latin typeface="Courier"/>
                <a:ea typeface="ＭＳ Ｐゴシック" charset="0"/>
                <a:cs typeface="ＭＳ Ｐゴシック" charset="0"/>
              </a:rPr>
              <a:t>Add</a:t>
            </a:r>
            <a:r>
              <a:rPr lang="en-US">
                <a:latin typeface="Calibri" charset="0"/>
                <a:ea typeface="ＭＳ Ｐゴシック" charset="0"/>
                <a:cs typeface="ＭＳ Ｐゴシック" charset="0"/>
              </a:rPr>
              <a:t> Instruction</a:t>
            </a:r>
          </a:p>
        </p:txBody>
      </p:sp>
      <p:sp>
        <p:nvSpPr>
          <p:cNvPr id="63494" name="Rectangle 3"/>
          <p:cNvSpPr>
            <a:spLocks noGrp="1" noChangeArrowheads="1"/>
          </p:cNvSpPr>
          <p:nvPr>
            <p:ph type="body" idx="4294967295"/>
          </p:nvPr>
        </p:nvSpPr>
        <p:spPr>
          <a:xfrm>
            <a:off x="228600" y="2209800"/>
            <a:ext cx="8915400" cy="3281363"/>
          </a:xfrm>
        </p:spPr>
        <p:txBody>
          <a:bodyPr/>
          <a:lstStyle/>
          <a:p>
            <a:pPr>
              <a:buFont typeface="Times" charset="0"/>
              <a:buNone/>
            </a:pPr>
            <a:r>
              <a:rPr lang="en-US">
                <a:solidFill>
                  <a:schemeClr val="accent2"/>
                </a:solidFill>
                <a:latin typeface="Courier" charset="0"/>
                <a:ea typeface="ＭＳ Ｐゴシック" charset="0"/>
                <a:cs typeface="ＭＳ Ｐゴシック" charset="0"/>
              </a:rPr>
              <a:t>add rd, rs, rt</a:t>
            </a:r>
            <a:endParaRPr lang="en-US">
              <a:latin typeface="Calibri" charset="0"/>
              <a:ea typeface="ＭＳ Ｐゴシック" charset="0"/>
              <a:cs typeface="ＭＳ Ｐゴシック" charset="0"/>
            </a:endParaRPr>
          </a:p>
          <a:p>
            <a:pPr lvl="1"/>
            <a:r>
              <a:rPr lang="en-US">
                <a:latin typeface="Calibri" charset="0"/>
                <a:ea typeface="ＭＳ Ｐゴシック" charset="0"/>
              </a:rPr>
              <a:t>MEM[PC]		Fetch the instruction from memory</a:t>
            </a:r>
          </a:p>
          <a:p>
            <a:pPr lvl="1"/>
            <a:r>
              <a:rPr lang="en-US">
                <a:latin typeface="Calibri" charset="0"/>
                <a:ea typeface="ＭＳ Ｐゴシック" charset="0"/>
              </a:rPr>
              <a:t>R[rd] = R[rs] + R[rt]	The actual operation</a:t>
            </a:r>
          </a:p>
          <a:p>
            <a:pPr lvl="1"/>
            <a:r>
              <a:rPr lang="en-US">
                <a:latin typeface="Calibri" charset="0"/>
                <a:ea typeface="ＭＳ Ｐゴシック" charset="0"/>
              </a:rPr>
              <a:t>PC = PC + 4	Calculate the next 	instruction</a:t>
            </a:r>
            <a:r>
              <a:rPr lang="ja-JP" altLang="en-US">
                <a:latin typeface="Calibri" charset="0"/>
                <a:ea typeface="ＭＳ Ｐゴシック" charset="0"/>
              </a:rPr>
              <a:t>’</a:t>
            </a:r>
            <a:r>
              <a:rPr lang="en-US">
                <a:latin typeface="Calibri" charset="0"/>
                <a:ea typeface="ＭＳ Ｐゴシック" charset="0"/>
              </a:rPr>
              <a:t>s  address</a:t>
            </a:r>
          </a:p>
        </p:txBody>
      </p:sp>
      <p:grpSp>
        <p:nvGrpSpPr>
          <p:cNvPr id="63495" name="Group 4"/>
          <p:cNvGrpSpPr>
            <a:grpSpLocks/>
          </p:cNvGrpSpPr>
          <p:nvPr/>
        </p:nvGrpSpPr>
        <p:grpSpPr bwMode="auto">
          <a:xfrm>
            <a:off x="1503363" y="1141413"/>
            <a:ext cx="6307137" cy="946150"/>
            <a:chOff x="947" y="524"/>
            <a:chExt cx="3973" cy="596"/>
          </a:xfrm>
        </p:grpSpPr>
        <p:sp>
          <p:nvSpPr>
            <p:cNvPr id="30728" name="Rectangle 5"/>
            <p:cNvSpPr>
              <a:spLocks noChangeArrowheads="1"/>
            </p:cNvSpPr>
            <p:nvPr/>
          </p:nvSpPr>
          <p:spPr bwMode="auto">
            <a:xfrm>
              <a:off x="1016" y="728"/>
              <a:ext cx="3824" cy="176"/>
            </a:xfrm>
            <a:prstGeom prst="rect">
              <a:avLst/>
            </a:prstGeom>
            <a:noFill/>
            <a:ln w="254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grpSp>
          <p:nvGrpSpPr>
            <p:cNvPr id="63497" name="Group 6"/>
            <p:cNvGrpSpPr>
              <a:grpSpLocks/>
            </p:cNvGrpSpPr>
            <p:nvPr/>
          </p:nvGrpSpPr>
          <p:grpSpPr bwMode="auto">
            <a:xfrm>
              <a:off x="1012" y="716"/>
              <a:ext cx="664" cy="212"/>
              <a:chOff x="1012" y="716"/>
              <a:chExt cx="664" cy="212"/>
            </a:xfrm>
          </p:grpSpPr>
          <p:sp>
            <p:nvSpPr>
              <p:cNvPr id="30759" name="Rectangle 7"/>
              <p:cNvSpPr>
                <a:spLocks noChangeArrowheads="1"/>
              </p:cNvSpPr>
              <p:nvPr/>
            </p:nvSpPr>
            <p:spPr bwMode="auto">
              <a:xfrm>
                <a:off x="1012" y="724"/>
                <a:ext cx="664" cy="184"/>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0760" name="Rectangle 8"/>
              <p:cNvSpPr>
                <a:spLocks noChangeArrowheads="1"/>
              </p:cNvSpPr>
              <p:nvPr/>
            </p:nvSpPr>
            <p:spPr bwMode="auto">
              <a:xfrm>
                <a:off x="1205" y="716"/>
                <a:ext cx="254" cy="212"/>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op</a:t>
                </a:r>
              </a:p>
            </p:txBody>
          </p:sp>
        </p:grpSp>
        <p:grpSp>
          <p:nvGrpSpPr>
            <p:cNvPr id="63498" name="Group 9"/>
            <p:cNvGrpSpPr>
              <a:grpSpLocks/>
            </p:cNvGrpSpPr>
            <p:nvPr/>
          </p:nvGrpSpPr>
          <p:grpSpPr bwMode="auto">
            <a:xfrm>
              <a:off x="1684" y="716"/>
              <a:ext cx="616" cy="212"/>
              <a:chOff x="1684" y="716"/>
              <a:chExt cx="616" cy="212"/>
            </a:xfrm>
          </p:grpSpPr>
          <p:sp>
            <p:nvSpPr>
              <p:cNvPr id="30757" name="Rectangle 10"/>
              <p:cNvSpPr>
                <a:spLocks noChangeArrowheads="1"/>
              </p:cNvSpPr>
              <p:nvPr/>
            </p:nvSpPr>
            <p:spPr bwMode="auto">
              <a:xfrm>
                <a:off x="1684" y="724"/>
                <a:ext cx="616" cy="184"/>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0758" name="Rectangle 11"/>
              <p:cNvSpPr>
                <a:spLocks noChangeArrowheads="1"/>
              </p:cNvSpPr>
              <p:nvPr/>
            </p:nvSpPr>
            <p:spPr bwMode="auto">
              <a:xfrm>
                <a:off x="1859" y="716"/>
                <a:ext cx="211" cy="212"/>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rs</a:t>
                </a:r>
              </a:p>
            </p:txBody>
          </p:sp>
        </p:grpSp>
        <p:grpSp>
          <p:nvGrpSpPr>
            <p:cNvPr id="63499" name="Group 12"/>
            <p:cNvGrpSpPr>
              <a:grpSpLocks/>
            </p:cNvGrpSpPr>
            <p:nvPr/>
          </p:nvGrpSpPr>
          <p:grpSpPr bwMode="auto">
            <a:xfrm>
              <a:off x="2308" y="716"/>
              <a:ext cx="616" cy="210"/>
              <a:chOff x="2308" y="716"/>
              <a:chExt cx="616" cy="210"/>
            </a:xfrm>
          </p:grpSpPr>
          <p:sp>
            <p:nvSpPr>
              <p:cNvPr id="30755" name="Rectangle 13"/>
              <p:cNvSpPr>
                <a:spLocks noChangeArrowheads="1"/>
              </p:cNvSpPr>
              <p:nvPr/>
            </p:nvSpPr>
            <p:spPr bwMode="auto">
              <a:xfrm>
                <a:off x="2308" y="724"/>
                <a:ext cx="616" cy="184"/>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0756" name="Rectangle 14"/>
              <p:cNvSpPr>
                <a:spLocks noChangeArrowheads="1"/>
              </p:cNvSpPr>
              <p:nvPr/>
            </p:nvSpPr>
            <p:spPr bwMode="auto">
              <a:xfrm>
                <a:off x="2483" y="716"/>
                <a:ext cx="213" cy="210"/>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rt</a:t>
                </a:r>
              </a:p>
            </p:txBody>
          </p:sp>
        </p:grpSp>
        <p:grpSp>
          <p:nvGrpSpPr>
            <p:cNvPr id="63500" name="Group 15"/>
            <p:cNvGrpSpPr>
              <a:grpSpLocks/>
            </p:cNvGrpSpPr>
            <p:nvPr/>
          </p:nvGrpSpPr>
          <p:grpSpPr bwMode="auto">
            <a:xfrm>
              <a:off x="2932" y="716"/>
              <a:ext cx="616" cy="212"/>
              <a:chOff x="2932" y="716"/>
              <a:chExt cx="616" cy="212"/>
            </a:xfrm>
          </p:grpSpPr>
          <p:sp>
            <p:nvSpPr>
              <p:cNvPr id="30753" name="Rectangle 16"/>
              <p:cNvSpPr>
                <a:spLocks noChangeArrowheads="1"/>
              </p:cNvSpPr>
              <p:nvPr/>
            </p:nvSpPr>
            <p:spPr bwMode="auto">
              <a:xfrm>
                <a:off x="2932" y="724"/>
                <a:ext cx="616" cy="184"/>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0754" name="Rectangle 17"/>
              <p:cNvSpPr>
                <a:spLocks noChangeArrowheads="1"/>
              </p:cNvSpPr>
              <p:nvPr/>
            </p:nvSpPr>
            <p:spPr bwMode="auto">
              <a:xfrm>
                <a:off x="3107" y="716"/>
                <a:ext cx="229" cy="212"/>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rd</a:t>
                </a:r>
              </a:p>
            </p:txBody>
          </p:sp>
        </p:grpSp>
        <p:grpSp>
          <p:nvGrpSpPr>
            <p:cNvPr id="63501" name="Group 18"/>
            <p:cNvGrpSpPr>
              <a:grpSpLocks/>
            </p:cNvGrpSpPr>
            <p:nvPr/>
          </p:nvGrpSpPr>
          <p:grpSpPr bwMode="auto">
            <a:xfrm>
              <a:off x="3556" y="716"/>
              <a:ext cx="616" cy="210"/>
              <a:chOff x="3556" y="716"/>
              <a:chExt cx="616" cy="210"/>
            </a:xfrm>
          </p:grpSpPr>
          <p:sp>
            <p:nvSpPr>
              <p:cNvPr id="30751" name="Rectangle 19"/>
              <p:cNvSpPr>
                <a:spLocks noChangeArrowheads="1"/>
              </p:cNvSpPr>
              <p:nvPr/>
            </p:nvSpPr>
            <p:spPr bwMode="auto">
              <a:xfrm>
                <a:off x="3556" y="724"/>
                <a:ext cx="616" cy="184"/>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0752" name="Rectangle 20"/>
              <p:cNvSpPr>
                <a:spLocks noChangeArrowheads="1"/>
              </p:cNvSpPr>
              <p:nvPr/>
            </p:nvSpPr>
            <p:spPr bwMode="auto">
              <a:xfrm>
                <a:off x="3635" y="716"/>
                <a:ext cx="448" cy="210"/>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shamt</a:t>
                </a:r>
              </a:p>
            </p:txBody>
          </p:sp>
        </p:grpSp>
        <p:grpSp>
          <p:nvGrpSpPr>
            <p:cNvPr id="63502" name="Group 21"/>
            <p:cNvGrpSpPr>
              <a:grpSpLocks/>
            </p:cNvGrpSpPr>
            <p:nvPr/>
          </p:nvGrpSpPr>
          <p:grpSpPr bwMode="auto">
            <a:xfrm>
              <a:off x="4180" y="716"/>
              <a:ext cx="664" cy="210"/>
              <a:chOff x="4180" y="716"/>
              <a:chExt cx="664" cy="210"/>
            </a:xfrm>
          </p:grpSpPr>
          <p:sp>
            <p:nvSpPr>
              <p:cNvPr id="30749" name="Rectangle 22"/>
              <p:cNvSpPr>
                <a:spLocks noChangeArrowheads="1"/>
              </p:cNvSpPr>
              <p:nvPr/>
            </p:nvSpPr>
            <p:spPr bwMode="auto">
              <a:xfrm>
                <a:off x="4180" y="724"/>
                <a:ext cx="664" cy="184"/>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0750" name="Rectangle 23"/>
              <p:cNvSpPr>
                <a:spLocks noChangeArrowheads="1"/>
              </p:cNvSpPr>
              <p:nvPr/>
            </p:nvSpPr>
            <p:spPr bwMode="auto">
              <a:xfrm>
                <a:off x="4373" y="716"/>
                <a:ext cx="398" cy="210"/>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funct</a:t>
                </a:r>
              </a:p>
            </p:txBody>
          </p:sp>
        </p:grpSp>
        <p:grpSp>
          <p:nvGrpSpPr>
            <p:cNvPr id="63503" name="Group 24"/>
            <p:cNvGrpSpPr>
              <a:grpSpLocks/>
            </p:cNvGrpSpPr>
            <p:nvPr/>
          </p:nvGrpSpPr>
          <p:grpSpPr bwMode="auto">
            <a:xfrm>
              <a:off x="947" y="524"/>
              <a:ext cx="3973" cy="596"/>
              <a:chOff x="947" y="524"/>
              <a:chExt cx="3973" cy="596"/>
            </a:xfrm>
          </p:grpSpPr>
          <p:sp>
            <p:nvSpPr>
              <p:cNvPr id="30736" name="Rectangle 25"/>
              <p:cNvSpPr>
                <a:spLocks noChangeArrowheads="1"/>
              </p:cNvSpPr>
              <p:nvPr/>
            </p:nvSpPr>
            <p:spPr bwMode="auto">
              <a:xfrm>
                <a:off x="4739" y="524"/>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30737" name="Rectangle 26"/>
              <p:cNvSpPr>
                <a:spLocks noChangeArrowheads="1"/>
              </p:cNvSpPr>
              <p:nvPr/>
            </p:nvSpPr>
            <p:spPr bwMode="auto">
              <a:xfrm>
                <a:off x="4019" y="524"/>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6</a:t>
                </a:r>
              </a:p>
            </p:txBody>
          </p:sp>
          <p:sp>
            <p:nvSpPr>
              <p:cNvPr id="30738" name="Rectangle 27"/>
              <p:cNvSpPr>
                <a:spLocks noChangeArrowheads="1"/>
              </p:cNvSpPr>
              <p:nvPr/>
            </p:nvSpPr>
            <p:spPr bwMode="auto">
              <a:xfrm>
                <a:off x="3347" y="524"/>
                <a:ext cx="246"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11</a:t>
                </a:r>
              </a:p>
            </p:txBody>
          </p:sp>
          <p:sp>
            <p:nvSpPr>
              <p:cNvPr id="30739" name="Rectangle 28"/>
              <p:cNvSpPr>
                <a:spLocks noChangeArrowheads="1"/>
              </p:cNvSpPr>
              <p:nvPr/>
            </p:nvSpPr>
            <p:spPr bwMode="auto">
              <a:xfrm>
                <a:off x="2723" y="524"/>
                <a:ext cx="246"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16</a:t>
                </a:r>
              </a:p>
            </p:txBody>
          </p:sp>
          <p:sp>
            <p:nvSpPr>
              <p:cNvPr id="30740" name="Rectangle 29"/>
              <p:cNvSpPr>
                <a:spLocks noChangeArrowheads="1"/>
              </p:cNvSpPr>
              <p:nvPr/>
            </p:nvSpPr>
            <p:spPr bwMode="auto">
              <a:xfrm>
                <a:off x="2099" y="524"/>
                <a:ext cx="246"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21</a:t>
                </a:r>
              </a:p>
            </p:txBody>
          </p:sp>
          <p:sp>
            <p:nvSpPr>
              <p:cNvPr id="30741" name="Rectangle 30"/>
              <p:cNvSpPr>
                <a:spLocks noChangeArrowheads="1"/>
              </p:cNvSpPr>
              <p:nvPr/>
            </p:nvSpPr>
            <p:spPr bwMode="auto">
              <a:xfrm>
                <a:off x="1475" y="524"/>
                <a:ext cx="246"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26</a:t>
                </a:r>
              </a:p>
            </p:txBody>
          </p:sp>
          <p:sp>
            <p:nvSpPr>
              <p:cNvPr id="30742" name="Rectangle 31"/>
              <p:cNvSpPr>
                <a:spLocks noChangeArrowheads="1"/>
              </p:cNvSpPr>
              <p:nvPr/>
            </p:nvSpPr>
            <p:spPr bwMode="auto">
              <a:xfrm>
                <a:off x="947" y="524"/>
                <a:ext cx="246"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31</a:t>
                </a:r>
              </a:p>
            </p:txBody>
          </p:sp>
          <p:sp>
            <p:nvSpPr>
              <p:cNvPr id="30743" name="Rectangle 32"/>
              <p:cNvSpPr>
                <a:spLocks noChangeArrowheads="1"/>
              </p:cNvSpPr>
              <p:nvPr/>
            </p:nvSpPr>
            <p:spPr bwMode="auto">
              <a:xfrm>
                <a:off x="1187" y="908"/>
                <a:ext cx="40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6 bits</a:t>
                </a:r>
              </a:p>
            </p:txBody>
          </p:sp>
          <p:sp>
            <p:nvSpPr>
              <p:cNvPr id="30744" name="Rectangle 33"/>
              <p:cNvSpPr>
                <a:spLocks noChangeArrowheads="1"/>
              </p:cNvSpPr>
              <p:nvPr/>
            </p:nvSpPr>
            <p:spPr bwMode="auto">
              <a:xfrm>
                <a:off x="4355" y="908"/>
                <a:ext cx="40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6 bits</a:t>
                </a:r>
              </a:p>
            </p:txBody>
          </p:sp>
          <p:sp>
            <p:nvSpPr>
              <p:cNvPr id="30745" name="Rectangle 34"/>
              <p:cNvSpPr>
                <a:spLocks noChangeArrowheads="1"/>
              </p:cNvSpPr>
              <p:nvPr/>
            </p:nvSpPr>
            <p:spPr bwMode="auto">
              <a:xfrm>
                <a:off x="3683" y="908"/>
                <a:ext cx="40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5 bits</a:t>
                </a:r>
              </a:p>
            </p:txBody>
          </p:sp>
          <p:sp>
            <p:nvSpPr>
              <p:cNvPr id="30746" name="Rectangle 35"/>
              <p:cNvSpPr>
                <a:spLocks noChangeArrowheads="1"/>
              </p:cNvSpPr>
              <p:nvPr/>
            </p:nvSpPr>
            <p:spPr bwMode="auto">
              <a:xfrm>
                <a:off x="3059" y="908"/>
                <a:ext cx="40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5 bits</a:t>
                </a:r>
              </a:p>
            </p:txBody>
          </p:sp>
          <p:sp>
            <p:nvSpPr>
              <p:cNvPr id="30747" name="Rectangle 36"/>
              <p:cNvSpPr>
                <a:spLocks noChangeArrowheads="1"/>
              </p:cNvSpPr>
              <p:nvPr/>
            </p:nvSpPr>
            <p:spPr bwMode="auto">
              <a:xfrm>
                <a:off x="2435" y="908"/>
                <a:ext cx="40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5 bits</a:t>
                </a:r>
              </a:p>
            </p:txBody>
          </p:sp>
          <p:sp>
            <p:nvSpPr>
              <p:cNvPr id="30748" name="Rectangle 37"/>
              <p:cNvSpPr>
                <a:spLocks noChangeArrowheads="1"/>
              </p:cNvSpPr>
              <p:nvPr/>
            </p:nvSpPr>
            <p:spPr bwMode="auto">
              <a:xfrm>
                <a:off x="1811" y="908"/>
                <a:ext cx="40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5 bits</a:t>
                </a:r>
              </a:p>
            </p:txBody>
          </p:sp>
        </p:grpSp>
      </p:grpSp>
    </p:spTree>
    <p:extLst>
      <p:ext uri="{BB962C8B-B14F-4D97-AF65-F5344CB8AC3E}">
        <p14:creationId xmlns:p14="http://schemas.microsoft.com/office/powerpoint/2010/main" val="26680487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52400" y="228600"/>
            <a:ext cx="8948738" cy="474663"/>
          </a:xfrm>
        </p:spPr>
        <p:txBody>
          <a:bodyPr/>
          <a:lstStyle/>
          <a:p>
            <a:r>
              <a:rPr lang="en-US" sz="3600">
                <a:latin typeface="Calibri" charset="0"/>
                <a:ea typeface="ＭＳ Ｐゴシック" charset="0"/>
                <a:cs typeface="ＭＳ Ｐゴシック" charset="0"/>
              </a:rPr>
              <a:t>Instruction Fetch Unit at the Beginning of </a:t>
            </a:r>
            <a:r>
              <a:rPr lang="en-US" sz="3600">
                <a:latin typeface="Courier"/>
                <a:ea typeface="ＭＳ Ｐゴシック" charset="0"/>
                <a:cs typeface="ＭＳ Ｐゴシック" charset="0"/>
              </a:rPr>
              <a:t>Add</a:t>
            </a:r>
          </a:p>
        </p:txBody>
      </p:sp>
      <p:sp>
        <p:nvSpPr>
          <p:cNvPr id="65539" name="Rectangle 3"/>
          <p:cNvSpPr>
            <a:spLocks noGrp="1" noChangeArrowheads="1"/>
          </p:cNvSpPr>
          <p:nvPr>
            <p:ph type="body" idx="1"/>
          </p:nvPr>
        </p:nvSpPr>
        <p:spPr>
          <a:xfrm>
            <a:off x="287338" y="591608"/>
            <a:ext cx="8318500" cy="1550988"/>
          </a:xfrm>
        </p:spPr>
        <p:txBody>
          <a:bodyPr/>
          <a:lstStyle/>
          <a:p>
            <a:pPr>
              <a:spcBef>
                <a:spcPct val="30000"/>
              </a:spcBef>
            </a:pPr>
            <a:r>
              <a:rPr lang="en-US" dirty="0">
                <a:latin typeface="Calibri" charset="0"/>
                <a:ea typeface="ＭＳ Ｐゴシック" charset="0"/>
                <a:cs typeface="ＭＳ Ｐゴシック" charset="0"/>
              </a:rPr>
              <a:t>Fetch the instruction from Instruction memory: Instruction  =  MEM[PC]</a:t>
            </a:r>
          </a:p>
          <a:p>
            <a:pPr lvl="1">
              <a:lnSpc>
                <a:spcPct val="75000"/>
              </a:lnSpc>
              <a:spcBef>
                <a:spcPct val="30000"/>
              </a:spcBef>
            </a:pPr>
            <a:r>
              <a:rPr lang="en-US" dirty="0">
                <a:latin typeface="Calibri" charset="0"/>
                <a:ea typeface="ＭＳ Ｐゴシック" charset="0"/>
              </a:rPr>
              <a:t>same for </a:t>
            </a:r>
            <a:br>
              <a:rPr lang="en-US" dirty="0">
                <a:latin typeface="Calibri" charset="0"/>
                <a:ea typeface="ＭＳ Ｐゴシック" charset="0"/>
              </a:rPr>
            </a:br>
            <a:r>
              <a:rPr lang="en-US" dirty="0">
                <a:latin typeface="Calibri" charset="0"/>
                <a:ea typeface="ＭＳ Ｐゴシック" charset="0"/>
              </a:rPr>
              <a:t>all instructions</a:t>
            </a:r>
          </a:p>
        </p:txBody>
      </p:sp>
      <p:sp>
        <p:nvSpPr>
          <p:cNvPr id="32772" name="Rectangle 4"/>
          <p:cNvSpPr>
            <a:spLocks noChangeArrowheads="1"/>
          </p:cNvSpPr>
          <p:nvPr/>
        </p:nvSpPr>
        <p:spPr bwMode="auto">
          <a:xfrm rot="10800000" flipV="1">
            <a:off x="3041650" y="6005513"/>
            <a:ext cx="912813"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imm16</a:t>
            </a:r>
          </a:p>
        </p:txBody>
      </p:sp>
      <p:sp>
        <p:nvSpPr>
          <p:cNvPr id="32773" name="Rectangle 5"/>
          <p:cNvSpPr>
            <a:spLocks noChangeArrowheads="1"/>
          </p:cNvSpPr>
          <p:nvPr/>
        </p:nvSpPr>
        <p:spPr bwMode="auto">
          <a:xfrm>
            <a:off x="4953000" y="5092700"/>
            <a:ext cx="466725"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clk</a:t>
            </a:r>
          </a:p>
        </p:txBody>
      </p:sp>
      <p:grpSp>
        <p:nvGrpSpPr>
          <p:cNvPr id="65542" name="Group 6"/>
          <p:cNvGrpSpPr>
            <a:grpSpLocks/>
          </p:cNvGrpSpPr>
          <p:nvPr/>
        </p:nvGrpSpPr>
        <p:grpSpPr bwMode="auto">
          <a:xfrm>
            <a:off x="5026025" y="3694113"/>
            <a:ext cx="354013" cy="1271587"/>
            <a:chOff x="1324" y="2335"/>
            <a:chExt cx="223" cy="801"/>
          </a:xfrm>
        </p:grpSpPr>
        <p:sp>
          <p:nvSpPr>
            <p:cNvPr id="32806" name="Rectangle 7"/>
            <p:cNvSpPr>
              <a:spLocks noChangeArrowheads="1"/>
            </p:cNvSpPr>
            <p:nvPr/>
          </p:nvSpPr>
          <p:spPr bwMode="auto">
            <a:xfrm>
              <a:off x="1364" y="2384"/>
              <a:ext cx="145" cy="752"/>
            </a:xfrm>
            <a:prstGeom prst="rect">
              <a:avLst/>
            </a:prstGeom>
            <a:noFill/>
            <a:ln w="254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2807" name="Rectangle 8"/>
            <p:cNvSpPr>
              <a:spLocks noChangeArrowheads="1"/>
            </p:cNvSpPr>
            <p:nvPr/>
          </p:nvSpPr>
          <p:spPr bwMode="auto">
            <a:xfrm rot="5400000">
              <a:off x="1304" y="2680"/>
              <a:ext cx="252" cy="212"/>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PC</a:t>
              </a:r>
            </a:p>
          </p:txBody>
        </p:sp>
        <p:sp>
          <p:nvSpPr>
            <p:cNvPr id="32808" name="Rectangle 9"/>
            <p:cNvSpPr>
              <a:spLocks noChangeArrowheads="1"/>
            </p:cNvSpPr>
            <p:nvPr/>
          </p:nvSpPr>
          <p:spPr bwMode="auto">
            <a:xfrm rot="16200000">
              <a:off x="1318" y="2352"/>
              <a:ext cx="246" cy="212"/>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00</a:t>
              </a:r>
            </a:p>
          </p:txBody>
        </p:sp>
        <p:sp>
          <p:nvSpPr>
            <p:cNvPr id="32809" name="Rectangle 10"/>
            <p:cNvSpPr>
              <a:spLocks noChangeArrowheads="1"/>
            </p:cNvSpPr>
            <p:nvPr/>
          </p:nvSpPr>
          <p:spPr bwMode="auto">
            <a:xfrm>
              <a:off x="1367" y="2388"/>
              <a:ext cx="140" cy="144"/>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grpSp>
      <p:sp>
        <p:nvSpPr>
          <p:cNvPr id="32775" name="Rectangle 11"/>
          <p:cNvSpPr>
            <a:spLocks noChangeArrowheads="1"/>
          </p:cNvSpPr>
          <p:nvPr/>
        </p:nvSpPr>
        <p:spPr bwMode="auto">
          <a:xfrm>
            <a:off x="3402013" y="3111500"/>
            <a:ext cx="312737" cy="396875"/>
          </a:xfrm>
          <a:prstGeom prst="rect">
            <a:avLst/>
          </a:prstGeom>
          <a:noFill/>
          <a:ln w="12700">
            <a:noFill/>
            <a:miter lim="800000"/>
            <a:headEnd/>
            <a:tailEnd/>
          </a:ln>
        </p:spPr>
        <p:txBody>
          <a:bodyPr wrap="none" lIns="90488" tIns="44450" rIns="90488" bIns="44450">
            <a:spAutoFit/>
          </a:bodyPr>
          <a:lstStyle/>
          <a:p>
            <a:pPr>
              <a:defRPr/>
            </a:pPr>
            <a:r>
              <a:rPr lang="en-US" sz="2000" b="1">
                <a:latin typeface="+mn-lt"/>
                <a:ea typeface="ＭＳ Ｐゴシック" charset="-128"/>
                <a:cs typeface="ＭＳ Ｐゴシック" charset="-128"/>
              </a:rPr>
              <a:t>4</a:t>
            </a:r>
          </a:p>
        </p:txBody>
      </p:sp>
      <p:sp>
        <p:nvSpPr>
          <p:cNvPr id="32776" name="Rectangle 12"/>
          <p:cNvSpPr>
            <a:spLocks noChangeArrowheads="1"/>
          </p:cNvSpPr>
          <p:nvPr/>
        </p:nvSpPr>
        <p:spPr bwMode="auto">
          <a:xfrm>
            <a:off x="4306888" y="2959100"/>
            <a:ext cx="1027112" cy="393700"/>
          </a:xfrm>
          <a:prstGeom prst="rect">
            <a:avLst/>
          </a:prstGeom>
          <a:noFill/>
          <a:ln w="12700">
            <a:noFill/>
            <a:miter lim="800000"/>
            <a:headEnd/>
            <a:tailEnd/>
          </a:ln>
        </p:spPr>
        <p:txBody>
          <a:bodyPr wrap="none" lIns="90488" tIns="44450" rIns="90488" bIns="44450">
            <a:spAutoFit/>
          </a:bodyPr>
          <a:lstStyle/>
          <a:p>
            <a:pPr>
              <a:defRPr/>
            </a:pPr>
            <a:r>
              <a:rPr lang="en-US" sz="2000" u="sng">
                <a:latin typeface="+mn-lt"/>
                <a:ea typeface="ＭＳ Ｐゴシック" charset="-128"/>
                <a:cs typeface="ＭＳ Ｐゴシック" charset="-128"/>
              </a:rPr>
              <a:t>nPC_sel</a:t>
            </a:r>
          </a:p>
        </p:txBody>
      </p:sp>
      <p:sp>
        <p:nvSpPr>
          <p:cNvPr id="32777" name="Line 13"/>
          <p:cNvSpPr>
            <a:spLocks noChangeShapeType="1"/>
          </p:cNvSpPr>
          <p:nvPr/>
        </p:nvSpPr>
        <p:spPr bwMode="auto">
          <a:xfrm flipH="1">
            <a:off x="4784725" y="3368675"/>
            <a:ext cx="0" cy="371475"/>
          </a:xfrm>
          <a:prstGeom prst="line">
            <a:avLst/>
          </a:prstGeom>
          <a:noFill/>
          <a:ln w="127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2778" name="Rectangle 14"/>
          <p:cNvSpPr>
            <a:spLocks noChangeArrowheads="1"/>
          </p:cNvSpPr>
          <p:nvPr/>
        </p:nvSpPr>
        <p:spPr bwMode="auto">
          <a:xfrm>
            <a:off x="3449638" y="4787900"/>
            <a:ext cx="295275" cy="1066800"/>
          </a:xfrm>
          <a:prstGeom prst="rect">
            <a:avLst/>
          </a:prstGeom>
          <a:noFill/>
          <a:ln w="254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2779" name="Rectangle 15"/>
          <p:cNvSpPr>
            <a:spLocks noChangeArrowheads="1"/>
          </p:cNvSpPr>
          <p:nvPr/>
        </p:nvSpPr>
        <p:spPr bwMode="auto">
          <a:xfrm rot="5400000">
            <a:off x="3202781" y="5122070"/>
            <a:ext cx="777875" cy="366712"/>
          </a:xfrm>
          <a:prstGeom prst="rect">
            <a:avLst/>
          </a:prstGeom>
          <a:noFill/>
          <a:ln w="12700">
            <a:noFill/>
            <a:miter lim="800000"/>
            <a:headEnd/>
            <a:tailEnd/>
          </a:ln>
        </p:spPr>
        <p:txBody>
          <a:bodyPr wrap="none" lIns="90488" tIns="44450" rIns="90488" bIns="44450">
            <a:spAutoFit/>
          </a:bodyPr>
          <a:lstStyle/>
          <a:p>
            <a:pPr>
              <a:defRPr/>
            </a:pPr>
            <a:r>
              <a:rPr lang="en-US" b="1">
                <a:latin typeface="+mn-lt"/>
                <a:ea typeface="ＭＳ Ｐゴシック" charset="-128"/>
                <a:cs typeface="ＭＳ Ｐゴシック" charset="-128"/>
              </a:rPr>
              <a:t>PC Ext</a:t>
            </a:r>
          </a:p>
        </p:txBody>
      </p:sp>
      <p:sp>
        <p:nvSpPr>
          <p:cNvPr id="32780" name="Rectangle 16"/>
          <p:cNvSpPr>
            <a:spLocks noChangeArrowheads="1"/>
          </p:cNvSpPr>
          <p:nvPr/>
        </p:nvSpPr>
        <p:spPr bwMode="auto">
          <a:xfrm rot="5400000">
            <a:off x="3759994" y="3517107"/>
            <a:ext cx="768350" cy="366712"/>
          </a:xfrm>
          <a:prstGeom prst="rect">
            <a:avLst/>
          </a:prstGeom>
          <a:noFill/>
          <a:ln w="12700">
            <a:noFill/>
            <a:miter lim="800000"/>
            <a:headEnd/>
            <a:tailEnd/>
          </a:ln>
        </p:spPr>
        <p:txBody>
          <a:bodyPr wrap="none" lIns="90488" tIns="44450" rIns="90488" bIns="44450">
            <a:spAutoFit/>
          </a:bodyPr>
          <a:lstStyle/>
          <a:p>
            <a:pPr>
              <a:defRPr/>
            </a:pPr>
            <a:r>
              <a:rPr lang="en-US" b="1">
                <a:latin typeface="+mn-lt"/>
                <a:ea typeface="ＭＳ Ｐゴシック" charset="-128"/>
                <a:cs typeface="ＭＳ Ｐゴシック" charset="-128"/>
              </a:rPr>
              <a:t>Adder</a:t>
            </a:r>
          </a:p>
        </p:txBody>
      </p:sp>
      <p:sp>
        <p:nvSpPr>
          <p:cNvPr id="32781" name="Freeform 17"/>
          <p:cNvSpPr>
            <a:spLocks/>
          </p:cNvSpPr>
          <p:nvPr/>
        </p:nvSpPr>
        <p:spPr bwMode="auto">
          <a:xfrm>
            <a:off x="3962400" y="3187700"/>
            <a:ext cx="381000" cy="1066800"/>
          </a:xfrm>
          <a:custGeom>
            <a:avLst/>
            <a:gdLst>
              <a:gd name="T0" fmla="*/ 0 w 240"/>
              <a:gd name="T1" fmla="*/ 0 h 672"/>
              <a:gd name="T2" fmla="*/ 0 w 240"/>
              <a:gd name="T3" fmla="*/ 2147483647 h 672"/>
              <a:gd name="T4" fmla="*/ 2147483647 w 240"/>
              <a:gd name="T5" fmla="*/ 2147483647 h 672"/>
              <a:gd name="T6" fmla="*/ 0 w 240"/>
              <a:gd name="T7" fmla="*/ 2147483647 h 672"/>
              <a:gd name="T8" fmla="*/ 0 w 240"/>
              <a:gd name="T9" fmla="*/ 2147483647 h 672"/>
              <a:gd name="T10" fmla="*/ 2147483647 w 240"/>
              <a:gd name="T11" fmla="*/ 2147483647 h 672"/>
              <a:gd name="T12" fmla="*/ 2147483647 w 240"/>
              <a:gd name="T13" fmla="*/ 2147483647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2782" name="Rectangle 18"/>
          <p:cNvSpPr>
            <a:spLocks noChangeArrowheads="1"/>
          </p:cNvSpPr>
          <p:nvPr/>
        </p:nvSpPr>
        <p:spPr bwMode="auto">
          <a:xfrm rot="5400000">
            <a:off x="3759994" y="4736307"/>
            <a:ext cx="768350" cy="366712"/>
          </a:xfrm>
          <a:prstGeom prst="rect">
            <a:avLst/>
          </a:prstGeom>
          <a:noFill/>
          <a:ln w="12700">
            <a:noFill/>
            <a:miter lim="800000"/>
            <a:headEnd/>
            <a:tailEnd/>
          </a:ln>
        </p:spPr>
        <p:txBody>
          <a:bodyPr wrap="none" lIns="90488" tIns="44450" rIns="90488" bIns="44450">
            <a:spAutoFit/>
          </a:bodyPr>
          <a:lstStyle/>
          <a:p>
            <a:pPr>
              <a:defRPr/>
            </a:pPr>
            <a:r>
              <a:rPr lang="en-US" b="1">
                <a:latin typeface="+mn-lt"/>
                <a:ea typeface="ＭＳ Ｐゴシック" charset="-128"/>
                <a:cs typeface="ＭＳ Ｐゴシック" charset="-128"/>
              </a:rPr>
              <a:t>Adder</a:t>
            </a:r>
          </a:p>
        </p:txBody>
      </p:sp>
      <p:sp>
        <p:nvSpPr>
          <p:cNvPr id="32783" name="Freeform 19"/>
          <p:cNvSpPr>
            <a:spLocks/>
          </p:cNvSpPr>
          <p:nvPr/>
        </p:nvSpPr>
        <p:spPr bwMode="auto">
          <a:xfrm>
            <a:off x="3962400" y="4406900"/>
            <a:ext cx="381000" cy="1066800"/>
          </a:xfrm>
          <a:custGeom>
            <a:avLst/>
            <a:gdLst>
              <a:gd name="T0" fmla="*/ 0 w 240"/>
              <a:gd name="T1" fmla="*/ 0 h 672"/>
              <a:gd name="T2" fmla="*/ 0 w 240"/>
              <a:gd name="T3" fmla="*/ 2147483647 h 672"/>
              <a:gd name="T4" fmla="*/ 2147483647 w 240"/>
              <a:gd name="T5" fmla="*/ 2147483647 h 672"/>
              <a:gd name="T6" fmla="*/ 0 w 240"/>
              <a:gd name="T7" fmla="*/ 2147483647 h 672"/>
              <a:gd name="T8" fmla="*/ 0 w 240"/>
              <a:gd name="T9" fmla="*/ 2147483647 h 672"/>
              <a:gd name="T10" fmla="*/ 2147483647 w 240"/>
              <a:gd name="T11" fmla="*/ 2147483647 h 672"/>
              <a:gd name="T12" fmla="*/ 2147483647 w 240"/>
              <a:gd name="T13" fmla="*/ 2147483647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2784" name="Rectangle 20"/>
          <p:cNvSpPr>
            <a:spLocks noChangeArrowheads="1"/>
          </p:cNvSpPr>
          <p:nvPr/>
        </p:nvSpPr>
        <p:spPr bwMode="auto">
          <a:xfrm rot="5400000">
            <a:off x="4434681" y="4210844"/>
            <a:ext cx="638175" cy="363538"/>
          </a:xfrm>
          <a:prstGeom prst="rect">
            <a:avLst/>
          </a:prstGeom>
          <a:noFill/>
          <a:ln w="12700">
            <a:noFill/>
            <a:miter lim="800000"/>
            <a:headEnd/>
            <a:tailEnd/>
          </a:ln>
        </p:spPr>
        <p:txBody>
          <a:bodyPr wrap="none" lIns="90488" tIns="44450" rIns="90488" bIns="44450">
            <a:spAutoFit/>
          </a:bodyPr>
          <a:lstStyle/>
          <a:p>
            <a:pPr>
              <a:defRPr/>
            </a:pPr>
            <a:r>
              <a:rPr lang="en-US" b="1">
                <a:latin typeface="+mn-lt"/>
                <a:ea typeface="ＭＳ Ｐゴシック" charset="-128"/>
                <a:cs typeface="ＭＳ Ｐゴシック" charset="-128"/>
              </a:rPr>
              <a:t>Mux</a:t>
            </a:r>
          </a:p>
        </p:txBody>
      </p:sp>
      <p:sp>
        <p:nvSpPr>
          <p:cNvPr id="32785" name="Freeform 21"/>
          <p:cNvSpPr>
            <a:spLocks/>
          </p:cNvSpPr>
          <p:nvPr/>
        </p:nvSpPr>
        <p:spPr bwMode="auto">
          <a:xfrm>
            <a:off x="4648200" y="3644900"/>
            <a:ext cx="228600" cy="1447800"/>
          </a:xfrm>
          <a:custGeom>
            <a:avLst/>
            <a:gdLst>
              <a:gd name="T0" fmla="*/ 0 w 144"/>
              <a:gd name="T1" fmla="*/ 0 h 912"/>
              <a:gd name="T2" fmla="*/ 0 w 144"/>
              <a:gd name="T3" fmla="*/ 2147483647 h 912"/>
              <a:gd name="T4" fmla="*/ 2147483647 w 144"/>
              <a:gd name="T5" fmla="*/ 2147483647 h 912"/>
              <a:gd name="T6" fmla="*/ 2147483647 w 144"/>
              <a:gd name="T7" fmla="*/ 2147483647 h 912"/>
              <a:gd name="T8" fmla="*/ 0 w 144"/>
              <a:gd name="T9" fmla="*/ 0 h 912"/>
              <a:gd name="T10" fmla="*/ 0 60000 65536"/>
              <a:gd name="T11" fmla="*/ 0 60000 65536"/>
              <a:gd name="T12" fmla="*/ 0 60000 65536"/>
              <a:gd name="T13" fmla="*/ 0 60000 65536"/>
              <a:gd name="T14" fmla="*/ 0 60000 65536"/>
              <a:gd name="T15" fmla="*/ 0 w 144"/>
              <a:gd name="T16" fmla="*/ 0 h 912"/>
              <a:gd name="T17" fmla="*/ 144 w 144"/>
              <a:gd name="T18" fmla="*/ 912 h 912"/>
            </a:gdLst>
            <a:ahLst/>
            <a:cxnLst>
              <a:cxn ang="T10">
                <a:pos x="T0" y="T1"/>
              </a:cxn>
              <a:cxn ang="T11">
                <a:pos x="T2" y="T3"/>
              </a:cxn>
              <a:cxn ang="T12">
                <a:pos x="T4" y="T5"/>
              </a:cxn>
              <a:cxn ang="T13">
                <a:pos x="T6" y="T7"/>
              </a:cxn>
              <a:cxn ang="T14">
                <a:pos x="T8" y="T9"/>
              </a:cxn>
            </a:cxnLst>
            <a:rect l="T15" t="T16" r="T17" b="T18"/>
            <a:pathLst>
              <a:path w="144" h="912">
                <a:moveTo>
                  <a:pt x="0" y="0"/>
                </a:moveTo>
                <a:lnTo>
                  <a:pt x="0" y="912"/>
                </a:lnTo>
                <a:lnTo>
                  <a:pt x="144" y="768"/>
                </a:lnTo>
                <a:lnTo>
                  <a:pt x="144" y="144"/>
                </a:lnTo>
                <a:lnTo>
                  <a:pt x="0" y="0"/>
                </a:lnTo>
                <a:close/>
              </a:path>
            </a:pathLst>
          </a:custGeom>
          <a:noFill/>
          <a:ln w="28575">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2786" name="Freeform 22"/>
          <p:cNvSpPr>
            <a:spLocks/>
          </p:cNvSpPr>
          <p:nvPr/>
        </p:nvSpPr>
        <p:spPr bwMode="auto">
          <a:xfrm>
            <a:off x="5334000" y="2590800"/>
            <a:ext cx="152400" cy="1816100"/>
          </a:xfrm>
          <a:custGeom>
            <a:avLst/>
            <a:gdLst>
              <a:gd name="T0" fmla="*/ 0 w 144"/>
              <a:gd name="T1" fmla="*/ 2147483647 h 1728"/>
              <a:gd name="T2" fmla="*/ 2147483647 w 144"/>
              <a:gd name="T3" fmla="*/ 2147483647 h 1728"/>
              <a:gd name="T4" fmla="*/ 2147483647 w 144"/>
              <a:gd name="T5" fmla="*/ 0 h 1728"/>
              <a:gd name="T6" fmla="*/ 0 60000 65536"/>
              <a:gd name="T7" fmla="*/ 0 60000 65536"/>
              <a:gd name="T8" fmla="*/ 0 60000 65536"/>
              <a:gd name="T9" fmla="*/ 0 w 144"/>
              <a:gd name="T10" fmla="*/ 0 h 1728"/>
              <a:gd name="T11" fmla="*/ 144 w 144"/>
              <a:gd name="T12" fmla="*/ 1728 h 1728"/>
            </a:gdLst>
            <a:ahLst/>
            <a:cxnLst>
              <a:cxn ang="T6">
                <a:pos x="T0" y="T1"/>
              </a:cxn>
              <a:cxn ang="T7">
                <a:pos x="T2" y="T3"/>
              </a:cxn>
              <a:cxn ang="T8">
                <a:pos x="T4" y="T5"/>
              </a:cxn>
            </a:cxnLst>
            <a:rect l="T9" t="T10" r="T11" b="T12"/>
            <a:pathLst>
              <a:path w="144" h="1728">
                <a:moveTo>
                  <a:pt x="0" y="1728"/>
                </a:moveTo>
                <a:lnTo>
                  <a:pt x="144" y="1728"/>
                </a:lnTo>
                <a:lnTo>
                  <a:pt x="144" y="0"/>
                </a:lnTo>
              </a:path>
            </a:pathLst>
          </a:cu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2787" name="Freeform 23"/>
          <p:cNvSpPr>
            <a:spLocks/>
          </p:cNvSpPr>
          <p:nvPr/>
        </p:nvSpPr>
        <p:spPr bwMode="auto">
          <a:xfrm>
            <a:off x="3276600" y="2882900"/>
            <a:ext cx="2209800" cy="1219200"/>
          </a:xfrm>
          <a:custGeom>
            <a:avLst/>
            <a:gdLst>
              <a:gd name="T0" fmla="*/ 2147483647 w 1440"/>
              <a:gd name="T1" fmla="*/ 0 h 768"/>
              <a:gd name="T2" fmla="*/ 0 w 1440"/>
              <a:gd name="T3" fmla="*/ 0 h 768"/>
              <a:gd name="T4" fmla="*/ 0 w 1440"/>
              <a:gd name="T5" fmla="*/ 2147483647 h 768"/>
              <a:gd name="T6" fmla="*/ 2147483647 w 1440"/>
              <a:gd name="T7" fmla="*/ 2147483647 h 768"/>
              <a:gd name="T8" fmla="*/ 0 60000 65536"/>
              <a:gd name="T9" fmla="*/ 0 60000 65536"/>
              <a:gd name="T10" fmla="*/ 0 60000 65536"/>
              <a:gd name="T11" fmla="*/ 0 60000 65536"/>
              <a:gd name="T12" fmla="*/ 0 w 1440"/>
              <a:gd name="T13" fmla="*/ 0 h 768"/>
              <a:gd name="T14" fmla="*/ 1440 w 1440"/>
              <a:gd name="T15" fmla="*/ 768 h 768"/>
            </a:gdLst>
            <a:ahLst/>
            <a:cxnLst>
              <a:cxn ang="T8">
                <a:pos x="T0" y="T1"/>
              </a:cxn>
              <a:cxn ang="T9">
                <a:pos x="T2" y="T3"/>
              </a:cxn>
              <a:cxn ang="T10">
                <a:pos x="T4" y="T5"/>
              </a:cxn>
              <a:cxn ang="T11">
                <a:pos x="T6" y="T7"/>
              </a:cxn>
            </a:cxnLst>
            <a:rect l="T12" t="T13" r="T14" b="T15"/>
            <a:pathLst>
              <a:path w="1440" h="768">
                <a:moveTo>
                  <a:pt x="1440" y="0"/>
                </a:moveTo>
                <a:lnTo>
                  <a:pt x="0" y="0"/>
                </a:lnTo>
                <a:lnTo>
                  <a:pt x="0" y="768"/>
                </a:lnTo>
                <a:lnTo>
                  <a:pt x="432" y="768"/>
                </a:lnTo>
              </a:path>
            </a:pathLst>
          </a:cu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2788" name="Line 24"/>
          <p:cNvSpPr>
            <a:spLocks noChangeShapeType="1"/>
          </p:cNvSpPr>
          <p:nvPr/>
        </p:nvSpPr>
        <p:spPr bwMode="auto">
          <a:xfrm>
            <a:off x="3657600" y="3340100"/>
            <a:ext cx="304800" cy="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2789" name="Line 25"/>
          <p:cNvSpPr>
            <a:spLocks noChangeShapeType="1"/>
          </p:cNvSpPr>
          <p:nvPr/>
        </p:nvSpPr>
        <p:spPr bwMode="auto">
          <a:xfrm>
            <a:off x="4343400" y="3797300"/>
            <a:ext cx="304800" cy="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2790" name="Freeform 26"/>
          <p:cNvSpPr>
            <a:spLocks/>
          </p:cNvSpPr>
          <p:nvPr/>
        </p:nvSpPr>
        <p:spPr bwMode="auto">
          <a:xfrm>
            <a:off x="3581400" y="3797300"/>
            <a:ext cx="838200" cy="762000"/>
          </a:xfrm>
          <a:custGeom>
            <a:avLst/>
            <a:gdLst>
              <a:gd name="T0" fmla="*/ 2147483647 w 528"/>
              <a:gd name="T1" fmla="*/ 0 h 480"/>
              <a:gd name="T2" fmla="*/ 2147483647 w 528"/>
              <a:gd name="T3" fmla="*/ 2147483647 h 480"/>
              <a:gd name="T4" fmla="*/ 0 w 528"/>
              <a:gd name="T5" fmla="*/ 2147483647 h 480"/>
              <a:gd name="T6" fmla="*/ 0 w 528"/>
              <a:gd name="T7" fmla="*/ 2147483647 h 480"/>
              <a:gd name="T8" fmla="*/ 2147483647 w 528"/>
              <a:gd name="T9" fmla="*/ 2147483647 h 480"/>
              <a:gd name="T10" fmla="*/ 0 60000 65536"/>
              <a:gd name="T11" fmla="*/ 0 60000 65536"/>
              <a:gd name="T12" fmla="*/ 0 60000 65536"/>
              <a:gd name="T13" fmla="*/ 0 60000 65536"/>
              <a:gd name="T14" fmla="*/ 0 60000 65536"/>
              <a:gd name="T15" fmla="*/ 0 w 528"/>
              <a:gd name="T16" fmla="*/ 0 h 480"/>
              <a:gd name="T17" fmla="*/ 528 w 528"/>
              <a:gd name="T18" fmla="*/ 480 h 480"/>
            </a:gdLst>
            <a:ahLst/>
            <a:cxnLst>
              <a:cxn ang="T10">
                <a:pos x="T0" y="T1"/>
              </a:cxn>
              <a:cxn ang="T11">
                <a:pos x="T2" y="T3"/>
              </a:cxn>
              <a:cxn ang="T12">
                <a:pos x="T4" y="T5"/>
              </a:cxn>
              <a:cxn ang="T13">
                <a:pos x="T6" y="T7"/>
              </a:cxn>
              <a:cxn ang="T14">
                <a:pos x="T8" y="T9"/>
              </a:cxn>
            </a:cxnLst>
            <a:rect l="T15" t="T16" r="T17" b="T18"/>
            <a:pathLst>
              <a:path w="528" h="480">
                <a:moveTo>
                  <a:pt x="528" y="0"/>
                </a:moveTo>
                <a:lnTo>
                  <a:pt x="528" y="336"/>
                </a:lnTo>
                <a:lnTo>
                  <a:pt x="0" y="336"/>
                </a:lnTo>
                <a:lnTo>
                  <a:pt x="0" y="480"/>
                </a:lnTo>
                <a:lnTo>
                  <a:pt x="240" y="480"/>
                </a:lnTo>
              </a:path>
            </a:pathLst>
          </a:cu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2791" name="Line 27"/>
          <p:cNvSpPr>
            <a:spLocks noChangeShapeType="1"/>
          </p:cNvSpPr>
          <p:nvPr/>
        </p:nvSpPr>
        <p:spPr bwMode="auto">
          <a:xfrm>
            <a:off x="3733800" y="5321300"/>
            <a:ext cx="228600" cy="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2792" name="Freeform 28"/>
          <p:cNvSpPr>
            <a:spLocks/>
          </p:cNvSpPr>
          <p:nvPr/>
        </p:nvSpPr>
        <p:spPr bwMode="auto">
          <a:xfrm>
            <a:off x="3200400" y="5321300"/>
            <a:ext cx="228600" cy="685800"/>
          </a:xfrm>
          <a:custGeom>
            <a:avLst/>
            <a:gdLst>
              <a:gd name="T0" fmla="*/ 0 w 144"/>
              <a:gd name="T1" fmla="*/ 2147483647 h 432"/>
              <a:gd name="T2" fmla="*/ 0 w 144"/>
              <a:gd name="T3" fmla="*/ 0 h 432"/>
              <a:gd name="T4" fmla="*/ 2147483647 w 144"/>
              <a:gd name="T5" fmla="*/ 0 h 432"/>
              <a:gd name="T6" fmla="*/ 0 60000 65536"/>
              <a:gd name="T7" fmla="*/ 0 60000 65536"/>
              <a:gd name="T8" fmla="*/ 0 60000 65536"/>
              <a:gd name="T9" fmla="*/ 0 w 144"/>
              <a:gd name="T10" fmla="*/ 0 h 432"/>
              <a:gd name="T11" fmla="*/ 144 w 144"/>
              <a:gd name="T12" fmla="*/ 432 h 432"/>
            </a:gdLst>
            <a:ahLst/>
            <a:cxnLst>
              <a:cxn ang="T6">
                <a:pos x="T0" y="T1"/>
              </a:cxn>
              <a:cxn ang="T7">
                <a:pos x="T2" y="T3"/>
              </a:cxn>
              <a:cxn ang="T8">
                <a:pos x="T4" y="T5"/>
              </a:cxn>
            </a:cxnLst>
            <a:rect l="T9" t="T10" r="T11" b="T12"/>
            <a:pathLst>
              <a:path w="144" h="432">
                <a:moveTo>
                  <a:pt x="0" y="432"/>
                </a:moveTo>
                <a:lnTo>
                  <a:pt x="0" y="0"/>
                </a:lnTo>
                <a:lnTo>
                  <a:pt x="144" y="0"/>
                </a:lnTo>
              </a:path>
            </a:pathLst>
          </a:cu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2793" name="Line 29"/>
          <p:cNvSpPr>
            <a:spLocks noChangeShapeType="1"/>
          </p:cNvSpPr>
          <p:nvPr/>
        </p:nvSpPr>
        <p:spPr bwMode="auto">
          <a:xfrm>
            <a:off x="4343400" y="4940300"/>
            <a:ext cx="304800" cy="1588"/>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2794" name="Line 30"/>
          <p:cNvSpPr>
            <a:spLocks noChangeShapeType="1"/>
          </p:cNvSpPr>
          <p:nvPr/>
        </p:nvSpPr>
        <p:spPr bwMode="auto">
          <a:xfrm>
            <a:off x="4876800" y="4406900"/>
            <a:ext cx="228600" cy="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2795" name="Text Box 31"/>
          <p:cNvSpPr txBox="1">
            <a:spLocks noChangeArrowheads="1"/>
          </p:cNvSpPr>
          <p:nvPr/>
        </p:nvSpPr>
        <p:spPr bwMode="auto">
          <a:xfrm>
            <a:off x="5486400" y="2971800"/>
            <a:ext cx="1492250" cy="400050"/>
          </a:xfrm>
          <a:prstGeom prst="rect">
            <a:avLst/>
          </a:prstGeom>
          <a:noFill/>
          <a:ln w="12700">
            <a:no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latin typeface="Calibri" charset="0"/>
              </a:rPr>
              <a:t>Inst Address</a:t>
            </a:r>
            <a:endParaRPr lang="en-US" sz="2000">
              <a:latin typeface="Calibri" charset="0"/>
            </a:endParaRPr>
          </a:p>
        </p:txBody>
      </p:sp>
      <p:sp>
        <p:nvSpPr>
          <p:cNvPr id="32796" name="Freeform 32"/>
          <p:cNvSpPr>
            <a:spLocks/>
          </p:cNvSpPr>
          <p:nvPr/>
        </p:nvSpPr>
        <p:spPr bwMode="auto">
          <a:xfrm>
            <a:off x="5334000" y="2667000"/>
            <a:ext cx="152400" cy="1752600"/>
          </a:xfrm>
          <a:custGeom>
            <a:avLst/>
            <a:gdLst>
              <a:gd name="T0" fmla="*/ 0 w 96"/>
              <a:gd name="T1" fmla="*/ 2147483647 h 1104"/>
              <a:gd name="T2" fmla="*/ 2147483647 w 96"/>
              <a:gd name="T3" fmla="*/ 2147483647 h 1104"/>
              <a:gd name="T4" fmla="*/ 2147483647 w 96"/>
              <a:gd name="T5" fmla="*/ 0 h 1104"/>
              <a:gd name="T6" fmla="*/ 0 60000 65536"/>
              <a:gd name="T7" fmla="*/ 0 60000 65536"/>
              <a:gd name="T8" fmla="*/ 0 60000 65536"/>
              <a:gd name="T9" fmla="*/ 0 w 96"/>
              <a:gd name="T10" fmla="*/ 0 h 1104"/>
              <a:gd name="T11" fmla="*/ 96 w 96"/>
              <a:gd name="T12" fmla="*/ 1104 h 1104"/>
            </a:gdLst>
            <a:ahLst/>
            <a:cxnLst>
              <a:cxn ang="T6">
                <a:pos x="T0" y="T1"/>
              </a:cxn>
              <a:cxn ang="T7">
                <a:pos x="T2" y="T3"/>
              </a:cxn>
              <a:cxn ang="T8">
                <a:pos x="T4" y="T5"/>
              </a:cxn>
            </a:cxnLst>
            <a:rect l="T9" t="T10" r="T11" b="T12"/>
            <a:pathLst>
              <a:path w="96" h="1104">
                <a:moveTo>
                  <a:pt x="0" y="1104"/>
                </a:moveTo>
                <a:lnTo>
                  <a:pt x="96" y="1104"/>
                </a:lnTo>
                <a:lnTo>
                  <a:pt x="96" y="0"/>
                </a:lnTo>
              </a:path>
            </a:pathLst>
          </a:custGeom>
          <a:noFill/>
          <a:ln w="57150">
            <a:solidFill>
              <a:schemeClr val="accent2"/>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2797" name="Freeform 33"/>
          <p:cNvSpPr>
            <a:spLocks/>
          </p:cNvSpPr>
          <p:nvPr/>
        </p:nvSpPr>
        <p:spPr bwMode="auto">
          <a:xfrm>
            <a:off x="3276600" y="2895600"/>
            <a:ext cx="2209800" cy="1219200"/>
          </a:xfrm>
          <a:custGeom>
            <a:avLst/>
            <a:gdLst>
              <a:gd name="T0" fmla="*/ 2147483647 w 1392"/>
              <a:gd name="T1" fmla="*/ 0 h 768"/>
              <a:gd name="T2" fmla="*/ 0 w 1392"/>
              <a:gd name="T3" fmla="*/ 0 h 768"/>
              <a:gd name="T4" fmla="*/ 0 w 1392"/>
              <a:gd name="T5" fmla="*/ 2147483647 h 768"/>
              <a:gd name="T6" fmla="*/ 2147483647 w 1392"/>
              <a:gd name="T7" fmla="*/ 2147483647 h 768"/>
              <a:gd name="T8" fmla="*/ 0 60000 65536"/>
              <a:gd name="T9" fmla="*/ 0 60000 65536"/>
              <a:gd name="T10" fmla="*/ 0 60000 65536"/>
              <a:gd name="T11" fmla="*/ 0 60000 65536"/>
              <a:gd name="T12" fmla="*/ 0 w 1392"/>
              <a:gd name="T13" fmla="*/ 0 h 768"/>
              <a:gd name="T14" fmla="*/ 1392 w 1392"/>
              <a:gd name="T15" fmla="*/ 768 h 768"/>
            </a:gdLst>
            <a:ahLst/>
            <a:cxnLst>
              <a:cxn ang="T8">
                <a:pos x="T0" y="T1"/>
              </a:cxn>
              <a:cxn ang="T9">
                <a:pos x="T2" y="T3"/>
              </a:cxn>
              <a:cxn ang="T10">
                <a:pos x="T4" y="T5"/>
              </a:cxn>
              <a:cxn ang="T11">
                <a:pos x="T6" y="T7"/>
              </a:cxn>
            </a:cxnLst>
            <a:rect l="T12" t="T13" r="T14" b="T15"/>
            <a:pathLst>
              <a:path w="1392" h="768">
                <a:moveTo>
                  <a:pt x="1392" y="0"/>
                </a:moveTo>
                <a:lnTo>
                  <a:pt x="0" y="0"/>
                </a:lnTo>
                <a:lnTo>
                  <a:pt x="0" y="768"/>
                </a:lnTo>
                <a:lnTo>
                  <a:pt x="432" y="768"/>
                </a:lnTo>
              </a:path>
            </a:pathLst>
          </a:custGeom>
          <a:noFill/>
          <a:ln w="57150">
            <a:solidFill>
              <a:schemeClr val="accent2"/>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2798" name="Rectangle 34"/>
          <p:cNvSpPr>
            <a:spLocks noChangeArrowheads="1"/>
          </p:cNvSpPr>
          <p:nvPr/>
        </p:nvSpPr>
        <p:spPr bwMode="auto">
          <a:xfrm>
            <a:off x="4900613" y="1641475"/>
            <a:ext cx="1101725" cy="977900"/>
          </a:xfrm>
          <a:prstGeom prst="rect">
            <a:avLst/>
          </a:prstGeom>
          <a:noFill/>
          <a:ln w="254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2799" name="Rectangle 35"/>
          <p:cNvSpPr>
            <a:spLocks noChangeArrowheads="1"/>
          </p:cNvSpPr>
          <p:nvPr/>
        </p:nvSpPr>
        <p:spPr bwMode="auto">
          <a:xfrm>
            <a:off x="4878388" y="1792288"/>
            <a:ext cx="1111250" cy="698500"/>
          </a:xfrm>
          <a:prstGeom prst="rect">
            <a:avLst/>
          </a:prstGeom>
          <a:noFill/>
          <a:ln w="12700">
            <a:noFill/>
            <a:miter lim="800000"/>
            <a:headEnd/>
            <a:tailEnd/>
          </a:ln>
        </p:spPr>
        <p:txBody>
          <a:bodyPr wrap="none" lIns="90488" tIns="44450" rIns="90488" bIns="44450">
            <a:spAutoFit/>
          </a:bodyPr>
          <a:lstStyle/>
          <a:p>
            <a:pPr algn="ctr">
              <a:defRPr/>
            </a:pPr>
            <a:r>
              <a:rPr lang="en-US" sz="2000" b="1">
                <a:latin typeface="+mn-lt"/>
                <a:ea typeface="ＭＳ Ｐゴシック" charset="-128"/>
                <a:cs typeface="ＭＳ Ｐゴシック" charset="-128"/>
              </a:rPr>
              <a:t>Inst</a:t>
            </a:r>
          </a:p>
          <a:p>
            <a:pPr algn="ctr">
              <a:defRPr/>
            </a:pPr>
            <a:r>
              <a:rPr lang="en-US" sz="2000" b="1">
                <a:latin typeface="+mn-lt"/>
                <a:ea typeface="ＭＳ Ｐゴシック" charset="-128"/>
                <a:cs typeface="ＭＳ Ｐゴシック" charset="-128"/>
              </a:rPr>
              <a:t>Memory</a:t>
            </a:r>
          </a:p>
        </p:txBody>
      </p:sp>
      <p:sp>
        <p:nvSpPr>
          <p:cNvPr id="32800" name="Line 36"/>
          <p:cNvSpPr>
            <a:spLocks noChangeShapeType="1"/>
          </p:cNvSpPr>
          <p:nvPr/>
        </p:nvSpPr>
        <p:spPr bwMode="auto">
          <a:xfrm>
            <a:off x="6015038" y="2157413"/>
            <a:ext cx="1041400" cy="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2801" name="Rectangle 37"/>
          <p:cNvSpPr>
            <a:spLocks noChangeArrowheads="1"/>
          </p:cNvSpPr>
          <p:nvPr/>
        </p:nvSpPr>
        <p:spPr bwMode="auto">
          <a:xfrm>
            <a:off x="7048500" y="2001838"/>
            <a:ext cx="2019300" cy="393700"/>
          </a:xfrm>
          <a:prstGeom prst="rect">
            <a:avLst/>
          </a:prstGeom>
          <a:noFill/>
          <a:ln w="12700">
            <a:noFill/>
            <a:miter lim="800000"/>
            <a:headEnd/>
            <a:tailEnd/>
          </a:ln>
        </p:spPr>
        <p:txBody>
          <a:bodyPr wrap="none" lIns="90488" tIns="44450" rIns="90488" bIns="44450">
            <a:spAutoFit/>
          </a:bodyPr>
          <a:lstStyle/>
          <a:p>
            <a:pPr>
              <a:defRPr/>
            </a:pPr>
            <a:r>
              <a:rPr lang="en-US" sz="2000" dirty="0">
                <a:latin typeface="+mn-lt"/>
                <a:ea typeface="ＭＳ Ｐゴシック" charset="-128"/>
                <a:cs typeface="ＭＳ Ｐゴシック" charset="-128"/>
              </a:rPr>
              <a:t>Instruction&lt;31:0&gt;</a:t>
            </a:r>
          </a:p>
        </p:txBody>
      </p:sp>
      <p:sp>
        <p:nvSpPr>
          <p:cNvPr id="32802" name="Line 38"/>
          <p:cNvSpPr>
            <a:spLocks noChangeShapeType="1"/>
          </p:cNvSpPr>
          <p:nvPr/>
        </p:nvSpPr>
        <p:spPr bwMode="auto">
          <a:xfrm>
            <a:off x="6019800" y="2162175"/>
            <a:ext cx="1066800" cy="0"/>
          </a:xfrm>
          <a:prstGeom prst="line">
            <a:avLst/>
          </a:prstGeom>
          <a:noFill/>
          <a:ln w="57150">
            <a:solidFill>
              <a:schemeClr val="accent2"/>
            </a:solidFill>
            <a:round/>
            <a:headEnd/>
            <a:tailEnd/>
          </a:ln>
        </p:spPr>
        <p:txBody>
          <a:bodyPr wrap="none" anchor="ctr"/>
          <a:lstStyle/>
          <a:p>
            <a:pPr>
              <a:defRPr/>
            </a:pPr>
            <a:endParaRPr lang="en-US">
              <a:latin typeface="+mn-lt"/>
              <a:ea typeface="ＭＳ Ｐゴシック" charset="-128"/>
              <a:cs typeface="ＭＳ Ｐゴシック" charset="-128"/>
            </a:endParaRPr>
          </a:p>
        </p:txBody>
      </p:sp>
    </p:spTree>
    <p:extLst>
      <p:ext uri="{BB962C8B-B14F-4D97-AF65-F5344CB8AC3E}">
        <p14:creationId xmlns:p14="http://schemas.microsoft.com/office/powerpoint/2010/main" val="39014051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0" y="144463"/>
            <a:ext cx="9144000" cy="474662"/>
          </a:xfrm>
        </p:spPr>
        <p:txBody>
          <a:bodyPr/>
          <a:lstStyle/>
          <a:p>
            <a:r>
              <a:rPr lang="en-US">
                <a:latin typeface="Calibri" charset="0"/>
                <a:ea typeface="ＭＳ Ｐゴシック" charset="0"/>
                <a:cs typeface="ＭＳ Ｐゴシック" charset="0"/>
              </a:rPr>
              <a:t>Single Cycle Datapath during </a:t>
            </a:r>
            <a:r>
              <a:rPr lang="en-US">
                <a:latin typeface="Courier"/>
                <a:ea typeface="ＭＳ Ｐゴシック" charset="0"/>
                <a:cs typeface="ＭＳ Ｐゴシック" charset="0"/>
              </a:rPr>
              <a:t>Add</a:t>
            </a:r>
          </a:p>
        </p:txBody>
      </p:sp>
      <p:sp>
        <p:nvSpPr>
          <p:cNvPr id="67587" name="Rectangle 3"/>
          <p:cNvSpPr>
            <a:spLocks noGrp="1" noChangeArrowheads="1"/>
          </p:cNvSpPr>
          <p:nvPr>
            <p:ph type="body" idx="1"/>
          </p:nvPr>
        </p:nvSpPr>
        <p:spPr>
          <a:xfrm>
            <a:off x="228600" y="1398588"/>
            <a:ext cx="8191500" cy="415925"/>
          </a:xfrm>
        </p:spPr>
        <p:txBody>
          <a:bodyPr/>
          <a:lstStyle/>
          <a:p>
            <a:pPr>
              <a:buFont typeface="Times" charset="0"/>
              <a:buNone/>
            </a:pPr>
            <a:r>
              <a:rPr lang="en-US">
                <a:latin typeface="Calibri" charset="0"/>
                <a:ea typeface="ＭＳ Ｐゴシック" charset="0"/>
                <a:cs typeface="ＭＳ Ｐゴシック" charset="0"/>
              </a:rPr>
              <a:t>R[rd]  =  R[rs]  +  R[rt]</a:t>
            </a:r>
          </a:p>
        </p:txBody>
      </p:sp>
      <p:grpSp>
        <p:nvGrpSpPr>
          <p:cNvPr id="67588" name="Group 4"/>
          <p:cNvGrpSpPr>
            <a:grpSpLocks/>
          </p:cNvGrpSpPr>
          <p:nvPr/>
        </p:nvGrpSpPr>
        <p:grpSpPr bwMode="auto">
          <a:xfrm>
            <a:off x="1317625" y="657225"/>
            <a:ext cx="6307138" cy="641350"/>
            <a:chOff x="947" y="380"/>
            <a:chExt cx="3973" cy="404"/>
          </a:xfrm>
        </p:grpSpPr>
        <p:sp>
          <p:nvSpPr>
            <p:cNvPr id="34957" name="Rectangle 5"/>
            <p:cNvSpPr>
              <a:spLocks noChangeArrowheads="1"/>
            </p:cNvSpPr>
            <p:nvPr/>
          </p:nvSpPr>
          <p:spPr bwMode="auto">
            <a:xfrm>
              <a:off x="1016" y="584"/>
              <a:ext cx="3824" cy="176"/>
            </a:xfrm>
            <a:prstGeom prst="rect">
              <a:avLst/>
            </a:prstGeom>
            <a:noFill/>
            <a:ln w="254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grpSp>
          <p:nvGrpSpPr>
            <p:cNvPr id="67726" name="Group 6"/>
            <p:cNvGrpSpPr>
              <a:grpSpLocks/>
            </p:cNvGrpSpPr>
            <p:nvPr/>
          </p:nvGrpSpPr>
          <p:grpSpPr bwMode="auto">
            <a:xfrm>
              <a:off x="1012" y="572"/>
              <a:ext cx="664" cy="212"/>
              <a:chOff x="1012" y="572"/>
              <a:chExt cx="664" cy="212"/>
            </a:xfrm>
          </p:grpSpPr>
          <p:sp>
            <p:nvSpPr>
              <p:cNvPr id="34981" name="Rectangle 7"/>
              <p:cNvSpPr>
                <a:spLocks noChangeArrowheads="1"/>
              </p:cNvSpPr>
              <p:nvPr/>
            </p:nvSpPr>
            <p:spPr bwMode="auto">
              <a:xfrm>
                <a:off x="1012" y="580"/>
                <a:ext cx="664" cy="184"/>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4982" name="Rectangle 8"/>
              <p:cNvSpPr>
                <a:spLocks noChangeArrowheads="1"/>
              </p:cNvSpPr>
              <p:nvPr/>
            </p:nvSpPr>
            <p:spPr bwMode="auto">
              <a:xfrm>
                <a:off x="1205" y="572"/>
                <a:ext cx="254" cy="212"/>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op</a:t>
                </a:r>
              </a:p>
            </p:txBody>
          </p:sp>
        </p:grpSp>
        <p:grpSp>
          <p:nvGrpSpPr>
            <p:cNvPr id="67727" name="Group 9"/>
            <p:cNvGrpSpPr>
              <a:grpSpLocks/>
            </p:cNvGrpSpPr>
            <p:nvPr/>
          </p:nvGrpSpPr>
          <p:grpSpPr bwMode="auto">
            <a:xfrm>
              <a:off x="1684" y="572"/>
              <a:ext cx="616" cy="212"/>
              <a:chOff x="1684" y="572"/>
              <a:chExt cx="616" cy="212"/>
            </a:xfrm>
          </p:grpSpPr>
          <p:sp>
            <p:nvSpPr>
              <p:cNvPr id="34979" name="Rectangle 10"/>
              <p:cNvSpPr>
                <a:spLocks noChangeArrowheads="1"/>
              </p:cNvSpPr>
              <p:nvPr/>
            </p:nvSpPr>
            <p:spPr bwMode="auto">
              <a:xfrm>
                <a:off x="1684" y="580"/>
                <a:ext cx="616" cy="184"/>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4980" name="Rectangle 11"/>
              <p:cNvSpPr>
                <a:spLocks noChangeArrowheads="1"/>
              </p:cNvSpPr>
              <p:nvPr/>
            </p:nvSpPr>
            <p:spPr bwMode="auto">
              <a:xfrm>
                <a:off x="1859" y="572"/>
                <a:ext cx="211" cy="212"/>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rs</a:t>
                </a:r>
              </a:p>
            </p:txBody>
          </p:sp>
        </p:grpSp>
        <p:grpSp>
          <p:nvGrpSpPr>
            <p:cNvPr id="67728" name="Group 12"/>
            <p:cNvGrpSpPr>
              <a:grpSpLocks/>
            </p:cNvGrpSpPr>
            <p:nvPr/>
          </p:nvGrpSpPr>
          <p:grpSpPr bwMode="auto">
            <a:xfrm>
              <a:off x="2308" y="572"/>
              <a:ext cx="616" cy="210"/>
              <a:chOff x="2308" y="572"/>
              <a:chExt cx="616" cy="210"/>
            </a:xfrm>
          </p:grpSpPr>
          <p:sp>
            <p:nvSpPr>
              <p:cNvPr id="34977" name="Rectangle 13"/>
              <p:cNvSpPr>
                <a:spLocks noChangeArrowheads="1"/>
              </p:cNvSpPr>
              <p:nvPr/>
            </p:nvSpPr>
            <p:spPr bwMode="auto">
              <a:xfrm>
                <a:off x="2308" y="580"/>
                <a:ext cx="616" cy="184"/>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4978" name="Rectangle 14"/>
              <p:cNvSpPr>
                <a:spLocks noChangeArrowheads="1"/>
              </p:cNvSpPr>
              <p:nvPr/>
            </p:nvSpPr>
            <p:spPr bwMode="auto">
              <a:xfrm>
                <a:off x="2483" y="572"/>
                <a:ext cx="213" cy="210"/>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rt</a:t>
                </a:r>
              </a:p>
            </p:txBody>
          </p:sp>
        </p:grpSp>
        <p:grpSp>
          <p:nvGrpSpPr>
            <p:cNvPr id="67729" name="Group 15"/>
            <p:cNvGrpSpPr>
              <a:grpSpLocks/>
            </p:cNvGrpSpPr>
            <p:nvPr/>
          </p:nvGrpSpPr>
          <p:grpSpPr bwMode="auto">
            <a:xfrm>
              <a:off x="2932" y="572"/>
              <a:ext cx="616" cy="212"/>
              <a:chOff x="2932" y="572"/>
              <a:chExt cx="616" cy="212"/>
            </a:xfrm>
          </p:grpSpPr>
          <p:sp>
            <p:nvSpPr>
              <p:cNvPr id="34975" name="Rectangle 16"/>
              <p:cNvSpPr>
                <a:spLocks noChangeArrowheads="1"/>
              </p:cNvSpPr>
              <p:nvPr/>
            </p:nvSpPr>
            <p:spPr bwMode="auto">
              <a:xfrm>
                <a:off x="2932" y="580"/>
                <a:ext cx="616" cy="184"/>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4976" name="Rectangle 17"/>
              <p:cNvSpPr>
                <a:spLocks noChangeArrowheads="1"/>
              </p:cNvSpPr>
              <p:nvPr/>
            </p:nvSpPr>
            <p:spPr bwMode="auto">
              <a:xfrm>
                <a:off x="3107" y="572"/>
                <a:ext cx="229" cy="212"/>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rd</a:t>
                </a:r>
              </a:p>
            </p:txBody>
          </p:sp>
        </p:grpSp>
        <p:grpSp>
          <p:nvGrpSpPr>
            <p:cNvPr id="67730" name="Group 18"/>
            <p:cNvGrpSpPr>
              <a:grpSpLocks/>
            </p:cNvGrpSpPr>
            <p:nvPr/>
          </p:nvGrpSpPr>
          <p:grpSpPr bwMode="auto">
            <a:xfrm>
              <a:off x="3556" y="572"/>
              <a:ext cx="616" cy="210"/>
              <a:chOff x="3556" y="572"/>
              <a:chExt cx="616" cy="210"/>
            </a:xfrm>
          </p:grpSpPr>
          <p:sp>
            <p:nvSpPr>
              <p:cNvPr id="34973" name="Rectangle 19"/>
              <p:cNvSpPr>
                <a:spLocks noChangeArrowheads="1"/>
              </p:cNvSpPr>
              <p:nvPr/>
            </p:nvSpPr>
            <p:spPr bwMode="auto">
              <a:xfrm>
                <a:off x="3556" y="580"/>
                <a:ext cx="616" cy="184"/>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4974" name="Rectangle 20"/>
              <p:cNvSpPr>
                <a:spLocks noChangeArrowheads="1"/>
              </p:cNvSpPr>
              <p:nvPr/>
            </p:nvSpPr>
            <p:spPr bwMode="auto">
              <a:xfrm>
                <a:off x="3635" y="572"/>
                <a:ext cx="448" cy="210"/>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shamt</a:t>
                </a:r>
              </a:p>
            </p:txBody>
          </p:sp>
        </p:grpSp>
        <p:grpSp>
          <p:nvGrpSpPr>
            <p:cNvPr id="67731" name="Group 21"/>
            <p:cNvGrpSpPr>
              <a:grpSpLocks/>
            </p:cNvGrpSpPr>
            <p:nvPr/>
          </p:nvGrpSpPr>
          <p:grpSpPr bwMode="auto">
            <a:xfrm>
              <a:off x="4180" y="572"/>
              <a:ext cx="664" cy="210"/>
              <a:chOff x="4180" y="572"/>
              <a:chExt cx="664" cy="210"/>
            </a:xfrm>
          </p:grpSpPr>
          <p:sp>
            <p:nvSpPr>
              <p:cNvPr id="34971" name="Rectangle 22"/>
              <p:cNvSpPr>
                <a:spLocks noChangeArrowheads="1"/>
              </p:cNvSpPr>
              <p:nvPr/>
            </p:nvSpPr>
            <p:spPr bwMode="auto">
              <a:xfrm>
                <a:off x="4180" y="580"/>
                <a:ext cx="664" cy="184"/>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4972" name="Rectangle 23"/>
              <p:cNvSpPr>
                <a:spLocks noChangeArrowheads="1"/>
              </p:cNvSpPr>
              <p:nvPr/>
            </p:nvSpPr>
            <p:spPr bwMode="auto">
              <a:xfrm>
                <a:off x="4373" y="572"/>
                <a:ext cx="398" cy="210"/>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funct</a:t>
                </a:r>
              </a:p>
            </p:txBody>
          </p:sp>
        </p:grpSp>
        <p:sp>
          <p:nvSpPr>
            <p:cNvPr id="34964" name="Rectangle 24"/>
            <p:cNvSpPr>
              <a:spLocks noChangeArrowheads="1"/>
            </p:cNvSpPr>
            <p:nvPr/>
          </p:nvSpPr>
          <p:spPr bwMode="auto">
            <a:xfrm>
              <a:off x="4739" y="380"/>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34965" name="Rectangle 25"/>
            <p:cNvSpPr>
              <a:spLocks noChangeArrowheads="1"/>
            </p:cNvSpPr>
            <p:nvPr/>
          </p:nvSpPr>
          <p:spPr bwMode="auto">
            <a:xfrm>
              <a:off x="4019" y="380"/>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6</a:t>
              </a:r>
            </a:p>
          </p:txBody>
        </p:sp>
        <p:sp>
          <p:nvSpPr>
            <p:cNvPr id="34966" name="Rectangle 26"/>
            <p:cNvSpPr>
              <a:spLocks noChangeArrowheads="1"/>
            </p:cNvSpPr>
            <p:nvPr/>
          </p:nvSpPr>
          <p:spPr bwMode="auto">
            <a:xfrm>
              <a:off x="3347" y="380"/>
              <a:ext cx="246"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11</a:t>
              </a:r>
            </a:p>
          </p:txBody>
        </p:sp>
        <p:sp>
          <p:nvSpPr>
            <p:cNvPr id="34967" name="Rectangle 27"/>
            <p:cNvSpPr>
              <a:spLocks noChangeArrowheads="1"/>
            </p:cNvSpPr>
            <p:nvPr/>
          </p:nvSpPr>
          <p:spPr bwMode="auto">
            <a:xfrm>
              <a:off x="2723" y="380"/>
              <a:ext cx="246"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16</a:t>
              </a:r>
            </a:p>
          </p:txBody>
        </p:sp>
        <p:sp>
          <p:nvSpPr>
            <p:cNvPr id="34968" name="Rectangle 28"/>
            <p:cNvSpPr>
              <a:spLocks noChangeArrowheads="1"/>
            </p:cNvSpPr>
            <p:nvPr/>
          </p:nvSpPr>
          <p:spPr bwMode="auto">
            <a:xfrm>
              <a:off x="2099" y="380"/>
              <a:ext cx="246"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21</a:t>
              </a:r>
            </a:p>
          </p:txBody>
        </p:sp>
        <p:sp>
          <p:nvSpPr>
            <p:cNvPr id="34969" name="Rectangle 29"/>
            <p:cNvSpPr>
              <a:spLocks noChangeArrowheads="1"/>
            </p:cNvSpPr>
            <p:nvPr/>
          </p:nvSpPr>
          <p:spPr bwMode="auto">
            <a:xfrm>
              <a:off x="1475" y="380"/>
              <a:ext cx="246"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26</a:t>
              </a:r>
            </a:p>
          </p:txBody>
        </p:sp>
        <p:sp>
          <p:nvSpPr>
            <p:cNvPr id="34970" name="Rectangle 30"/>
            <p:cNvSpPr>
              <a:spLocks noChangeArrowheads="1"/>
            </p:cNvSpPr>
            <p:nvPr/>
          </p:nvSpPr>
          <p:spPr bwMode="auto">
            <a:xfrm>
              <a:off x="947" y="380"/>
              <a:ext cx="246"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31</a:t>
              </a:r>
            </a:p>
          </p:txBody>
        </p:sp>
      </p:grpSp>
      <p:sp>
        <p:nvSpPr>
          <p:cNvPr id="34821" name="Rectangle 31"/>
          <p:cNvSpPr>
            <a:spLocks noChangeArrowheads="1"/>
          </p:cNvSpPr>
          <p:nvPr/>
        </p:nvSpPr>
        <p:spPr bwMode="auto">
          <a:xfrm>
            <a:off x="6934200" y="4178300"/>
            <a:ext cx="390525" cy="334963"/>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32</a:t>
            </a:r>
          </a:p>
        </p:txBody>
      </p:sp>
      <p:sp>
        <p:nvSpPr>
          <p:cNvPr id="34822" name="Rectangle 32"/>
          <p:cNvSpPr>
            <a:spLocks noChangeArrowheads="1"/>
          </p:cNvSpPr>
          <p:nvPr/>
        </p:nvSpPr>
        <p:spPr bwMode="auto">
          <a:xfrm>
            <a:off x="6324600" y="3187700"/>
            <a:ext cx="1752600" cy="393700"/>
          </a:xfrm>
          <a:prstGeom prst="rect">
            <a:avLst/>
          </a:prstGeom>
          <a:noFill/>
          <a:ln w="12700">
            <a:noFill/>
            <a:miter lim="800000"/>
            <a:headEnd/>
            <a:tailEnd/>
          </a:ln>
        </p:spPr>
        <p:txBody>
          <a:bodyPr lIns="90488" tIns="44450" rIns="90488" bIns="44450">
            <a:spAutoFit/>
          </a:bodyPr>
          <a:lstStyle/>
          <a:p>
            <a:r>
              <a:rPr lang="en-US" sz="2000" u="sng" dirty="0" err="1">
                <a:latin typeface="Calibri" charset="0"/>
              </a:rPr>
              <a:t>ALUctr</a:t>
            </a:r>
            <a:r>
              <a:rPr lang="en-US" sz="2000" u="sng" dirty="0">
                <a:latin typeface="Calibri" charset="0"/>
              </a:rPr>
              <a:t>=</a:t>
            </a:r>
            <a:r>
              <a:rPr lang="en-US" u="sng" dirty="0">
                <a:latin typeface="Calibri" charset="0"/>
              </a:rPr>
              <a:t>ADD</a:t>
            </a:r>
            <a:endParaRPr lang="en-US" sz="2000" u="sng" dirty="0">
              <a:latin typeface="Calibri" charset="0"/>
            </a:endParaRPr>
          </a:p>
        </p:txBody>
      </p:sp>
      <p:sp>
        <p:nvSpPr>
          <p:cNvPr id="34823" name="Rectangle 33"/>
          <p:cNvSpPr>
            <a:spLocks noChangeArrowheads="1"/>
          </p:cNvSpPr>
          <p:nvPr/>
        </p:nvSpPr>
        <p:spPr bwMode="auto">
          <a:xfrm>
            <a:off x="3048000" y="4940300"/>
            <a:ext cx="466725"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clk</a:t>
            </a:r>
          </a:p>
        </p:txBody>
      </p:sp>
      <p:sp>
        <p:nvSpPr>
          <p:cNvPr id="34824" name="Rectangle 34"/>
          <p:cNvSpPr>
            <a:spLocks noChangeArrowheads="1"/>
          </p:cNvSpPr>
          <p:nvPr/>
        </p:nvSpPr>
        <p:spPr bwMode="auto">
          <a:xfrm>
            <a:off x="2503488" y="4035425"/>
            <a:ext cx="720725" cy="366713"/>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busW</a:t>
            </a:r>
          </a:p>
        </p:txBody>
      </p:sp>
      <p:sp>
        <p:nvSpPr>
          <p:cNvPr id="34825" name="Rectangle 35"/>
          <p:cNvSpPr>
            <a:spLocks noChangeArrowheads="1"/>
          </p:cNvSpPr>
          <p:nvPr/>
        </p:nvSpPr>
        <p:spPr bwMode="auto">
          <a:xfrm>
            <a:off x="2438400" y="3340100"/>
            <a:ext cx="1133475" cy="396875"/>
          </a:xfrm>
          <a:prstGeom prst="rect">
            <a:avLst/>
          </a:prstGeom>
          <a:noFill/>
          <a:ln w="12700">
            <a:noFill/>
            <a:miter lim="800000"/>
            <a:headEnd/>
            <a:tailEnd/>
          </a:ln>
        </p:spPr>
        <p:txBody>
          <a:bodyPr wrap="none" lIns="90488" tIns="44450" rIns="90488" bIns="44450">
            <a:spAutoFit/>
          </a:bodyPr>
          <a:lstStyle/>
          <a:p>
            <a:pPr>
              <a:defRPr/>
            </a:pPr>
            <a:r>
              <a:rPr lang="en-US" sz="2000" u="sng">
                <a:latin typeface="+mn-lt"/>
                <a:ea typeface="ＭＳ Ｐゴシック" charset="-128"/>
                <a:cs typeface="ＭＳ Ｐゴシック" charset="-128"/>
              </a:rPr>
              <a:t>RegWr=1</a:t>
            </a:r>
          </a:p>
        </p:txBody>
      </p:sp>
      <p:sp>
        <p:nvSpPr>
          <p:cNvPr id="34826" name="Line 36"/>
          <p:cNvSpPr>
            <a:spLocks noChangeShapeType="1"/>
          </p:cNvSpPr>
          <p:nvPr/>
        </p:nvSpPr>
        <p:spPr bwMode="auto">
          <a:xfrm flipH="1">
            <a:off x="2813050" y="4354513"/>
            <a:ext cx="88900" cy="128587"/>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27" name="Rectangle 37"/>
          <p:cNvSpPr>
            <a:spLocks noChangeArrowheads="1"/>
          </p:cNvSpPr>
          <p:nvPr/>
        </p:nvSpPr>
        <p:spPr bwMode="auto">
          <a:xfrm>
            <a:off x="2665413" y="4454525"/>
            <a:ext cx="390525" cy="334963"/>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32</a:t>
            </a:r>
          </a:p>
        </p:txBody>
      </p:sp>
      <p:sp>
        <p:nvSpPr>
          <p:cNvPr id="34828" name="Line 38"/>
          <p:cNvSpPr>
            <a:spLocks noChangeShapeType="1"/>
          </p:cNvSpPr>
          <p:nvPr/>
        </p:nvSpPr>
        <p:spPr bwMode="auto">
          <a:xfrm flipH="1">
            <a:off x="5638800" y="4178300"/>
            <a:ext cx="88900" cy="130175"/>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29" name="Rectangle 39"/>
          <p:cNvSpPr>
            <a:spLocks noChangeArrowheads="1"/>
          </p:cNvSpPr>
          <p:nvPr/>
        </p:nvSpPr>
        <p:spPr bwMode="auto">
          <a:xfrm>
            <a:off x="5486400" y="3873500"/>
            <a:ext cx="390525" cy="334963"/>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32</a:t>
            </a:r>
          </a:p>
        </p:txBody>
      </p:sp>
      <p:sp>
        <p:nvSpPr>
          <p:cNvPr id="34830" name="Rectangle 40"/>
          <p:cNvSpPr>
            <a:spLocks noChangeArrowheads="1"/>
          </p:cNvSpPr>
          <p:nvPr/>
        </p:nvSpPr>
        <p:spPr bwMode="auto">
          <a:xfrm>
            <a:off x="4692650" y="3873500"/>
            <a:ext cx="717550" cy="393700"/>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busA</a:t>
            </a:r>
          </a:p>
        </p:txBody>
      </p:sp>
      <p:sp>
        <p:nvSpPr>
          <p:cNvPr id="34831" name="Line 41"/>
          <p:cNvSpPr>
            <a:spLocks noChangeShapeType="1"/>
          </p:cNvSpPr>
          <p:nvPr/>
        </p:nvSpPr>
        <p:spPr bwMode="auto">
          <a:xfrm flipV="1">
            <a:off x="4953000" y="4711700"/>
            <a:ext cx="76200" cy="1524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32" name="Rectangle 42"/>
          <p:cNvSpPr>
            <a:spLocks noChangeArrowheads="1"/>
          </p:cNvSpPr>
          <p:nvPr/>
        </p:nvSpPr>
        <p:spPr bwMode="auto">
          <a:xfrm>
            <a:off x="4797425" y="4835525"/>
            <a:ext cx="390525" cy="334963"/>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32</a:t>
            </a:r>
          </a:p>
        </p:txBody>
      </p:sp>
      <p:sp>
        <p:nvSpPr>
          <p:cNvPr id="34833" name="Rectangle 43"/>
          <p:cNvSpPr>
            <a:spLocks noChangeArrowheads="1"/>
          </p:cNvSpPr>
          <p:nvPr/>
        </p:nvSpPr>
        <p:spPr bwMode="auto">
          <a:xfrm>
            <a:off x="4724400" y="4406900"/>
            <a:ext cx="703263" cy="393700"/>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busB</a:t>
            </a:r>
          </a:p>
        </p:txBody>
      </p:sp>
      <p:sp>
        <p:nvSpPr>
          <p:cNvPr id="34834" name="Line 44"/>
          <p:cNvSpPr>
            <a:spLocks noChangeShapeType="1"/>
          </p:cNvSpPr>
          <p:nvPr/>
        </p:nvSpPr>
        <p:spPr bwMode="auto">
          <a:xfrm flipV="1">
            <a:off x="4343400" y="3717925"/>
            <a:ext cx="139700" cy="155575"/>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35" name="Line 45"/>
          <p:cNvSpPr>
            <a:spLocks noChangeShapeType="1"/>
          </p:cNvSpPr>
          <p:nvPr/>
        </p:nvSpPr>
        <p:spPr bwMode="auto">
          <a:xfrm flipV="1">
            <a:off x="3594100" y="3717925"/>
            <a:ext cx="139700" cy="155575"/>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36" name="Rectangle 46"/>
          <p:cNvSpPr>
            <a:spLocks noChangeArrowheads="1"/>
          </p:cNvSpPr>
          <p:nvPr/>
        </p:nvSpPr>
        <p:spPr bwMode="auto">
          <a:xfrm>
            <a:off x="3451225" y="3568700"/>
            <a:ext cx="287338" cy="334963"/>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5</a:t>
            </a:r>
          </a:p>
        </p:txBody>
      </p:sp>
      <p:sp>
        <p:nvSpPr>
          <p:cNvPr id="34837" name="Line 47"/>
          <p:cNvSpPr>
            <a:spLocks noChangeShapeType="1"/>
          </p:cNvSpPr>
          <p:nvPr/>
        </p:nvSpPr>
        <p:spPr bwMode="auto">
          <a:xfrm flipV="1">
            <a:off x="3975100" y="3717925"/>
            <a:ext cx="139700" cy="155575"/>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38" name="Rectangle 48"/>
          <p:cNvSpPr>
            <a:spLocks noChangeArrowheads="1"/>
          </p:cNvSpPr>
          <p:nvPr/>
        </p:nvSpPr>
        <p:spPr bwMode="auto">
          <a:xfrm>
            <a:off x="3810000" y="3568700"/>
            <a:ext cx="287338" cy="334963"/>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5</a:t>
            </a:r>
          </a:p>
        </p:txBody>
      </p:sp>
      <p:sp>
        <p:nvSpPr>
          <p:cNvPr id="34839" name="Rectangle 49"/>
          <p:cNvSpPr>
            <a:spLocks noChangeArrowheads="1"/>
          </p:cNvSpPr>
          <p:nvPr/>
        </p:nvSpPr>
        <p:spPr bwMode="auto">
          <a:xfrm>
            <a:off x="3389313" y="3944938"/>
            <a:ext cx="439737" cy="33496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Rw</a:t>
            </a:r>
          </a:p>
        </p:txBody>
      </p:sp>
      <p:sp>
        <p:nvSpPr>
          <p:cNvPr id="34840" name="Rectangle 50"/>
          <p:cNvSpPr>
            <a:spLocks noChangeArrowheads="1"/>
          </p:cNvSpPr>
          <p:nvPr/>
        </p:nvSpPr>
        <p:spPr bwMode="auto">
          <a:xfrm>
            <a:off x="3846513" y="3944938"/>
            <a:ext cx="406400" cy="333375"/>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Ra</a:t>
            </a:r>
          </a:p>
        </p:txBody>
      </p:sp>
      <p:sp>
        <p:nvSpPr>
          <p:cNvPr id="34841" name="Rectangle 51"/>
          <p:cNvSpPr>
            <a:spLocks noChangeArrowheads="1"/>
          </p:cNvSpPr>
          <p:nvPr/>
        </p:nvSpPr>
        <p:spPr bwMode="auto">
          <a:xfrm>
            <a:off x="4227513" y="3944938"/>
            <a:ext cx="417512" cy="333375"/>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Rb</a:t>
            </a:r>
          </a:p>
        </p:txBody>
      </p:sp>
      <p:sp>
        <p:nvSpPr>
          <p:cNvPr id="34842" name="Rectangle 52"/>
          <p:cNvSpPr>
            <a:spLocks noChangeArrowheads="1"/>
          </p:cNvSpPr>
          <p:nvPr/>
        </p:nvSpPr>
        <p:spPr bwMode="auto">
          <a:xfrm>
            <a:off x="3389313" y="4330700"/>
            <a:ext cx="952500" cy="396875"/>
          </a:xfrm>
          <a:prstGeom prst="rect">
            <a:avLst/>
          </a:prstGeom>
          <a:noFill/>
          <a:ln w="12700">
            <a:noFill/>
            <a:miter lim="800000"/>
            <a:headEnd/>
            <a:tailEnd/>
          </a:ln>
        </p:spPr>
        <p:txBody>
          <a:bodyPr wrap="none" lIns="90488" tIns="44450" rIns="90488" bIns="44450">
            <a:spAutoFit/>
          </a:bodyPr>
          <a:lstStyle/>
          <a:p>
            <a:pPr>
              <a:defRPr/>
            </a:pPr>
            <a:r>
              <a:rPr lang="en-US" sz="2000" b="1">
                <a:latin typeface="+mn-lt"/>
                <a:ea typeface="ＭＳ Ｐゴシック" charset="-128"/>
                <a:cs typeface="ＭＳ Ｐゴシック" charset="-128"/>
              </a:rPr>
              <a:t>RegFile</a:t>
            </a:r>
          </a:p>
        </p:txBody>
      </p:sp>
      <p:sp>
        <p:nvSpPr>
          <p:cNvPr id="34843" name="Rectangle 53"/>
          <p:cNvSpPr>
            <a:spLocks noChangeArrowheads="1"/>
          </p:cNvSpPr>
          <p:nvPr/>
        </p:nvSpPr>
        <p:spPr bwMode="auto">
          <a:xfrm>
            <a:off x="3810000" y="3340100"/>
            <a:ext cx="400050" cy="366713"/>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Rs</a:t>
            </a:r>
          </a:p>
        </p:txBody>
      </p:sp>
      <p:sp>
        <p:nvSpPr>
          <p:cNvPr id="34844" name="Rectangle 54"/>
          <p:cNvSpPr>
            <a:spLocks noChangeArrowheads="1"/>
          </p:cNvSpPr>
          <p:nvPr/>
        </p:nvSpPr>
        <p:spPr bwMode="auto">
          <a:xfrm>
            <a:off x="3641725" y="2578100"/>
            <a:ext cx="396875" cy="363538"/>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Rt</a:t>
            </a:r>
          </a:p>
        </p:txBody>
      </p:sp>
      <p:sp>
        <p:nvSpPr>
          <p:cNvPr id="34845" name="Rectangle 55"/>
          <p:cNvSpPr>
            <a:spLocks noChangeArrowheads="1"/>
          </p:cNvSpPr>
          <p:nvPr/>
        </p:nvSpPr>
        <p:spPr bwMode="auto">
          <a:xfrm>
            <a:off x="4191000" y="3340100"/>
            <a:ext cx="396875" cy="363538"/>
          </a:xfrm>
          <a:prstGeom prst="rect">
            <a:avLst/>
          </a:prstGeom>
          <a:noFill/>
          <a:ln w="12700">
            <a:noFill/>
            <a:miter lim="800000"/>
            <a:headEnd/>
            <a:tailEnd/>
          </a:ln>
        </p:spPr>
        <p:txBody>
          <a:bodyPr wrap="none" lIns="90488" tIns="44450" rIns="90488" bIns="44450">
            <a:spAutoFit/>
          </a:bodyPr>
          <a:lstStyle/>
          <a:p>
            <a:pPr algn="ctr">
              <a:defRPr/>
            </a:pPr>
            <a:r>
              <a:rPr lang="en-US">
                <a:latin typeface="+mn-lt"/>
                <a:ea typeface="ＭＳ Ｐゴシック" charset="-128"/>
                <a:cs typeface="ＭＳ Ｐゴシック" charset="-128"/>
              </a:rPr>
              <a:t>Rt</a:t>
            </a:r>
          </a:p>
        </p:txBody>
      </p:sp>
      <p:sp>
        <p:nvSpPr>
          <p:cNvPr id="34846" name="Rectangle 56"/>
          <p:cNvSpPr>
            <a:spLocks noChangeArrowheads="1"/>
          </p:cNvSpPr>
          <p:nvPr/>
        </p:nvSpPr>
        <p:spPr bwMode="auto">
          <a:xfrm>
            <a:off x="3209925" y="2578100"/>
            <a:ext cx="428625" cy="366713"/>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Rd</a:t>
            </a:r>
          </a:p>
        </p:txBody>
      </p:sp>
      <p:sp>
        <p:nvSpPr>
          <p:cNvPr id="34847" name="Rectangle 57"/>
          <p:cNvSpPr>
            <a:spLocks noChangeArrowheads="1"/>
          </p:cNvSpPr>
          <p:nvPr/>
        </p:nvSpPr>
        <p:spPr bwMode="auto">
          <a:xfrm>
            <a:off x="2486025" y="2273300"/>
            <a:ext cx="1165225" cy="396875"/>
          </a:xfrm>
          <a:prstGeom prst="rect">
            <a:avLst/>
          </a:prstGeom>
          <a:noFill/>
          <a:ln w="12700">
            <a:noFill/>
            <a:miter lim="800000"/>
            <a:headEnd/>
            <a:tailEnd/>
          </a:ln>
        </p:spPr>
        <p:txBody>
          <a:bodyPr wrap="none" lIns="90488" tIns="44450" rIns="90488" bIns="44450">
            <a:spAutoFit/>
          </a:bodyPr>
          <a:lstStyle/>
          <a:p>
            <a:pPr>
              <a:defRPr/>
            </a:pPr>
            <a:r>
              <a:rPr lang="en-US" sz="2000" u="sng" dirty="0" err="1">
                <a:latin typeface="+mn-lt"/>
                <a:ea typeface="ＭＳ Ｐゴシック" charset="-128"/>
                <a:cs typeface="ＭＳ Ｐゴシック" charset="-128"/>
              </a:rPr>
              <a:t>RegDst</a:t>
            </a:r>
            <a:r>
              <a:rPr lang="en-US" sz="2000" u="sng" dirty="0">
                <a:latin typeface="+mn-lt"/>
                <a:ea typeface="ＭＳ Ｐゴシック" charset="-128"/>
                <a:cs typeface="ＭＳ Ｐゴシック" charset="-128"/>
              </a:rPr>
              <a:t>=1</a:t>
            </a:r>
          </a:p>
        </p:txBody>
      </p:sp>
      <p:grpSp>
        <p:nvGrpSpPr>
          <p:cNvPr id="67616" name="Group 58"/>
          <p:cNvGrpSpPr>
            <a:grpSpLocks/>
          </p:cNvGrpSpPr>
          <p:nvPr/>
        </p:nvGrpSpPr>
        <p:grpSpPr bwMode="auto">
          <a:xfrm>
            <a:off x="4521200" y="5186363"/>
            <a:ext cx="376238" cy="1082675"/>
            <a:chOff x="2848" y="3083"/>
            <a:chExt cx="237" cy="682"/>
          </a:xfrm>
        </p:grpSpPr>
        <p:sp>
          <p:nvSpPr>
            <p:cNvPr id="34955" name="Rectangle 59"/>
            <p:cNvSpPr>
              <a:spLocks noChangeArrowheads="1"/>
            </p:cNvSpPr>
            <p:nvPr/>
          </p:nvSpPr>
          <p:spPr bwMode="auto">
            <a:xfrm>
              <a:off x="2848" y="3088"/>
              <a:ext cx="224" cy="656"/>
            </a:xfrm>
            <a:prstGeom prst="rect">
              <a:avLst/>
            </a:prstGeom>
            <a:noFill/>
            <a:ln w="254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4956" name="Rectangle 60"/>
            <p:cNvSpPr>
              <a:spLocks noChangeArrowheads="1"/>
            </p:cNvSpPr>
            <p:nvPr/>
          </p:nvSpPr>
          <p:spPr bwMode="auto">
            <a:xfrm rot="5400000">
              <a:off x="2625" y="3310"/>
              <a:ext cx="682" cy="229"/>
            </a:xfrm>
            <a:prstGeom prst="rect">
              <a:avLst/>
            </a:prstGeom>
            <a:noFill/>
            <a:ln w="12700">
              <a:noFill/>
              <a:miter lim="800000"/>
              <a:headEnd/>
              <a:tailEnd/>
            </a:ln>
          </p:spPr>
          <p:txBody>
            <a:bodyPr wrap="none" lIns="90488" tIns="44450" rIns="90488" bIns="44450">
              <a:spAutoFit/>
            </a:bodyPr>
            <a:lstStyle/>
            <a:p>
              <a:r>
                <a:rPr lang="en-US" b="1">
                  <a:latin typeface="Calibri" charset="0"/>
                </a:rPr>
                <a:t>Extender</a:t>
              </a:r>
              <a:endParaRPr lang="en-US" sz="2000" b="1">
                <a:latin typeface="Calibri" charset="0"/>
              </a:endParaRPr>
            </a:p>
          </p:txBody>
        </p:sp>
      </p:grpSp>
      <p:sp>
        <p:nvSpPr>
          <p:cNvPr id="34849" name="Rectangle 61"/>
          <p:cNvSpPr>
            <a:spLocks noChangeArrowheads="1"/>
          </p:cNvSpPr>
          <p:nvPr/>
        </p:nvSpPr>
        <p:spPr bwMode="auto">
          <a:xfrm>
            <a:off x="5029200" y="5673725"/>
            <a:ext cx="390525" cy="334963"/>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32</a:t>
            </a:r>
          </a:p>
        </p:txBody>
      </p:sp>
      <p:sp>
        <p:nvSpPr>
          <p:cNvPr id="34850" name="Line 62"/>
          <p:cNvSpPr>
            <a:spLocks noChangeShapeType="1"/>
          </p:cNvSpPr>
          <p:nvPr/>
        </p:nvSpPr>
        <p:spPr bwMode="auto">
          <a:xfrm flipH="1">
            <a:off x="5181600" y="5572125"/>
            <a:ext cx="88900" cy="130175"/>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51" name="Line 63"/>
          <p:cNvSpPr>
            <a:spLocks noChangeShapeType="1"/>
          </p:cNvSpPr>
          <p:nvPr/>
        </p:nvSpPr>
        <p:spPr bwMode="auto">
          <a:xfrm flipH="1">
            <a:off x="4102100" y="5573713"/>
            <a:ext cx="88900" cy="128587"/>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52" name="Rectangle 64"/>
          <p:cNvSpPr>
            <a:spLocks noChangeArrowheads="1"/>
          </p:cNvSpPr>
          <p:nvPr/>
        </p:nvSpPr>
        <p:spPr bwMode="auto">
          <a:xfrm>
            <a:off x="3886200" y="5673725"/>
            <a:ext cx="390525" cy="334963"/>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16</a:t>
            </a:r>
          </a:p>
        </p:txBody>
      </p:sp>
      <p:sp>
        <p:nvSpPr>
          <p:cNvPr id="34853" name="Rectangle 65"/>
          <p:cNvSpPr>
            <a:spLocks noChangeArrowheads="1"/>
          </p:cNvSpPr>
          <p:nvPr/>
        </p:nvSpPr>
        <p:spPr bwMode="auto">
          <a:xfrm>
            <a:off x="2971800" y="5397500"/>
            <a:ext cx="911225"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imm16</a:t>
            </a:r>
          </a:p>
        </p:txBody>
      </p:sp>
      <p:sp>
        <p:nvSpPr>
          <p:cNvPr id="34854" name="Rectangle 66"/>
          <p:cNvSpPr>
            <a:spLocks noChangeArrowheads="1"/>
          </p:cNvSpPr>
          <p:nvPr/>
        </p:nvSpPr>
        <p:spPr bwMode="auto">
          <a:xfrm>
            <a:off x="5105400" y="6083300"/>
            <a:ext cx="1168400" cy="396875"/>
          </a:xfrm>
          <a:prstGeom prst="rect">
            <a:avLst/>
          </a:prstGeom>
          <a:noFill/>
          <a:ln w="12700">
            <a:noFill/>
            <a:miter lim="800000"/>
            <a:headEnd/>
            <a:tailEnd/>
          </a:ln>
        </p:spPr>
        <p:txBody>
          <a:bodyPr wrap="none" lIns="90488" tIns="44450" rIns="90488" bIns="44450">
            <a:spAutoFit/>
          </a:bodyPr>
          <a:lstStyle/>
          <a:p>
            <a:pPr>
              <a:defRPr/>
            </a:pPr>
            <a:r>
              <a:rPr lang="en-US" sz="2000" u="sng">
                <a:latin typeface="+mn-lt"/>
                <a:ea typeface="ＭＳ Ｐゴシック" charset="-128"/>
                <a:cs typeface="ＭＳ Ｐゴシック" charset="-128"/>
              </a:rPr>
              <a:t>ALUSrc=0</a:t>
            </a:r>
          </a:p>
        </p:txBody>
      </p:sp>
      <p:sp>
        <p:nvSpPr>
          <p:cNvPr id="34855" name="Rectangle 67"/>
          <p:cNvSpPr>
            <a:spLocks noChangeArrowheads="1"/>
          </p:cNvSpPr>
          <p:nvPr/>
        </p:nvSpPr>
        <p:spPr bwMode="auto">
          <a:xfrm>
            <a:off x="3581400" y="6159500"/>
            <a:ext cx="1049338" cy="396875"/>
          </a:xfrm>
          <a:prstGeom prst="rect">
            <a:avLst/>
          </a:prstGeom>
          <a:noFill/>
          <a:ln w="12700">
            <a:noFill/>
            <a:miter lim="800000"/>
            <a:headEnd/>
            <a:tailEnd/>
          </a:ln>
        </p:spPr>
        <p:txBody>
          <a:bodyPr wrap="none" lIns="90488" tIns="44450" rIns="90488" bIns="44450">
            <a:spAutoFit/>
          </a:bodyPr>
          <a:lstStyle/>
          <a:p>
            <a:pPr>
              <a:defRPr/>
            </a:pPr>
            <a:r>
              <a:rPr lang="en-US" sz="2000" u="sng">
                <a:latin typeface="+mn-lt"/>
                <a:ea typeface="ＭＳ Ｐゴシック" charset="-128"/>
                <a:cs typeface="ＭＳ Ｐゴシック" charset="-128"/>
              </a:rPr>
              <a:t>ExtOp=x</a:t>
            </a:r>
          </a:p>
        </p:txBody>
      </p:sp>
      <p:sp>
        <p:nvSpPr>
          <p:cNvPr id="34856" name="Line 68"/>
          <p:cNvSpPr>
            <a:spLocks noChangeShapeType="1"/>
          </p:cNvSpPr>
          <p:nvPr/>
        </p:nvSpPr>
        <p:spPr bwMode="auto">
          <a:xfrm flipV="1">
            <a:off x="8610600" y="3797300"/>
            <a:ext cx="0" cy="644525"/>
          </a:xfrm>
          <a:prstGeom prst="line">
            <a:avLst/>
          </a:prstGeom>
          <a:noFill/>
          <a:ln w="19050">
            <a:solidFill>
              <a:schemeClr val="tx1"/>
            </a:solidFill>
            <a:round/>
            <a:headEnd type="triangle" w="med" len="med"/>
            <a:tailEnd/>
          </a:ln>
        </p:spPr>
        <p:txBody>
          <a:bodyPr wrap="none" anchor="ctr"/>
          <a:lstStyle/>
          <a:p>
            <a:pPr>
              <a:defRPr/>
            </a:pPr>
            <a:endParaRPr lang="en-US">
              <a:latin typeface="+mn-lt"/>
              <a:ea typeface="ＭＳ Ｐゴシック" charset="-128"/>
              <a:cs typeface="ＭＳ Ｐゴシック" charset="-128"/>
            </a:endParaRPr>
          </a:p>
        </p:txBody>
      </p:sp>
      <p:sp>
        <p:nvSpPr>
          <p:cNvPr id="34857" name="Rectangle 69"/>
          <p:cNvSpPr>
            <a:spLocks noChangeArrowheads="1"/>
          </p:cNvSpPr>
          <p:nvPr/>
        </p:nvSpPr>
        <p:spPr bwMode="auto">
          <a:xfrm>
            <a:off x="7467600" y="3416300"/>
            <a:ext cx="1593850" cy="393700"/>
          </a:xfrm>
          <a:prstGeom prst="rect">
            <a:avLst/>
          </a:prstGeom>
          <a:noFill/>
          <a:ln w="12700">
            <a:noFill/>
            <a:miter lim="800000"/>
            <a:headEnd/>
            <a:tailEnd/>
          </a:ln>
        </p:spPr>
        <p:txBody>
          <a:bodyPr wrap="none" lIns="90488" tIns="44450" rIns="90488" bIns="44450">
            <a:spAutoFit/>
          </a:bodyPr>
          <a:lstStyle/>
          <a:p>
            <a:pPr>
              <a:defRPr/>
            </a:pPr>
            <a:r>
              <a:rPr lang="en-US" sz="2000" u="sng">
                <a:latin typeface="+mn-lt"/>
                <a:ea typeface="ＭＳ Ｐゴシック" charset="-128"/>
                <a:cs typeface="ＭＳ Ｐゴシック" charset="-128"/>
              </a:rPr>
              <a:t>MemtoReg=0</a:t>
            </a:r>
          </a:p>
        </p:txBody>
      </p:sp>
      <p:sp>
        <p:nvSpPr>
          <p:cNvPr id="34858" name="Rectangle 70"/>
          <p:cNvSpPr>
            <a:spLocks noChangeArrowheads="1"/>
          </p:cNvSpPr>
          <p:nvPr/>
        </p:nvSpPr>
        <p:spPr bwMode="auto">
          <a:xfrm>
            <a:off x="6291263" y="5930900"/>
            <a:ext cx="466725"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clk</a:t>
            </a:r>
          </a:p>
        </p:txBody>
      </p:sp>
      <p:sp>
        <p:nvSpPr>
          <p:cNvPr id="34859" name="Rectangle 71"/>
          <p:cNvSpPr>
            <a:spLocks noChangeArrowheads="1"/>
          </p:cNvSpPr>
          <p:nvPr/>
        </p:nvSpPr>
        <p:spPr bwMode="auto">
          <a:xfrm>
            <a:off x="6019800" y="5397500"/>
            <a:ext cx="935038" cy="393700"/>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Data In</a:t>
            </a:r>
          </a:p>
        </p:txBody>
      </p:sp>
      <p:sp>
        <p:nvSpPr>
          <p:cNvPr id="34860" name="Line 72"/>
          <p:cNvSpPr>
            <a:spLocks noChangeShapeType="1"/>
          </p:cNvSpPr>
          <p:nvPr/>
        </p:nvSpPr>
        <p:spPr bwMode="auto">
          <a:xfrm flipH="1">
            <a:off x="6153150" y="5329238"/>
            <a:ext cx="88900" cy="128587"/>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61" name="Rectangle 73"/>
          <p:cNvSpPr>
            <a:spLocks noChangeArrowheads="1"/>
          </p:cNvSpPr>
          <p:nvPr/>
        </p:nvSpPr>
        <p:spPr bwMode="auto">
          <a:xfrm>
            <a:off x="6183313" y="5105400"/>
            <a:ext cx="390525" cy="334963"/>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32</a:t>
            </a:r>
          </a:p>
        </p:txBody>
      </p:sp>
      <p:sp>
        <p:nvSpPr>
          <p:cNvPr id="34862" name="Line 74"/>
          <p:cNvSpPr>
            <a:spLocks noChangeShapeType="1"/>
          </p:cNvSpPr>
          <p:nvPr/>
        </p:nvSpPr>
        <p:spPr bwMode="auto">
          <a:xfrm flipV="1">
            <a:off x="7302500" y="4178300"/>
            <a:ext cx="12700" cy="1008063"/>
          </a:xfrm>
          <a:prstGeom prst="line">
            <a:avLst/>
          </a:prstGeom>
          <a:noFill/>
          <a:ln w="19050">
            <a:solidFill>
              <a:schemeClr val="tx1"/>
            </a:solidFill>
            <a:round/>
            <a:headEnd type="triangle" w="med" len="med"/>
            <a:tailEnd/>
          </a:ln>
        </p:spPr>
        <p:txBody>
          <a:bodyPr wrap="none" anchor="ctr"/>
          <a:lstStyle/>
          <a:p>
            <a:pPr>
              <a:defRPr/>
            </a:pPr>
            <a:endParaRPr lang="en-US">
              <a:latin typeface="+mn-lt"/>
              <a:ea typeface="ＭＳ Ｐゴシック" charset="-128"/>
              <a:cs typeface="ＭＳ Ｐゴシック" charset="-128"/>
            </a:endParaRPr>
          </a:p>
        </p:txBody>
      </p:sp>
      <p:sp>
        <p:nvSpPr>
          <p:cNvPr id="34863" name="Rectangle 75"/>
          <p:cNvSpPr>
            <a:spLocks noChangeArrowheads="1"/>
          </p:cNvSpPr>
          <p:nvPr/>
        </p:nvSpPr>
        <p:spPr bwMode="auto">
          <a:xfrm>
            <a:off x="7010400" y="3797300"/>
            <a:ext cx="1311275" cy="393700"/>
          </a:xfrm>
          <a:prstGeom prst="rect">
            <a:avLst/>
          </a:prstGeom>
          <a:noFill/>
          <a:ln w="12700">
            <a:noFill/>
            <a:miter lim="800000"/>
            <a:headEnd/>
            <a:tailEnd/>
          </a:ln>
        </p:spPr>
        <p:txBody>
          <a:bodyPr wrap="none" lIns="90488" tIns="44450" rIns="90488" bIns="44450">
            <a:spAutoFit/>
          </a:bodyPr>
          <a:lstStyle/>
          <a:p>
            <a:pPr>
              <a:defRPr/>
            </a:pPr>
            <a:r>
              <a:rPr lang="en-US" sz="2000" u="sng">
                <a:latin typeface="+mn-lt"/>
                <a:ea typeface="ＭＳ Ｐゴシック" charset="-128"/>
                <a:cs typeface="ＭＳ Ｐゴシック" charset="-128"/>
              </a:rPr>
              <a:t>MemWr=0</a:t>
            </a:r>
          </a:p>
        </p:txBody>
      </p:sp>
      <p:sp>
        <p:nvSpPr>
          <p:cNvPr id="34864" name="Rectangle 76"/>
          <p:cNvSpPr>
            <a:spLocks noChangeArrowheads="1"/>
          </p:cNvSpPr>
          <p:nvPr/>
        </p:nvSpPr>
        <p:spPr bwMode="auto">
          <a:xfrm>
            <a:off x="5562600" y="3263900"/>
            <a:ext cx="627063"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zero</a:t>
            </a:r>
          </a:p>
        </p:txBody>
      </p:sp>
      <p:grpSp>
        <p:nvGrpSpPr>
          <p:cNvPr id="67633" name="Group 77"/>
          <p:cNvGrpSpPr>
            <a:grpSpLocks/>
          </p:cNvGrpSpPr>
          <p:nvPr/>
        </p:nvGrpSpPr>
        <p:grpSpPr bwMode="auto">
          <a:xfrm>
            <a:off x="3200400" y="3006725"/>
            <a:ext cx="838200" cy="336550"/>
            <a:chOff x="2640" y="1422"/>
            <a:chExt cx="528" cy="212"/>
          </a:xfrm>
        </p:grpSpPr>
        <p:sp>
          <p:nvSpPr>
            <p:cNvPr id="34952" name="Rectangle 78"/>
            <p:cNvSpPr>
              <a:spLocks noChangeArrowheads="1"/>
            </p:cNvSpPr>
            <p:nvPr/>
          </p:nvSpPr>
          <p:spPr bwMode="auto">
            <a:xfrm>
              <a:off x="2928" y="1422"/>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34953" name="Rectangle 79"/>
            <p:cNvSpPr>
              <a:spLocks noChangeArrowheads="1"/>
            </p:cNvSpPr>
            <p:nvPr/>
          </p:nvSpPr>
          <p:spPr bwMode="auto">
            <a:xfrm>
              <a:off x="2688" y="1422"/>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1</a:t>
              </a:r>
            </a:p>
          </p:txBody>
        </p:sp>
        <p:sp>
          <p:nvSpPr>
            <p:cNvPr id="34954" name="Freeform 80"/>
            <p:cNvSpPr>
              <a:spLocks/>
            </p:cNvSpPr>
            <p:nvPr/>
          </p:nvSpPr>
          <p:spPr bwMode="auto">
            <a:xfrm>
              <a:off x="2640" y="1440"/>
              <a:ext cx="528" cy="192"/>
            </a:xfrm>
            <a:custGeom>
              <a:avLst/>
              <a:gdLst>
                <a:gd name="T0" fmla="*/ 0 w 528"/>
                <a:gd name="T1" fmla="*/ 0 h 192"/>
                <a:gd name="T2" fmla="*/ 48 w 528"/>
                <a:gd name="T3" fmla="*/ 192 h 192"/>
                <a:gd name="T4" fmla="*/ 480 w 528"/>
                <a:gd name="T5" fmla="*/ 192 h 192"/>
                <a:gd name="T6" fmla="*/ 528 w 528"/>
                <a:gd name="T7" fmla="*/ 0 h 192"/>
                <a:gd name="T8" fmla="*/ 0 w 528"/>
                <a:gd name="T9" fmla="*/ 0 h 192"/>
                <a:gd name="T10" fmla="*/ 0 60000 65536"/>
                <a:gd name="T11" fmla="*/ 0 60000 65536"/>
                <a:gd name="T12" fmla="*/ 0 60000 65536"/>
                <a:gd name="T13" fmla="*/ 0 60000 65536"/>
                <a:gd name="T14" fmla="*/ 0 60000 65536"/>
                <a:gd name="T15" fmla="*/ 0 w 528"/>
                <a:gd name="T16" fmla="*/ 0 h 192"/>
                <a:gd name="T17" fmla="*/ 528 w 528"/>
                <a:gd name="T18" fmla="*/ 192 h 192"/>
              </a:gdLst>
              <a:ahLst/>
              <a:cxnLst>
                <a:cxn ang="T10">
                  <a:pos x="T0" y="T1"/>
                </a:cxn>
                <a:cxn ang="T11">
                  <a:pos x="T2" y="T3"/>
                </a:cxn>
                <a:cxn ang="T12">
                  <a:pos x="T4" y="T5"/>
                </a:cxn>
                <a:cxn ang="T13">
                  <a:pos x="T6" y="T7"/>
                </a:cxn>
                <a:cxn ang="T14">
                  <a:pos x="T8" y="T9"/>
                </a:cxn>
              </a:cxnLst>
              <a:rect l="T15" t="T16" r="T17" b="T18"/>
              <a:pathLst>
                <a:path w="528" h="192">
                  <a:moveTo>
                    <a:pt x="0" y="0"/>
                  </a:moveTo>
                  <a:lnTo>
                    <a:pt x="48" y="192"/>
                  </a:lnTo>
                  <a:lnTo>
                    <a:pt x="480" y="192"/>
                  </a:lnTo>
                  <a:lnTo>
                    <a:pt x="528" y="0"/>
                  </a:lnTo>
                  <a:lnTo>
                    <a:pt x="0" y="0"/>
                  </a:lnTo>
                  <a:close/>
                </a:path>
              </a:pathLst>
            </a:custGeom>
            <a:noFill/>
            <a:ln w="28575">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grpSp>
      <p:sp>
        <p:nvSpPr>
          <p:cNvPr id="34866" name="Rectangle 81"/>
          <p:cNvSpPr>
            <a:spLocks noChangeArrowheads="1"/>
          </p:cNvSpPr>
          <p:nvPr/>
        </p:nvSpPr>
        <p:spPr bwMode="auto">
          <a:xfrm>
            <a:off x="3200400" y="3949700"/>
            <a:ext cx="1447800" cy="990600"/>
          </a:xfrm>
          <a:prstGeom prst="rect">
            <a:avLst/>
          </a:prstGeom>
          <a:noFill/>
          <a:ln w="381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grpSp>
        <p:nvGrpSpPr>
          <p:cNvPr id="67635" name="Group 82"/>
          <p:cNvGrpSpPr>
            <a:grpSpLocks/>
          </p:cNvGrpSpPr>
          <p:nvPr/>
        </p:nvGrpSpPr>
        <p:grpSpPr bwMode="auto">
          <a:xfrm>
            <a:off x="5508625" y="4559300"/>
            <a:ext cx="358775" cy="1219200"/>
            <a:chOff x="3518" y="2640"/>
            <a:chExt cx="226" cy="768"/>
          </a:xfrm>
        </p:grpSpPr>
        <p:sp>
          <p:nvSpPr>
            <p:cNvPr id="34949" name="Rectangle 83"/>
            <p:cNvSpPr>
              <a:spLocks noChangeArrowheads="1"/>
            </p:cNvSpPr>
            <p:nvPr/>
          </p:nvSpPr>
          <p:spPr bwMode="auto">
            <a:xfrm>
              <a:off x="3518" y="2696"/>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34950" name="Rectangle 84"/>
            <p:cNvSpPr>
              <a:spLocks noChangeArrowheads="1"/>
            </p:cNvSpPr>
            <p:nvPr/>
          </p:nvSpPr>
          <p:spPr bwMode="auto">
            <a:xfrm>
              <a:off x="3518" y="3187"/>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1</a:t>
              </a:r>
            </a:p>
          </p:txBody>
        </p:sp>
        <p:sp>
          <p:nvSpPr>
            <p:cNvPr id="34951" name="Freeform 85"/>
            <p:cNvSpPr>
              <a:spLocks/>
            </p:cNvSpPr>
            <p:nvPr/>
          </p:nvSpPr>
          <p:spPr bwMode="auto">
            <a:xfrm>
              <a:off x="3552" y="2640"/>
              <a:ext cx="192" cy="768"/>
            </a:xfrm>
            <a:custGeom>
              <a:avLst/>
              <a:gdLst>
                <a:gd name="T0" fmla="*/ 0 w 192"/>
                <a:gd name="T1" fmla="*/ 0 h 768"/>
                <a:gd name="T2" fmla="*/ 0 w 192"/>
                <a:gd name="T3" fmla="*/ 768 h 768"/>
                <a:gd name="T4" fmla="*/ 192 w 192"/>
                <a:gd name="T5" fmla="*/ 672 h 768"/>
                <a:gd name="T6" fmla="*/ 192 w 192"/>
                <a:gd name="T7" fmla="*/ 96 h 768"/>
                <a:gd name="T8" fmla="*/ 0 w 192"/>
                <a:gd name="T9" fmla="*/ 0 h 768"/>
                <a:gd name="T10" fmla="*/ 0 60000 65536"/>
                <a:gd name="T11" fmla="*/ 0 60000 65536"/>
                <a:gd name="T12" fmla="*/ 0 60000 65536"/>
                <a:gd name="T13" fmla="*/ 0 60000 65536"/>
                <a:gd name="T14" fmla="*/ 0 60000 65536"/>
                <a:gd name="T15" fmla="*/ 0 w 192"/>
                <a:gd name="T16" fmla="*/ 0 h 768"/>
                <a:gd name="T17" fmla="*/ 192 w 192"/>
                <a:gd name="T18" fmla="*/ 768 h 768"/>
              </a:gdLst>
              <a:ahLst/>
              <a:cxnLst>
                <a:cxn ang="T10">
                  <a:pos x="T0" y="T1"/>
                </a:cxn>
                <a:cxn ang="T11">
                  <a:pos x="T2" y="T3"/>
                </a:cxn>
                <a:cxn ang="T12">
                  <a:pos x="T4" y="T5"/>
                </a:cxn>
                <a:cxn ang="T13">
                  <a:pos x="T6" y="T7"/>
                </a:cxn>
                <a:cxn ang="T14">
                  <a:pos x="T8" y="T9"/>
                </a:cxn>
              </a:cxnLst>
              <a:rect l="T15" t="T16" r="T17" b="T18"/>
              <a:pathLst>
                <a:path w="192" h="768">
                  <a:moveTo>
                    <a:pt x="0" y="0"/>
                  </a:moveTo>
                  <a:lnTo>
                    <a:pt x="0" y="768"/>
                  </a:lnTo>
                  <a:lnTo>
                    <a:pt x="192" y="672"/>
                  </a:lnTo>
                  <a:lnTo>
                    <a:pt x="192" y="96"/>
                  </a:lnTo>
                  <a:lnTo>
                    <a:pt x="0" y="0"/>
                  </a:lnTo>
                  <a:close/>
                </a:path>
              </a:pathLst>
            </a:custGeom>
            <a:noFill/>
            <a:ln w="28575">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grpSp>
      <p:grpSp>
        <p:nvGrpSpPr>
          <p:cNvPr id="67636" name="Group 86"/>
          <p:cNvGrpSpPr>
            <a:grpSpLocks/>
          </p:cNvGrpSpPr>
          <p:nvPr/>
        </p:nvGrpSpPr>
        <p:grpSpPr bwMode="auto">
          <a:xfrm>
            <a:off x="6372225" y="3949700"/>
            <a:ext cx="485775" cy="1143000"/>
            <a:chOff x="4009" y="2304"/>
            <a:chExt cx="306" cy="720"/>
          </a:xfrm>
        </p:grpSpPr>
        <p:sp>
          <p:nvSpPr>
            <p:cNvPr id="34946" name="Rectangle 87"/>
            <p:cNvSpPr>
              <a:spLocks noChangeArrowheads="1"/>
            </p:cNvSpPr>
            <p:nvPr/>
          </p:nvSpPr>
          <p:spPr bwMode="auto">
            <a:xfrm>
              <a:off x="4009" y="2322"/>
              <a:ext cx="180" cy="212"/>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a:t>
              </a:r>
            </a:p>
          </p:txBody>
        </p:sp>
        <p:sp>
          <p:nvSpPr>
            <p:cNvPr id="34947" name="Rectangle 88"/>
            <p:cNvSpPr>
              <a:spLocks noChangeArrowheads="1"/>
            </p:cNvSpPr>
            <p:nvPr/>
          </p:nvSpPr>
          <p:spPr bwMode="auto">
            <a:xfrm rot="5400000">
              <a:off x="4016" y="2582"/>
              <a:ext cx="337" cy="212"/>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ALU</a:t>
              </a:r>
            </a:p>
          </p:txBody>
        </p:sp>
        <p:sp>
          <p:nvSpPr>
            <p:cNvPr id="34948" name="Freeform 89"/>
            <p:cNvSpPr>
              <a:spLocks/>
            </p:cNvSpPr>
            <p:nvPr/>
          </p:nvSpPr>
          <p:spPr bwMode="auto">
            <a:xfrm>
              <a:off x="4032" y="2304"/>
              <a:ext cx="283" cy="720"/>
            </a:xfrm>
            <a:custGeom>
              <a:avLst/>
              <a:gdLst>
                <a:gd name="T0" fmla="*/ 0 w 240"/>
                <a:gd name="T1" fmla="*/ 0 h 672"/>
                <a:gd name="T2" fmla="*/ 0 w 240"/>
                <a:gd name="T3" fmla="*/ 355 h 672"/>
                <a:gd name="T4" fmla="*/ 79 w 240"/>
                <a:gd name="T5" fmla="*/ 414 h 672"/>
                <a:gd name="T6" fmla="*/ 0 w 240"/>
                <a:gd name="T7" fmla="*/ 471 h 672"/>
                <a:gd name="T8" fmla="*/ 0 w 240"/>
                <a:gd name="T9" fmla="*/ 826 h 672"/>
                <a:gd name="T10" fmla="*/ 394 w 240"/>
                <a:gd name="T11" fmla="*/ 590 h 672"/>
                <a:gd name="T12" fmla="*/ 394 w 240"/>
                <a:gd name="T13" fmla="*/ 237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grpSp>
      <p:grpSp>
        <p:nvGrpSpPr>
          <p:cNvPr id="67637" name="Group 90"/>
          <p:cNvGrpSpPr>
            <a:grpSpLocks/>
          </p:cNvGrpSpPr>
          <p:nvPr/>
        </p:nvGrpSpPr>
        <p:grpSpPr bwMode="auto">
          <a:xfrm>
            <a:off x="8404225" y="4330700"/>
            <a:ext cx="358775" cy="1600200"/>
            <a:chOff x="5294" y="2544"/>
            <a:chExt cx="226" cy="1008"/>
          </a:xfrm>
        </p:grpSpPr>
        <p:sp>
          <p:nvSpPr>
            <p:cNvPr id="34943" name="Rectangle 91"/>
            <p:cNvSpPr>
              <a:spLocks noChangeArrowheads="1"/>
            </p:cNvSpPr>
            <p:nvPr/>
          </p:nvSpPr>
          <p:spPr bwMode="auto">
            <a:xfrm>
              <a:off x="5294" y="2622"/>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34944" name="Rectangle 92"/>
            <p:cNvSpPr>
              <a:spLocks noChangeArrowheads="1"/>
            </p:cNvSpPr>
            <p:nvPr/>
          </p:nvSpPr>
          <p:spPr bwMode="auto">
            <a:xfrm>
              <a:off x="5294" y="3246"/>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1</a:t>
              </a:r>
            </a:p>
          </p:txBody>
        </p:sp>
        <p:sp>
          <p:nvSpPr>
            <p:cNvPr id="34945" name="Freeform 93"/>
            <p:cNvSpPr>
              <a:spLocks/>
            </p:cNvSpPr>
            <p:nvPr/>
          </p:nvSpPr>
          <p:spPr bwMode="auto">
            <a:xfrm>
              <a:off x="5328" y="2544"/>
              <a:ext cx="192" cy="1008"/>
            </a:xfrm>
            <a:custGeom>
              <a:avLst/>
              <a:gdLst>
                <a:gd name="T0" fmla="*/ 0 w 192"/>
                <a:gd name="T1" fmla="*/ 0 h 1008"/>
                <a:gd name="T2" fmla="*/ 0 w 192"/>
                <a:gd name="T3" fmla="*/ 1008 h 1008"/>
                <a:gd name="T4" fmla="*/ 192 w 192"/>
                <a:gd name="T5" fmla="*/ 864 h 1008"/>
                <a:gd name="T6" fmla="*/ 192 w 192"/>
                <a:gd name="T7" fmla="*/ 144 h 1008"/>
                <a:gd name="T8" fmla="*/ 0 w 192"/>
                <a:gd name="T9" fmla="*/ 0 h 1008"/>
                <a:gd name="T10" fmla="*/ 0 60000 65536"/>
                <a:gd name="T11" fmla="*/ 0 60000 65536"/>
                <a:gd name="T12" fmla="*/ 0 60000 65536"/>
                <a:gd name="T13" fmla="*/ 0 60000 65536"/>
                <a:gd name="T14" fmla="*/ 0 60000 65536"/>
                <a:gd name="T15" fmla="*/ 0 w 192"/>
                <a:gd name="T16" fmla="*/ 0 h 1008"/>
                <a:gd name="T17" fmla="*/ 192 w 192"/>
                <a:gd name="T18" fmla="*/ 1008 h 1008"/>
              </a:gdLst>
              <a:ahLst/>
              <a:cxnLst>
                <a:cxn ang="T10">
                  <a:pos x="T0" y="T1"/>
                </a:cxn>
                <a:cxn ang="T11">
                  <a:pos x="T2" y="T3"/>
                </a:cxn>
                <a:cxn ang="T12">
                  <a:pos x="T4" y="T5"/>
                </a:cxn>
                <a:cxn ang="T13">
                  <a:pos x="T6" y="T7"/>
                </a:cxn>
                <a:cxn ang="T14">
                  <a:pos x="T8" y="T9"/>
                </a:cxn>
              </a:cxnLst>
              <a:rect l="T15" t="T16" r="T17" b="T18"/>
              <a:pathLst>
                <a:path w="192" h="1008">
                  <a:moveTo>
                    <a:pt x="0" y="0"/>
                  </a:moveTo>
                  <a:lnTo>
                    <a:pt x="0" y="1008"/>
                  </a:lnTo>
                  <a:lnTo>
                    <a:pt x="192" y="864"/>
                  </a:lnTo>
                  <a:lnTo>
                    <a:pt x="192" y="144"/>
                  </a:lnTo>
                  <a:lnTo>
                    <a:pt x="0" y="0"/>
                  </a:lnTo>
                  <a:close/>
                </a:path>
              </a:pathLst>
            </a:custGeom>
            <a:noFill/>
            <a:ln w="28575">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grpSp>
      <p:grpSp>
        <p:nvGrpSpPr>
          <p:cNvPr id="67638" name="Group 94"/>
          <p:cNvGrpSpPr>
            <a:grpSpLocks/>
          </p:cNvGrpSpPr>
          <p:nvPr/>
        </p:nvGrpSpPr>
        <p:grpSpPr bwMode="auto">
          <a:xfrm>
            <a:off x="6981825" y="5140325"/>
            <a:ext cx="1146175" cy="1181100"/>
            <a:chOff x="4398" y="3054"/>
            <a:chExt cx="722" cy="744"/>
          </a:xfrm>
        </p:grpSpPr>
        <p:sp>
          <p:nvSpPr>
            <p:cNvPr id="34937" name="Rectangle 95"/>
            <p:cNvSpPr>
              <a:spLocks noChangeArrowheads="1"/>
            </p:cNvSpPr>
            <p:nvPr/>
          </p:nvSpPr>
          <p:spPr bwMode="auto">
            <a:xfrm>
              <a:off x="4410" y="3087"/>
              <a:ext cx="710" cy="711"/>
            </a:xfrm>
            <a:prstGeom prst="rect">
              <a:avLst/>
            </a:prstGeom>
            <a:noFill/>
            <a:ln w="254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4938" name="Rectangle 96"/>
            <p:cNvSpPr>
              <a:spLocks noChangeArrowheads="1"/>
            </p:cNvSpPr>
            <p:nvPr/>
          </p:nvSpPr>
          <p:spPr bwMode="auto">
            <a:xfrm>
              <a:off x="4398" y="3054"/>
              <a:ext cx="402"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WrEn</a:t>
              </a:r>
            </a:p>
          </p:txBody>
        </p:sp>
        <p:sp>
          <p:nvSpPr>
            <p:cNvPr id="34939" name="Rectangle 97"/>
            <p:cNvSpPr>
              <a:spLocks noChangeArrowheads="1"/>
            </p:cNvSpPr>
            <p:nvPr/>
          </p:nvSpPr>
          <p:spPr bwMode="auto">
            <a:xfrm>
              <a:off x="4783" y="3054"/>
              <a:ext cx="313" cy="210"/>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Adr</a:t>
              </a:r>
            </a:p>
          </p:txBody>
        </p:sp>
        <p:sp>
          <p:nvSpPr>
            <p:cNvPr id="34940" name="Rectangle 98"/>
            <p:cNvSpPr>
              <a:spLocks noChangeArrowheads="1"/>
            </p:cNvSpPr>
            <p:nvPr/>
          </p:nvSpPr>
          <p:spPr bwMode="auto">
            <a:xfrm>
              <a:off x="4421" y="3311"/>
              <a:ext cx="691" cy="373"/>
            </a:xfrm>
            <a:prstGeom prst="rect">
              <a:avLst/>
            </a:prstGeom>
            <a:noFill/>
            <a:ln w="12700">
              <a:noFill/>
              <a:miter lim="800000"/>
              <a:headEnd/>
              <a:tailEnd/>
            </a:ln>
          </p:spPr>
          <p:txBody>
            <a:bodyPr wrap="none" lIns="90488" tIns="44450" rIns="90488" bIns="44450">
              <a:spAutoFit/>
            </a:bodyPr>
            <a:lstStyle/>
            <a:p>
              <a:pPr algn="ctr">
                <a:lnSpc>
                  <a:spcPct val="80000"/>
                </a:lnSpc>
                <a:defRPr/>
              </a:pPr>
              <a:r>
                <a:rPr lang="en-US" sz="2000" b="1">
                  <a:latin typeface="+mn-lt"/>
                  <a:ea typeface="ＭＳ Ｐゴシック" charset="-128"/>
                  <a:cs typeface="ＭＳ Ｐゴシック" charset="-128"/>
                </a:rPr>
                <a:t>Data</a:t>
              </a:r>
            </a:p>
            <a:p>
              <a:pPr algn="ctr">
                <a:lnSpc>
                  <a:spcPct val="80000"/>
                </a:lnSpc>
                <a:defRPr/>
              </a:pPr>
              <a:r>
                <a:rPr lang="en-US" sz="2000" b="1">
                  <a:latin typeface="+mn-lt"/>
                  <a:ea typeface="ＭＳ Ｐゴシック" charset="-128"/>
                  <a:cs typeface="ＭＳ Ｐゴシック" charset="-128"/>
                </a:rPr>
                <a:t>Memory</a:t>
              </a:r>
            </a:p>
          </p:txBody>
        </p:sp>
        <p:sp>
          <p:nvSpPr>
            <p:cNvPr id="34941" name="Line 99"/>
            <p:cNvSpPr>
              <a:spLocks noChangeShapeType="1"/>
            </p:cNvSpPr>
            <p:nvPr/>
          </p:nvSpPr>
          <p:spPr bwMode="auto">
            <a:xfrm>
              <a:off x="4416" y="3648"/>
              <a:ext cx="96" cy="48"/>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942" name="Line 100"/>
            <p:cNvSpPr>
              <a:spLocks noChangeShapeType="1"/>
            </p:cNvSpPr>
            <p:nvPr/>
          </p:nvSpPr>
          <p:spPr bwMode="auto">
            <a:xfrm flipH="1">
              <a:off x="4416" y="3696"/>
              <a:ext cx="96" cy="48"/>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grpSp>
      <p:sp>
        <p:nvSpPr>
          <p:cNvPr id="34871" name="Line 101"/>
          <p:cNvSpPr>
            <a:spLocks noChangeShapeType="1"/>
          </p:cNvSpPr>
          <p:nvPr/>
        </p:nvSpPr>
        <p:spPr bwMode="auto">
          <a:xfrm>
            <a:off x="3429000" y="2882900"/>
            <a:ext cx="0" cy="1524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72" name="Line 102"/>
          <p:cNvSpPr>
            <a:spLocks noChangeShapeType="1"/>
          </p:cNvSpPr>
          <p:nvPr/>
        </p:nvSpPr>
        <p:spPr bwMode="auto">
          <a:xfrm>
            <a:off x="3810000" y="2882900"/>
            <a:ext cx="0" cy="1524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73" name="Freeform 103"/>
          <p:cNvSpPr>
            <a:spLocks/>
          </p:cNvSpPr>
          <p:nvPr/>
        </p:nvSpPr>
        <p:spPr bwMode="auto">
          <a:xfrm>
            <a:off x="2895600" y="2654300"/>
            <a:ext cx="304800" cy="533400"/>
          </a:xfrm>
          <a:custGeom>
            <a:avLst/>
            <a:gdLst>
              <a:gd name="T0" fmla="*/ 0 w 192"/>
              <a:gd name="T1" fmla="*/ 0 h 336"/>
              <a:gd name="T2" fmla="*/ 0 w 192"/>
              <a:gd name="T3" fmla="*/ 2147483647 h 336"/>
              <a:gd name="T4" fmla="*/ 2147483647 w 192"/>
              <a:gd name="T5" fmla="*/ 2147483647 h 336"/>
              <a:gd name="T6" fmla="*/ 0 60000 65536"/>
              <a:gd name="T7" fmla="*/ 0 60000 65536"/>
              <a:gd name="T8" fmla="*/ 0 60000 65536"/>
              <a:gd name="T9" fmla="*/ 0 w 192"/>
              <a:gd name="T10" fmla="*/ 0 h 336"/>
              <a:gd name="T11" fmla="*/ 192 w 192"/>
              <a:gd name="T12" fmla="*/ 336 h 336"/>
            </a:gdLst>
            <a:ahLst/>
            <a:cxnLst>
              <a:cxn ang="T6">
                <a:pos x="T0" y="T1"/>
              </a:cxn>
              <a:cxn ang="T7">
                <a:pos x="T2" y="T3"/>
              </a:cxn>
              <a:cxn ang="T8">
                <a:pos x="T4" y="T5"/>
              </a:cxn>
            </a:cxnLst>
            <a:rect l="T9" t="T10" r="T11" b="T12"/>
            <a:pathLst>
              <a:path w="192" h="336">
                <a:moveTo>
                  <a:pt x="0" y="0"/>
                </a:moveTo>
                <a:lnTo>
                  <a:pt x="0" y="336"/>
                </a:lnTo>
                <a:lnTo>
                  <a:pt x="192" y="336"/>
                </a:lnTo>
              </a:path>
            </a:pathLst>
          </a:cu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4874" name="Line 104"/>
          <p:cNvSpPr>
            <a:spLocks noChangeShapeType="1"/>
          </p:cNvSpPr>
          <p:nvPr/>
        </p:nvSpPr>
        <p:spPr bwMode="auto">
          <a:xfrm>
            <a:off x="3352800" y="3721100"/>
            <a:ext cx="0" cy="2286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75" name="Line 105"/>
          <p:cNvSpPr>
            <a:spLocks noChangeShapeType="1"/>
          </p:cNvSpPr>
          <p:nvPr/>
        </p:nvSpPr>
        <p:spPr bwMode="auto">
          <a:xfrm>
            <a:off x="3657600" y="3340100"/>
            <a:ext cx="0" cy="6096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76" name="Line 106"/>
          <p:cNvSpPr>
            <a:spLocks noChangeShapeType="1"/>
          </p:cNvSpPr>
          <p:nvPr/>
        </p:nvSpPr>
        <p:spPr bwMode="auto">
          <a:xfrm>
            <a:off x="4038600" y="3644900"/>
            <a:ext cx="0" cy="3048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77" name="Line 107"/>
          <p:cNvSpPr>
            <a:spLocks noChangeShapeType="1"/>
          </p:cNvSpPr>
          <p:nvPr/>
        </p:nvSpPr>
        <p:spPr bwMode="auto">
          <a:xfrm>
            <a:off x="4419600" y="3644900"/>
            <a:ext cx="0" cy="3048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78" name="Rectangle 108"/>
          <p:cNvSpPr>
            <a:spLocks noChangeArrowheads="1"/>
          </p:cNvSpPr>
          <p:nvPr/>
        </p:nvSpPr>
        <p:spPr bwMode="auto">
          <a:xfrm>
            <a:off x="4213225" y="3568700"/>
            <a:ext cx="287338" cy="334963"/>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5</a:t>
            </a:r>
          </a:p>
        </p:txBody>
      </p:sp>
      <p:sp>
        <p:nvSpPr>
          <p:cNvPr id="34879" name="Line 109"/>
          <p:cNvSpPr>
            <a:spLocks noChangeShapeType="1"/>
          </p:cNvSpPr>
          <p:nvPr/>
        </p:nvSpPr>
        <p:spPr bwMode="auto">
          <a:xfrm>
            <a:off x="4648200" y="4254500"/>
            <a:ext cx="1752600" cy="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4880" name="Line 110"/>
          <p:cNvSpPr>
            <a:spLocks noChangeShapeType="1"/>
          </p:cNvSpPr>
          <p:nvPr/>
        </p:nvSpPr>
        <p:spPr bwMode="auto">
          <a:xfrm>
            <a:off x="6705600" y="3644900"/>
            <a:ext cx="0" cy="49530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4881" name="Line 111"/>
          <p:cNvSpPr>
            <a:spLocks noChangeShapeType="1"/>
          </p:cNvSpPr>
          <p:nvPr/>
        </p:nvSpPr>
        <p:spPr bwMode="auto">
          <a:xfrm>
            <a:off x="4648200" y="4787900"/>
            <a:ext cx="914400" cy="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4882" name="Line 112"/>
          <p:cNvSpPr>
            <a:spLocks noChangeShapeType="1"/>
          </p:cNvSpPr>
          <p:nvPr/>
        </p:nvSpPr>
        <p:spPr bwMode="auto">
          <a:xfrm>
            <a:off x="5867400" y="4940300"/>
            <a:ext cx="533400" cy="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4883" name="Freeform 113"/>
          <p:cNvSpPr>
            <a:spLocks/>
          </p:cNvSpPr>
          <p:nvPr/>
        </p:nvSpPr>
        <p:spPr bwMode="auto">
          <a:xfrm>
            <a:off x="5181600" y="4787900"/>
            <a:ext cx="1828800" cy="609600"/>
          </a:xfrm>
          <a:custGeom>
            <a:avLst/>
            <a:gdLst>
              <a:gd name="T0" fmla="*/ 0 w 1152"/>
              <a:gd name="T1" fmla="*/ 0 h 288"/>
              <a:gd name="T2" fmla="*/ 0 w 1152"/>
              <a:gd name="T3" fmla="*/ 2147483647 h 288"/>
              <a:gd name="T4" fmla="*/ 2147483647 w 1152"/>
              <a:gd name="T5" fmla="*/ 2147483647 h 288"/>
              <a:gd name="T6" fmla="*/ 0 60000 65536"/>
              <a:gd name="T7" fmla="*/ 0 60000 65536"/>
              <a:gd name="T8" fmla="*/ 0 60000 65536"/>
              <a:gd name="T9" fmla="*/ 0 w 1152"/>
              <a:gd name="T10" fmla="*/ 0 h 288"/>
              <a:gd name="T11" fmla="*/ 1152 w 1152"/>
              <a:gd name="T12" fmla="*/ 288 h 288"/>
            </a:gdLst>
            <a:ahLst/>
            <a:cxnLst>
              <a:cxn ang="T6">
                <a:pos x="T0" y="T1"/>
              </a:cxn>
              <a:cxn ang="T7">
                <a:pos x="T2" y="T3"/>
              </a:cxn>
              <a:cxn ang="T8">
                <a:pos x="T4" y="T5"/>
              </a:cxn>
            </a:cxnLst>
            <a:rect l="T9" t="T10" r="T11" b="T12"/>
            <a:pathLst>
              <a:path w="1152" h="288">
                <a:moveTo>
                  <a:pt x="0" y="0"/>
                </a:moveTo>
                <a:lnTo>
                  <a:pt x="0" y="288"/>
                </a:lnTo>
                <a:lnTo>
                  <a:pt x="1152" y="288"/>
                </a:lnTo>
              </a:path>
            </a:pathLst>
          </a:cu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4884" name="Line 114"/>
          <p:cNvSpPr>
            <a:spLocks noChangeShapeType="1"/>
          </p:cNvSpPr>
          <p:nvPr/>
        </p:nvSpPr>
        <p:spPr bwMode="auto">
          <a:xfrm>
            <a:off x="4876800" y="5626100"/>
            <a:ext cx="685800" cy="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4885" name="Line 115"/>
          <p:cNvSpPr>
            <a:spLocks noChangeShapeType="1"/>
          </p:cNvSpPr>
          <p:nvPr/>
        </p:nvSpPr>
        <p:spPr bwMode="auto">
          <a:xfrm>
            <a:off x="3810000" y="5626100"/>
            <a:ext cx="685800" cy="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4886" name="Line 116"/>
          <p:cNvSpPr>
            <a:spLocks noChangeShapeType="1"/>
          </p:cNvSpPr>
          <p:nvPr/>
        </p:nvSpPr>
        <p:spPr bwMode="auto">
          <a:xfrm flipH="1">
            <a:off x="3429000" y="4787900"/>
            <a:ext cx="76200" cy="1524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87" name="Line 117"/>
          <p:cNvSpPr>
            <a:spLocks noChangeShapeType="1"/>
          </p:cNvSpPr>
          <p:nvPr/>
        </p:nvSpPr>
        <p:spPr bwMode="auto">
          <a:xfrm>
            <a:off x="3505200" y="4787900"/>
            <a:ext cx="76200" cy="1524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88" name="Line 118"/>
          <p:cNvSpPr>
            <a:spLocks noChangeShapeType="1"/>
          </p:cNvSpPr>
          <p:nvPr/>
        </p:nvSpPr>
        <p:spPr bwMode="auto">
          <a:xfrm>
            <a:off x="3505200" y="4940300"/>
            <a:ext cx="0" cy="2286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89" name="Line 119"/>
          <p:cNvSpPr>
            <a:spLocks noChangeShapeType="1"/>
          </p:cNvSpPr>
          <p:nvPr/>
        </p:nvSpPr>
        <p:spPr bwMode="auto">
          <a:xfrm flipV="1">
            <a:off x="4724400" y="6235700"/>
            <a:ext cx="0" cy="22860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4890" name="Line 120"/>
          <p:cNvSpPr>
            <a:spLocks noChangeShapeType="1"/>
          </p:cNvSpPr>
          <p:nvPr/>
        </p:nvSpPr>
        <p:spPr bwMode="auto">
          <a:xfrm flipV="1">
            <a:off x="5715000" y="5702300"/>
            <a:ext cx="0" cy="38100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4891" name="Line 121"/>
          <p:cNvSpPr>
            <a:spLocks noChangeShapeType="1"/>
          </p:cNvSpPr>
          <p:nvPr/>
        </p:nvSpPr>
        <p:spPr bwMode="auto">
          <a:xfrm flipH="1">
            <a:off x="6781800" y="6159500"/>
            <a:ext cx="228600" cy="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92" name="Line 122"/>
          <p:cNvSpPr>
            <a:spLocks noChangeShapeType="1"/>
          </p:cNvSpPr>
          <p:nvPr/>
        </p:nvSpPr>
        <p:spPr bwMode="auto">
          <a:xfrm>
            <a:off x="6858000" y="4559300"/>
            <a:ext cx="1600200" cy="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4893" name="Line 123"/>
          <p:cNvSpPr>
            <a:spLocks noChangeShapeType="1"/>
          </p:cNvSpPr>
          <p:nvPr/>
        </p:nvSpPr>
        <p:spPr bwMode="auto">
          <a:xfrm>
            <a:off x="7848600" y="4559300"/>
            <a:ext cx="0" cy="60960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4894" name="Line 124"/>
          <p:cNvSpPr>
            <a:spLocks noChangeShapeType="1"/>
          </p:cNvSpPr>
          <p:nvPr/>
        </p:nvSpPr>
        <p:spPr bwMode="auto">
          <a:xfrm flipH="1">
            <a:off x="7086600" y="4483100"/>
            <a:ext cx="76200" cy="1524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95" name="Freeform 125"/>
          <p:cNvSpPr>
            <a:spLocks/>
          </p:cNvSpPr>
          <p:nvPr/>
        </p:nvSpPr>
        <p:spPr bwMode="auto">
          <a:xfrm>
            <a:off x="2667000" y="4406900"/>
            <a:ext cx="6248400" cy="2209800"/>
          </a:xfrm>
          <a:custGeom>
            <a:avLst/>
            <a:gdLst>
              <a:gd name="T0" fmla="*/ 2147483647 w 3936"/>
              <a:gd name="T1" fmla="*/ 2147483647 h 1296"/>
              <a:gd name="T2" fmla="*/ 2147483647 w 3936"/>
              <a:gd name="T3" fmla="*/ 2147483647 h 1296"/>
              <a:gd name="T4" fmla="*/ 2147483647 w 3936"/>
              <a:gd name="T5" fmla="*/ 2147483647 h 1296"/>
              <a:gd name="T6" fmla="*/ 0 w 3936"/>
              <a:gd name="T7" fmla="*/ 2147483647 h 1296"/>
              <a:gd name="T8" fmla="*/ 0 w 3936"/>
              <a:gd name="T9" fmla="*/ 0 h 1296"/>
              <a:gd name="T10" fmla="*/ 2147483647 w 3936"/>
              <a:gd name="T11" fmla="*/ 0 h 1296"/>
              <a:gd name="T12" fmla="*/ 0 60000 65536"/>
              <a:gd name="T13" fmla="*/ 0 60000 65536"/>
              <a:gd name="T14" fmla="*/ 0 60000 65536"/>
              <a:gd name="T15" fmla="*/ 0 60000 65536"/>
              <a:gd name="T16" fmla="*/ 0 60000 65536"/>
              <a:gd name="T17" fmla="*/ 0 60000 65536"/>
              <a:gd name="T18" fmla="*/ 0 w 3936"/>
              <a:gd name="T19" fmla="*/ 0 h 1296"/>
              <a:gd name="T20" fmla="*/ 3936 w 3936"/>
              <a:gd name="T21" fmla="*/ 1296 h 1296"/>
            </a:gdLst>
            <a:ahLst/>
            <a:cxnLst>
              <a:cxn ang="T12">
                <a:pos x="T0" y="T1"/>
              </a:cxn>
              <a:cxn ang="T13">
                <a:pos x="T2" y="T3"/>
              </a:cxn>
              <a:cxn ang="T14">
                <a:pos x="T4" y="T5"/>
              </a:cxn>
              <a:cxn ang="T15">
                <a:pos x="T6" y="T7"/>
              </a:cxn>
              <a:cxn ang="T16">
                <a:pos x="T8" y="T9"/>
              </a:cxn>
              <a:cxn ang="T17">
                <a:pos x="T10" y="T11"/>
              </a:cxn>
            </a:cxnLst>
            <a:rect l="T18" t="T19" r="T20" b="T21"/>
            <a:pathLst>
              <a:path w="3936" h="1296">
                <a:moveTo>
                  <a:pt x="3840" y="432"/>
                </a:moveTo>
                <a:lnTo>
                  <a:pt x="3936" y="432"/>
                </a:lnTo>
                <a:lnTo>
                  <a:pt x="3936" y="1296"/>
                </a:lnTo>
                <a:lnTo>
                  <a:pt x="0" y="1296"/>
                </a:lnTo>
                <a:lnTo>
                  <a:pt x="0" y="0"/>
                </a:lnTo>
                <a:lnTo>
                  <a:pt x="336" y="0"/>
                </a:lnTo>
              </a:path>
            </a:pathLst>
          </a:cu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4896" name="Line 126"/>
          <p:cNvSpPr>
            <a:spLocks noChangeShapeType="1"/>
          </p:cNvSpPr>
          <p:nvPr/>
        </p:nvSpPr>
        <p:spPr bwMode="auto">
          <a:xfrm>
            <a:off x="8153400" y="5702300"/>
            <a:ext cx="304800" cy="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4897" name="Line 127"/>
          <p:cNvSpPr>
            <a:spLocks noChangeShapeType="1"/>
          </p:cNvSpPr>
          <p:nvPr/>
        </p:nvSpPr>
        <p:spPr bwMode="auto">
          <a:xfrm>
            <a:off x="5988050" y="2108200"/>
            <a:ext cx="2489200" cy="0"/>
          </a:xfrm>
          <a:prstGeom prst="line">
            <a:avLst/>
          </a:prstGeom>
          <a:noFill/>
          <a:ln w="25400">
            <a:solidFill>
              <a:schemeClr val="tx1"/>
            </a:solidFill>
            <a:round/>
            <a:headEnd/>
            <a:tailEnd type="triangle" w="med" len="sm"/>
          </a:ln>
        </p:spPr>
        <p:txBody>
          <a:bodyPr wrap="none" anchor="ctr"/>
          <a:lstStyle/>
          <a:p>
            <a:pPr>
              <a:defRPr/>
            </a:pPr>
            <a:endParaRPr lang="en-US">
              <a:latin typeface="+mn-lt"/>
              <a:ea typeface="ＭＳ Ｐゴシック" charset="-128"/>
              <a:cs typeface="ＭＳ Ｐゴシック" charset="-128"/>
            </a:endParaRPr>
          </a:p>
        </p:txBody>
      </p:sp>
      <p:sp>
        <p:nvSpPr>
          <p:cNvPr id="34898" name="Rectangle 128"/>
          <p:cNvSpPr>
            <a:spLocks noChangeArrowheads="1"/>
          </p:cNvSpPr>
          <p:nvPr/>
        </p:nvSpPr>
        <p:spPr bwMode="auto">
          <a:xfrm>
            <a:off x="6248400" y="1727200"/>
            <a:ext cx="2019300" cy="393700"/>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Instruction&lt;31:0&gt;</a:t>
            </a:r>
          </a:p>
        </p:txBody>
      </p:sp>
      <p:sp>
        <p:nvSpPr>
          <p:cNvPr id="34899" name="Line 129"/>
          <p:cNvSpPr>
            <a:spLocks noChangeShapeType="1"/>
          </p:cNvSpPr>
          <p:nvPr/>
        </p:nvSpPr>
        <p:spPr bwMode="auto">
          <a:xfrm>
            <a:off x="6324600" y="2120900"/>
            <a:ext cx="0" cy="88900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4900" name="Rectangle 130"/>
          <p:cNvSpPr>
            <a:spLocks noChangeArrowheads="1"/>
          </p:cNvSpPr>
          <p:nvPr/>
        </p:nvSpPr>
        <p:spPr bwMode="auto">
          <a:xfrm rot="5400000">
            <a:off x="5960269" y="2388394"/>
            <a:ext cx="1046162" cy="393700"/>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&lt;21:25&gt;</a:t>
            </a:r>
          </a:p>
        </p:txBody>
      </p:sp>
      <p:sp>
        <p:nvSpPr>
          <p:cNvPr id="34901" name="Rectangle 131"/>
          <p:cNvSpPr>
            <a:spLocks noChangeArrowheads="1"/>
          </p:cNvSpPr>
          <p:nvPr/>
        </p:nvSpPr>
        <p:spPr bwMode="auto">
          <a:xfrm rot="5400000">
            <a:off x="6493669" y="2388394"/>
            <a:ext cx="1046162" cy="393700"/>
          </a:xfrm>
          <a:prstGeom prst="rect">
            <a:avLst/>
          </a:prstGeom>
          <a:noFill/>
          <a:ln w="12700">
            <a:noFill/>
            <a:miter lim="800000"/>
            <a:headEnd/>
            <a:tailEnd/>
          </a:ln>
        </p:spPr>
        <p:txBody>
          <a:bodyPr wrap="none" lIns="90488" tIns="44450" rIns="90488" bIns="44450">
            <a:spAutoFit/>
          </a:bodyPr>
          <a:lstStyle/>
          <a:p>
            <a:pPr>
              <a:defRPr/>
            </a:pPr>
            <a:r>
              <a:rPr lang="en-US" sz="2000" dirty="0">
                <a:latin typeface="+mn-lt"/>
                <a:ea typeface="ＭＳ Ｐゴシック" charset="-128"/>
                <a:cs typeface="ＭＳ Ｐゴシック" charset="-128"/>
              </a:rPr>
              <a:t>&lt;16:20&gt;</a:t>
            </a:r>
          </a:p>
        </p:txBody>
      </p:sp>
      <p:sp>
        <p:nvSpPr>
          <p:cNvPr id="34902" name="Rectangle 132"/>
          <p:cNvSpPr>
            <a:spLocks noChangeArrowheads="1"/>
          </p:cNvSpPr>
          <p:nvPr/>
        </p:nvSpPr>
        <p:spPr bwMode="auto">
          <a:xfrm rot="5400000">
            <a:off x="7027069" y="2388394"/>
            <a:ext cx="1046162" cy="393700"/>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&lt;11:15&gt;</a:t>
            </a:r>
          </a:p>
        </p:txBody>
      </p:sp>
      <p:sp>
        <p:nvSpPr>
          <p:cNvPr id="34903" name="Rectangle 133"/>
          <p:cNvSpPr>
            <a:spLocks noChangeArrowheads="1"/>
          </p:cNvSpPr>
          <p:nvPr/>
        </p:nvSpPr>
        <p:spPr bwMode="auto">
          <a:xfrm rot="5400000">
            <a:off x="7573169" y="2375694"/>
            <a:ext cx="919162" cy="393700"/>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&lt;0:15&gt;</a:t>
            </a:r>
          </a:p>
        </p:txBody>
      </p:sp>
      <p:sp>
        <p:nvSpPr>
          <p:cNvPr id="34904" name="Line 134"/>
          <p:cNvSpPr>
            <a:spLocks noChangeShapeType="1"/>
          </p:cNvSpPr>
          <p:nvPr/>
        </p:nvSpPr>
        <p:spPr bwMode="auto">
          <a:xfrm>
            <a:off x="6858000" y="2120900"/>
            <a:ext cx="0" cy="88900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4905" name="Line 135"/>
          <p:cNvSpPr>
            <a:spLocks noChangeShapeType="1"/>
          </p:cNvSpPr>
          <p:nvPr/>
        </p:nvSpPr>
        <p:spPr bwMode="auto">
          <a:xfrm>
            <a:off x="7391400" y="2120900"/>
            <a:ext cx="0" cy="88900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4906" name="Line 136"/>
          <p:cNvSpPr>
            <a:spLocks noChangeShapeType="1"/>
          </p:cNvSpPr>
          <p:nvPr/>
        </p:nvSpPr>
        <p:spPr bwMode="auto">
          <a:xfrm>
            <a:off x="7924800" y="2120900"/>
            <a:ext cx="0" cy="88900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4907" name="Rectangle 137"/>
          <p:cNvSpPr>
            <a:spLocks noChangeArrowheads="1"/>
          </p:cNvSpPr>
          <p:nvPr/>
        </p:nvSpPr>
        <p:spPr bwMode="auto">
          <a:xfrm>
            <a:off x="7681913" y="2946400"/>
            <a:ext cx="914400" cy="393700"/>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Imm16</a:t>
            </a:r>
          </a:p>
        </p:txBody>
      </p:sp>
      <p:sp>
        <p:nvSpPr>
          <p:cNvPr id="34908" name="Rectangle 138"/>
          <p:cNvSpPr>
            <a:spLocks noChangeArrowheads="1"/>
          </p:cNvSpPr>
          <p:nvPr/>
        </p:nvSpPr>
        <p:spPr bwMode="auto">
          <a:xfrm>
            <a:off x="7148513" y="2946400"/>
            <a:ext cx="457200"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Rd</a:t>
            </a:r>
          </a:p>
        </p:txBody>
      </p:sp>
      <p:sp>
        <p:nvSpPr>
          <p:cNvPr id="34909" name="Rectangle 139"/>
          <p:cNvSpPr>
            <a:spLocks noChangeArrowheads="1"/>
          </p:cNvSpPr>
          <p:nvPr/>
        </p:nvSpPr>
        <p:spPr bwMode="auto">
          <a:xfrm>
            <a:off x="6691313" y="2946400"/>
            <a:ext cx="420687" cy="393700"/>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Rt</a:t>
            </a:r>
          </a:p>
        </p:txBody>
      </p:sp>
      <p:sp>
        <p:nvSpPr>
          <p:cNvPr id="34910" name="Rectangle 140"/>
          <p:cNvSpPr>
            <a:spLocks noChangeArrowheads="1"/>
          </p:cNvSpPr>
          <p:nvPr/>
        </p:nvSpPr>
        <p:spPr bwMode="auto">
          <a:xfrm>
            <a:off x="6157913" y="2946400"/>
            <a:ext cx="422275"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Rs</a:t>
            </a:r>
          </a:p>
        </p:txBody>
      </p:sp>
      <p:sp>
        <p:nvSpPr>
          <p:cNvPr id="34911" name="Rectangle 141"/>
          <p:cNvSpPr>
            <a:spLocks noChangeArrowheads="1"/>
          </p:cNvSpPr>
          <p:nvPr/>
        </p:nvSpPr>
        <p:spPr bwMode="auto">
          <a:xfrm>
            <a:off x="4344988" y="2062163"/>
            <a:ext cx="239712" cy="369887"/>
          </a:xfrm>
          <a:prstGeom prst="rect">
            <a:avLst/>
          </a:prstGeom>
          <a:noFill/>
          <a:ln w="12700">
            <a:no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4912" name="Rectangle 142"/>
          <p:cNvSpPr>
            <a:spLocks noChangeArrowheads="1"/>
          </p:cNvSpPr>
          <p:nvPr/>
        </p:nvSpPr>
        <p:spPr bwMode="auto">
          <a:xfrm>
            <a:off x="4344988" y="2879725"/>
            <a:ext cx="239712" cy="369888"/>
          </a:xfrm>
          <a:prstGeom prst="rect">
            <a:avLst/>
          </a:prstGeom>
          <a:noFill/>
          <a:ln w="12700">
            <a:no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4913" name="Rectangle 143"/>
          <p:cNvSpPr>
            <a:spLocks noChangeArrowheads="1"/>
          </p:cNvSpPr>
          <p:nvPr/>
        </p:nvSpPr>
        <p:spPr bwMode="auto">
          <a:xfrm>
            <a:off x="3054350" y="1892300"/>
            <a:ext cx="1441450" cy="393700"/>
          </a:xfrm>
          <a:prstGeom prst="rect">
            <a:avLst/>
          </a:prstGeom>
          <a:noFill/>
          <a:ln w="12700">
            <a:noFill/>
            <a:miter lim="800000"/>
            <a:headEnd/>
            <a:tailEnd/>
          </a:ln>
        </p:spPr>
        <p:txBody>
          <a:bodyPr wrap="none" lIns="90488" tIns="44450" rIns="90488" bIns="44450">
            <a:spAutoFit/>
          </a:bodyPr>
          <a:lstStyle/>
          <a:p>
            <a:pPr>
              <a:defRPr/>
            </a:pPr>
            <a:r>
              <a:rPr lang="en-US" sz="2000" u="sng">
                <a:latin typeface="+mn-lt"/>
                <a:ea typeface="ＭＳ Ｐゴシック" charset="-128"/>
                <a:cs typeface="ＭＳ Ｐゴシック" charset="-128"/>
              </a:rPr>
              <a:t>nPC_sel=+4</a:t>
            </a:r>
          </a:p>
        </p:txBody>
      </p:sp>
      <p:sp>
        <p:nvSpPr>
          <p:cNvPr id="34914" name="Rectangle 144"/>
          <p:cNvSpPr>
            <a:spLocks noChangeArrowheads="1"/>
          </p:cNvSpPr>
          <p:nvPr/>
        </p:nvSpPr>
        <p:spPr bwMode="auto">
          <a:xfrm>
            <a:off x="4892675" y="1909763"/>
            <a:ext cx="1101725" cy="1000125"/>
          </a:xfrm>
          <a:prstGeom prst="rect">
            <a:avLst/>
          </a:prstGeom>
          <a:noFill/>
          <a:ln w="254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4915" name="Rectangle 145"/>
          <p:cNvSpPr>
            <a:spLocks noChangeArrowheads="1"/>
          </p:cNvSpPr>
          <p:nvPr/>
        </p:nvSpPr>
        <p:spPr bwMode="auto">
          <a:xfrm>
            <a:off x="5068888" y="1879600"/>
            <a:ext cx="717550" cy="1003300"/>
          </a:xfrm>
          <a:prstGeom prst="rect">
            <a:avLst/>
          </a:prstGeom>
          <a:noFill/>
          <a:ln w="12700">
            <a:noFill/>
            <a:miter lim="800000"/>
            <a:headEnd/>
            <a:tailEnd/>
          </a:ln>
        </p:spPr>
        <p:txBody>
          <a:bodyPr wrap="none" lIns="90488" tIns="44450" rIns="90488" bIns="44450">
            <a:spAutoFit/>
          </a:bodyPr>
          <a:lstStyle/>
          <a:p>
            <a:pPr algn="ctr">
              <a:defRPr/>
            </a:pPr>
            <a:r>
              <a:rPr lang="en-US" sz="2000" b="1">
                <a:latin typeface="+mn-lt"/>
                <a:ea typeface="ＭＳ Ｐゴシック" charset="-128"/>
                <a:cs typeface="ＭＳ Ｐゴシック" charset="-128"/>
              </a:rPr>
              <a:t>instr</a:t>
            </a:r>
          </a:p>
          <a:p>
            <a:pPr algn="ctr">
              <a:defRPr/>
            </a:pPr>
            <a:r>
              <a:rPr lang="en-US" sz="2000" b="1">
                <a:latin typeface="+mn-lt"/>
                <a:ea typeface="ＭＳ Ｐゴシック" charset="-128"/>
                <a:cs typeface="ＭＳ Ｐゴシック" charset="-128"/>
              </a:rPr>
              <a:t>fetch</a:t>
            </a:r>
          </a:p>
          <a:p>
            <a:pPr algn="ctr">
              <a:defRPr/>
            </a:pPr>
            <a:r>
              <a:rPr lang="en-US" sz="2000" b="1">
                <a:latin typeface="+mn-lt"/>
                <a:ea typeface="ＭＳ Ｐゴシック" charset="-128"/>
                <a:cs typeface="ＭＳ Ｐゴシック" charset="-128"/>
              </a:rPr>
              <a:t>unit</a:t>
            </a:r>
          </a:p>
        </p:txBody>
      </p:sp>
      <p:sp>
        <p:nvSpPr>
          <p:cNvPr id="34916" name="Line 146"/>
          <p:cNvSpPr>
            <a:spLocks noChangeShapeType="1"/>
          </p:cNvSpPr>
          <p:nvPr/>
        </p:nvSpPr>
        <p:spPr bwMode="auto">
          <a:xfrm>
            <a:off x="4495800" y="2120900"/>
            <a:ext cx="381000" cy="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917" name="Line 147"/>
          <p:cNvSpPr>
            <a:spLocks noChangeShapeType="1"/>
          </p:cNvSpPr>
          <p:nvPr/>
        </p:nvSpPr>
        <p:spPr bwMode="auto">
          <a:xfrm>
            <a:off x="4495800" y="2120900"/>
            <a:ext cx="381000" cy="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4918" name="Rectangle 148"/>
          <p:cNvSpPr>
            <a:spLocks noChangeArrowheads="1"/>
          </p:cNvSpPr>
          <p:nvPr/>
        </p:nvSpPr>
        <p:spPr bwMode="auto">
          <a:xfrm>
            <a:off x="4157663" y="2425700"/>
            <a:ext cx="466725"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clk</a:t>
            </a:r>
          </a:p>
        </p:txBody>
      </p:sp>
      <p:sp>
        <p:nvSpPr>
          <p:cNvPr id="34919" name="Line 149"/>
          <p:cNvSpPr>
            <a:spLocks noChangeShapeType="1"/>
          </p:cNvSpPr>
          <p:nvPr/>
        </p:nvSpPr>
        <p:spPr bwMode="auto">
          <a:xfrm flipH="1">
            <a:off x="4648200" y="2654300"/>
            <a:ext cx="228600" cy="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920" name="Line 150"/>
          <p:cNvSpPr>
            <a:spLocks noChangeShapeType="1"/>
          </p:cNvSpPr>
          <p:nvPr/>
        </p:nvSpPr>
        <p:spPr bwMode="auto">
          <a:xfrm>
            <a:off x="4876800" y="2578100"/>
            <a:ext cx="152400" cy="762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921" name="Line 151"/>
          <p:cNvSpPr>
            <a:spLocks noChangeShapeType="1"/>
          </p:cNvSpPr>
          <p:nvPr/>
        </p:nvSpPr>
        <p:spPr bwMode="auto">
          <a:xfrm flipH="1">
            <a:off x="4876800" y="2654300"/>
            <a:ext cx="152400" cy="762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922" name="Freeform 152"/>
          <p:cNvSpPr>
            <a:spLocks/>
          </p:cNvSpPr>
          <p:nvPr/>
        </p:nvSpPr>
        <p:spPr bwMode="auto">
          <a:xfrm>
            <a:off x="5486400" y="2959100"/>
            <a:ext cx="1066800" cy="1066800"/>
          </a:xfrm>
          <a:custGeom>
            <a:avLst/>
            <a:gdLst>
              <a:gd name="T0" fmla="*/ 2147483647 w 672"/>
              <a:gd name="T1" fmla="*/ 2147483647 h 1008"/>
              <a:gd name="T2" fmla="*/ 2147483647 w 672"/>
              <a:gd name="T3" fmla="*/ 2147483647 h 1008"/>
              <a:gd name="T4" fmla="*/ 0 w 672"/>
              <a:gd name="T5" fmla="*/ 2147483647 h 1008"/>
              <a:gd name="T6" fmla="*/ 0 w 672"/>
              <a:gd name="T7" fmla="*/ 0 h 1008"/>
              <a:gd name="T8" fmla="*/ 0 60000 65536"/>
              <a:gd name="T9" fmla="*/ 0 60000 65536"/>
              <a:gd name="T10" fmla="*/ 0 60000 65536"/>
              <a:gd name="T11" fmla="*/ 0 60000 65536"/>
              <a:gd name="T12" fmla="*/ 0 w 672"/>
              <a:gd name="T13" fmla="*/ 0 h 1008"/>
              <a:gd name="T14" fmla="*/ 672 w 672"/>
              <a:gd name="T15" fmla="*/ 1008 h 1008"/>
            </a:gdLst>
            <a:ahLst/>
            <a:cxnLst>
              <a:cxn ang="T8">
                <a:pos x="T0" y="T1"/>
              </a:cxn>
              <a:cxn ang="T9">
                <a:pos x="T2" y="T3"/>
              </a:cxn>
              <a:cxn ang="T10">
                <a:pos x="T4" y="T5"/>
              </a:cxn>
              <a:cxn ang="T11">
                <a:pos x="T6" y="T7"/>
              </a:cxn>
            </a:cxnLst>
            <a:rect l="T12" t="T13" r="T14" b="T15"/>
            <a:pathLst>
              <a:path w="672" h="1008">
                <a:moveTo>
                  <a:pt x="672" y="1008"/>
                </a:moveTo>
                <a:lnTo>
                  <a:pt x="672" y="624"/>
                </a:lnTo>
                <a:lnTo>
                  <a:pt x="0" y="624"/>
                </a:lnTo>
                <a:lnTo>
                  <a:pt x="0" y="0"/>
                </a:lnTo>
              </a:path>
            </a:pathLst>
          </a:cu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4923" name="Freeform 153"/>
          <p:cNvSpPr>
            <a:spLocks/>
          </p:cNvSpPr>
          <p:nvPr/>
        </p:nvSpPr>
        <p:spPr bwMode="auto">
          <a:xfrm>
            <a:off x="5791200" y="2120900"/>
            <a:ext cx="1600200" cy="838200"/>
          </a:xfrm>
          <a:custGeom>
            <a:avLst/>
            <a:gdLst>
              <a:gd name="T0" fmla="*/ 0 w 1008"/>
              <a:gd name="T1" fmla="*/ 0 h 528"/>
              <a:gd name="T2" fmla="*/ 2147483647 w 1008"/>
              <a:gd name="T3" fmla="*/ 0 h 528"/>
              <a:gd name="T4" fmla="*/ 2147483647 w 1008"/>
              <a:gd name="T5" fmla="*/ 2147483647 h 528"/>
              <a:gd name="T6" fmla="*/ 0 60000 65536"/>
              <a:gd name="T7" fmla="*/ 0 60000 65536"/>
              <a:gd name="T8" fmla="*/ 0 60000 65536"/>
              <a:gd name="T9" fmla="*/ 0 w 1008"/>
              <a:gd name="T10" fmla="*/ 0 h 528"/>
              <a:gd name="T11" fmla="*/ 1008 w 1008"/>
              <a:gd name="T12" fmla="*/ 528 h 528"/>
            </a:gdLst>
            <a:ahLst/>
            <a:cxnLst>
              <a:cxn ang="T6">
                <a:pos x="T0" y="T1"/>
              </a:cxn>
              <a:cxn ang="T7">
                <a:pos x="T2" y="T3"/>
              </a:cxn>
              <a:cxn ang="T8">
                <a:pos x="T4" y="T5"/>
              </a:cxn>
            </a:cxnLst>
            <a:rect l="T9" t="T10" r="T11" b="T12"/>
            <a:pathLst>
              <a:path w="1008" h="528">
                <a:moveTo>
                  <a:pt x="0" y="0"/>
                </a:moveTo>
                <a:lnTo>
                  <a:pt x="1008" y="0"/>
                </a:lnTo>
                <a:lnTo>
                  <a:pt x="1008" y="528"/>
                </a:lnTo>
              </a:path>
            </a:pathLst>
          </a:custGeom>
          <a:noFill/>
          <a:ln w="57150">
            <a:solidFill>
              <a:schemeClr val="accent2"/>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924" name="Line 154"/>
          <p:cNvSpPr>
            <a:spLocks noChangeShapeType="1"/>
          </p:cNvSpPr>
          <p:nvPr/>
        </p:nvSpPr>
        <p:spPr bwMode="auto">
          <a:xfrm>
            <a:off x="6858000" y="2120900"/>
            <a:ext cx="0" cy="838200"/>
          </a:xfrm>
          <a:prstGeom prst="line">
            <a:avLst/>
          </a:prstGeom>
          <a:noFill/>
          <a:ln w="57150">
            <a:solidFill>
              <a:schemeClr val="accent2"/>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925" name="Line 155"/>
          <p:cNvSpPr>
            <a:spLocks noChangeShapeType="1"/>
          </p:cNvSpPr>
          <p:nvPr/>
        </p:nvSpPr>
        <p:spPr bwMode="auto">
          <a:xfrm>
            <a:off x="6324600" y="2120900"/>
            <a:ext cx="0" cy="838200"/>
          </a:xfrm>
          <a:prstGeom prst="line">
            <a:avLst/>
          </a:prstGeom>
          <a:noFill/>
          <a:ln w="57150">
            <a:solidFill>
              <a:schemeClr val="accent2"/>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926" name="Line 156"/>
          <p:cNvSpPr>
            <a:spLocks noChangeShapeType="1"/>
          </p:cNvSpPr>
          <p:nvPr/>
        </p:nvSpPr>
        <p:spPr bwMode="auto">
          <a:xfrm>
            <a:off x="3429000" y="2882900"/>
            <a:ext cx="0" cy="152400"/>
          </a:xfrm>
          <a:prstGeom prst="line">
            <a:avLst/>
          </a:prstGeom>
          <a:noFill/>
          <a:ln w="57150">
            <a:solidFill>
              <a:schemeClr val="accent2"/>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927" name="Line 157"/>
          <p:cNvSpPr>
            <a:spLocks noChangeShapeType="1"/>
          </p:cNvSpPr>
          <p:nvPr/>
        </p:nvSpPr>
        <p:spPr bwMode="auto">
          <a:xfrm>
            <a:off x="3657600" y="3340100"/>
            <a:ext cx="0" cy="609600"/>
          </a:xfrm>
          <a:prstGeom prst="line">
            <a:avLst/>
          </a:prstGeom>
          <a:noFill/>
          <a:ln w="57150">
            <a:solidFill>
              <a:schemeClr val="accent2"/>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928" name="Line 158"/>
          <p:cNvSpPr>
            <a:spLocks noChangeShapeType="1"/>
          </p:cNvSpPr>
          <p:nvPr/>
        </p:nvSpPr>
        <p:spPr bwMode="auto">
          <a:xfrm>
            <a:off x="4038600" y="3644900"/>
            <a:ext cx="0" cy="304800"/>
          </a:xfrm>
          <a:prstGeom prst="line">
            <a:avLst/>
          </a:prstGeom>
          <a:noFill/>
          <a:ln w="57150">
            <a:solidFill>
              <a:schemeClr val="accent2"/>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929" name="Line 159"/>
          <p:cNvSpPr>
            <a:spLocks noChangeShapeType="1"/>
          </p:cNvSpPr>
          <p:nvPr/>
        </p:nvSpPr>
        <p:spPr bwMode="auto">
          <a:xfrm>
            <a:off x="4419600" y="3644900"/>
            <a:ext cx="0" cy="304800"/>
          </a:xfrm>
          <a:prstGeom prst="line">
            <a:avLst/>
          </a:prstGeom>
          <a:noFill/>
          <a:ln w="57150">
            <a:solidFill>
              <a:schemeClr val="accent2"/>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930" name="Line 160"/>
          <p:cNvSpPr>
            <a:spLocks noChangeShapeType="1"/>
          </p:cNvSpPr>
          <p:nvPr/>
        </p:nvSpPr>
        <p:spPr bwMode="auto">
          <a:xfrm>
            <a:off x="4648200" y="4254500"/>
            <a:ext cx="1752600" cy="0"/>
          </a:xfrm>
          <a:prstGeom prst="line">
            <a:avLst/>
          </a:prstGeom>
          <a:noFill/>
          <a:ln w="57150">
            <a:solidFill>
              <a:schemeClr val="accent2"/>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931" name="Freeform 161"/>
          <p:cNvSpPr>
            <a:spLocks/>
          </p:cNvSpPr>
          <p:nvPr/>
        </p:nvSpPr>
        <p:spPr bwMode="auto">
          <a:xfrm>
            <a:off x="4648200" y="4787900"/>
            <a:ext cx="1752600" cy="152400"/>
          </a:xfrm>
          <a:custGeom>
            <a:avLst/>
            <a:gdLst>
              <a:gd name="T0" fmla="*/ 0 w 1104"/>
              <a:gd name="T1" fmla="*/ 0 h 96"/>
              <a:gd name="T2" fmla="*/ 2147483647 w 1104"/>
              <a:gd name="T3" fmla="*/ 0 h 96"/>
              <a:gd name="T4" fmla="*/ 2147483647 w 1104"/>
              <a:gd name="T5" fmla="*/ 2147483647 h 96"/>
              <a:gd name="T6" fmla="*/ 2147483647 w 1104"/>
              <a:gd name="T7" fmla="*/ 2147483647 h 96"/>
              <a:gd name="T8" fmla="*/ 0 60000 65536"/>
              <a:gd name="T9" fmla="*/ 0 60000 65536"/>
              <a:gd name="T10" fmla="*/ 0 60000 65536"/>
              <a:gd name="T11" fmla="*/ 0 60000 65536"/>
              <a:gd name="T12" fmla="*/ 0 w 1104"/>
              <a:gd name="T13" fmla="*/ 0 h 96"/>
              <a:gd name="T14" fmla="*/ 1104 w 1104"/>
              <a:gd name="T15" fmla="*/ 96 h 96"/>
            </a:gdLst>
            <a:ahLst/>
            <a:cxnLst>
              <a:cxn ang="T8">
                <a:pos x="T0" y="T1"/>
              </a:cxn>
              <a:cxn ang="T9">
                <a:pos x="T2" y="T3"/>
              </a:cxn>
              <a:cxn ang="T10">
                <a:pos x="T4" y="T5"/>
              </a:cxn>
              <a:cxn ang="T11">
                <a:pos x="T6" y="T7"/>
              </a:cxn>
            </a:cxnLst>
            <a:rect l="T12" t="T13" r="T14" b="T15"/>
            <a:pathLst>
              <a:path w="1104" h="96">
                <a:moveTo>
                  <a:pt x="0" y="0"/>
                </a:moveTo>
                <a:lnTo>
                  <a:pt x="576" y="0"/>
                </a:lnTo>
                <a:lnTo>
                  <a:pt x="768" y="96"/>
                </a:lnTo>
                <a:lnTo>
                  <a:pt x="1104" y="96"/>
                </a:lnTo>
              </a:path>
            </a:pathLst>
          </a:custGeom>
          <a:noFill/>
          <a:ln w="57150">
            <a:solidFill>
              <a:schemeClr val="accent2"/>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932" name="Line 162"/>
          <p:cNvSpPr>
            <a:spLocks noChangeShapeType="1"/>
          </p:cNvSpPr>
          <p:nvPr/>
        </p:nvSpPr>
        <p:spPr bwMode="auto">
          <a:xfrm>
            <a:off x="6858000" y="4559300"/>
            <a:ext cx="1600200" cy="0"/>
          </a:xfrm>
          <a:prstGeom prst="line">
            <a:avLst/>
          </a:prstGeom>
          <a:noFill/>
          <a:ln w="57150">
            <a:solidFill>
              <a:schemeClr val="accent2"/>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933" name="Freeform 163"/>
          <p:cNvSpPr>
            <a:spLocks/>
          </p:cNvSpPr>
          <p:nvPr/>
        </p:nvSpPr>
        <p:spPr bwMode="auto">
          <a:xfrm>
            <a:off x="2667000" y="4406900"/>
            <a:ext cx="6248400" cy="2209800"/>
          </a:xfrm>
          <a:custGeom>
            <a:avLst/>
            <a:gdLst>
              <a:gd name="T0" fmla="*/ 2147483647 w 3936"/>
              <a:gd name="T1" fmla="*/ 2147483647 h 1392"/>
              <a:gd name="T2" fmla="*/ 2147483647 w 3936"/>
              <a:gd name="T3" fmla="*/ 2147483647 h 1392"/>
              <a:gd name="T4" fmla="*/ 2147483647 w 3936"/>
              <a:gd name="T5" fmla="*/ 2147483647 h 1392"/>
              <a:gd name="T6" fmla="*/ 2147483647 w 3936"/>
              <a:gd name="T7" fmla="*/ 2147483647 h 1392"/>
              <a:gd name="T8" fmla="*/ 0 w 3936"/>
              <a:gd name="T9" fmla="*/ 2147483647 h 1392"/>
              <a:gd name="T10" fmla="*/ 0 w 3936"/>
              <a:gd name="T11" fmla="*/ 0 h 1392"/>
              <a:gd name="T12" fmla="*/ 2147483647 w 3936"/>
              <a:gd name="T13" fmla="*/ 0 h 1392"/>
              <a:gd name="T14" fmla="*/ 0 60000 65536"/>
              <a:gd name="T15" fmla="*/ 0 60000 65536"/>
              <a:gd name="T16" fmla="*/ 0 60000 65536"/>
              <a:gd name="T17" fmla="*/ 0 60000 65536"/>
              <a:gd name="T18" fmla="*/ 0 60000 65536"/>
              <a:gd name="T19" fmla="*/ 0 60000 65536"/>
              <a:gd name="T20" fmla="*/ 0 60000 65536"/>
              <a:gd name="T21" fmla="*/ 0 w 3936"/>
              <a:gd name="T22" fmla="*/ 0 h 1392"/>
              <a:gd name="T23" fmla="*/ 3936 w 3936"/>
              <a:gd name="T24" fmla="*/ 1392 h 13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36" h="1392">
                <a:moveTo>
                  <a:pt x="3648" y="96"/>
                </a:moveTo>
                <a:lnTo>
                  <a:pt x="3840" y="480"/>
                </a:lnTo>
                <a:lnTo>
                  <a:pt x="3936" y="480"/>
                </a:lnTo>
                <a:lnTo>
                  <a:pt x="3936" y="1392"/>
                </a:lnTo>
                <a:lnTo>
                  <a:pt x="0" y="1392"/>
                </a:lnTo>
                <a:lnTo>
                  <a:pt x="0" y="0"/>
                </a:lnTo>
                <a:lnTo>
                  <a:pt x="336" y="0"/>
                </a:lnTo>
              </a:path>
            </a:pathLst>
          </a:custGeom>
          <a:noFill/>
          <a:ln w="57150">
            <a:solidFill>
              <a:schemeClr val="accent2"/>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167" name="Oval 155"/>
          <p:cNvSpPr>
            <a:spLocks noChangeArrowheads="1"/>
          </p:cNvSpPr>
          <p:nvPr/>
        </p:nvSpPr>
        <p:spPr bwMode="auto">
          <a:xfrm>
            <a:off x="4902200" y="6045202"/>
            <a:ext cx="1625600" cy="600604"/>
          </a:xfrm>
          <a:prstGeom prst="ellipse">
            <a:avLst/>
          </a:prstGeom>
          <a:noFill/>
          <a:ln w="50800">
            <a:solidFill>
              <a:srgbClr val="33CC33"/>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168" name="Oval 155"/>
          <p:cNvSpPr>
            <a:spLocks noChangeArrowheads="1"/>
          </p:cNvSpPr>
          <p:nvPr/>
        </p:nvSpPr>
        <p:spPr bwMode="auto">
          <a:xfrm>
            <a:off x="6138335" y="3166534"/>
            <a:ext cx="1625600" cy="499008"/>
          </a:xfrm>
          <a:prstGeom prst="ellipse">
            <a:avLst/>
          </a:prstGeom>
          <a:noFill/>
          <a:ln w="50800">
            <a:solidFill>
              <a:srgbClr val="33CC33"/>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169" name="Oval 155"/>
          <p:cNvSpPr>
            <a:spLocks noChangeArrowheads="1"/>
          </p:cNvSpPr>
          <p:nvPr/>
        </p:nvSpPr>
        <p:spPr bwMode="auto">
          <a:xfrm>
            <a:off x="6900333" y="3809471"/>
            <a:ext cx="1625600" cy="542396"/>
          </a:xfrm>
          <a:prstGeom prst="ellipse">
            <a:avLst/>
          </a:prstGeom>
          <a:noFill/>
          <a:ln w="50800">
            <a:solidFill>
              <a:srgbClr val="33CC33"/>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170" name="Oval 155"/>
          <p:cNvSpPr>
            <a:spLocks noChangeArrowheads="1"/>
          </p:cNvSpPr>
          <p:nvPr/>
        </p:nvSpPr>
        <p:spPr bwMode="auto">
          <a:xfrm>
            <a:off x="7391400" y="3335868"/>
            <a:ext cx="1625600" cy="617538"/>
          </a:xfrm>
          <a:prstGeom prst="ellipse">
            <a:avLst/>
          </a:prstGeom>
          <a:noFill/>
          <a:ln w="50800">
            <a:solidFill>
              <a:srgbClr val="33CC33"/>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171" name="Oval 155"/>
          <p:cNvSpPr>
            <a:spLocks noChangeArrowheads="1"/>
          </p:cNvSpPr>
          <p:nvPr/>
        </p:nvSpPr>
        <p:spPr bwMode="auto">
          <a:xfrm>
            <a:off x="3208867" y="6112935"/>
            <a:ext cx="1625600" cy="600604"/>
          </a:xfrm>
          <a:prstGeom prst="ellipse">
            <a:avLst/>
          </a:prstGeom>
          <a:noFill/>
          <a:ln w="50800">
            <a:solidFill>
              <a:srgbClr val="33CC33"/>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172" name="Oval 155"/>
          <p:cNvSpPr>
            <a:spLocks noChangeArrowheads="1"/>
          </p:cNvSpPr>
          <p:nvPr/>
        </p:nvSpPr>
        <p:spPr bwMode="auto">
          <a:xfrm>
            <a:off x="2260600" y="3268135"/>
            <a:ext cx="1625600" cy="617538"/>
          </a:xfrm>
          <a:prstGeom prst="ellipse">
            <a:avLst/>
          </a:prstGeom>
          <a:noFill/>
          <a:ln w="50800">
            <a:solidFill>
              <a:srgbClr val="33CC33"/>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173" name="Oval 155"/>
          <p:cNvSpPr>
            <a:spLocks noChangeArrowheads="1"/>
          </p:cNvSpPr>
          <p:nvPr/>
        </p:nvSpPr>
        <p:spPr bwMode="auto">
          <a:xfrm>
            <a:off x="2159000" y="2269068"/>
            <a:ext cx="1625600" cy="617538"/>
          </a:xfrm>
          <a:prstGeom prst="ellipse">
            <a:avLst/>
          </a:prstGeom>
          <a:noFill/>
          <a:ln w="50800">
            <a:solidFill>
              <a:srgbClr val="33CC33"/>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174" name="Oval 155"/>
          <p:cNvSpPr>
            <a:spLocks noChangeArrowheads="1"/>
          </p:cNvSpPr>
          <p:nvPr/>
        </p:nvSpPr>
        <p:spPr bwMode="auto">
          <a:xfrm>
            <a:off x="2954867" y="1879602"/>
            <a:ext cx="1625600" cy="617538"/>
          </a:xfrm>
          <a:prstGeom prst="ellipse">
            <a:avLst/>
          </a:prstGeom>
          <a:noFill/>
          <a:ln w="50800">
            <a:solidFill>
              <a:srgbClr val="33CC33"/>
            </a:solidFill>
            <a:round/>
            <a:headEnd/>
            <a:tailEnd/>
          </a:ln>
        </p:spPr>
        <p:txBody>
          <a:bodyPr wrap="none" anchor="ctr"/>
          <a:lstStyle/>
          <a:p>
            <a:pPr>
              <a:defRPr/>
            </a:pPr>
            <a:endParaRPr lang="en-US">
              <a:latin typeface="+mn-lt"/>
              <a:ea typeface="ＭＳ Ｐゴシック" charset="-128"/>
              <a:cs typeface="ＭＳ Ｐゴシック" charset="-128"/>
            </a:endParaRPr>
          </a:p>
        </p:txBody>
      </p:sp>
    </p:spTree>
    <p:extLst>
      <p:ext uri="{BB962C8B-B14F-4D97-AF65-F5344CB8AC3E}">
        <p14:creationId xmlns:p14="http://schemas.microsoft.com/office/powerpoint/2010/main" val="215803231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67"/>
                                        </p:tgtEl>
                                        <p:attrNameLst>
                                          <p:attrName>style.visibility</p:attrName>
                                        </p:attrNameLst>
                                      </p:cBhvr>
                                      <p:to>
                                        <p:strVal val="visible"/>
                                      </p:to>
                                    </p:set>
                                    <p:anim calcmode="lin" valueType="num">
                                      <p:cBhvr>
                                        <p:cTn id="7" dur="1000" fill="hold"/>
                                        <p:tgtEl>
                                          <p:spTgt spid="167"/>
                                        </p:tgtEl>
                                        <p:attrNameLst>
                                          <p:attrName>ppt_w</p:attrName>
                                        </p:attrNameLst>
                                      </p:cBhvr>
                                      <p:tavLst>
                                        <p:tav tm="0">
                                          <p:val>
                                            <p:strVal val="#ppt_w*0.70"/>
                                          </p:val>
                                        </p:tav>
                                        <p:tav tm="100000">
                                          <p:val>
                                            <p:strVal val="#ppt_w"/>
                                          </p:val>
                                        </p:tav>
                                      </p:tavLst>
                                    </p:anim>
                                    <p:anim calcmode="lin" valueType="num">
                                      <p:cBhvr>
                                        <p:cTn id="8" dur="1000" fill="hold"/>
                                        <p:tgtEl>
                                          <p:spTgt spid="167"/>
                                        </p:tgtEl>
                                        <p:attrNameLst>
                                          <p:attrName>ppt_h</p:attrName>
                                        </p:attrNameLst>
                                      </p:cBhvr>
                                      <p:tavLst>
                                        <p:tav tm="0">
                                          <p:val>
                                            <p:strVal val="#ppt_h"/>
                                          </p:val>
                                        </p:tav>
                                        <p:tav tm="100000">
                                          <p:val>
                                            <p:strVal val="#ppt_h"/>
                                          </p:val>
                                        </p:tav>
                                      </p:tavLst>
                                    </p:anim>
                                    <p:animEffect transition="in" filter="fade">
                                      <p:cBhvr>
                                        <p:cTn id="9" dur="1000"/>
                                        <p:tgtEl>
                                          <p:spTgt spid="167"/>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71"/>
                                        </p:tgtEl>
                                        <p:attrNameLst>
                                          <p:attrName>style.visibility</p:attrName>
                                        </p:attrNameLst>
                                      </p:cBhvr>
                                      <p:to>
                                        <p:strVal val="visible"/>
                                      </p:to>
                                    </p:set>
                                    <p:anim calcmode="lin" valueType="num">
                                      <p:cBhvr>
                                        <p:cTn id="14" dur="1000" fill="hold"/>
                                        <p:tgtEl>
                                          <p:spTgt spid="171"/>
                                        </p:tgtEl>
                                        <p:attrNameLst>
                                          <p:attrName>ppt_w</p:attrName>
                                        </p:attrNameLst>
                                      </p:cBhvr>
                                      <p:tavLst>
                                        <p:tav tm="0">
                                          <p:val>
                                            <p:strVal val="#ppt_w*0.70"/>
                                          </p:val>
                                        </p:tav>
                                        <p:tav tm="100000">
                                          <p:val>
                                            <p:strVal val="#ppt_w"/>
                                          </p:val>
                                        </p:tav>
                                      </p:tavLst>
                                    </p:anim>
                                    <p:anim calcmode="lin" valueType="num">
                                      <p:cBhvr>
                                        <p:cTn id="15" dur="1000" fill="hold"/>
                                        <p:tgtEl>
                                          <p:spTgt spid="171"/>
                                        </p:tgtEl>
                                        <p:attrNameLst>
                                          <p:attrName>ppt_h</p:attrName>
                                        </p:attrNameLst>
                                      </p:cBhvr>
                                      <p:tavLst>
                                        <p:tav tm="0">
                                          <p:val>
                                            <p:strVal val="#ppt_h"/>
                                          </p:val>
                                        </p:tav>
                                        <p:tav tm="100000">
                                          <p:val>
                                            <p:strVal val="#ppt_h"/>
                                          </p:val>
                                        </p:tav>
                                      </p:tavLst>
                                    </p:anim>
                                    <p:animEffect transition="in" filter="fade">
                                      <p:cBhvr>
                                        <p:cTn id="16" dur="1000"/>
                                        <p:tgtEl>
                                          <p:spTgt spid="171"/>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68"/>
                                        </p:tgtEl>
                                        <p:attrNameLst>
                                          <p:attrName>style.visibility</p:attrName>
                                        </p:attrNameLst>
                                      </p:cBhvr>
                                      <p:to>
                                        <p:strVal val="visible"/>
                                      </p:to>
                                    </p:set>
                                    <p:anim calcmode="lin" valueType="num">
                                      <p:cBhvr>
                                        <p:cTn id="21" dur="1000" fill="hold"/>
                                        <p:tgtEl>
                                          <p:spTgt spid="168"/>
                                        </p:tgtEl>
                                        <p:attrNameLst>
                                          <p:attrName>ppt_w</p:attrName>
                                        </p:attrNameLst>
                                      </p:cBhvr>
                                      <p:tavLst>
                                        <p:tav tm="0">
                                          <p:val>
                                            <p:strVal val="#ppt_w*0.70"/>
                                          </p:val>
                                        </p:tav>
                                        <p:tav tm="100000">
                                          <p:val>
                                            <p:strVal val="#ppt_w"/>
                                          </p:val>
                                        </p:tav>
                                      </p:tavLst>
                                    </p:anim>
                                    <p:anim calcmode="lin" valueType="num">
                                      <p:cBhvr>
                                        <p:cTn id="22" dur="1000" fill="hold"/>
                                        <p:tgtEl>
                                          <p:spTgt spid="168"/>
                                        </p:tgtEl>
                                        <p:attrNameLst>
                                          <p:attrName>ppt_h</p:attrName>
                                        </p:attrNameLst>
                                      </p:cBhvr>
                                      <p:tavLst>
                                        <p:tav tm="0">
                                          <p:val>
                                            <p:strVal val="#ppt_h"/>
                                          </p:val>
                                        </p:tav>
                                        <p:tav tm="100000">
                                          <p:val>
                                            <p:strVal val="#ppt_h"/>
                                          </p:val>
                                        </p:tav>
                                      </p:tavLst>
                                    </p:anim>
                                    <p:animEffect transition="in" filter="fade">
                                      <p:cBhvr>
                                        <p:cTn id="23" dur="1000"/>
                                        <p:tgtEl>
                                          <p:spTgt spid="168"/>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69"/>
                                        </p:tgtEl>
                                        <p:attrNameLst>
                                          <p:attrName>style.visibility</p:attrName>
                                        </p:attrNameLst>
                                      </p:cBhvr>
                                      <p:to>
                                        <p:strVal val="visible"/>
                                      </p:to>
                                    </p:set>
                                    <p:anim calcmode="lin" valueType="num">
                                      <p:cBhvr>
                                        <p:cTn id="28" dur="1000" fill="hold"/>
                                        <p:tgtEl>
                                          <p:spTgt spid="169"/>
                                        </p:tgtEl>
                                        <p:attrNameLst>
                                          <p:attrName>ppt_w</p:attrName>
                                        </p:attrNameLst>
                                      </p:cBhvr>
                                      <p:tavLst>
                                        <p:tav tm="0">
                                          <p:val>
                                            <p:strVal val="#ppt_w*0.70"/>
                                          </p:val>
                                        </p:tav>
                                        <p:tav tm="100000">
                                          <p:val>
                                            <p:strVal val="#ppt_w"/>
                                          </p:val>
                                        </p:tav>
                                      </p:tavLst>
                                    </p:anim>
                                    <p:anim calcmode="lin" valueType="num">
                                      <p:cBhvr>
                                        <p:cTn id="29" dur="1000" fill="hold"/>
                                        <p:tgtEl>
                                          <p:spTgt spid="169"/>
                                        </p:tgtEl>
                                        <p:attrNameLst>
                                          <p:attrName>ppt_h</p:attrName>
                                        </p:attrNameLst>
                                      </p:cBhvr>
                                      <p:tavLst>
                                        <p:tav tm="0">
                                          <p:val>
                                            <p:strVal val="#ppt_h"/>
                                          </p:val>
                                        </p:tav>
                                        <p:tav tm="100000">
                                          <p:val>
                                            <p:strVal val="#ppt_h"/>
                                          </p:val>
                                        </p:tav>
                                      </p:tavLst>
                                    </p:anim>
                                    <p:animEffect transition="in" filter="fade">
                                      <p:cBhvr>
                                        <p:cTn id="30" dur="1000"/>
                                        <p:tgtEl>
                                          <p:spTgt spid="169"/>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170"/>
                                        </p:tgtEl>
                                        <p:attrNameLst>
                                          <p:attrName>style.visibility</p:attrName>
                                        </p:attrNameLst>
                                      </p:cBhvr>
                                      <p:to>
                                        <p:strVal val="visible"/>
                                      </p:to>
                                    </p:set>
                                    <p:anim calcmode="lin" valueType="num">
                                      <p:cBhvr>
                                        <p:cTn id="35" dur="1000" fill="hold"/>
                                        <p:tgtEl>
                                          <p:spTgt spid="170"/>
                                        </p:tgtEl>
                                        <p:attrNameLst>
                                          <p:attrName>ppt_w</p:attrName>
                                        </p:attrNameLst>
                                      </p:cBhvr>
                                      <p:tavLst>
                                        <p:tav tm="0">
                                          <p:val>
                                            <p:strVal val="#ppt_w*0.70"/>
                                          </p:val>
                                        </p:tav>
                                        <p:tav tm="100000">
                                          <p:val>
                                            <p:strVal val="#ppt_w"/>
                                          </p:val>
                                        </p:tav>
                                      </p:tavLst>
                                    </p:anim>
                                    <p:anim calcmode="lin" valueType="num">
                                      <p:cBhvr>
                                        <p:cTn id="36" dur="1000" fill="hold"/>
                                        <p:tgtEl>
                                          <p:spTgt spid="170"/>
                                        </p:tgtEl>
                                        <p:attrNameLst>
                                          <p:attrName>ppt_h</p:attrName>
                                        </p:attrNameLst>
                                      </p:cBhvr>
                                      <p:tavLst>
                                        <p:tav tm="0">
                                          <p:val>
                                            <p:strVal val="#ppt_h"/>
                                          </p:val>
                                        </p:tav>
                                        <p:tav tm="100000">
                                          <p:val>
                                            <p:strVal val="#ppt_h"/>
                                          </p:val>
                                        </p:tav>
                                      </p:tavLst>
                                    </p:anim>
                                    <p:animEffect transition="in" filter="fade">
                                      <p:cBhvr>
                                        <p:cTn id="37" dur="1000"/>
                                        <p:tgtEl>
                                          <p:spTgt spid="170"/>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172"/>
                                        </p:tgtEl>
                                        <p:attrNameLst>
                                          <p:attrName>style.visibility</p:attrName>
                                        </p:attrNameLst>
                                      </p:cBhvr>
                                      <p:to>
                                        <p:strVal val="visible"/>
                                      </p:to>
                                    </p:set>
                                    <p:anim calcmode="lin" valueType="num">
                                      <p:cBhvr>
                                        <p:cTn id="42" dur="1000" fill="hold"/>
                                        <p:tgtEl>
                                          <p:spTgt spid="172"/>
                                        </p:tgtEl>
                                        <p:attrNameLst>
                                          <p:attrName>ppt_w</p:attrName>
                                        </p:attrNameLst>
                                      </p:cBhvr>
                                      <p:tavLst>
                                        <p:tav tm="0">
                                          <p:val>
                                            <p:strVal val="#ppt_w*0.70"/>
                                          </p:val>
                                        </p:tav>
                                        <p:tav tm="100000">
                                          <p:val>
                                            <p:strVal val="#ppt_w"/>
                                          </p:val>
                                        </p:tav>
                                      </p:tavLst>
                                    </p:anim>
                                    <p:anim calcmode="lin" valueType="num">
                                      <p:cBhvr>
                                        <p:cTn id="43" dur="1000" fill="hold"/>
                                        <p:tgtEl>
                                          <p:spTgt spid="172"/>
                                        </p:tgtEl>
                                        <p:attrNameLst>
                                          <p:attrName>ppt_h</p:attrName>
                                        </p:attrNameLst>
                                      </p:cBhvr>
                                      <p:tavLst>
                                        <p:tav tm="0">
                                          <p:val>
                                            <p:strVal val="#ppt_h"/>
                                          </p:val>
                                        </p:tav>
                                        <p:tav tm="100000">
                                          <p:val>
                                            <p:strVal val="#ppt_h"/>
                                          </p:val>
                                        </p:tav>
                                      </p:tavLst>
                                    </p:anim>
                                    <p:animEffect transition="in" filter="fade">
                                      <p:cBhvr>
                                        <p:cTn id="44" dur="1000"/>
                                        <p:tgtEl>
                                          <p:spTgt spid="172"/>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173"/>
                                        </p:tgtEl>
                                        <p:attrNameLst>
                                          <p:attrName>style.visibility</p:attrName>
                                        </p:attrNameLst>
                                      </p:cBhvr>
                                      <p:to>
                                        <p:strVal val="visible"/>
                                      </p:to>
                                    </p:set>
                                    <p:anim calcmode="lin" valueType="num">
                                      <p:cBhvr>
                                        <p:cTn id="49" dur="1000" fill="hold"/>
                                        <p:tgtEl>
                                          <p:spTgt spid="173"/>
                                        </p:tgtEl>
                                        <p:attrNameLst>
                                          <p:attrName>ppt_w</p:attrName>
                                        </p:attrNameLst>
                                      </p:cBhvr>
                                      <p:tavLst>
                                        <p:tav tm="0">
                                          <p:val>
                                            <p:strVal val="#ppt_w*0.70"/>
                                          </p:val>
                                        </p:tav>
                                        <p:tav tm="100000">
                                          <p:val>
                                            <p:strVal val="#ppt_w"/>
                                          </p:val>
                                        </p:tav>
                                      </p:tavLst>
                                    </p:anim>
                                    <p:anim calcmode="lin" valueType="num">
                                      <p:cBhvr>
                                        <p:cTn id="50" dur="1000" fill="hold"/>
                                        <p:tgtEl>
                                          <p:spTgt spid="173"/>
                                        </p:tgtEl>
                                        <p:attrNameLst>
                                          <p:attrName>ppt_h</p:attrName>
                                        </p:attrNameLst>
                                      </p:cBhvr>
                                      <p:tavLst>
                                        <p:tav tm="0">
                                          <p:val>
                                            <p:strVal val="#ppt_h"/>
                                          </p:val>
                                        </p:tav>
                                        <p:tav tm="100000">
                                          <p:val>
                                            <p:strVal val="#ppt_h"/>
                                          </p:val>
                                        </p:tav>
                                      </p:tavLst>
                                    </p:anim>
                                    <p:animEffect transition="in" filter="fade">
                                      <p:cBhvr>
                                        <p:cTn id="51" dur="1000"/>
                                        <p:tgtEl>
                                          <p:spTgt spid="173"/>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174"/>
                                        </p:tgtEl>
                                        <p:attrNameLst>
                                          <p:attrName>style.visibility</p:attrName>
                                        </p:attrNameLst>
                                      </p:cBhvr>
                                      <p:to>
                                        <p:strVal val="visible"/>
                                      </p:to>
                                    </p:set>
                                    <p:anim calcmode="lin" valueType="num">
                                      <p:cBhvr>
                                        <p:cTn id="56" dur="1000" fill="hold"/>
                                        <p:tgtEl>
                                          <p:spTgt spid="174"/>
                                        </p:tgtEl>
                                        <p:attrNameLst>
                                          <p:attrName>ppt_w</p:attrName>
                                        </p:attrNameLst>
                                      </p:cBhvr>
                                      <p:tavLst>
                                        <p:tav tm="0">
                                          <p:val>
                                            <p:strVal val="#ppt_w*0.70"/>
                                          </p:val>
                                        </p:tav>
                                        <p:tav tm="100000">
                                          <p:val>
                                            <p:strVal val="#ppt_w"/>
                                          </p:val>
                                        </p:tav>
                                      </p:tavLst>
                                    </p:anim>
                                    <p:anim calcmode="lin" valueType="num">
                                      <p:cBhvr>
                                        <p:cTn id="57" dur="1000" fill="hold"/>
                                        <p:tgtEl>
                                          <p:spTgt spid="174"/>
                                        </p:tgtEl>
                                        <p:attrNameLst>
                                          <p:attrName>ppt_h</p:attrName>
                                        </p:attrNameLst>
                                      </p:cBhvr>
                                      <p:tavLst>
                                        <p:tav tm="0">
                                          <p:val>
                                            <p:strVal val="#ppt_h"/>
                                          </p:val>
                                        </p:tav>
                                        <p:tav tm="100000">
                                          <p:val>
                                            <p:strVal val="#ppt_h"/>
                                          </p:val>
                                        </p:tav>
                                      </p:tavLst>
                                    </p:anim>
                                    <p:animEffect transition="in" filter="fade">
                                      <p:cBhvr>
                                        <p:cTn id="58" dur="10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animBg="1"/>
      <p:bldP spid="168" grpId="0" animBg="1"/>
      <p:bldP spid="169" grpId="0" animBg="1"/>
      <p:bldP spid="170" grpId="0" animBg="1"/>
      <p:bldP spid="171" grpId="0" animBg="1"/>
      <p:bldP spid="172" grpId="0" animBg="1"/>
      <p:bldP spid="173" grpId="0" animBg="1"/>
      <p:bldP spid="17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0" y="228600"/>
            <a:ext cx="9144000" cy="474663"/>
          </a:xfrm>
        </p:spPr>
        <p:txBody>
          <a:bodyPr/>
          <a:lstStyle/>
          <a:p>
            <a:r>
              <a:rPr lang="en-US" sz="4000">
                <a:latin typeface="Calibri" charset="0"/>
                <a:ea typeface="ＭＳ Ｐゴシック" charset="0"/>
                <a:cs typeface="ＭＳ Ｐゴシック" charset="0"/>
              </a:rPr>
              <a:t>Instruction Fetch Unit at End of </a:t>
            </a:r>
            <a:r>
              <a:rPr lang="en-US" sz="4000">
                <a:latin typeface="Courier" charset="0"/>
                <a:ea typeface="ＭＳ Ｐゴシック" charset="0"/>
                <a:cs typeface="ＭＳ Ｐゴシック" charset="0"/>
              </a:rPr>
              <a:t>Add</a:t>
            </a:r>
            <a:endParaRPr lang="en-US" sz="4000">
              <a:latin typeface="Calibri" charset="0"/>
              <a:ea typeface="ＭＳ Ｐゴシック" charset="0"/>
              <a:cs typeface="ＭＳ Ｐゴシック" charset="0"/>
            </a:endParaRPr>
          </a:p>
        </p:txBody>
      </p:sp>
      <p:sp>
        <p:nvSpPr>
          <p:cNvPr id="69635" name="Rectangle 3"/>
          <p:cNvSpPr>
            <a:spLocks noGrp="1" noChangeArrowheads="1"/>
          </p:cNvSpPr>
          <p:nvPr>
            <p:ph type="body" idx="1"/>
          </p:nvPr>
        </p:nvSpPr>
        <p:spPr>
          <a:xfrm>
            <a:off x="152400" y="1023938"/>
            <a:ext cx="8686800" cy="1185862"/>
          </a:xfrm>
        </p:spPr>
        <p:txBody>
          <a:bodyPr/>
          <a:lstStyle/>
          <a:p>
            <a:r>
              <a:rPr lang="en-US">
                <a:latin typeface="Calibri" charset="0"/>
                <a:ea typeface="ＭＳ Ｐゴシック" charset="0"/>
                <a:cs typeface="ＭＳ Ｐゴシック" charset="0"/>
              </a:rPr>
              <a:t>PC  =  PC + 4</a:t>
            </a:r>
          </a:p>
          <a:p>
            <a:pPr lvl="1">
              <a:lnSpc>
                <a:spcPct val="75000"/>
              </a:lnSpc>
              <a:spcBef>
                <a:spcPct val="30000"/>
              </a:spcBef>
            </a:pPr>
            <a:r>
              <a:rPr lang="en-US">
                <a:latin typeface="Calibri" charset="0"/>
                <a:ea typeface="ＭＳ Ｐゴシック" charset="0"/>
              </a:rPr>
              <a:t>Same for all </a:t>
            </a:r>
            <a:br>
              <a:rPr lang="en-US">
                <a:latin typeface="Calibri" charset="0"/>
                <a:ea typeface="ＭＳ Ｐゴシック" charset="0"/>
              </a:rPr>
            </a:br>
            <a:r>
              <a:rPr lang="en-US">
                <a:latin typeface="Calibri" charset="0"/>
                <a:ea typeface="ＭＳ Ｐゴシック" charset="0"/>
              </a:rPr>
              <a:t>instructions except: </a:t>
            </a:r>
            <a:br>
              <a:rPr lang="en-US">
                <a:latin typeface="Calibri" charset="0"/>
                <a:ea typeface="ＭＳ Ｐゴシック" charset="0"/>
              </a:rPr>
            </a:br>
            <a:r>
              <a:rPr lang="en-US">
                <a:latin typeface="Calibri" charset="0"/>
                <a:ea typeface="ＭＳ Ｐゴシック" charset="0"/>
              </a:rPr>
              <a:t>Branch and Jump</a:t>
            </a:r>
          </a:p>
        </p:txBody>
      </p:sp>
      <p:sp>
        <p:nvSpPr>
          <p:cNvPr id="36868" name="Rectangle 4"/>
          <p:cNvSpPr>
            <a:spLocks noChangeArrowheads="1"/>
          </p:cNvSpPr>
          <p:nvPr/>
        </p:nvSpPr>
        <p:spPr bwMode="auto">
          <a:xfrm rot="10800000" flipV="1">
            <a:off x="3041650" y="6005513"/>
            <a:ext cx="912813"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imm16</a:t>
            </a:r>
          </a:p>
        </p:txBody>
      </p:sp>
      <p:sp>
        <p:nvSpPr>
          <p:cNvPr id="36869" name="Rectangle 5"/>
          <p:cNvSpPr>
            <a:spLocks noChangeArrowheads="1"/>
          </p:cNvSpPr>
          <p:nvPr/>
        </p:nvSpPr>
        <p:spPr bwMode="auto">
          <a:xfrm>
            <a:off x="4953000" y="5092700"/>
            <a:ext cx="466725"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clk</a:t>
            </a:r>
          </a:p>
        </p:txBody>
      </p:sp>
      <p:grpSp>
        <p:nvGrpSpPr>
          <p:cNvPr id="69638" name="Group 6"/>
          <p:cNvGrpSpPr>
            <a:grpSpLocks/>
          </p:cNvGrpSpPr>
          <p:nvPr/>
        </p:nvGrpSpPr>
        <p:grpSpPr bwMode="auto">
          <a:xfrm>
            <a:off x="5011738" y="3694113"/>
            <a:ext cx="382587" cy="1271587"/>
            <a:chOff x="1315" y="2335"/>
            <a:chExt cx="241" cy="801"/>
          </a:xfrm>
        </p:grpSpPr>
        <p:sp>
          <p:nvSpPr>
            <p:cNvPr id="36903" name="Rectangle 7"/>
            <p:cNvSpPr>
              <a:spLocks noChangeArrowheads="1"/>
            </p:cNvSpPr>
            <p:nvPr/>
          </p:nvSpPr>
          <p:spPr bwMode="auto">
            <a:xfrm>
              <a:off x="1364" y="2384"/>
              <a:ext cx="145" cy="752"/>
            </a:xfrm>
            <a:prstGeom prst="rect">
              <a:avLst/>
            </a:prstGeom>
            <a:noFill/>
            <a:ln w="254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6904" name="Rectangle 8"/>
            <p:cNvSpPr>
              <a:spLocks noChangeArrowheads="1"/>
            </p:cNvSpPr>
            <p:nvPr/>
          </p:nvSpPr>
          <p:spPr bwMode="auto">
            <a:xfrm rot="5400000">
              <a:off x="1324" y="2680"/>
              <a:ext cx="252" cy="212"/>
            </a:xfrm>
            <a:prstGeom prst="rect">
              <a:avLst/>
            </a:prstGeom>
            <a:noFill/>
            <a:ln w="12700">
              <a:noFill/>
              <a:miter lim="800000"/>
              <a:headEnd/>
              <a:tailEnd/>
            </a:ln>
          </p:spPr>
          <p:txBody>
            <a:bodyPr wrap="none" lIns="90488" tIns="44450" rIns="90488" bIns="44450">
              <a:spAutoFit/>
            </a:bodyPr>
            <a:lstStyle/>
            <a:p>
              <a:pPr>
                <a:defRPr/>
              </a:pPr>
              <a:r>
                <a:rPr lang="en-US" sz="1600" dirty="0">
                  <a:latin typeface="+mn-lt"/>
                  <a:ea typeface="ＭＳ Ｐゴシック" charset="-128"/>
                  <a:cs typeface="ＭＳ Ｐゴシック" charset="-128"/>
                </a:rPr>
                <a:t>PC</a:t>
              </a:r>
            </a:p>
          </p:txBody>
        </p:sp>
        <p:sp>
          <p:nvSpPr>
            <p:cNvPr id="36905" name="Rectangle 9"/>
            <p:cNvSpPr>
              <a:spLocks noChangeArrowheads="1"/>
            </p:cNvSpPr>
            <p:nvPr/>
          </p:nvSpPr>
          <p:spPr bwMode="auto">
            <a:xfrm rot="16200000">
              <a:off x="1298" y="2352"/>
              <a:ext cx="246" cy="212"/>
            </a:xfrm>
            <a:prstGeom prst="rect">
              <a:avLst/>
            </a:prstGeom>
            <a:noFill/>
            <a:ln w="12700">
              <a:noFill/>
              <a:miter lim="800000"/>
              <a:headEnd/>
              <a:tailEnd/>
            </a:ln>
          </p:spPr>
          <p:txBody>
            <a:bodyPr wrap="none" lIns="90488" tIns="44450" rIns="90488" bIns="44450">
              <a:spAutoFit/>
            </a:bodyPr>
            <a:lstStyle/>
            <a:p>
              <a:pPr>
                <a:defRPr/>
              </a:pPr>
              <a:r>
                <a:rPr lang="en-US" sz="1600" dirty="0">
                  <a:latin typeface="+mn-lt"/>
                  <a:ea typeface="ＭＳ Ｐゴシック" charset="-128"/>
                  <a:cs typeface="ＭＳ Ｐゴシック" charset="-128"/>
                </a:rPr>
                <a:t>00</a:t>
              </a:r>
            </a:p>
          </p:txBody>
        </p:sp>
        <p:sp>
          <p:nvSpPr>
            <p:cNvPr id="36906" name="Rectangle 10"/>
            <p:cNvSpPr>
              <a:spLocks noChangeArrowheads="1"/>
            </p:cNvSpPr>
            <p:nvPr/>
          </p:nvSpPr>
          <p:spPr bwMode="auto">
            <a:xfrm>
              <a:off x="1367" y="2388"/>
              <a:ext cx="140" cy="144"/>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grpSp>
      <p:sp>
        <p:nvSpPr>
          <p:cNvPr id="36871" name="Rectangle 11"/>
          <p:cNvSpPr>
            <a:spLocks noChangeArrowheads="1"/>
          </p:cNvSpPr>
          <p:nvPr/>
        </p:nvSpPr>
        <p:spPr bwMode="auto">
          <a:xfrm>
            <a:off x="3402013" y="3111500"/>
            <a:ext cx="312737" cy="396875"/>
          </a:xfrm>
          <a:prstGeom prst="rect">
            <a:avLst/>
          </a:prstGeom>
          <a:noFill/>
          <a:ln w="12700">
            <a:noFill/>
            <a:miter lim="800000"/>
            <a:headEnd/>
            <a:tailEnd/>
          </a:ln>
        </p:spPr>
        <p:txBody>
          <a:bodyPr wrap="none" lIns="90488" tIns="44450" rIns="90488" bIns="44450">
            <a:spAutoFit/>
          </a:bodyPr>
          <a:lstStyle/>
          <a:p>
            <a:pPr>
              <a:defRPr/>
            </a:pPr>
            <a:r>
              <a:rPr lang="en-US" sz="2000" b="1">
                <a:latin typeface="+mn-lt"/>
                <a:ea typeface="ＭＳ Ｐゴシック" charset="-128"/>
                <a:cs typeface="ＭＳ Ｐゴシック" charset="-128"/>
              </a:rPr>
              <a:t>4</a:t>
            </a:r>
          </a:p>
        </p:txBody>
      </p:sp>
      <p:sp>
        <p:nvSpPr>
          <p:cNvPr id="36872" name="Rectangle 12"/>
          <p:cNvSpPr>
            <a:spLocks noChangeArrowheads="1"/>
          </p:cNvSpPr>
          <p:nvPr/>
        </p:nvSpPr>
        <p:spPr bwMode="auto">
          <a:xfrm>
            <a:off x="4038600" y="2959100"/>
            <a:ext cx="1441450" cy="393700"/>
          </a:xfrm>
          <a:prstGeom prst="rect">
            <a:avLst/>
          </a:prstGeom>
          <a:noFill/>
          <a:ln w="12700">
            <a:noFill/>
            <a:miter lim="800000"/>
            <a:headEnd/>
            <a:tailEnd/>
          </a:ln>
        </p:spPr>
        <p:txBody>
          <a:bodyPr wrap="none" lIns="90488" tIns="44450" rIns="90488" bIns="44450">
            <a:spAutoFit/>
          </a:bodyPr>
          <a:lstStyle/>
          <a:p>
            <a:pPr>
              <a:defRPr/>
            </a:pPr>
            <a:r>
              <a:rPr lang="en-US" sz="2000" u="sng">
                <a:latin typeface="+mn-lt"/>
                <a:ea typeface="ＭＳ Ｐゴシック" charset="-128"/>
                <a:cs typeface="ＭＳ Ｐゴシック" charset="-128"/>
              </a:rPr>
              <a:t>nPC_sel=+4</a:t>
            </a:r>
          </a:p>
        </p:txBody>
      </p:sp>
      <p:sp>
        <p:nvSpPr>
          <p:cNvPr id="36873" name="Line 13"/>
          <p:cNvSpPr>
            <a:spLocks noChangeShapeType="1"/>
          </p:cNvSpPr>
          <p:nvPr/>
        </p:nvSpPr>
        <p:spPr bwMode="auto">
          <a:xfrm flipH="1">
            <a:off x="4784725" y="3368675"/>
            <a:ext cx="0" cy="371475"/>
          </a:xfrm>
          <a:prstGeom prst="line">
            <a:avLst/>
          </a:prstGeom>
          <a:noFill/>
          <a:ln w="127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6874" name="Rectangle 14"/>
          <p:cNvSpPr>
            <a:spLocks noChangeArrowheads="1"/>
          </p:cNvSpPr>
          <p:nvPr/>
        </p:nvSpPr>
        <p:spPr bwMode="auto">
          <a:xfrm>
            <a:off x="3449638" y="4787900"/>
            <a:ext cx="295275" cy="1066800"/>
          </a:xfrm>
          <a:prstGeom prst="rect">
            <a:avLst/>
          </a:prstGeom>
          <a:noFill/>
          <a:ln w="254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6875" name="Rectangle 15"/>
          <p:cNvSpPr>
            <a:spLocks noChangeArrowheads="1"/>
          </p:cNvSpPr>
          <p:nvPr/>
        </p:nvSpPr>
        <p:spPr bwMode="auto">
          <a:xfrm rot="5400000">
            <a:off x="3202781" y="5122070"/>
            <a:ext cx="777875" cy="366712"/>
          </a:xfrm>
          <a:prstGeom prst="rect">
            <a:avLst/>
          </a:prstGeom>
          <a:noFill/>
          <a:ln w="12700">
            <a:noFill/>
            <a:miter lim="800000"/>
            <a:headEnd/>
            <a:tailEnd/>
          </a:ln>
        </p:spPr>
        <p:txBody>
          <a:bodyPr wrap="none" lIns="90488" tIns="44450" rIns="90488" bIns="44450">
            <a:spAutoFit/>
          </a:bodyPr>
          <a:lstStyle/>
          <a:p>
            <a:pPr>
              <a:defRPr/>
            </a:pPr>
            <a:r>
              <a:rPr lang="en-US" dirty="0">
                <a:latin typeface="+mn-lt"/>
                <a:ea typeface="ＭＳ Ｐゴシック" charset="-128"/>
                <a:cs typeface="ＭＳ Ｐゴシック" charset="-128"/>
              </a:rPr>
              <a:t>PC Ext</a:t>
            </a:r>
          </a:p>
        </p:txBody>
      </p:sp>
      <p:sp>
        <p:nvSpPr>
          <p:cNvPr id="36876" name="Rectangle 16"/>
          <p:cNvSpPr>
            <a:spLocks noChangeArrowheads="1"/>
          </p:cNvSpPr>
          <p:nvPr/>
        </p:nvSpPr>
        <p:spPr bwMode="auto">
          <a:xfrm rot="5400000">
            <a:off x="3759994" y="3517107"/>
            <a:ext cx="768350" cy="366712"/>
          </a:xfrm>
          <a:prstGeom prst="rect">
            <a:avLst/>
          </a:prstGeom>
          <a:noFill/>
          <a:ln w="12700">
            <a:noFill/>
            <a:miter lim="800000"/>
            <a:headEnd/>
            <a:tailEnd/>
          </a:ln>
        </p:spPr>
        <p:txBody>
          <a:bodyPr wrap="none" lIns="90488" tIns="44450" rIns="90488" bIns="44450">
            <a:spAutoFit/>
          </a:bodyPr>
          <a:lstStyle/>
          <a:p>
            <a:pPr>
              <a:defRPr/>
            </a:pPr>
            <a:r>
              <a:rPr lang="en-US" dirty="0">
                <a:latin typeface="+mn-lt"/>
                <a:ea typeface="ＭＳ Ｐゴシック" charset="-128"/>
                <a:cs typeface="ＭＳ Ｐゴシック" charset="-128"/>
              </a:rPr>
              <a:t>Adder</a:t>
            </a:r>
          </a:p>
        </p:txBody>
      </p:sp>
      <p:sp>
        <p:nvSpPr>
          <p:cNvPr id="36877" name="Freeform 17"/>
          <p:cNvSpPr>
            <a:spLocks/>
          </p:cNvSpPr>
          <p:nvPr/>
        </p:nvSpPr>
        <p:spPr bwMode="auto">
          <a:xfrm>
            <a:off x="3962400" y="3187700"/>
            <a:ext cx="381000" cy="1066800"/>
          </a:xfrm>
          <a:custGeom>
            <a:avLst/>
            <a:gdLst>
              <a:gd name="T0" fmla="*/ 0 w 240"/>
              <a:gd name="T1" fmla="*/ 0 h 672"/>
              <a:gd name="T2" fmla="*/ 0 w 240"/>
              <a:gd name="T3" fmla="*/ 2147483647 h 672"/>
              <a:gd name="T4" fmla="*/ 2147483647 w 240"/>
              <a:gd name="T5" fmla="*/ 2147483647 h 672"/>
              <a:gd name="T6" fmla="*/ 0 w 240"/>
              <a:gd name="T7" fmla="*/ 2147483647 h 672"/>
              <a:gd name="T8" fmla="*/ 0 w 240"/>
              <a:gd name="T9" fmla="*/ 2147483647 h 672"/>
              <a:gd name="T10" fmla="*/ 2147483647 w 240"/>
              <a:gd name="T11" fmla="*/ 2147483647 h 672"/>
              <a:gd name="T12" fmla="*/ 2147483647 w 240"/>
              <a:gd name="T13" fmla="*/ 2147483647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878" name="Rectangle 18"/>
          <p:cNvSpPr>
            <a:spLocks noChangeArrowheads="1"/>
          </p:cNvSpPr>
          <p:nvPr/>
        </p:nvSpPr>
        <p:spPr bwMode="auto">
          <a:xfrm rot="5400000">
            <a:off x="3759994" y="4736307"/>
            <a:ext cx="768350" cy="366712"/>
          </a:xfrm>
          <a:prstGeom prst="rect">
            <a:avLst/>
          </a:prstGeom>
          <a:noFill/>
          <a:ln w="12700">
            <a:noFill/>
            <a:miter lim="800000"/>
            <a:headEnd/>
            <a:tailEnd/>
          </a:ln>
        </p:spPr>
        <p:txBody>
          <a:bodyPr wrap="none" lIns="90488" tIns="44450" rIns="90488" bIns="44450">
            <a:spAutoFit/>
          </a:bodyPr>
          <a:lstStyle/>
          <a:p>
            <a:pPr>
              <a:defRPr/>
            </a:pPr>
            <a:r>
              <a:rPr lang="en-US" dirty="0">
                <a:latin typeface="+mn-lt"/>
                <a:ea typeface="ＭＳ Ｐゴシック" charset="-128"/>
                <a:cs typeface="ＭＳ Ｐゴシック" charset="-128"/>
              </a:rPr>
              <a:t>Adder</a:t>
            </a:r>
          </a:p>
        </p:txBody>
      </p:sp>
      <p:sp>
        <p:nvSpPr>
          <p:cNvPr id="36879" name="Freeform 19"/>
          <p:cNvSpPr>
            <a:spLocks/>
          </p:cNvSpPr>
          <p:nvPr/>
        </p:nvSpPr>
        <p:spPr bwMode="auto">
          <a:xfrm>
            <a:off x="3962400" y="4406900"/>
            <a:ext cx="381000" cy="1066800"/>
          </a:xfrm>
          <a:custGeom>
            <a:avLst/>
            <a:gdLst>
              <a:gd name="T0" fmla="*/ 0 w 240"/>
              <a:gd name="T1" fmla="*/ 0 h 672"/>
              <a:gd name="T2" fmla="*/ 0 w 240"/>
              <a:gd name="T3" fmla="*/ 2147483647 h 672"/>
              <a:gd name="T4" fmla="*/ 2147483647 w 240"/>
              <a:gd name="T5" fmla="*/ 2147483647 h 672"/>
              <a:gd name="T6" fmla="*/ 0 w 240"/>
              <a:gd name="T7" fmla="*/ 2147483647 h 672"/>
              <a:gd name="T8" fmla="*/ 0 w 240"/>
              <a:gd name="T9" fmla="*/ 2147483647 h 672"/>
              <a:gd name="T10" fmla="*/ 2147483647 w 240"/>
              <a:gd name="T11" fmla="*/ 2147483647 h 672"/>
              <a:gd name="T12" fmla="*/ 2147483647 w 240"/>
              <a:gd name="T13" fmla="*/ 2147483647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880" name="Rectangle 20"/>
          <p:cNvSpPr>
            <a:spLocks noChangeArrowheads="1"/>
          </p:cNvSpPr>
          <p:nvPr/>
        </p:nvSpPr>
        <p:spPr bwMode="auto">
          <a:xfrm rot="5400000">
            <a:off x="4496594" y="4209256"/>
            <a:ext cx="606425" cy="366713"/>
          </a:xfrm>
          <a:prstGeom prst="rect">
            <a:avLst/>
          </a:prstGeom>
          <a:noFill/>
          <a:ln w="12700">
            <a:noFill/>
            <a:miter lim="800000"/>
            <a:headEnd/>
            <a:tailEnd/>
          </a:ln>
        </p:spPr>
        <p:txBody>
          <a:bodyPr wrap="none" lIns="90488" tIns="44450" rIns="90488" bIns="44450">
            <a:spAutoFit/>
          </a:bodyPr>
          <a:lstStyle/>
          <a:p>
            <a:pPr>
              <a:defRPr/>
            </a:pPr>
            <a:r>
              <a:rPr lang="en-US" dirty="0" err="1">
                <a:latin typeface="+mn-lt"/>
                <a:ea typeface="ＭＳ Ｐゴシック" charset="-128"/>
                <a:cs typeface="ＭＳ Ｐゴシック" charset="-128"/>
              </a:rPr>
              <a:t>Mux</a:t>
            </a:r>
            <a:endParaRPr lang="en-US" dirty="0">
              <a:latin typeface="+mn-lt"/>
              <a:ea typeface="ＭＳ Ｐゴシック" charset="-128"/>
              <a:cs typeface="ＭＳ Ｐゴシック" charset="-128"/>
            </a:endParaRPr>
          </a:p>
        </p:txBody>
      </p:sp>
      <p:sp>
        <p:nvSpPr>
          <p:cNvPr id="36881" name="Freeform 21"/>
          <p:cNvSpPr>
            <a:spLocks/>
          </p:cNvSpPr>
          <p:nvPr/>
        </p:nvSpPr>
        <p:spPr bwMode="auto">
          <a:xfrm>
            <a:off x="4648200" y="3644900"/>
            <a:ext cx="228600" cy="1447800"/>
          </a:xfrm>
          <a:custGeom>
            <a:avLst/>
            <a:gdLst>
              <a:gd name="T0" fmla="*/ 0 w 144"/>
              <a:gd name="T1" fmla="*/ 0 h 912"/>
              <a:gd name="T2" fmla="*/ 0 w 144"/>
              <a:gd name="T3" fmla="*/ 2147483647 h 912"/>
              <a:gd name="T4" fmla="*/ 2147483647 w 144"/>
              <a:gd name="T5" fmla="*/ 2147483647 h 912"/>
              <a:gd name="T6" fmla="*/ 2147483647 w 144"/>
              <a:gd name="T7" fmla="*/ 2147483647 h 912"/>
              <a:gd name="T8" fmla="*/ 0 w 144"/>
              <a:gd name="T9" fmla="*/ 0 h 912"/>
              <a:gd name="T10" fmla="*/ 0 60000 65536"/>
              <a:gd name="T11" fmla="*/ 0 60000 65536"/>
              <a:gd name="T12" fmla="*/ 0 60000 65536"/>
              <a:gd name="T13" fmla="*/ 0 60000 65536"/>
              <a:gd name="T14" fmla="*/ 0 60000 65536"/>
              <a:gd name="T15" fmla="*/ 0 w 144"/>
              <a:gd name="T16" fmla="*/ 0 h 912"/>
              <a:gd name="T17" fmla="*/ 144 w 144"/>
              <a:gd name="T18" fmla="*/ 912 h 912"/>
            </a:gdLst>
            <a:ahLst/>
            <a:cxnLst>
              <a:cxn ang="T10">
                <a:pos x="T0" y="T1"/>
              </a:cxn>
              <a:cxn ang="T11">
                <a:pos x="T2" y="T3"/>
              </a:cxn>
              <a:cxn ang="T12">
                <a:pos x="T4" y="T5"/>
              </a:cxn>
              <a:cxn ang="T13">
                <a:pos x="T6" y="T7"/>
              </a:cxn>
              <a:cxn ang="T14">
                <a:pos x="T8" y="T9"/>
              </a:cxn>
            </a:cxnLst>
            <a:rect l="T15" t="T16" r="T17" b="T18"/>
            <a:pathLst>
              <a:path w="144" h="912">
                <a:moveTo>
                  <a:pt x="0" y="0"/>
                </a:moveTo>
                <a:lnTo>
                  <a:pt x="0" y="912"/>
                </a:lnTo>
                <a:lnTo>
                  <a:pt x="144" y="768"/>
                </a:lnTo>
                <a:lnTo>
                  <a:pt x="144" y="144"/>
                </a:lnTo>
                <a:lnTo>
                  <a:pt x="0" y="0"/>
                </a:lnTo>
                <a:close/>
              </a:path>
            </a:pathLst>
          </a:custGeom>
          <a:noFill/>
          <a:ln w="28575">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882" name="Freeform 22"/>
          <p:cNvSpPr>
            <a:spLocks/>
          </p:cNvSpPr>
          <p:nvPr/>
        </p:nvSpPr>
        <p:spPr bwMode="auto">
          <a:xfrm>
            <a:off x="5334000" y="2590800"/>
            <a:ext cx="152400" cy="1816100"/>
          </a:xfrm>
          <a:custGeom>
            <a:avLst/>
            <a:gdLst>
              <a:gd name="T0" fmla="*/ 0 w 144"/>
              <a:gd name="T1" fmla="*/ 2147483647 h 1728"/>
              <a:gd name="T2" fmla="*/ 2147483647 w 144"/>
              <a:gd name="T3" fmla="*/ 2147483647 h 1728"/>
              <a:gd name="T4" fmla="*/ 2147483647 w 144"/>
              <a:gd name="T5" fmla="*/ 0 h 1728"/>
              <a:gd name="T6" fmla="*/ 0 60000 65536"/>
              <a:gd name="T7" fmla="*/ 0 60000 65536"/>
              <a:gd name="T8" fmla="*/ 0 60000 65536"/>
              <a:gd name="T9" fmla="*/ 0 w 144"/>
              <a:gd name="T10" fmla="*/ 0 h 1728"/>
              <a:gd name="T11" fmla="*/ 144 w 144"/>
              <a:gd name="T12" fmla="*/ 1728 h 1728"/>
            </a:gdLst>
            <a:ahLst/>
            <a:cxnLst>
              <a:cxn ang="T6">
                <a:pos x="T0" y="T1"/>
              </a:cxn>
              <a:cxn ang="T7">
                <a:pos x="T2" y="T3"/>
              </a:cxn>
              <a:cxn ang="T8">
                <a:pos x="T4" y="T5"/>
              </a:cxn>
            </a:cxnLst>
            <a:rect l="T9" t="T10" r="T11" b="T12"/>
            <a:pathLst>
              <a:path w="144" h="1728">
                <a:moveTo>
                  <a:pt x="0" y="1728"/>
                </a:moveTo>
                <a:lnTo>
                  <a:pt x="144" y="1728"/>
                </a:lnTo>
                <a:lnTo>
                  <a:pt x="144" y="0"/>
                </a:lnTo>
              </a:path>
            </a:pathLst>
          </a:cu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6883" name="Freeform 23"/>
          <p:cNvSpPr>
            <a:spLocks/>
          </p:cNvSpPr>
          <p:nvPr/>
        </p:nvSpPr>
        <p:spPr bwMode="auto">
          <a:xfrm>
            <a:off x="3276600" y="2882900"/>
            <a:ext cx="2209800" cy="1219200"/>
          </a:xfrm>
          <a:custGeom>
            <a:avLst/>
            <a:gdLst>
              <a:gd name="T0" fmla="*/ 2147483647 w 1440"/>
              <a:gd name="T1" fmla="*/ 0 h 768"/>
              <a:gd name="T2" fmla="*/ 0 w 1440"/>
              <a:gd name="T3" fmla="*/ 0 h 768"/>
              <a:gd name="T4" fmla="*/ 0 w 1440"/>
              <a:gd name="T5" fmla="*/ 2147483647 h 768"/>
              <a:gd name="T6" fmla="*/ 2147483647 w 1440"/>
              <a:gd name="T7" fmla="*/ 2147483647 h 768"/>
              <a:gd name="T8" fmla="*/ 0 60000 65536"/>
              <a:gd name="T9" fmla="*/ 0 60000 65536"/>
              <a:gd name="T10" fmla="*/ 0 60000 65536"/>
              <a:gd name="T11" fmla="*/ 0 60000 65536"/>
              <a:gd name="T12" fmla="*/ 0 w 1440"/>
              <a:gd name="T13" fmla="*/ 0 h 768"/>
              <a:gd name="T14" fmla="*/ 1440 w 1440"/>
              <a:gd name="T15" fmla="*/ 768 h 768"/>
            </a:gdLst>
            <a:ahLst/>
            <a:cxnLst>
              <a:cxn ang="T8">
                <a:pos x="T0" y="T1"/>
              </a:cxn>
              <a:cxn ang="T9">
                <a:pos x="T2" y="T3"/>
              </a:cxn>
              <a:cxn ang="T10">
                <a:pos x="T4" y="T5"/>
              </a:cxn>
              <a:cxn ang="T11">
                <a:pos x="T6" y="T7"/>
              </a:cxn>
            </a:cxnLst>
            <a:rect l="T12" t="T13" r="T14" b="T15"/>
            <a:pathLst>
              <a:path w="1440" h="768">
                <a:moveTo>
                  <a:pt x="1440" y="0"/>
                </a:moveTo>
                <a:lnTo>
                  <a:pt x="0" y="0"/>
                </a:lnTo>
                <a:lnTo>
                  <a:pt x="0" y="768"/>
                </a:lnTo>
                <a:lnTo>
                  <a:pt x="432" y="768"/>
                </a:lnTo>
              </a:path>
            </a:pathLst>
          </a:cu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6884" name="Line 24"/>
          <p:cNvSpPr>
            <a:spLocks noChangeShapeType="1"/>
          </p:cNvSpPr>
          <p:nvPr/>
        </p:nvSpPr>
        <p:spPr bwMode="auto">
          <a:xfrm>
            <a:off x="3657600" y="3340100"/>
            <a:ext cx="304800" cy="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6885" name="Line 25"/>
          <p:cNvSpPr>
            <a:spLocks noChangeShapeType="1"/>
          </p:cNvSpPr>
          <p:nvPr/>
        </p:nvSpPr>
        <p:spPr bwMode="auto">
          <a:xfrm>
            <a:off x="4343400" y="3797300"/>
            <a:ext cx="304800" cy="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6886" name="Freeform 26"/>
          <p:cNvSpPr>
            <a:spLocks/>
          </p:cNvSpPr>
          <p:nvPr/>
        </p:nvSpPr>
        <p:spPr bwMode="auto">
          <a:xfrm>
            <a:off x="3581400" y="3797300"/>
            <a:ext cx="838200" cy="762000"/>
          </a:xfrm>
          <a:custGeom>
            <a:avLst/>
            <a:gdLst>
              <a:gd name="T0" fmla="*/ 2147483647 w 528"/>
              <a:gd name="T1" fmla="*/ 0 h 480"/>
              <a:gd name="T2" fmla="*/ 2147483647 w 528"/>
              <a:gd name="T3" fmla="*/ 2147483647 h 480"/>
              <a:gd name="T4" fmla="*/ 0 w 528"/>
              <a:gd name="T5" fmla="*/ 2147483647 h 480"/>
              <a:gd name="T6" fmla="*/ 0 w 528"/>
              <a:gd name="T7" fmla="*/ 2147483647 h 480"/>
              <a:gd name="T8" fmla="*/ 2147483647 w 528"/>
              <a:gd name="T9" fmla="*/ 2147483647 h 480"/>
              <a:gd name="T10" fmla="*/ 0 60000 65536"/>
              <a:gd name="T11" fmla="*/ 0 60000 65536"/>
              <a:gd name="T12" fmla="*/ 0 60000 65536"/>
              <a:gd name="T13" fmla="*/ 0 60000 65536"/>
              <a:gd name="T14" fmla="*/ 0 60000 65536"/>
              <a:gd name="T15" fmla="*/ 0 w 528"/>
              <a:gd name="T16" fmla="*/ 0 h 480"/>
              <a:gd name="T17" fmla="*/ 528 w 528"/>
              <a:gd name="T18" fmla="*/ 480 h 480"/>
            </a:gdLst>
            <a:ahLst/>
            <a:cxnLst>
              <a:cxn ang="T10">
                <a:pos x="T0" y="T1"/>
              </a:cxn>
              <a:cxn ang="T11">
                <a:pos x="T2" y="T3"/>
              </a:cxn>
              <a:cxn ang="T12">
                <a:pos x="T4" y="T5"/>
              </a:cxn>
              <a:cxn ang="T13">
                <a:pos x="T6" y="T7"/>
              </a:cxn>
              <a:cxn ang="T14">
                <a:pos x="T8" y="T9"/>
              </a:cxn>
            </a:cxnLst>
            <a:rect l="T15" t="T16" r="T17" b="T18"/>
            <a:pathLst>
              <a:path w="528" h="480">
                <a:moveTo>
                  <a:pt x="528" y="0"/>
                </a:moveTo>
                <a:lnTo>
                  <a:pt x="528" y="336"/>
                </a:lnTo>
                <a:lnTo>
                  <a:pt x="0" y="336"/>
                </a:lnTo>
                <a:lnTo>
                  <a:pt x="0" y="480"/>
                </a:lnTo>
                <a:lnTo>
                  <a:pt x="240" y="480"/>
                </a:lnTo>
              </a:path>
            </a:pathLst>
          </a:cu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6887" name="Line 27"/>
          <p:cNvSpPr>
            <a:spLocks noChangeShapeType="1"/>
          </p:cNvSpPr>
          <p:nvPr/>
        </p:nvSpPr>
        <p:spPr bwMode="auto">
          <a:xfrm>
            <a:off x="3733800" y="5321300"/>
            <a:ext cx="228600" cy="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6888" name="Freeform 28"/>
          <p:cNvSpPr>
            <a:spLocks/>
          </p:cNvSpPr>
          <p:nvPr/>
        </p:nvSpPr>
        <p:spPr bwMode="auto">
          <a:xfrm>
            <a:off x="3200400" y="5321300"/>
            <a:ext cx="228600" cy="685800"/>
          </a:xfrm>
          <a:custGeom>
            <a:avLst/>
            <a:gdLst>
              <a:gd name="T0" fmla="*/ 0 w 144"/>
              <a:gd name="T1" fmla="*/ 2147483647 h 432"/>
              <a:gd name="T2" fmla="*/ 0 w 144"/>
              <a:gd name="T3" fmla="*/ 0 h 432"/>
              <a:gd name="T4" fmla="*/ 2147483647 w 144"/>
              <a:gd name="T5" fmla="*/ 0 h 432"/>
              <a:gd name="T6" fmla="*/ 0 60000 65536"/>
              <a:gd name="T7" fmla="*/ 0 60000 65536"/>
              <a:gd name="T8" fmla="*/ 0 60000 65536"/>
              <a:gd name="T9" fmla="*/ 0 w 144"/>
              <a:gd name="T10" fmla="*/ 0 h 432"/>
              <a:gd name="T11" fmla="*/ 144 w 144"/>
              <a:gd name="T12" fmla="*/ 432 h 432"/>
            </a:gdLst>
            <a:ahLst/>
            <a:cxnLst>
              <a:cxn ang="T6">
                <a:pos x="T0" y="T1"/>
              </a:cxn>
              <a:cxn ang="T7">
                <a:pos x="T2" y="T3"/>
              </a:cxn>
              <a:cxn ang="T8">
                <a:pos x="T4" y="T5"/>
              </a:cxn>
            </a:cxnLst>
            <a:rect l="T9" t="T10" r="T11" b="T12"/>
            <a:pathLst>
              <a:path w="144" h="432">
                <a:moveTo>
                  <a:pt x="0" y="432"/>
                </a:moveTo>
                <a:lnTo>
                  <a:pt x="0" y="0"/>
                </a:lnTo>
                <a:lnTo>
                  <a:pt x="144" y="0"/>
                </a:lnTo>
              </a:path>
            </a:pathLst>
          </a:cu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6889" name="Line 29"/>
          <p:cNvSpPr>
            <a:spLocks noChangeShapeType="1"/>
          </p:cNvSpPr>
          <p:nvPr/>
        </p:nvSpPr>
        <p:spPr bwMode="auto">
          <a:xfrm>
            <a:off x="4343400" y="4940300"/>
            <a:ext cx="304800" cy="1588"/>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6890" name="Line 30"/>
          <p:cNvSpPr>
            <a:spLocks noChangeShapeType="1"/>
          </p:cNvSpPr>
          <p:nvPr/>
        </p:nvSpPr>
        <p:spPr bwMode="auto">
          <a:xfrm>
            <a:off x="4876800" y="4406900"/>
            <a:ext cx="228600" cy="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891" name="Text Box 31"/>
          <p:cNvSpPr txBox="1">
            <a:spLocks noChangeArrowheads="1"/>
          </p:cNvSpPr>
          <p:nvPr/>
        </p:nvSpPr>
        <p:spPr bwMode="auto">
          <a:xfrm>
            <a:off x="5486400" y="2971800"/>
            <a:ext cx="1492250" cy="400050"/>
          </a:xfrm>
          <a:prstGeom prst="rect">
            <a:avLst/>
          </a:prstGeom>
          <a:noFill/>
          <a:ln w="12700">
            <a:no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latin typeface="Calibri" charset="0"/>
              </a:rPr>
              <a:t>Inst Address</a:t>
            </a:r>
            <a:endParaRPr lang="en-US" sz="2000">
              <a:latin typeface="Calibri" charset="0"/>
            </a:endParaRPr>
          </a:p>
        </p:txBody>
      </p:sp>
      <p:sp>
        <p:nvSpPr>
          <p:cNvPr id="36892" name="Freeform 32"/>
          <p:cNvSpPr>
            <a:spLocks/>
          </p:cNvSpPr>
          <p:nvPr/>
        </p:nvSpPr>
        <p:spPr bwMode="auto">
          <a:xfrm>
            <a:off x="5334000" y="2667000"/>
            <a:ext cx="152400" cy="1752600"/>
          </a:xfrm>
          <a:custGeom>
            <a:avLst/>
            <a:gdLst>
              <a:gd name="T0" fmla="*/ 0 w 96"/>
              <a:gd name="T1" fmla="*/ 2147483647 h 1104"/>
              <a:gd name="T2" fmla="*/ 2147483647 w 96"/>
              <a:gd name="T3" fmla="*/ 2147483647 h 1104"/>
              <a:gd name="T4" fmla="*/ 2147483647 w 96"/>
              <a:gd name="T5" fmla="*/ 0 h 1104"/>
              <a:gd name="T6" fmla="*/ 0 60000 65536"/>
              <a:gd name="T7" fmla="*/ 0 60000 65536"/>
              <a:gd name="T8" fmla="*/ 0 60000 65536"/>
              <a:gd name="T9" fmla="*/ 0 w 96"/>
              <a:gd name="T10" fmla="*/ 0 h 1104"/>
              <a:gd name="T11" fmla="*/ 96 w 96"/>
              <a:gd name="T12" fmla="*/ 1104 h 1104"/>
            </a:gdLst>
            <a:ahLst/>
            <a:cxnLst>
              <a:cxn ang="T6">
                <a:pos x="T0" y="T1"/>
              </a:cxn>
              <a:cxn ang="T7">
                <a:pos x="T2" y="T3"/>
              </a:cxn>
              <a:cxn ang="T8">
                <a:pos x="T4" y="T5"/>
              </a:cxn>
            </a:cxnLst>
            <a:rect l="T9" t="T10" r="T11" b="T12"/>
            <a:pathLst>
              <a:path w="96" h="1104">
                <a:moveTo>
                  <a:pt x="0" y="1104"/>
                </a:moveTo>
                <a:lnTo>
                  <a:pt x="96" y="1104"/>
                </a:lnTo>
                <a:lnTo>
                  <a:pt x="96" y="0"/>
                </a:lnTo>
              </a:path>
            </a:pathLst>
          </a:custGeom>
          <a:noFill/>
          <a:ln w="57150">
            <a:solidFill>
              <a:schemeClr val="accent2"/>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893" name="Freeform 33"/>
          <p:cNvSpPr>
            <a:spLocks/>
          </p:cNvSpPr>
          <p:nvPr/>
        </p:nvSpPr>
        <p:spPr bwMode="auto">
          <a:xfrm>
            <a:off x="3276600" y="2895600"/>
            <a:ext cx="2209800" cy="1219200"/>
          </a:xfrm>
          <a:custGeom>
            <a:avLst/>
            <a:gdLst>
              <a:gd name="T0" fmla="*/ 2147483647 w 1392"/>
              <a:gd name="T1" fmla="*/ 0 h 768"/>
              <a:gd name="T2" fmla="*/ 0 w 1392"/>
              <a:gd name="T3" fmla="*/ 0 h 768"/>
              <a:gd name="T4" fmla="*/ 0 w 1392"/>
              <a:gd name="T5" fmla="*/ 2147483647 h 768"/>
              <a:gd name="T6" fmla="*/ 2147483647 w 1392"/>
              <a:gd name="T7" fmla="*/ 2147483647 h 768"/>
              <a:gd name="T8" fmla="*/ 0 60000 65536"/>
              <a:gd name="T9" fmla="*/ 0 60000 65536"/>
              <a:gd name="T10" fmla="*/ 0 60000 65536"/>
              <a:gd name="T11" fmla="*/ 0 60000 65536"/>
              <a:gd name="T12" fmla="*/ 0 w 1392"/>
              <a:gd name="T13" fmla="*/ 0 h 768"/>
              <a:gd name="T14" fmla="*/ 1392 w 1392"/>
              <a:gd name="T15" fmla="*/ 768 h 768"/>
            </a:gdLst>
            <a:ahLst/>
            <a:cxnLst>
              <a:cxn ang="T8">
                <a:pos x="T0" y="T1"/>
              </a:cxn>
              <a:cxn ang="T9">
                <a:pos x="T2" y="T3"/>
              </a:cxn>
              <a:cxn ang="T10">
                <a:pos x="T4" y="T5"/>
              </a:cxn>
              <a:cxn ang="T11">
                <a:pos x="T6" y="T7"/>
              </a:cxn>
            </a:cxnLst>
            <a:rect l="T12" t="T13" r="T14" b="T15"/>
            <a:pathLst>
              <a:path w="1392" h="768">
                <a:moveTo>
                  <a:pt x="1392" y="0"/>
                </a:moveTo>
                <a:lnTo>
                  <a:pt x="0" y="0"/>
                </a:lnTo>
                <a:lnTo>
                  <a:pt x="0" y="768"/>
                </a:lnTo>
                <a:lnTo>
                  <a:pt x="432" y="768"/>
                </a:lnTo>
              </a:path>
            </a:pathLst>
          </a:custGeom>
          <a:noFill/>
          <a:ln w="57150">
            <a:solidFill>
              <a:schemeClr val="accent2"/>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894" name="Rectangle 34"/>
          <p:cNvSpPr>
            <a:spLocks noChangeArrowheads="1"/>
          </p:cNvSpPr>
          <p:nvPr/>
        </p:nvSpPr>
        <p:spPr bwMode="auto">
          <a:xfrm>
            <a:off x="4900613" y="1641475"/>
            <a:ext cx="1101725" cy="977900"/>
          </a:xfrm>
          <a:prstGeom prst="rect">
            <a:avLst/>
          </a:prstGeom>
          <a:noFill/>
          <a:ln w="254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6895" name="Rectangle 35"/>
          <p:cNvSpPr>
            <a:spLocks noChangeArrowheads="1"/>
          </p:cNvSpPr>
          <p:nvPr/>
        </p:nvSpPr>
        <p:spPr bwMode="auto">
          <a:xfrm>
            <a:off x="4878388" y="1792288"/>
            <a:ext cx="1111250" cy="698500"/>
          </a:xfrm>
          <a:prstGeom prst="rect">
            <a:avLst/>
          </a:prstGeom>
          <a:noFill/>
          <a:ln w="12700">
            <a:noFill/>
            <a:miter lim="800000"/>
            <a:headEnd/>
            <a:tailEnd/>
          </a:ln>
        </p:spPr>
        <p:txBody>
          <a:bodyPr wrap="none" lIns="90488" tIns="44450" rIns="90488" bIns="44450">
            <a:spAutoFit/>
          </a:bodyPr>
          <a:lstStyle/>
          <a:p>
            <a:pPr algn="ctr">
              <a:defRPr/>
            </a:pPr>
            <a:r>
              <a:rPr lang="en-US" sz="2000" dirty="0">
                <a:latin typeface="+mn-lt"/>
                <a:ea typeface="ＭＳ Ｐゴシック" charset="-128"/>
                <a:cs typeface="ＭＳ Ｐゴシック" charset="-128"/>
              </a:rPr>
              <a:t>Inst</a:t>
            </a:r>
          </a:p>
          <a:p>
            <a:pPr algn="ctr">
              <a:defRPr/>
            </a:pPr>
            <a:r>
              <a:rPr lang="en-US" sz="2000" dirty="0">
                <a:latin typeface="+mn-lt"/>
                <a:ea typeface="ＭＳ Ｐゴシック" charset="-128"/>
                <a:cs typeface="ＭＳ Ｐゴシック" charset="-128"/>
              </a:rPr>
              <a:t>Memory</a:t>
            </a:r>
          </a:p>
        </p:txBody>
      </p:sp>
      <p:sp>
        <p:nvSpPr>
          <p:cNvPr id="36896" name="Line 36"/>
          <p:cNvSpPr>
            <a:spLocks noChangeShapeType="1"/>
          </p:cNvSpPr>
          <p:nvPr/>
        </p:nvSpPr>
        <p:spPr bwMode="auto">
          <a:xfrm>
            <a:off x="6015038" y="2157413"/>
            <a:ext cx="1041400" cy="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6897" name="Line 37"/>
          <p:cNvSpPr>
            <a:spLocks noChangeShapeType="1"/>
          </p:cNvSpPr>
          <p:nvPr/>
        </p:nvSpPr>
        <p:spPr bwMode="auto">
          <a:xfrm>
            <a:off x="6019800" y="2162175"/>
            <a:ext cx="1066800" cy="0"/>
          </a:xfrm>
          <a:prstGeom prst="line">
            <a:avLst/>
          </a:prstGeom>
          <a:noFill/>
          <a:ln w="57150">
            <a:solidFill>
              <a:schemeClr val="accent2"/>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898" name="Line 38"/>
          <p:cNvSpPr>
            <a:spLocks noChangeShapeType="1"/>
          </p:cNvSpPr>
          <p:nvPr/>
        </p:nvSpPr>
        <p:spPr bwMode="auto">
          <a:xfrm>
            <a:off x="4343400" y="3810000"/>
            <a:ext cx="304800" cy="0"/>
          </a:xfrm>
          <a:prstGeom prst="line">
            <a:avLst/>
          </a:prstGeom>
          <a:noFill/>
          <a:ln w="57150">
            <a:solidFill>
              <a:schemeClr val="accent2"/>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899" name="Line 39"/>
          <p:cNvSpPr>
            <a:spLocks noChangeShapeType="1"/>
          </p:cNvSpPr>
          <p:nvPr/>
        </p:nvSpPr>
        <p:spPr bwMode="auto">
          <a:xfrm>
            <a:off x="4876800" y="4419600"/>
            <a:ext cx="228600" cy="0"/>
          </a:xfrm>
          <a:prstGeom prst="line">
            <a:avLst/>
          </a:prstGeom>
          <a:noFill/>
          <a:ln w="57150">
            <a:solidFill>
              <a:schemeClr val="accent2"/>
            </a:solidFill>
            <a:round/>
            <a:headEnd/>
            <a:tailEnd/>
          </a:ln>
        </p:spPr>
        <p:txBody>
          <a:bodyPr wrap="none" anchor="ctr"/>
          <a:lstStyle/>
          <a:p>
            <a:pPr>
              <a:defRPr/>
            </a:pPr>
            <a:endParaRPr lang="en-US">
              <a:latin typeface="+mn-lt"/>
              <a:ea typeface="ＭＳ Ｐゴシック" charset="-128"/>
              <a:cs typeface="ＭＳ Ｐゴシック" charset="-128"/>
            </a:endParaRPr>
          </a:p>
        </p:txBody>
      </p:sp>
    </p:spTree>
    <p:extLst>
      <p:ext uri="{BB962C8B-B14F-4D97-AF65-F5344CB8AC3E}">
        <p14:creationId xmlns:p14="http://schemas.microsoft.com/office/powerpoint/2010/main" val="28871701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5"/>
          <p:cNvSpPr>
            <a:spLocks noGrp="1" noChangeArrowheads="1"/>
          </p:cNvSpPr>
          <p:nvPr>
            <p:ph type="title"/>
          </p:nvPr>
        </p:nvSpPr>
        <p:spPr/>
        <p:txBody>
          <a:bodyPr/>
          <a:lstStyle/>
          <a:p>
            <a:pPr eaLnBrk="1" hangingPunct="1">
              <a:lnSpc>
                <a:spcPct val="80000"/>
              </a:lnSpc>
            </a:pPr>
            <a:r>
              <a:rPr lang="en-US" sz="4000" smtClean="0"/>
              <a:t>Levels of Representation/Interpretation</a:t>
            </a:r>
          </a:p>
        </p:txBody>
      </p:sp>
      <p:sp>
        <p:nvSpPr>
          <p:cNvPr id="28676" name="Rectangle 18"/>
          <p:cNvSpPr>
            <a:spLocks noGrp="1" noChangeArrowheads="1"/>
          </p:cNvSpPr>
          <p:nvPr>
            <p:ph type="body" sz="half" idx="4294967295"/>
          </p:nvPr>
        </p:nvSpPr>
        <p:spPr>
          <a:xfrm>
            <a:off x="4624389" y="2201864"/>
            <a:ext cx="3848100" cy="896937"/>
          </a:xfrm>
        </p:spPr>
        <p:txBody>
          <a:bodyPr rtlCol="0">
            <a:normAutofit lnSpcReduction="10000"/>
          </a:bodyPr>
          <a:lstStyle/>
          <a:p>
            <a:pPr eaLnBrk="1" fontAlgn="auto" hangingPunct="1">
              <a:lnSpc>
                <a:spcPct val="90000"/>
              </a:lnSpc>
              <a:spcBef>
                <a:spcPct val="0"/>
              </a:spcBef>
              <a:spcAft>
                <a:spcPts val="0"/>
              </a:spcAft>
              <a:buFont typeface="Times" charset="0"/>
              <a:buNone/>
              <a:tabLst>
                <a:tab pos="1066800" algn="l"/>
              </a:tabLst>
              <a:defRPr/>
            </a:pPr>
            <a:r>
              <a:rPr lang="en-US" sz="1600" dirty="0" err="1">
                <a:solidFill>
                  <a:srgbClr val="FF0000"/>
                </a:solidFill>
                <a:ea typeface="+mn-ea"/>
                <a:cs typeface="+mn-cs"/>
              </a:rPr>
              <a:t>lw</a:t>
            </a:r>
            <a:r>
              <a:rPr lang="en-US" sz="1600" dirty="0">
                <a:solidFill>
                  <a:srgbClr val="FF0000"/>
                </a:solidFill>
                <a:ea typeface="+mn-ea"/>
                <a:cs typeface="+mn-cs"/>
              </a:rPr>
              <a:t>	  $t0, 0($2)</a:t>
            </a:r>
          </a:p>
          <a:p>
            <a:pPr eaLnBrk="1" fontAlgn="auto" hangingPunct="1">
              <a:lnSpc>
                <a:spcPct val="90000"/>
              </a:lnSpc>
              <a:spcBef>
                <a:spcPct val="0"/>
              </a:spcBef>
              <a:spcAft>
                <a:spcPts val="0"/>
              </a:spcAft>
              <a:buFont typeface="Times" charset="0"/>
              <a:buNone/>
              <a:tabLst>
                <a:tab pos="1066800" algn="l"/>
              </a:tabLst>
              <a:defRPr/>
            </a:pPr>
            <a:r>
              <a:rPr lang="en-US" sz="1600" dirty="0" err="1">
                <a:solidFill>
                  <a:srgbClr val="FF0000"/>
                </a:solidFill>
                <a:ea typeface="+mn-ea"/>
                <a:cs typeface="+mn-cs"/>
              </a:rPr>
              <a:t>lw</a:t>
            </a:r>
            <a:r>
              <a:rPr lang="en-US" sz="1600" dirty="0">
                <a:solidFill>
                  <a:srgbClr val="FF0000"/>
                </a:solidFill>
                <a:ea typeface="+mn-ea"/>
                <a:cs typeface="+mn-cs"/>
              </a:rPr>
              <a:t>	  $t1, 4($2)</a:t>
            </a:r>
          </a:p>
          <a:p>
            <a:pPr eaLnBrk="1" fontAlgn="auto" hangingPunct="1">
              <a:lnSpc>
                <a:spcPct val="90000"/>
              </a:lnSpc>
              <a:spcBef>
                <a:spcPct val="0"/>
              </a:spcBef>
              <a:spcAft>
                <a:spcPts val="0"/>
              </a:spcAft>
              <a:buFont typeface="Times" charset="0"/>
              <a:buNone/>
              <a:tabLst>
                <a:tab pos="1066800" algn="l"/>
              </a:tabLst>
              <a:defRPr/>
            </a:pPr>
            <a:r>
              <a:rPr lang="en-US" sz="1600" dirty="0" err="1">
                <a:solidFill>
                  <a:srgbClr val="FF0000"/>
                </a:solidFill>
                <a:ea typeface="+mn-ea"/>
                <a:cs typeface="+mn-cs"/>
              </a:rPr>
              <a:t>sw</a:t>
            </a:r>
            <a:r>
              <a:rPr lang="en-US" sz="1600" dirty="0">
                <a:solidFill>
                  <a:srgbClr val="FF0000"/>
                </a:solidFill>
                <a:ea typeface="+mn-ea"/>
                <a:cs typeface="+mn-cs"/>
              </a:rPr>
              <a:t>	  $t1, 0($2)</a:t>
            </a:r>
          </a:p>
          <a:p>
            <a:pPr eaLnBrk="1" fontAlgn="auto" hangingPunct="1">
              <a:spcBef>
                <a:spcPct val="0"/>
              </a:spcBef>
              <a:spcAft>
                <a:spcPts val="0"/>
              </a:spcAft>
              <a:buFont typeface="Times" charset="0"/>
              <a:buNone/>
              <a:tabLst>
                <a:tab pos="1066800" algn="l"/>
              </a:tabLst>
              <a:defRPr/>
            </a:pPr>
            <a:r>
              <a:rPr lang="en-US" sz="1600" dirty="0" err="1">
                <a:solidFill>
                  <a:srgbClr val="FF0000"/>
                </a:solidFill>
                <a:ea typeface="+mn-ea"/>
                <a:cs typeface="+mn-cs"/>
              </a:rPr>
              <a:t>sw</a:t>
            </a:r>
            <a:r>
              <a:rPr lang="en-US" sz="1600" dirty="0">
                <a:solidFill>
                  <a:srgbClr val="FF0000"/>
                </a:solidFill>
                <a:ea typeface="+mn-ea"/>
                <a:cs typeface="+mn-cs"/>
              </a:rPr>
              <a:t>	  $t0, 4($2)</a:t>
            </a:r>
          </a:p>
        </p:txBody>
      </p:sp>
      <p:graphicFrame>
        <p:nvGraphicFramePr>
          <p:cNvPr id="21506" name="Object 2"/>
          <p:cNvGraphicFramePr>
            <a:graphicFrameLocks noGrp="1" noChangeAspect="1"/>
          </p:cNvGraphicFramePr>
          <p:nvPr>
            <p:ph sz="quarter" idx="4294967295"/>
          </p:nvPr>
        </p:nvGraphicFramePr>
        <p:xfrm>
          <a:off x="4624388" y="5549900"/>
          <a:ext cx="1828800" cy="1257300"/>
        </p:xfrm>
        <a:graphic>
          <a:graphicData uri="http://schemas.openxmlformats.org/presentationml/2006/ole">
            <mc:AlternateContent xmlns:mc="http://schemas.openxmlformats.org/markup-compatibility/2006">
              <mc:Choice xmlns:v="urn:schemas-microsoft-com:vml" Requires="v">
                <p:oleObj spid="_x0000_s1037" name="Image" r:id="rId4" imgW="3492063" imgH="2400000" progId="">
                  <p:embed/>
                </p:oleObj>
              </mc:Choice>
              <mc:Fallback>
                <p:oleObj name="Image" r:id="rId4" imgW="3492063" imgH="24000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4388" y="5549900"/>
                        <a:ext cx="182880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sp>
        <p:nvSpPr>
          <p:cNvPr id="21509" name="Rectangle 7"/>
          <p:cNvSpPr>
            <a:spLocks noChangeArrowheads="1"/>
          </p:cNvSpPr>
          <p:nvPr/>
        </p:nvSpPr>
        <p:spPr bwMode="auto">
          <a:xfrm>
            <a:off x="857251" y="1435100"/>
            <a:ext cx="2590800" cy="529119"/>
          </a:xfrm>
          <a:prstGeom prst="rect">
            <a:avLst/>
          </a:prstGeom>
          <a:noFill/>
          <a:ln w="28575">
            <a:solidFill>
              <a:schemeClr val="tx1"/>
            </a:solidFill>
            <a:miter lim="800000"/>
            <a:headEnd/>
            <a:tailEnd/>
          </a:ln>
        </p:spPr>
        <p:txBody>
          <a:bodyPr lIns="63500" tIns="25400" rIns="63500" bIns="25400">
            <a:prstTxWarp prst="textNoShape">
              <a:avLst/>
            </a:prstTxWarp>
            <a:spAutoFit/>
          </a:bodyPr>
          <a:lstStyle/>
          <a:p>
            <a:pPr algn="ctr">
              <a:lnSpc>
                <a:spcPct val="85000"/>
              </a:lnSpc>
              <a:spcBef>
                <a:spcPct val="41000"/>
              </a:spcBef>
            </a:pPr>
            <a:r>
              <a:rPr lang="en-US" b="1">
                <a:latin typeface="Calibri" charset="0"/>
              </a:rPr>
              <a:t>High Level Language</a:t>
            </a:r>
            <a:br>
              <a:rPr lang="en-US" b="1">
                <a:latin typeface="Calibri" charset="0"/>
              </a:rPr>
            </a:br>
            <a:r>
              <a:rPr lang="en-US" b="1">
                <a:latin typeface="Calibri" charset="0"/>
              </a:rPr>
              <a:t>Program (e.g., C)</a:t>
            </a:r>
          </a:p>
        </p:txBody>
      </p:sp>
      <p:sp>
        <p:nvSpPr>
          <p:cNvPr id="21510" name="Rectangle 8"/>
          <p:cNvSpPr>
            <a:spLocks noChangeArrowheads="1"/>
          </p:cNvSpPr>
          <p:nvPr/>
        </p:nvSpPr>
        <p:spPr bwMode="auto">
          <a:xfrm>
            <a:off x="857250" y="2381251"/>
            <a:ext cx="2800351" cy="529119"/>
          </a:xfrm>
          <a:prstGeom prst="rect">
            <a:avLst/>
          </a:prstGeom>
          <a:noFill/>
          <a:ln w="28575">
            <a:solidFill>
              <a:schemeClr val="tx1"/>
            </a:solidFill>
            <a:miter lim="800000"/>
            <a:headEnd/>
            <a:tailEnd/>
          </a:ln>
        </p:spPr>
        <p:txBody>
          <a:bodyPr lIns="63500" tIns="25400" rIns="63500" bIns="25400">
            <a:prstTxWarp prst="textNoShape">
              <a:avLst/>
            </a:prstTxWarp>
            <a:spAutoFit/>
          </a:bodyPr>
          <a:lstStyle/>
          <a:p>
            <a:pPr algn="ctr">
              <a:lnSpc>
                <a:spcPct val="85000"/>
              </a:lnSpc>
              <a:spcBef>
                <a:spcPct val="41000"/>
              </a:spcBef>
            </a:pPr>
            <a:r>
              <a:rPr lang="en-US" b="1">
                <a:solidFill>
                  <a:srgbClr val="FF0000"/>
                </a:solidFill>
                <a:latin typeface="Calibri" charset="0"/>
              </a:rPr>
              <a:t>Assembly  Language Program (e.g., MIPS)</a:t>
            </a:r>
          </a:p>
        </p:txBody>
      </p:sp>
      <p:sp>
        <p:nvSpPr>
          <p:cNvPr id="21511" name="Rectangle 9"/>
          <p:cNvSpPr>
            <a:spLocks noChangeArrowheads="1"/>
          </p:cNvSpPr>
          <p:nvPr/>
        </p:nvSpPr>
        <p:spPr bwMode="auto">
          <a:xfrm>
            <a:off x="908051" y="3295650"/>
            <a:ext cx="2590800" cy="529119"/>
          </a:xfrm>
          <a:prstGeom prst="rect">
            <a:avLst/>
          </a:prstGeom>
          <a:noFill/>
          <a:ln w="28575">
            <a:solidFill>
              <a:schemeClr val="tx1"/>
            </a:solidFill>
            <a:miter lim="800000"/>
            <a:headEnd/>
            <a:tailEnd/>
          </a:ln>
        </p:spPr>
        <p:txBody>
          <a:bodyPr lIns="63500" tIns="25400" rIns="63500" bIns="25400">
            <a:prstTxWarp prst="textNoShape">
              <a:avLst/>
            </a:prstTxWarp>
            <a:spAutoFit/>
          </a:bodyPr>
          <a:lstStyle/>
          <a:p>
            <a:pPr algn="ctr">
              <a:lnSpc>
                <a:spcPct val="85000"/>
              </a:lnSpc>
              <a:spcBef>
                <a:spcPct val="41000"/>
              </a:spcBef>
            </a:pPr>
            <a:r>
              <a:rPr lang="en-US" b="1">
                <a:latin typeface="Calibri" charset="0"/>
              </a:rPr>
              <a:t>Machine  Language Program (MIPS)</a:t>
            </a:r>
          </a:p>
        </p:txBody>
      </p:sp>
      <p:sp>
        <p:nvSpPr>
          <p:cNvPr id="21512" name="Rectangle 10"/>
          <p:cNvSpPr>
            <a:spLocks noChangeArrowheads="1"/>
          </p:cNvSpPr>
          <p:nvPr/>
        </p:nvSpPr>
        <p:spPr bwMode="auto">
          <a:xfrm>
            <a:off x="304800" y="4667251"/>
            <a:ext cx="4038600" cy="544354"/>
          </a:xfrm>
          <a:prstGeom prst="rect">
            <a:avLst/>
          </a:prstGeom>
          <a:noFill/>
          <a:ln w="28575">
            <a:pattFill prst="pct70">
              <a:fgClr>
                <a:schemeClr val="tx1"/>
              </a:fgClr>
              <a:bgClr>
                <a:schemeClr val="bg1"/>
              </a:bgClr>
            </a:pattFill>
            <a:miter lim="800000"/>
            <a:headEnd/>
            <a:tailEnd/>
          </a:ln>
        </p:spPr>
        <p:txBody>
          <a:bodyPr lIns="63500" tIns="25400" rIns="63500" bIns="25400">
            <a:prstTxWarp prst="textNoShape">
              <a:avLst/>
            </a:prstTxWarp>
            <a:spAutoFit/>
          </a:bodyPr>
          <a:lstStyle/>
          <a:p>
            <a:pPr algn="ctr">
              <a:lnSpc>
                <a:spcPct val="88000"/>
              </a:lnSpc>
              <a:spcBef>
                <a:spcPct val="43000"/>
              </a:spcBef>
            </a:pPr>
            <a:r>
              <a:rPr lang="en-US" b="1">
                <a:solidFill>
                  <a:srgbClr val="3366FF"/>
                </a:solidFill>
                <a:latin typeface="Calibri" charset="0"/>
              </a:rPr>
              <a:t>Hardware Architecture Description</a:t>
            </a:r>
            <a:br>
              <a:rPr lang="en-US" b="1">
                <a:solidFill>
                  <a:srgbClr val="3366FF"/>
                </a:solidFill>
                <a:latin typeface="Calibri" charset="0"/>
              </a:rPr>
            </a:br>
            <a:r>
              <a:rPr lang="en-US" b="1">
                <a:solidFill>
                  <a:srgbClr val="3366FF"/>
                </a:solidFill>
                <a:latin typeface="Calibri" charset="0"/>
              </a:rPr>
              <a:t>(e.g., block diagrams)</a:t>
            </a:r>
            <a:r>
              <a:rPr lang="en-US">
                <a:solidFill>
                  <a:srgbClr val="3366FF"/>
                </a:solidFill>
                <a:latin typeface="Calibri" charset="0"/>
              </a:rPr>
              <a:t> </a:t>
            </a:r>
          </a:p>
        </p:txBody>
      </p:sp>
      <p:sp>
        <p:nvSpPr>
          <p:cNvPr id="21513" name="Line 11"/>
          <p:cNvSpPr>
            <a:spLocks noChangeShapeType="1"/>
          </p:cNvSpPr>
          <p:nvPr/>
        </p:nvSpPr>
        <p:spPr bwMode="auto">
          <a:xfrm>
            <a:off x="2057400" y="1981200"/>
            <a:ext cx="0" cy="40005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1514" name="Rectangle 13"/>
          <p:cNvSpPr>
            <a:spLocks noChangeArrowheads="1"/>
          </p:cNvSpPr>
          <p:nvPr/>
        </p:nvSpPr>
        <p:spPr bwMode="auto">
          <a:xfrm>
            <a:off x="2197101" y="2076451"/>
            <a:ext cx="1308100" cy="293670"/>
          </a:xfrm>
          <a:prstGeom prst="rect">
            <a:avLst/>
          </a:prstGeom>
          <a:noFill/>
          <a:ln w="12700">
            <a:noFill/>
            <a:miter lim="800000"/>
            <a:headEnd/>
            <a:tailEnd/>
          </a:ln>
        </p:spPr>
        <p:txBody>
          <a:bodyPr lIns="63500" tIns="25400" rIns="63500" bIns="25400">
            <a:prstTxWarp prst="textNoShape">
              <a:avLst/>
            </a:prstTxWarp>
            <a:spAutoFit/>
          </a:bodyPr>
          <a:lstStyle/>
          <a:p>
            <a:pPr>
              <a:lnSpc>
                <a:spcPct val="85000"/>
              </a:lnSpc>
            </a:pPr>
            <a:r>
              <a:rPr lang="en-US" b="1" i="1">
                <a:latin typeface="Calibri" charset="0"/>
              </a:rPr>
              <a:t>Compiler</a:t>
            </a:r>
          </a:p>
        </p:txBody>
      </p:sp>
      <p:sp>
        <p:nvSpPr>
          <p:cNvPr id="21515" name="Rectangle 14"/>
          <p:cNvSpPr>
            <a:spLocks noChangeArrowheads="1"/>
          </p:cNvSpPr>
          <p:nvPr/>
        </p:nvSpPr>
        <p:spPr bwMode="auto">
          <a:xfrm>
            <a:off x="2222501" y="2990851"/>
            <a:ext cx="1435100" cy="293670"/>
          </a:xfrm>
          <a:prstGeom prst="rect">
            <a:avLst/>
          </a:prstGeom>
          <a:noFill/>
          <a:ln w="12700">
            <a:noFill/>
            <a:miter lim="800000"/>
            <a:headEnd/>
            <a:tailEnd/>
          </a:ln>
        </p:spPr>
        <p:txBody>
          <a:bodyPr lIns="63500" tIns="25400" rIns="63500" bIns="25400">
            <a:prstTxWarp prst="textNoShape">
              <a:avLst/>
            </a:prstTxWarp>
            <a:spAutoFit/>
          </a:bodyPr>
          <a:lstStyle/>
          <a:p>
            <a:pPr>
              <a:lnSpc>
                <a:spcPct val="85000"/>
              </a:lnSpc>
            </a:pPr>
            <a:r>
              <a:rPr lang="en-US" b="1" i="1">
                <a:latin typeface="Calibri" charset="0"/>
              </a:rPr>
              <a:t>Assembler</a:t>
            </a:r>
          </a:p>
        </p:txBody>
      </p:sp>
      <p:sp>
        <p:nvSpPr>
          <p:cNvPr id="21516" name="Line 15"/>
          <p:cNvSpPr>
            <a:spLocks noChangeShapeType="1"/>
          </p:cNvSpPr>
          <p:nvPr/>
        </p:nvSpPr>
        <p:spPr bwMode="auto">
          <a:xfrm>
            <a:off x="2108200" y="3816351"/>
            <a:ext cx="0" cy="8509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1517" name="Rectangle 16"/>
          <p:cNvSpPr>
            <a:spLocks noChangeArrowheads="1"/>
          </p:cNvSpPr>
          <p:nvPr/>
        </p:nvSpPr>
        <p:spPr bwMode="auto">
          <a:xfrm>
            <a:off x="381000" y="4057651"/>
            <a:ext cx="1676400" cy="529119"/>
          </a:xfrm>
          <a:prstGeom prst="rect">
            <a:avLst/>
          </a:prstGeom>
          <a:noFill/>
          <a:ln w="12700">
            <a:noFill/>
            <a:miter lim="800000"/>
            <a:headEnd/>
            <a:tailEnd/>
          </a:ln>
        </p:spPr>
        <p:txBody>
          <a:bodyPr lIns="63500" tIns="25400" rIns="63500" bIns="25400">
            <a:prstTxWarp prst="textNoShape">
              <a:avLst/>
            </a:prstTxWarp>
            <a:spAutoFit/>
          </a:bodyPr>
          <a:lstStyle/>
          <a:p>
            <a:pPr>
              <a:lnSpc>
                <a:spcPct val="85000"/>
              </a:lnSpc>
            </a:pPr>
            <a:r>
              <a:rPr lang="en-US" b="1" i="1">
                <a:latin typeface="Calibri" charset="0"/>
              </a:rPr>
              <a:t>Machine Interpretation</a:t>
            </a:r>
          </a:p>
        </p:txBody>
      </p:sp>
      <p:sp>
        <p:nvSpPr>
          <p:cNvPr id="21518" name="Rectangle 17"/>
          <p:cNvSpPr>
            <a:spLocks noChangeArrowheads="1"/>
          </p:cNvSpPr>
          <p:nvPr/>
        </p:nvSpPr>
        <p:spPr bwMode="auto">
          <a:xfrm>
            <a:off x="4624389" y="1336675"/>
            <a:ext cx="3086100" cy="709630"/>
          </a:xfrm>
          <a:prstGeom prst="rect">
            <a:avLst/>
          </a:prstGeom>
          <a:noFill/>
          <a:ln w="12700">
            <a:noFill/>
            <a:miter lim="800000"/>
            <a:headEnd/>
            <a:tailEnd/>
          </a:ln>
        </p:spPr>
        <p:txBody>
          <a:bodyPr lIns="63500" tIns="25400" rIns="63500" bIns="25400">
            <a:prstTxWarp prst="textNoShape">
              <a:avLst/>
            </a:prstTxWarp>
            <a:spAutoFit/>
          </a:bodyPr>
          <a:lstStyle/>
          <a:p>
            <a:pPr marL="342900" indent="-342900">
              <a:lnSpc>
                <a:spcPct val="78000"/>
              </a:lnSpc>
            </a:pPr>
            <a:r>
              <a:rPr lang="en-US" b="1">
                <a:latin typeface="Calibri" charset="0"/>
              </a:rPr>
              <a:t>temp = v[k];</a:t>
            </a:r>
          </a:p>
          <a:p>
            <a:pPr marL="342900" indent="-342900">
              <a:lnSpc>
                <a:spcPct val="78000"/>
              </a:lnSpc>
            </a:pPr>
            <a:r>
              <a:rPr lang="en-US" b="1">
                <a:latin typeface="Calibri" charset="0"/>
              </a:rPr>
              <a:t>v[k] = v[k+1];</a:t>
            </a:r>
          </a:p>
          <a:p>
            <a:pPr marL="342900" indent="-342900">
              <a:lnSpc>
                <a:spcPct val="78000"/>
              </a:lnSpc>
            </a:pPr>
            <a:r>
              <a:rPr lang="en-US" b="1">
                <a:latin typeface="Calibri" charset="0"/>
              </a:rPr>
              <a:t>v[k+1] = temp;</a:t>
            </a:r>
            <a:endParaRPr lang="en-US" sz="1200">
              <a:latin typeface="Calibri" charset="0"/>
            </a:endParaRPr>
          </a:p>
        </p:txBody>
      </p:sp>
      <p:sp>
        <p:nvSpPr>
          <p:cNvPr id="21519" name="Rectangle 19"/>
          <p:cNvSpPr>
            <a:spLocks noChangeArrowheads="1"/>
          </p:cNvSpPr>
          <p:nvPr/>
        </p:nvSpPr>
        <p:spPr bwMode="auto">
          <a:xfrm>
            <a:off x="4624389" y="4298950"/>
            <a:ext cx="2984500" cy="266700"/>
          </a:xfrm>
          <a:prstGeom prst="rect">
            <a:avLst/>
          </a:prstGeom>
          <a:noFill/>
          <a:ln w="12700">
            <a:noFill/>
            <a:miter lim="800000"/>
            <a:headEnd/>
            <a:tailEnd/>
          </a:ln>
        </p:spPr>
        <p:txBody>
          <a:bodyPr wrap="none" anchor="ctr">
            <a:prstTxWarp prst="textNoShape">
              <a:avLst/>
            </a:prstTxWarp>
          </a:bodyPr>
          <a:lstStyle/>
          <a:p>
            <a:endParaRPr lang="en-US">
              <a:latin typeface="Calibri" charset="0"/>
            </a:endParaRPr>
          </a:p>
        </p:txBody>
      </p:sp>
      <p:sp>
        <p:nvSpPr>
          <p:cNvPr id="21520" name="Rectangle 20"/>
          <p:cNvSpPr>
            <a:spLocks noChangeArrowheads="1"/>
          </p:cNvSpPr>
          <p:nvPr/>
        </p:nvSpPr>
        <p:spPr bwMode="auto">
          <a:xfrm>
            <a:off x="4624390" y="3125788"/>
            <a:ext cx="4384575" cy="951542"/>
          </a:xfrm>
          <a:prstGeom prst="rect">
            <a:avLst/>
          </a:prstGeom>
          <a:noFill/>
          <a:ln w="12700">
            <a:noFill/>
            <a:miter lim="800000"/>
            <a:headEnd/>
            <a:tailEnd/>
          </a:ln>
        </p:spPr>
        <p:txBody>
          <a:bodyPr wrap="none" lIns="90487" tIns="44450" rIns="90487" bIns="44450">
            <a:prstTxWarp prst="textNoShape">
              <a:avLst/>
            </a:prstTxWarp>
            <a:spAutoFit/>
          </a:bodyPr>
          <a:lstStyle/>
          <a:p>
            <a:r>
              <a:rPr lang="en-US" sz="1400">
                <a:latin typeface="Courier New" charset="0"/>
              </a:rPr>
              <a:t>0000 1001 1100 0110 1010 1111 0101 1000</a:t>
            </a:r>
          </a:p>
          <a:p>
            <a:r>
              <a:rPr lang="en-US" sz="1400">
                <a:latin typeface="Courier New" charset="0"/>
              </a:rPr>
              <a:t>1010 1111 0101 1000 0000 1001 1100 0110 </a:t>
            </a:r>
          </a:p>
          <a:p>
            <a:r>
              <a:rPr lang="en-US" sz="1400">
                <a:latin typeface="Courier New" charset="0"/>
              </a:rPr>
              <a:t>1100 0110 1010 1111 0101 1000 0000 1001 </a:t>
            </a:r>
          </a:p>
          <a:p>
            <a:r>
              <a:rPr lang="en-US" sz="1400">
                <a:latin typeface="Courier New" charset="0"/>
              </a:rPr>
              <a:t>0101 1000 0000 1001 1100 0110 1010 1111</a:t>
            </a:r>
            <a:r>
              <a:rPr lang="en-US" sz="1400">
                <a:latin typeface="Courier" charset="0"/>
              </a:rPr>
              <a:t> </a:t>
            </a:r>
          </a:p>
        </p:txBody>
      </p:sp>
      <p:sp>
        <p:nvSpPr>
          <p:cNvPr id="21521" name="Rectangle 22"/>
          <p:cNvSpPr>
            <a:spLocks noChangeArrowheads="1"/>
          </p:cNvSpPr>
          <p:nvPr/>
        </p:nvSpPr>
        <p:spPr bwMode="auto">
          <a:xfrm>
            <a:off x="844551" y="3816351"/>
            <a:ext cx="2730500" cy="139700"/>
          </a:xfrm>
          <a:prstGeom prst="rect">
            <a:avLst/>
          </a:prstGeom>
          <a:solidFill>
            <a:srgbClr val="FF8DA0"/>
          </a:solid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21522" name="Line 23"/>
          <p:cNvSpPr>
            <a:spLocks noChangeShapeType="1"/>
          </p:cNvSpPr>
          <p:nvPr/>
        </p:nvSpPr>
        <p:spPr bwMode="auto">
          <a:xfrm>
            <a:off x="2085975" y="2922588"/>
            <a:ext cx="0" cy="40005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1523" name="Rectangle 24"/>
          <p:cNvSpPr>
            <a:spLocks noChangeArrowheads="1"/>
          </p:cNvSpPr>
          <p:nvPr/>
        </p:nvSpPr>
        <p:spPr bwMode="auto">
          <a:xfrm>
            <a:off x="609600" y="6070601"/>
            <a:ext cx="3708400" cy="544354"/>
          </a:xfrm>
          <a:prstGeom prst="rect">
            <a:avLst/>
          </a:prstGeom>
          <a:noFill/>
          <a:ln w="28575">
            <a:pattFill prst="pct70">
              <a:fgClr>
                <a:schemeClr val="tx1"/>
              </a:fgClr>
              <a:bgClr>
                <a:schemeClr val="bg1"/>
              </a:bgClr>
            </a:pattFill>
            <a:miter lim="800000"/>
            <a:headEnd/>
            <a:tailEnd/>
          </a:ln>
        </p:spPr>
        <p:txBody>
          <a:bodyPr lIns="63500" tIns="25400" rIns="63500" bIns="25400">
            <a:prstTxWarp prst="textNoShape">
              <a:avLst/>
            </a:prstTxWarp>
            <a:spAutoFit/>
          </a:bodyPr>
          <a:lstStyle/>
          <a:p>
            <a:pPr algn="ctr">
              <a:lnSpc>
                <a:spcPct val="88000"/>
              </a:lnSpc>
              <a:spcBef>
                <a:spcPct val="43000"/>
              </a:spcBef>
            </a:pPr>
            <a:r>
              <a:rPr lang="en-US" b="1">
                <a:solidFill>
                  <a:srgbClr val="005400"/>
                </a:solidFill>
                <a:latin typeface="Calibri" charset="0"/>
              </a:rPr>
              <a:t>Logic Circuit Description</a:t>
            </a:r>
            <a:br>
              <a:rPr lang="en-US" b="1">
                <a:solidFill>
                  <a:srgbClr val="005400"/>
                </a:solidFill>
                <a:latin typeface="Calibri" charset="0"/>
              </a:rPr>
            </a:br>
            <a:r>
              <a:rPr lang="en-US" b="1">
                <a:solidFill>
                  <a:srgbClr val="005400"/>
                </a:solidFill>
                <a:latin typeface="Calibri" charset="0"/>
              </a:rPr>
              <a:t>(Circuit Schematic Diagrams)</a:t>
            </a:r>
          </a:p>
        </p:txBody>
      </p:sp>
      <p:sp>
        <p:nvSpPr>
          <p:cNvPr id="21524" name="Line 26"/>
          <p:cNvSpPr>
            <a:spLocks noChangeShapeType="1"/>
          </p:cNvSpPr>
          <p:nvPr/>
        </p:nvSpPr>
        <p:spPr bwMode="auto">
          <a:xfrm>
            <a:off x="2286000" y="5224464"/>
            <a:ext cx="0" cy="8509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1525" name="Rectangle 27"/>
          <p:cNvSpPr>
            <a:spLocks noChangeArrowheads="1"/>
          </p:cNvSpPr>
          <p:nvPr/>
        </p:nvSpPr>
        <p:spPr bwMode="auto">
          <a:xfrm>
            <a:off x="381000" y="5368926"/>
            <a:ext cx="1981200" cy="529119"/>
          </a:xfrm>
          <a:prstGeom prst="rect">
            <a:avLst/>
          </a:prstGeom>
          <a:noFill/>
          <a:ln w="12700">
            <a:noFill/>
            <a:miter lim="800000"/>
            <a:headEnd/>
            <a:tailEnd/>
          </a:ln>
        </p:spPr>
        <p:txBody>
          <a:bodyPr lIns="63500" tIns="25400" rIns="63500" bIns="25400">
            <a:prstTxWarp prst="textNoShape">
              <a:avLst/>
            </a:prstTxWarp>
            <a:spAutoFit/>
          </a:bodyPr>
          <a:lstStyle/>
          <a:p>
            <a:pPr>
              <a:lnSpc>
                <a:spcPct val="85000"/>
              </a:lnSpc>
            </a:pPr>
            <a:r>
              <a:rPr lang="en-US" b="1" i="1">
                <a:latin typeface="Calibri" charset="0"/>
              </a:rPr>
              <a:t>Architecture Implementation</a:t>
            </a:r>
          </a:p>
        </p:txBody>
      </p:sp>
      <p:pic>
        <p:nvPicPr>
          <p:cNvPr id="21526" name="Picture 35" descr="Picture 1"/>
          <p:cNvPicPr>
            <a:picLocks noChangeAspect="1" noChangeArrowheads="1"/>
          </p:cNvPicPr>
          <p:nvPr/>
        </p:nvPicPr>
        <p:blipFill>
          <a:blip r:embed="rId6"/>
          <a:srcRect/>
          <a:stretch>
            <a:fillRect/>
          </a:stretch>
        </p:blipFill>
        <p:spPr bwMode="auto">
          <a:xfrm>
            <a:off x="4624389" y="4178301"/>
            <a:ext cx="1638300" cy="1373188"/>
          </a:xfrm>
          <a:prstGeom prst="rect">
            <a:avLst/>
          </a:prstGeom>
          <a:noFill/>
          <a:ln w="9525">
            <a:noFill/>
            <a:miter lim="800000"/>
            <a:headEnd/>
            <a:tailEnd/>
          </a:ln>
        </p:spPr>
      </p:pic>
      <p:sp>
        <p:nvSpPr>
          <p:cNvPr id="21527" name="Rectangle 36"/>
          <p:cNvSpPr>
            <a:spLocks noChangeArrowheads="1"/>
          </p:cNvSpPr>
          <p:nvPr/>
        </p:nvSpPr>
        <p:spPr bwMode="auto">
          <a:xfrm>
            <a:off x="6008688" y="5291139"/>
            <a:ext cx="304800" cy="336550"/>
          </a:xfrm>
          <a:prstGeom prst="rect">
            <a:avLst/>
          </a:prstGeom>
          <a:solidFill>
            <a:schemeClr val="bg1"/>
          </a:solidFill>
          <a:ln w="12700">
            <a:noFill/>
            <a:miter lim="800000"/>
            <a:headEnd/>
            <a:tailEnd/>
          </a:ln>
        </p:spPr>
        <p:txBody>
          <a:bodyPr wrap="none" anchor="ctr">
            <a:prstTxWarp prst="textNoShape">
              <a:avLst/>
            </a:prstTxWarp>
          </a:bodyPr>
          <a:lstStyle/>
          <a:p>
            <a:endParaRPr lang="en-US">
              <a:latin typeface="Calibri" charset="0"/>
            </a:endParaRPr>
          </a:p>
        </p:txBody>
      </p:sp>
      <p:sp>
        <p:nvSpPr>
          <p:cNvPr id="21528" name="TextBox 24"/>
          <p:cNvSpPr txBox="1">
            <a:spLocks noChangeArrowheads="1"/>
          </p:cNvSpPr>
          <p:nvPr/>
        </p:nvSpPr>
        <p:spPr bwMode="auto">
          <a:xfrm>
            <a:off x="6359853" y="2184401"/>
            <a:ext cx="2590473" cy="830997"/>
          </a:xfrm>
          <a:prstGeom prst="rect">
            <a:avLst/>
          </a:prstGeom>
          <a:noFill/>
          <a:ln w="9525">
            <a:noFill/>
            <a:miter lim="800000"/>
            <a:headEnd/>
            <a:tailEnd/>
          </a:ln>
        </p:spPr>
        <p:txBody>
          <a:bodyPr wrap="none">
            <a:prstTxWarp prst="textNoShape">
              <a:avLst/>
            </a:prstTxWarp>
            <a:spAutoFit/>
          </a:bodyPr>
          <a:lstStyle/>
          <a:p>
            <a:pPr algn="r"/>
            <a:r>
              <a:rPr lang="en-US" sz="1600">
                <a:latin typeface="Calibri" charset="0"/>
              </a:rPr>
              <a:t>Anything can be represented</a:t>
            </a:r>
            <a:br>
              <a:rPr lang="en-US" sz="1600">
                <a:latin typeface="Calibri" charset="0"/>
              </a:rPr>
            </a:br>
            <a:r>
              <a:rPr lang="en-US" sz="1600">
                <a:latin typeface="Calibri" charset="0"/>
              </a:rPr>
              <a:t>as a </a:t>
            </a:r>
            <a:r>
              <a:rPr lang="en-US" sz="1600" i="1">
                <a:latin typeface="Calibri" charset="0"/>
              </a:rPr>
              <a:t>number</a:t>
            </a:r>
            <a:r>
              <a:rPr lang="en-US" sz="1600">
                <a:latin typeface="Calibri" charset="0"/>
              </a:rPr>
              <a:t>, </a:t>
            </a:r>
            <a:br>
              <a:rPr lang="en-US" sz="1600">
                <a:latin typeface="Calibri" charset="0"/>
              </a:rPr>
            </a:br>
            <a:r>
              <a:rPr lang="en-US" sz="1600">
                <a:latin typeface="Calibri" charset="0"/>
              </a:rPr>
              <a:t>i.e., data or instructions</a:t>
            </a:r>
          </a:p>
        </p:txBody>
      </p:sp>
      <p:sp>
        <p:nvSpPr>
          <p:cNvPr id="27" name="Slide Number Placeholder 26"/>
          <p:cNvSpPr>
            <a:spLocks noGrp="1"/>
          </p:cNvSpPr>
          <p:nvPr>
            <p:ph type="sldNum" sz="quarter" idx="12"/>
          </p:nvPr>
        </p:nvSpPr>
        <p:spPr/>
        <p:txBody>
          <a:bodyPr/>
          <a:lstStyle/>
          <a:p>
            <a:pPr>
              <a:defRPr/>
            </a:pPr>
            <a:fld id="{5A4513E0-2E5C-2743-9841-8E41BC710CE1}" type="slidenum">
              <a:rPr lang="en-US"/>
              <a:pPr>
                <a:defRPr/>
              </a:pPr>
              <a:t>4</a:t>
            </a:fld>
            <a:endParaRPr lang="en-US"/>
          </a:p>
        </p:txBody>
      </p:sp>
      <p:sp>
        <p:nvSpPr>
          <p:cNvPr id="29" name="Rectangle 28"/>
          <p:cNvSpPr/>
          <p:nvPr/>
        </p:nvSpPr>
        <p:spPr>
          <a:xfrm>
            <a:off x="203200" y="4046538"/>
            <a:ext cx="6637339" cy="2811462"/>
          </a:xfrm>
          <a:prstGeom prst="rect">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32198687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Group 2"/>
          <p:cNvGrpSpPr>
            <a:grpSpLocks/>
          </p:cNvGrpSpPr>
          <p:nvPr/>
        </p:nvGrpSpPr>
        <p:grpSpPr bwMode="auto">
          <a:xfrm>
            <a:off x="5029200" y="3654425"/>
            <a:ext cx="457200" cy="1136650"/>
            <a:chOff x="3168" y="2302"/>
            <a:chExt cx="288" cy="716"/>
          </a:xfrm>
        </p:grpSpPr>
        <p:sp>
          <p:nvSpPr>
            <p:cNvPr id="34983" name="Line 3"/>
            <p:cNvSpPr>
              <a:spLocks noChangeShapeType="1"/>
            </p:cNvSpPr>
            <p:nvPr/>
          </p:nvSpPr>
          <p:spPr bwMode="auto">
            <a:xfrm>
              <a:off x="3168" y="2302"/>
              <a:ext cx="0" cy="163"/>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984" name="Line 4"/>
            <p:cNvSpPr>
              <a:spLocks noChangeShapeType="1"/>
            </p:cNvSpPr>
            <p:nvPr/>
          </p:nvSpPr>
          <p:spPr bwMode="auto">
            <a:xfrm>
              <a:off x="3176" y="2302"/>
              <a:ext cx="272" cy="163"/>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985" name="Line 5"/>
            <p:cNvSpPr>
              <a:spLocks noChangeShapeType="1"/>
            </p:cNvSpPr>
            <p:nvPr/>
          </p:nvSpPr>
          <p:spPr bwMode="auto">
            <a:xfrm>
              <a:off x="3176" y="2481"/>
              <a:ext cx="128" cy="74"/>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986" name="Line 6"/>
            <p:cNvSpPr>
              <a:spLocks noChangeShapeType="1"/>
            </p:cNvSpPr>
            <p:nvPr/>
          </p:nvSpPr>
          <p:spPr bwMode="auto">
            <a:xfrm>
              <a:off x="3312" y="2571"/>
              <a:ext cx="0" cy="163"/>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987" name="Line 7"/>
            <p:cNvSpPr>
              <a:spLocks noChangeShapeType="1"/>
            </p:cNvSpPr>
            <p:nvPr/>
          </p:nvSpPr>
          <p:spPr bwMode="auto">
            <a:xfrm>
              <a:off x="3456" y="2481"/>
              <a:ext cx="0" cy="342"/>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988" name="Line 8"/>
            <p:cNvSpPr>
              <a:spLocks noChangeShapeType="1"/>
            </p:cNvSpPr>
            <p:nvPr/>
          </p:nvSpPr>
          <p:spPr bwMode="auto">
            <a:xfrm flipV="1">
              <a:off x="3176" y="2734"/>
              <a:ext cx="128" cy="105"/>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989" name="Line 9"/>
            <p:cNvSpPr>
              <a:spLocks noChangeShapeType="1"/>
            </p:cNvSpPr>
            <p:nvPr/>
          </p:nvSpPr>
          <p:spPr bwMode="auto">
            <a:xfrm>
              <a:off x="3168" y="2839"/>
              <a:ext cx="0" cy="163"/>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990" name="Line 10"/>
            <p:cNvSpPr>
              <a:spLocks noChangeShapeType="1"/>
            </p:cNvSpPr>
            <p:nvPr/>
          </p:nvSpPr>
          <p:spPr bwMode="auto">
            <a:xfrm flipV="1">
              <a:off x="3176" y="2823"/>
              <a:ext cx="272" cy="195"/>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grpSp>
      <p:sp>
        <p:nvSpPr>
          <p:cNvPr id="34819" name="Line 11"/>
          <p:cNvSpPr>
            <a:spLocks noChangeShapeType="1"/>
          </p:cNvSpPr>
          <p:nvPr/>
        </p:nvSpPr>
        <p:spPr bwMode="auto">
          <a:xfrm flipH="1">
            <a:off x="5473700" y="4210050"/>
            <a:ext cx="2311400" cy="0"/>
          </a:xfrm>
          <a:prstGeom prst="line">
            <a:avLst/>
          </a:prstGeom>
          <a:noFill/>
          <a:ln w="25400">
            <a:solidFill>
              <a:schemeClr val="tx1"/>
            </a:solidFill>
            <a:round/>
            <a:headEnd type="triangle" w="med" len="med"/>
            <a:tailEnd/>
          </a:ln>
        </p:spPr>
        <p:txBody>
          <a:bodyPr wrap="none" anchor="ctr"/>
          <a:lstStyle/>
          <a:p>
            <a:pPr>
              <a:defRPr/>
            </a:pPr>
            <a:endParaRPr lang="en-US">
              <a:latin typeface="+mn-lt"/>
              <a:ea typeface="ＭＳ Ｐゴシック" charset="-128"/>
              <a:cs typeface="ＭＳ Ｐゴシック" charset="-128"/>
            </a:endParaRPr>
          </a:p>
        </p:txBody>
      </p:sp>
      <p:sp>
        <p:nvSpPr>
          <p:cNvPr id="34820" name="Line 12"/>
          <p:cNvSpPr>
            <a:spLocks noChangeShapeType="1"/>
          </p:cNvSpPr>
          <p:nvPr/>
        </p:nvSpPr>
        <p:spPr bwMode="auto">
          <a:xfrm flipH="1">
            <a:off x="5861050" y="4146550"/>
            <a:ext cx="88900" cy="128588"/>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21" name="Rectangle 13"/>
          <p:cNvSpPr>
            <a:spLocks noChangeArrowheads="1"/>
          </p:cNvSpPr>
          <p:nvPr/>
        </p:nvSpPr>
        <p:spPr bwMode="auto">
          <a:xfrm>
            <a:off x="5541963" y="4202113"/>
            <a:ext cx="417512" cy="366712"/>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32</a:t>
            </a:r>
          </a:p>
        </p:txBody>
      </p:sp>
      <p:sp>
        <p:nvSpPr>
          <p:cNvPr id="34822" name="Line 14"/>
          <p:cNvSpPr>
            <a:spLocks noChangeShapeType="1"/>
          </p:cNvSpPr>
          <p:nvPr/>
        </p:nvSpPr>
        <p:spPr bwMode="auto">
          <a:xfrm>
            <a:off x="5257800" y="3289300"/>
            <a:ext cx="0" cy="482600"/>
          </a:xfrm>
          <a:prstGeom prst="line">
            <a:avLst/>
          </a:prstGeom>
          <a:noFill/>
          <a:ln w="25400">
            <a:solidFill>
              <a:schemeClr val="accent2"/>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4823" name="Rectangle 15"/>
          <p:cNvSpPr>
            <a:spLocks noChangeArrowheads="1"/>
          </p:cNvSpPr>
          <p:nvPr/>
        </p:nvSpPr>
        <p:spPr bwMode="auto">
          <a:xfrm>
            <a:off x="3962400" y="2971800"/>
            <a:ext cx="1573213" cy="363538"/>
          </a:xfrm>
          <a:prstGeom prst="rect">
            <a:avLst/>
          </a:prstGeom>
          <a:noFill/>
          <a:ln w="12700">
            <a:noFill/>
            <a:miter lim="800000"/>
            <a:headEnd/>
            <a:tailEnd/>
          </a:ln>
        </p:spPr>
        <p:txBody>
          <a:bodyPr lIns="90488" tIns="44450" rIns="90488" bIns="44450">
            <a:spAutoFit/>
          </a:bodyPr>
          <a:lstStyle/>
          <a:p>
            <a:pPr>
              <a:defRPr/>
            </a:pPr>
            <a:r>
              <a:rPr lang="en-US" b="1">
                <a:solidFill>
                  <a:schemeClr val="accent2"/>
                </a:solidFill>
                <a:latin typeface="+mn-lt"/>
                <a:ea typeface="ＭＳ Ｐゴシック" charset="-128"/>
                <a:cs typeface="ＭＳ Ｐゴシック" charset="-128"/>
              </a:rPr>
              <a:t>ALUctr =</a:t>
            </a:r>
          </a:p>
        </p:txBody>
      </p:sp>
      <p:sp>
        <p:nvSpPr>
          <p:cNvPr id="34824" name="Rectangle 16"/>
          <p:cNvSpPr>
            <a:spLocks noChangeArrowheads="1"/>
          </p:cNvSpPr>
          <p:nvPr/>
        </p:nvSpPr>
        <p:spPr bwMode="auto">
          <a:xfrm>
            <a:off x="1055688" y="4352925"/>
            <a:ext cx="465137" cy="366713"/>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Clk</a:t>
            </a:r>
          </a:p>
        </p:txBody>
      </p:sp>
      <p:sp>
        <p:nvSpPr>
          <p:cNvPr id="34825" name="Rectangle 17"/>
          <p:cNvSpPr>
            <a:spLocks noChangeArrowheads="1"/>
          </p:cNvSpPr>
          <p:nvPr/>
        </p:nvSpPr>
        <p:spPr bwMode="auto">
          <a:xfrm>
            <a:off x="665163" y="3775075"/>
            <a:ext cx="720725" cy="366713"/>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busW</a:t>
            </a:r>
          </a:p>
        </p:txBody>
      </p:sp>
      <p:sp>
        <p:nvSpPr>
          <p:cNvPr id="34826" name="Rectangle 18"/>
          <p:cNvSpPr>
            <a:spLocks noChangeArrowheads="1"/>
          </p:cNvSpPr>
          <p:nvPr/>
        </p:nvSpPr>
        <p:spPr bwMode="auto">
          <a:xfrm>
            <a:off x="1755775" y="3654425"/>
            <a:ext cx="1431925" cy="1130300"/>
          </a:xfrm>
          <a:prstGeom prst="rect">
            <a:avLst/>
          </a:prstGeom>
          <a:noFill/>
          <a:ln w="254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4827" name="Line 19"/>
          <p:cNvSpPr>
            <a:spLocks noChangeShapeType="1"/>
          </p:cNvSpPr>
          <p:nvPr/>
        </p:nvSpPr>
        <p:spPr bwMode="auto">
          <a:xfrm>
            <a:off x="1746250" y="4576763"/>
            <a:ext cx="250825" cy="635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28" name="Line 20"/>
          <p:cNvSpPr>
            <a:spLocks noChangeShapeType="1"/>
          </p:cNvSpPr>
          <p:nvPr/>
        </p:nvSpPr>
        <p:spPr bwMode="auto">
          <a:xfrm flipH="1">
            <a:off x="1768475" y="4649788"/>
            <a:ext cx="301625" cy="98425"/>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30" name="Rectangle 22"/>
          <p:cNvSpPr>
            <a:spLocks noChangeArrowheads="1"/>
          </p:cNvSpPr>
          <p:nvPr/>
        </p:nvSpPr>
        <p:spPr bwMode="auto">
          <a:xfrm>
            <a:off x="815975" y="3057525"/>
            <a:ext cx="987425" cy="366713"/>
          </a:xfrm>
          <a:prstGeom prst="rect">
            <a:avLst/>
          </a:prstGeom>
          <a:noFill/>
          <a:ln w="12700">
            <a:noFill/>
            <a:miter lim="800000"/>
            <a:headEnd/>
            <a:tailEnd/>
          </a:ln>
        </p:spPr>
        <p:txBody>
          <a:bodyPr wrap="none" lIns="90488" tIns="44450" rIns="90488" bIns="44450">
            <a:spAutoFit/>
          </a:bodyPr>
          <a:lstStyle/>
          <a:p>
            <a:pPr>
              <a:defRPr/>
            </a:pPr>
            <a:r>
              <a:rPr lang="en-US" b="1">
                <a:solidFill>
                  <a:schemeClr val="accent2"/>
                </a:solidFill>
                <a:latin typeface="+mn-lt"/>
                <a:ea typeface="ＭＳ Ｐゴシック" charset="-128"/>
                <a:cs typeface="ＭＳ Ｐゴシック" charset="-128"/>
              </a:rPr>
              <a:t>RegWr =</a:t>
            </a:r>
          </a:p>
        </p:txBody>
      </p:sp>
      <p:sp>
        <p:nvSpPr>
          <p:cNvPr id="34831" name="Line 23"/>
          <p:cNvSpPr>
            <a:spLocks noChangeShapeType="1"/>
          </p:cNvSpPr>
          <p:nvPr/>
        </p:nvSpPr>
        <p:spPr bwMode="auto">
          <a:xfrm flipH="1">
            <a:off x="749300" y="4140200"/>
            <a:ext cx="1016000" cy="0"/>
          </a:xfrm>
          <a:prstGeom prst="line">
            <a:avLst/>
          </a:prstGeom>
          <a:noFill/>
          <a:ln w="25400">
            <a:solidFill>
              <a:schemeClr val="tx1"/>
            </a:solidFill>
            <a:round/>
            <a:headEnd type="triangle" w="med" len="med"/>
            <a:tailEnd/>
          </a:ln>
        </p:spPr>
        <p:txBody>
          <a:bodyPr wrap="none" anchor="ctr"/>
          <a:lstStyle/>
          <a:p>
            <a:pPr>
              <a:defRPr/>
            </a:pPr>
            <a:endParaRPr lang="en-US">
              <a:latin typeface="+mn-lt"/>
              <a:ea typeface="ＭＳ Ｐゴシック" charset="-128"/>
              <a:cs typeface="ＭＳ Ｐゴシック" charset="-128"/>
            </a:endParaRPr>
          </a:p>
        </p:txBody>
      </p:sp>
      <p:sp>
        <p:nvSpPr>
          <p:cNvPr id="34832" name="Line 24"/>
          <p:cNvSpPr>
            <a:spLocks noChangeShapeType="1"/>
          </p:cNvSpPr>
          <p:nvPr/>
        </p:nvSpPr>
        <p:spPr bwMode="auto">
          <a:xfrm flipH="1">
            <a:off x="1289050" y="4075113"/>
            <a:ext cx="88900" cy="128587"/>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33" name="Rectangle 25"/>
          <p:cNvSpPr>
            <a:spLocks noChangeArrowheads="1"/>
          </p:cNvSpPr>
          <p:nvPr/>
        </p:nvSpPr>
        <p:spPr bwMode="auto">
          <a:xfrm>
            <a:off x="969963" y="4130675"/>
            <a:ext cx="417512" cy="366713"/>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32</a:t>
            </a:r>
          </a:p>
        </p:txBody>
      </p:sp>
      <p:sp>
        <p:nvSpPr>
          <p:cNvPr id="34834" name="Line 26"/>
          <p:cNvSpPr>
            <a:spLocks noChangeShapeType="1"/>
          </p:cNvSpPr>
          <p:nvPr/>
        </p:nvSpPr>
        <p:spPr bwMode="auto">
          <a:xfrm>
            <a:off x="3225800" y="3784600"/>
            <a:ext cx="1778000" cy="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4835" name="Line 27"/>
          <p:cNvSpPr>
            <a:spLocks noChangeShapeType="1"/>
          </p:cNvSpPr>
          <p:nvPr/>
        </p:nvSpPr>
        <p:spPr bwMode="auto">
          <a:xfrm flipH="1">
            <a:off x="4184650" y="3719513"/>
            <a:ext cx="88900" cy="130175"/>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36" name="Rectangle 28"/>
          <p:cNvSpPr>
            <a:spLocks noChangeArrowheads="1"/>
          </p:cNvSpPr>
          <p:nvPr/>
        </p:nvSpPr>
        <p:spPr bwMode="auto">
          <a:xfrm>
            <a:off x="3865563" y="3846513"/>
            <a:ext cx="417512" cy="366712"/>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32</a:t>
            </a:r>
          </a:p>
        </p:txBody>
      </p:sp>
      <p:sp>
        <p:nvSpPr>
          <p:cNvPr id="34837" name="Rectangle 29"/>
          <p:cNvSpPr>
            <a:spLocks noChangeArrowheads="1"/>
          </p:cNvSpPr>
          <p:nvPr/>
        </p:nvSpPr>
        <p:spPr bwMode="auto">
          <a:xfrm>
            <a:off x="3560763" y="3490913"/>
            <a:ext cx="663575" cy="363537"/>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busA</a:t>
            </a:r>
          </a:p>
        </p:txBody>
      </p:sp>
      <p:sp>
        <p:nvSpPr>
          <p:cNvPr id="34838" name="Line 30"/>
          <p:cNvSpPr>
            <a:spLocks noChangeShapeType="1"/>
          </p:cNvSpPr>
          <p:nvPr/>
        </p:nvSpPr>
        <p:spPr bwMode="auto">
          <a:xfrm flipV="1">
            <a:off x="1905000" y="3263900"/>
            <a:ext cx="0" cy="390525"/>
          </a:xfrm>
          <a:prstGeom prst="line">
            <a:avLst/>
          </a:prstGeom>
          <a:noFill/>
          <a:ln w="25400">
            <a:solidFill>
              <a:schemeClr val="accent2"/>
            </a:solidFill>
            <a:round/>
            <a:headEnd type="triangle" w="med" len="med"/>
            <a:tailEnd/>
          </a:ln>
        </p:spPr>
        <p:txBody>
          <a:bodyPr wrap="none" anchor="ctr"/>
          <a:lstStyle/>
          <a:p>
            <a:pPr>
              <a:defRPr/>
            </a:pPr>
            <a:endParaRPr lang="en-US">
              <a:latin typeface="+mn-lt"/>
              <a:ea typeface="ＭＳ Ｐゴシック" charset="-128"/>
              <a:cs typeface="ＭＳ Ｐゴシック" charset="-128"/>
            </a:endParaRPr>
          </a:p>
        </p:txBody>
      </p:sp>
      <p:sp>
        <p:nvSpPr>
          <p:cNvPr id="34839" name="Line 31"/>
          <p:cNvSpPr>
            <a:spLocks noChangeShapeType="1"/>
          </p:cNvSpPr>
          <p:nvPr/>
        </p:nvSpPr>
        <p:spPr bwMode="auto">
          <a:xfrm>
            <a:off x="3225800" y="4484688"/>
            <a:ext cx="939800" cy="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4840" name="Line 32"/>
          <p:cNvSpPr>
            <a:spLocks noChangeShapeType="1"/>
          </p:cNvSpPr>
          <p:nvPr/>
        </p:nvSpPr>
        <p:spPr bwMode="auto">
          <a:xfrm flipV="1">
            <a:off x="3663950" y="4337050"/>
            <a:ext cx="139700" cy="2413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41" name="Rectangle 33"/>
          <p:cNvSpPr>
            <a:spLocks noChangeArrowheads="1"/>
          </p:cNvSpPr>
          <p:nvPr/>
        </p:nvSpPr>
        <p:spPr bwMode="auto">
          <a:xfrm>
            <a:off x="3255963" y="4475163"/>
            <a:ext cx="417512" cy="366712"/>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32</a:t>
            </a:r>
          </a:p>
        </p:txBody>
      </p:sp>
      <p:sp>
        <p:nvSpPr>
          <p:cNvPr id="34842" name="Rectangle 34"/>
          <p:cNvSpPr>
            <a:spLocks noChangeArrowheads="1"/>
          </p:cNvSpPr>
          <p:nvPr/>
        </p:nvSpPr>
        <p:spPr bwMode="auto">
          <a:xfrm>
            <a:off x="3179763" y="4191000"/>
            <a:ext cx="650875" cy="363538"/>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busB</a:t>
            </a:r>
          </a:p>
        </p:txBody>
      </p:sp>
      <p:sp>
        <p:nvSpPr>
          <p:cNvPr id="34843" name="Line 35"/>
          <p:cNvSpPr>
            <a:spLocks noChangeShapeType="1"/>
          </p:cNvSpPr>
          <p:nvPr/>
        </p:nvSpPr>
        <p:spPr bwMode="auto">
          <a:xfrm flipH="1" flipV="1">
            <a:off x="1112838" y="4654550"/>
            <a:ext cx="614362" cy="1588"/>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44" name="Line 36"/>
          <p:cNvSpPr>
            <a:spLocks noChangeShapeType="1"/>
          </p:cNvSpPr>
          <p:nvPr/>
        </p:nvSpPr>
        <p:spPr bwMode="auto">
          <a:xfrm>
            <a:off x="3048000" y="3241675"/>
            <a:ext cx="0" cy="37465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45" name="Line 37"/>
          <p:cNvSpPr>
            <a:spLocks noChangeShapeType="1"/>
          </p:cNvSpPr>
          <p:nvPr/>
        </p:nvSpPr>
        <p:spPr bwMode="auto">
          <a:xfrm flipV="1">
            <a:off x="2978150" y="3351213"/>
            <a:ext cx="139700" cy="155575"/>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46" name="Rectangle 38"/>
          <p:cNvSpPr>
            <a:spLocks noChangeArrowheads="1"/>
          </p:cNvSpPr>
          <p:nvPr/>
        </p:nvSpPr>
        <p:spPr bwMode="auto">
          <a:xfrm>
            <a:off x="2798763" y="3206750"/>
            <a:ext cx="300037" cy="366713"/>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5</a:t>
            </a:r>
          </a:p>
        </p:txBody>
      </p:sp>
      <p:sp>
        <p:nvSpPr>
          <p:cNvPr id="34847" name="Line 39"/>
          <p:cNvSpPr>
            <a:spLocks noChangeShapeType="1"/>
          </p:cNvSpPr>
          <p:nvPr/>
        </p:nvSpPr>
        <p:spPr bwMode="auto">
          <a:xfrm>
            <a:off x="2209800" y="3016250"/>
            <a:ext cx="0" cy="612775"/>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48" name="Line 40"/>
          <p:cNvSpPr>
            <a:spLocks noChangeShapeType="1"/>
          </p:cNvSpPr>
          <p:nvPr/>
        </p:nvSpPr>
        <p:spPr bwMode="auto">
          <a:xfrm flipV="1">
            <a:off x="2139950" y="3351213"/>
            <a:ext cx="139700" cy="155575"/>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49" name="Rectangle 41"/>
          <p:cNvSpPr>
            <a:spLocks noChangeArrowheads="1"/>
          </p:cNvSpPr>
          <p:nvPr/>
        </p:nvSpPr>
        <p:spPr bwMode="auto">
          <a:xfrm>
            <a:off x="1960563" y="3206750"/>
            <a:ext cx="300037" cy="366713"/>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5</a:t>
            </a:r>
          </a:p>
        </p:txBody>
      </p:sp>
      <p:sp>
        <p:nvSpPr>
          <p:cNvPr id="34850" name="Line 42"/>
          <p:cNvSpPr>
            <a:spLocks noChangeShapeType="1"/>
          </p:cNvSpPr>
          <p:nvPr/>
        </p:nvSpPr>
        <p:spPr bwMode="auto">
          <a:xfrm>
            <a:off x="2590800" y="3241675"/>
            <a:ext cx="0" cy="37465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51" name="Line 43"/>
          <p:cNvSpPr>
            <a:spLocks noChangeShapeType="1"/>
          </p:cNvSpPr>
          <p:nvPr/>
        </p:nvSpPr>
        <p:spPr bwMode="auto">
          <a:xfrm flipV="1">
            <a:off x="2520950" y="3351213"/>
            <a:ext cx="139700" cy="155575"/>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52" name="Rectangle 44"/>
          <p:cNvSpPr>
            <a:spLocks noChangeArrowheads="1"/>
          </p:cNvSpPr>
          <p:nvPr/>
        </p:nvSpPr>
        <p:spPr bwMode="auto">
          <a:xfrm>
            <a:off x="2341563" y="3206750"/>
            <a:ext cx="300037" cy="366713"/>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5</a:t>
            </a:r>
          </a:p>
        </p:txBody>
      </p:sp>
      <p:sp>
        <p:nvSpPr>
          <p:cNvPr id="34853" name="Rectangle 45"/>
          <p:cNvSpPr>
            <a:spLocks noChangeArrowheads="1"/>
          </p:cNvSpPr>
          <p:nvPr/>
        </p:nvSpPr>
        <p:spPr bwMode="auto">
          <a:xfrm>
            <a:off x="1960563" y="3633788"/>
            <a:ext cx="469900" cy="366712"/>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Rw</a:t>
            </a:r>
          </a:p>
        </p:txBody>
      </p:sp>
      <p:sp>
        <p:nvSpPr>
          <p:cNvPr id="34854" name="Rectangle 46"/>
          <p:cNvSpPr>
            <a:spLocks noChangeArrowheads="1"/>
          </p:cNvSpPr>
          <p:nvPr/>
        </p:nvSpPr>
        <p:spPr bwMode="auto">
          <a:xfrm>
            <a:off x="2417763" y="3633788"/>
            <a:ext cx="434975" cy="363537"/>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Ra</a:t>
            </a:r>
          </a:p>
        </p:txBody>
      </p:sp>
      <p:sp>
        <p:nvSpPr>
          <p:cNvPr id="34855" name="Rectangle 47"/>
          <p:cNvSpPr>
            <a:spLocks noChangeArrowheads="1"/>
          </p:cNvSpPr>
          <p:nvPr/>
        </p:nvSpPr>
        <p:spPr bwMode="auto">
          <a:xfrm>
            <a:off x="2798763" y="3633788"/>
            <a:ext cx="428625" cy="366712"/>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Rb</a:t>
            </a:r>
          </a:p>
        </p:txBody>
      </p:sp>
      <p:sp>
        <p:nvSpPr>
          <p:cNvPr id="38951" name="Rectangle 48"/>
          <p:cNvSpPr>
            <a:spLocks noChangeArrowheads="1"/>
          </p:cNvSpPr>
          <p:nvPr/>
        </p:nvSpPr>
        <p:spPr bwMode="auto">
          <a:xfrm>
            <a:off x="1927225" y="3917950"/>
            <a:ext cx="1192213"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r>
              <a:rPr lang="en-US" b="1">
                <a:latin typeface="Calibri" charset="0"/>
              </a:rPr>
              <a:t>32 x 32-bit</a:t>
            </a:r>
          </a:p>
          <a:p>
            <a:pPr algn="ctr"/>
            <a:r>
              <a:rPr lang="en-US" b="1">
                <a:latin typeface="Calibri" charset="0"/>
              </a:rPr>
              <a:t>Registers</a:t>
            </a:r>
          </a:p>
        </p:txBody>
      </p:sp>
      <p:sp>
        <p:nvSpPr>
          <p:cNvPr id="34857" name="Line 49"/>
          <p:cNvSpPr>
            <a:spLocks noChangeShapeType="1"/>
          </p:cNvSpPr>
          <p:nvPr/>
        </p:nvSpPr>
        <p:spPr bwMode="auto">
          <a:xfrm flipH="1">
            <a:off x="749300" y="6172200"/>
            <a:ext cx="77978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58" name="Line 50"/>
          <p:cNvSpPr>
            <a:spLocks noChangeShapeType="1"/>
          </p:cNvSpPr>
          <p:nvPr/>
        </p:nvSpPr>
        <p:spPr bwMode="auto">
          <a:xfrm flipV="1">
            <a:off x="762000" y="4127500"/>
            <a:ext cx="0" cy="20574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59" name="Rectangle 51"/>
          <p:cNvSpPr>
            <a:spLocks noChangeArrowheads="1"/>
          </p:cNvSpPr>
          <p:nvPr/>
        </p:nvSpPr>
        <p:spPr bwMode="auto">
          <a:xfrm>
            <a:off x="2570163" y="2994025"/>
            <a:ext cx="400050" cy="366713"/>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Rs</a:t>
            </a:r>
          </a:p>
        </p:txBody>
      </p:sp>
      <p:sp>
        <p:nvSpPr>
          <p:cNvPr id="34860" name="Rectangle 52"/>
          <p:cNvSpPr>
            <a:spLocks noChangeArrowheads="1"/>
          </p:cNvSpPr>
          <p:nvPr/>
        </p:nvSpPr>
        <p:spPr bwMode="auto">
          <a:xfrm>
            <a:off x="2341563" y="2354263"/>
            <a:ext cx="396875" cy="363537"/>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Rt</a:t>
            </a:r>
          </a:p>
        </p:txBody>
      </p:sp>
      <p:grpSp>
        <p:nvGrpSpPr>
          <p:cNvPr id="38956" name="Group 53"/>
          <p:cNvGrpSpPr>
            <a:grpSpLocks/>
          </p:cNvGrpSpPr>
          <p:nvPr/>
        </p:nvGrpSpPr>
        <p:grpSpPr bwMode="auto">
          <a:xfrm>
            <a:off x="4191000" y="4203700"/>
            <a:ext cx="304800" cy="1227138"/>
            <a:chOff x="2640" y="2648"/>
            <a:chExt cx="192" cy="773"/>
          </a:xfrm>
        </p:grpSpPr>
        <p:sp>
          <p:nvSpPr>
            <p:cNvPr id="34979" name="Line 54"/>
            <p:cNvSpPr>
              <a:spLocks noChangeShapeType="1"/>
            </p:cNvSpPr>
            <p:nvPr/>
          </p:nvSpPr>
          <p:spPr bwMode="auto">
            <a:xfrm>
              <a:off x="2640" y="2648"/>
              <a:ext cx="0" cy="757"/>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980" name="Line 55"/>
            <p:cNvSpPr>
              <a:spLocks noChangeShapeType="1"/>
            </p:cNvSpPr>
            <p:nvPr/>
          </p:nvSpPr>
          <p:spPr bwMode="auto">
            <a:xfrm>
              <a:off x="2648" y="2648"/>
              <a:ext cx="176" cy="86"/>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981" name="Line 56"/>
            <p:cNvSpPr>
              <a:spLocks noChangeShapeType="1"/>
            </p:cNvSpPr>
            <p:nvPr/>
          </p:nvSpPr>
          <p:spPr bwMode="auto">
            <a:xfrm flipV="1">
              <a:off x="2648" y="3303"/>
              <a:ext cx="176" cy="118"/>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982" name="Line 57"/>
            <p:cNvSpPr>
              <a:spLocks noChangeShapeType="1"/>
            </p:cNvSpPr>
            <p:nvPr/>
          </p:nvSpPr>
          <p:spPr bwMode="auto">
            <a:xfrm>
              <a:off x="2832" y="2750"/>
              <a:ext cx="0" cy="553"/>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grpSp>
      <p:grpSp>
        <p:nvGrpSpPr>
          <p:cNvPr id="38957" name="Group 58"/>
          <p:cNvGrpSpPr>
            <a:grpSpLocks/>
          </p:cNvGrpSpPr>
          <p:nvPr/>
        </p:nvGrpSpPr>
        <p:grpSpPr bwMode="auto">
          <a:xfrm>
            <a:off x="1473200" y="2754313"/>
            <a:ext cx="1168400" cy="284162"/>
            <a:chOff x="928" y="1735"/>
            <a:chExt cx="736" cy="179"/>
          </a:xfrm>
        </p:grpSpPr>
        <p:sp>
          <p:nvSpPr>
            <p:cNvPr id="34975" name="Line 59"/>
            <p:cNvSpPr>
              <a:spLocks noChangeShapeType="1"/>
            </p:cNvSpPr>
            <p:nvPr/>
          </p:nvSpPr>
          <p:spPr bwMode="auto">
            <a:xfrm flipH="1">
              <a:off x="928" y="1735"/>
              <a:ext cx="736"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976" name="Line 60"/>
            <p:cNvSpPr>
              <a:spLocks noChangeShapeType="1"/>
            </p:cNvSpPr>
            <p:nvPr/>
          </p:nvSpPr>
          <p:spPr bwMode="auto">
            <a:xfrm flipH="1">
              <a:off x="1552" y="1743"/>
              <a:ext cx="112" cy="163"/>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977" name="Line 61"/>
            <p:cNvSpPr>
              <a:spLocks noChangeShapeType="1"/>
            </p:cNvSpPr>
            <p:nvPr/>
          </p:nvSpPr>
          <p:spPr bwMode="auto">
            <a:xfrm>
              <a:off x="944" y="1743"/>
              <a:ext cx="80" cy="163"/>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978" name="Line 62"/>
            <p:cNvSpPr>
              <a:spLocks noChangeShapeType="1"/>
            </p:cNvSpPr>
            <p:nvPr/>
          </p:nvSpPr>
          <p:spPr bwMode="auto">
            <a:xfrm flipH="1">
              <a:off x="1024" y="1914"/>
              <a:ext cx="544"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grpSp>
      <p:sp>
        <p:nvSpPr>
          <p:cNvPr id="34863" name="Rectangle 63"/>
          <p:cNvSpPr>
            <a:spLocks noChangeArrowheads="1"/>
          </p:cNvSpPr>
          <p:nvPr/>
        </p:nvSpPr>
        <p:spPr bwMode="auto">
          <a:xfrm>
            <a:off x="2998788" y="2994025"/>
            <a:ext cx="396875" cy="363538"/>
          </a:xfrm>
          <a:prstGeom prst="rect">
            <a:avLst/>
          </a:prstGeom>
          <a:noFill/>
          <a:ln w="12700">
            <a:noFill/>
            <a:miter lim="800000"/>
            <a:headEnd/>
            <a:tailEnd/>
          </a:ln>
        </p:spPr>
        <p:txBody>
          <a:bodyPr wrap="none" lIns="90488" tIns="44450" rIns="90488" bIns="44450">
            <a:spAutoFit/>
          </a:bodyPr>
          <a:lstStyle/>
          <a:p>
            <a:pPr algn="ctr">
              <a:defRPr/>
            </a:pPr>
            <a:r>
              <a:rPr lang="en-US">
                <a:latin typeface="+mn-lt"/>
                <a:ea typeface="ＭＳ Ｐゴシック" charset="-128"/>
                <a:cs typeface="ＭＳ Ｐゴシック" charset="-128"/>
              </a:rPr>
              <a:t>Rt</a:t>
            </a:r>
          </a:p>
        </p:txBody>
      </p:sp>
      <p:sp>
        <p:nvSpPr>
          <p:cNvPr id="34864" name="Line 64"/>
          <p:cNvSpPr>
            <a:spLocks noChangeShapeType="1"/>
          </p:cNvSpPr>
          <p:nvPr/>
        </p:nvSpPr>
        <p:spPr bwMode="auto">
          <a:xfrm>
            <a:off x="2362200" y="2517775"/>
            <a:ext cx="0" cy="188913"/>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65" name="Line 65"/>
          <p:cNvSpPr>
            <a:spLocks noChangeShapeType="1"/>
          </p:cNvSpPr>
          <p:nvPr/>
        </p:nvSpPr>
        <p:spPr bwMode="auto">
          <a:xfrm>
            <a:off x="1752600" y="2517775"/>
            <a:ext cx="0" cy="188913"/>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66" name="Rectangle 66"/>
          <p:cNvSpPr>
            <a:spLocks noChangeArrowheads="1"/>
          </p:cNvSpPr>
          <p:nvPr/>
        </p:nvSpPr>
        <p:spPr bwMode="auto">
          <a:xfrm>
            <a:off x="1731963" y="2354263"/>
            <a:ext cx="428625" cy="366712"/>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Rd</a:t>
            </a:r>
          </a:p>
        </p:txBody>
      </p:sp>
      <p:sp>
        <p:nvSpPr>
          <p:cNvPr id="34867" name="Line 67"/>
          <p:cNvSpPr>
            <a:spLocks noChangeShapeType="1"/>
          </p:cNvSpPr>
          <p:nvPr/>
        </p:nvSpPr>
        <p:spPr bwMode="auto">
          <a:xfrm flipH="1">
            <a:off x="1054100" y="2895600"/>
            <a:ext cx="558800" cy="0"/>
          </a:xfrm>
          <a:prstGeom prst="line">
            <a:avLst/>
          </a:prstGeom>
          <a:noFill/>
          <a:ln w="25400">
            <a:solidFill>
              <a:schemeClr val="accent2"/>
            </a:solidFill>
            <a:round/>
            <a:headEnd type="triangle" w="med" len="med"/>
            <a:tailEnd/>
          </a:ln>
        </p:spPr>
        <p:txBody>
          <a:bodyPr wrap="none" anchor="ctr"/>
          <a:lstStyle/>
          <a:p>
            <a:pPr>
              <a:defRPr/>
            </a:pPr>
            <a:endParaRPr lang="en-US">
              <a:latin typeface="+mn-lt"/>
              <a:ea typeface="ＭＳ Ｐゴシック" charset="-128"/>
              <a:cs typeface="ＭＳ Ｐゴシック" charset="-128"/>
            </a:endParaRPr>
          </a:p>
        </p:txBody>
      </p:sp>
      <p:sp>
        <p:nvSpPr>
          <p:cNvPr id="34868" name="Rectangle 68"/>
          <p:cNvSpPr>
            <a:spLocks noChangeArrowheads="1"/>
          </p:cNvSpPr>
          <p:nvPr/>
        </p:nvSpPr>
        <p:spPr bwMode="auto">
          <a:xfrm>
            <a:off x="207963" y="2562225"/>
            <a:ext cx="1017587" cy="366713"/>
          </a:xfrm>
          <a:prstGeom prst="rect">
            <a:avLst/>
          </a:prstGeom>
          <a:noFill/>
          <a:ln w="12700">
            <a:noFill/>
            <a:miter lim="800000"/>
            <a:headEnd/>
            <a:tailEnd/>
          </a:ln>
        </p:spPr>
        <p:txBody>
          <a:bodyPr wrap="none" lIns="90488" tIns="44450" rIns="90488" bIns="44450">
            <a:spAutoFit/>
          </a:bodyPr>
          <a:lstStyle/>
          <a:p>
            <a:pPr>
              <a:defRPr/>
            </a:pPr>
            <a:r>
              <a:rPr lang="en-US" b="1">
                <a:solidFill>
                  <a:schemeClr val="accent2"/>
                </a:solidFill>
                <a:latin typeface="+mn-lt"/>
                <a:ea typeface="ＭＳ Ｐゴシック" charset="-128"/>
                <a:cs typeface="ＭＳ Ｐゴシック" charset="-128"/>
              </a:rPr>
              <a:t>RegDst =</a:t>
            </a:r>
          </a:p>
        </p:txBody>
      </p:sp>
      <p:sp>
        <p:nvSpPr>
          <p:cNvPr id="34869" name="Rectangle 69"/>
          <p:cNvSpPr>
            <a:spLocks noChangeArrowheads="1"/>
          </p:cNvSpPr>
          <p:nvPr/>
        </p:nvSpPr>
        <p:spPr bwMode="auto">
          <a:xfrm>
            <a:off x="3136900" y="4889500"/>
            <a:ext cx="355600" cy="965200"/>
          </a:xfrm>
          <a:prstGeom prst="rect">
            <a:avLst/>
          </a:prstGeom>
          <a:noFill/>
          <a:ln w="254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4870" name="Rectangle 70"/>
          <p:cNvSpPr>
            <a:spLocks noChangeArrowheads="1"/>
          </p:cNvSpPr>
          <p:nvPr/>
        </p:nvSpPr>
        <p:spPr bwMode="auto">
          <a:xfrm rot="5400000">
            <a:off x="2805906" y="5253832"/>
            <a:ext cx="1082675" cy="363538"/>
          </a:xfrm>
          <a:prstGeom prst="rect">
            <a:avLst/>
          </a:prstGeom>
          <a:noFill/>
          <a:ln w="12700">
            <a:noFill/>
            <a:miter lim="800000"/>
            <a:headEnd/>
            <a:tailEnd/>
          </a:ln>
        </p:spPr>
        <p:txBody>
          <a:bodyPr wrap="none" lIns="90488" tIns="44450" rIns="90488" bIns="44450">
            <a:spAutoFit/>
          </a:bodyPr>
          <a:lstStyle/>
          <a:p>
            <a:pPr>
              <a:defRPr/>
            </a:pPr>
            <a:r>
              <a:rPr lang="en-US" b="1" dirty="0">
                <a:latin typeface="+mn-lt"/>
                <a:ea typeface="ＭＳ Ｐゴシック" charset="-128"/>
                <a:cs typeface="ＭＳ Ｐゴシック" charset="-128"/>
              </a:rPr>
              <a:t>Extender</a:t>
            </a:r>
          </a:p>
        </p:txBody>
      </p:sp>
      <p:sp>
        <p:nvSpPr>
          <p:cNvPr id="34871" name="Rectangle 71"/>
          <p:cNvSpPr>
            <a:spLocks noChangeArrowheads="1"/>
          </p:cNvSpPr>
          <p:nvPr/>
        </p:nvSpPr>
        <p:spPr bwMode="auto">
          <a:xfrm rot="5400000">
            <a:off x="4048919" y="4636294"/>
            <a:ext cx="638175" cy="363537"/>
          </a:xfrm>
          <a:prstGeom prst="rect">
            <a:avLst/>
          </a:prstGeom>
          <a:noFill/>
          <a:ln w="12700">
            <a:noFill/>
            <a:miter lim="800000"/>
            <a:headEnd/>
            <a:tailEnd/>
          </a:ln>
        </p:spPr>
        <p:txBody>
          <a:bodyPr wrap="none" lIns="90488" tIns="44450" rIns="90488" bIns="44450">
            <a:spAutoFit/>
          </a:bodyPr>
          <a:lstStyle/>
          <a:p>
            <a:pPr>
              <a:defRPr/>
            </a:pPr>
            <a:r>
              <a:rPr lang="en-US" b="1" dirty="0" err="1">
                <a:latin typeface="+mn-lt"/>
                <a:ea typeface="ＭＳ Ｐゴシック" charset="-128"/>
                <a:cs typeface="ＭＳ Ｐゴシック" charset="-128"/>
              </a:rPr>
              <a:t>Mux</a:t>
            </a:r>
            <a:endParaRPr lang="en-US" b="1" dirty="0">
              <a:latin typeface="+mn-lt"/>
              <a:ea typeface="ＭＳ Ｐゴシック" charset="-128"/>
              <a:cs typeface="ＭＳ Ｐゴシック" charset="-128"/>
            </a:endParaRPr>
          </a:p>
        </p:txBody>
      </p:sp>
      <p:sp>
        <p:nvSpPr>
          <p:cNvPr id="34872" name="Rectangle 72"/>
          <p:cNvSpPr>
            <a:spLocks noChangeArrowheads="1"/>
          </p:cNvSpPr>
          <p:nvPr/>
        </p:nvSpPr>
        <p:spPr bwMode="auto">
          <a:xfrm>
            <a:off x="1770063" y="2693988"/>
            <a:ext cx="638175" cy="363537"/>
          </a:xfrm>
          <a:prstGeom prst="rect">
            <a:avLst/>
          </a:prstGeom>
          <a:noFill/>
          <a:ln w="12700">
            <a:noFill/>
            <a:miter lim="800000"/>
            <a:headEnd/>
            <a:tailEnd/>
          </a:ln>
        </p:spPr>
        <p:txBody>
          <a:bodyPr wrap="none" lIns="90488" tIns="44450" rIns="90488" bIns="44450">
            <a:spAutoFit/>
          </a:bodyPr>
          <a:lstStyle/>
          <a:p>
            <a:pPr>
              <a:defRPr/>
            </a:pPr>
            <a:r>
              <a:rPr lang="en-US" b="1" dirty="0" err="1">
                <a:latin typeface="+mn-lt"/>
                <a:ea typeface="ＭＳ Ｐゴシック" charset="-128"/>
                <a:cs typeface="ＭＳ Ｐゴシック" charset="-128"/>
              </a:rPr>
              <a:t>Mux</a:t>
            </a:r>
            <a:endParaRPr lang="en-US" b="1" dirty="0">
              <a:latin typeface="+mn-lt"/>
              <a:ea typeface="ＭＳ Ｐゴシック" charset="-128"/>
              <a:cs typeface="ＭＳ Ｐゴシック" charset="-128"/>
            </a:endParaRPr>
          </a:p>
        </p:txBody>
      </p:sp>
      <p:sp>
        <p:nvSpPr>
          <p:cNvPr id="34873" name="Line 73"/>
          <p:cNvSpPr>
            <a:spLocks noChangeShapeType="1"/>
          </p:cNvSpPr>
          <p:nvPr/>
        </p:nvSpPr>
        <p:spPr bwMode="auto">
          <a:xfrm>
            <a:off x="3517900" y="5276850"/>
            <a:ext cx="660400" cy="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4874" name="Rectangle 74"/>
          <p:cNvSpPr>
            <a:spLocks noChangeArrowheads="1"/>
          </p:cNvSpPr>
          <p:nvPr/>
        </p:nvSpPr>
        <p:spPr bwMode="auto">
          <a:xfrm>
            <a:off x="3503613" y="5302250"/>
            <a:ext cx="417512" cy="366713"/>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32</a:t>
            </a:r>
          </a:p>
        </p:txBody>
      </p:sp>
      <p:sp>
        <p:nvSpPr>
          <p:cNvPr id="34875" name="Line 75"/>
          <p:cNvSpPr>
            <a:spLocks noChangeShapeType="1"/>
          </p:cNvSpPr>
          <p:nvPr/>
        </p:nvSpPr>
        <p:spPr bwMode="auto">
          <a:xfrm flipH="1">
            <a:off x="3803650" y="5211763"/>
            <a:ext cx="88900" cy="130175"/>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76" name="Line 76"/>
          <p:cNvSpPr>
            <a:spLocks noChangeShapeType="1"/>
          </p:cNvSpPr>
          <p:nvPr/>
        </p:nvSpPr>
        <p:spPr bwMode="auto">
          <a:xfrm>
            <a:off x="2146300" y="5418138"/>
            <a:ext cx="965200" cy="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4877" name="Line 77"/>
          <p:cNvSpPr>
            <a:spLocks noChangeShapeType="1"/>
          </p:cNvSpPr>
          <p:nvPr/>
        </p:nvSpPr>
        <p:spPr bwMode="auto">
          <a:xfrm flipH="1">
            <a:off x="2584450" y="5354638"/>
            <a:ext cx="88900" cy="128587"/>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78" name="Rectangle 78"/>
          <p:cNvSpPr>
            <a:spLocks noChangeArrowheads="1"/>
          </p:cNvSpPr>
          <p:nvPr/>
        </p:nvSpPr>
        <p:spPr bwMode="auto">
          <a:xfrm>
            <a:off x="2265363" y="5408613"/>
            <a:ext cx="417512" cy="366712"/>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16</a:t>
            </a:r>
          </a:p>
        </p:txBody>
      </p:sp>
      <p:sp>
        <p:nvSpPr>
          <p:cNvPr id="34879" name="Rectangle 79"/>
          <p:cNvSpPr>
            <a:spLocks noChangeArrowheads="1"/>
          </p:cNvSpPr>
          <p:nvPr/>
        </p:nvSpPr>
        <p:spPr bwMode="auto">
          <a:xfrm>
            <a:off x="1308100" y="5199063"/>
            <a:ext cx="839788" cy="366712"/>
          </a:xfrm>
          <a:prstGeom prst="rect">
            <a:avLst/>
          </a:prstGeom>
          <a:noFill/>
          <a:ln w="12700">
            <a:noFill/>
            <a:miter lim="800000"/>
            <a:headEnd/>
            <a:tailEnd/>
          </a:ln>
        </p:spPr>
        <p:txBody>
          <a:bodyPr wrap="none" lIns="90488" tIns="44450" rIns="90488" bIns="44450">
            <a:spAutoFit/>
          </a:bodyPr>
          <a:lstStyle/>
          <a:p>
            <a:pPr>
              <a:defRPr/>
            </a:pPr>
            <a:r>
              <a:rPr lang="en-US" dirty="0">
                <a:latin typeface="+mn-lt"/>
                <a:ea typeface="ＭＳ Ｐゴシック" charset="-128"/>
                <a:cs typeface="ＭＳ Ｐゴシック" charset="-128"/>
              </a:rPr>
              <a:t>imm16</a:t>
            </a:r>
          </a:p>
        </p:txBody>
      </p:sp>
      <p:sp>
        <p:nvSpPr>
          <p:cNvPr id="34880" name="Line 80"/>
          <p:cNvSpPr>
            <a:spLocks noChangeShapeType="1"/>
          </p:cNvSpPr>
          <p:nvPr/>
        </p:nvSpPr>
        <p:spPr bwMode="auto">
          <a:xfrm>
            <a:off x="4343400" y="5360988"/>
            <a:ext cx="0" cy="400050"/>
          </a:xfrm>
          <a:prstGeom prst="line">
            <a:avLst/>
          </a:prstGeom>
          <a:noFill/>
          <a:ln w="25400">
            <a:solidFill>
              <a:schemeClr val="accent2"/>
            </a:solidFill>
            <a:round/>
            <a:headEnd type="triangle" w="med" len="med"/>
            <a:tailEnd/>
          </a:ln>
        </p:spPr>
        <p:txBody>
          <a:bodyPr wrap="none" anchor="ctr"/>
          <a:lstStyle/>
          <a:p>
            <a:pPr>
              <a:defRPr/>
            </a:pPr>
            <a:endParaRPr lang="en-US">
              <a:latin typeface="+mn-lt"/>
              <a:ea typeface="ＭＳ Ｐゴシック" charset="-128"/>
              <a:cs typeface="ＭＳ Ｐゴシック" charset="-128"/>
            </a:endParaRPr>
          </a:p>
        </p:txBody>
      </p:sp>
      <p:sp>
        <p:nvSpPr>
          <p:cNvPr id="34881" name="Rectangle 81"/>
          <p:cNvSpPr>
            <a:spLocks noChangeArrowheads="1"/>
          </p:cNvSpPr>
          <p:nvPr/>
        </p:nvSpPr>
        <p:spPr bwMode="auto">
          <a:xfrm>
            <a:off x="3789363" y="5775325"/>
            <a:ext cx="1017587" cy="366713"/>
          </a:xfrm>
          <a:prstGeom prst="rect">
            <a:avLst/>
          </a:prstGeom>
          <a:noFill/>
          <a:ln w="12700">
            <a:noFill/>
            <a:miter lim="800000"/>
            <a:headEnd/>
            <a:tailEnd/>
          </a:ln>
        </p:spPr>
        <p:txBody>
          <a:bodyPr wrap="none" lIns="90488" tIns="44450" rIns="90488" bIns="44450">
            <a:spAutoFit/>
          </a:bodyPr>
          <a:lstStyle/>
          <a:p>
            <a:pPr>
              <a:defRPr/>
            </a:pPr>
            <a:r>
              <a:rPr lang="en-US" b="1">
                <a:solidFill>
                  <a:schemeClr val="accent2"/>
                </a:solidFill>
                <a:latin typeface="+mn-lt"/>
                <a:ea typeface="ＭＳ Ｐゴシック" charset="-128"/>
                <a:cs typeface="ＭＳ Ｐゴシック" charset="-128"/>
              </a:rPr>
              <a:t>ALUSrc =</a:t>
            </a:r>
          </a:p>
        </p:txBody>
      </p:sp>
      <p:sp>
        <p:nvSpPr>
          <p:cNvPr id="34882" name="Line 82"/>
          <p:cNvSpPr>
            <a:spLocks noChangeShapeType="1"/>
          </p:cNvSpPr>
          <p:nvPr/>
        </p:nvSpPr>
        <p:spPr bwMode="auto">
          <a:xfrm>
            <a:off x="4521200" y="4637088"/>
            <a:ext cx="482600" cy="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4883" name="Line 83"/>
          <p:cNvSpPr>
            <a:spLocks noChangeShapeType="1"/>
          </p:cNvSpPr>
          <p:nvPr/>
        </p:nvSpPr>
        <p:spPr bwMode="auto">
          <a:xfrm>
            <a:off x="8534400" y="4506913"/>
            <a:ext cx="0" cy="1652587"/>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84" name="Line 84"/>
          <p:cNvSpPr>
            <a:spLocks noChangeShapeType="1"/>
          </p:cNvSpPr>
          <p:nvPr/>
        </p:nvSpPr>
        <p:spPr bwMode="auto">
          <a:xfrm>
            <a:off x="3352800" y="5862638"/>
            <a:ext cx="0" cy="471487"/>
          </a:xfrm>
          <a:prstGeom prst="line">
            <a:avLst/>
          </a:prstGeom>
          <a:noFill/>
          <a:ln w="25400">
            <a:solidFill>
              <a:schemeClr val="accent2"/>
            </a:solidFill>
            <a:round/>
            <a:headEnd type="triangle" w="med" len="med"/>
            <a:tailEnd/>
          </a:ln>
        </p:spPr>
        <p:txBody>
          <a:bodyPr wrap="none" anchor="ctr"/>
          <a:lstStyle/>
          <a:p>
            <a:pPr>
              <a:defRPr/>
            </a:pPr>
            <a:endParaRPr lang="en-US">
              <a:latin typeface="+mn-lt"/>
              <a:ea typeface="ＭＳ Ｐゴシック" charset="-128"/>
              <a:cs typeface="ＭＳ Ｐゴシック" charset="-128"/>
            </a:endParaRPr>
          </a:p>
        </p:txBody>
      </p:sp>
      <p:sp>
        <p:nvSpPr>
          <p:cNvPr id="34885" name="Rectangle 85"/>
          <p:cNvSpPr>
            <a:spLocks noChangeArrowheads="1"/>
          </p:cNvSpPr>
          <p:nvPr/>
        </p:nvSpPr>
        <p:spPr bwMode="auto">
          <a:xfrm>
            <a:off x="2438400" y="6292850"/>
            <a:ext cx="928688" cy="366713"/>
          </a:xfrm>
          <a:prstGeom prst="rect">
            <a:avLst/>
          </a:prstGeom>
          <a:noFill/>
          <a:ln w="12700">
            <a:noFill/>
            <a:miter lim="800000"/>
            <a:headEnd/>
            <a:tailEnd/>
          </a:ln>
        </p:spPr>
        <p:txBody>
          <a:bodyPr wrap="none" lIns="90488" tIns="44450" rIns="90488" bIns="44450">
            <a:spAutoFit/>
          </a:bodyPr>
          <a:lstStyle/>
          <a:p>
            <a:pPr>
              <a:defRPr/>
            </a:pPr>
            <a:r>
              <a:rPr lang="en-US" b="1">
                <a:solidFill>
                  <a:schemeClr val="accent2"/>
                </a:solidFill>
                <a:latin typeface="+mn-lt"/>
                <a:ea typeface="ＭＳ Ｐゴシック" charset="-128"/>
                <a:cs typeface="ＭＳ Ｐゴシック" charset="-128"/>
              </a:rPr>
              <a:t>ExtOp =</a:t>
            </a:r>
          </a:p>
        </p:txBody>
      </p:sp>
      <p:grpSp>
        <p:nvGrpSpPr>
          <p:cNvPr id="38981" name="Group 86"/>
          <p:cNvGrpSpPr>
            <a:grpSpLocks/>
          </p:cNvGrpSpPr>
          <p:nvPr/>
        </p:nvGrpSpPr>
        <p:grpSpPr bwMode="auto">
          <a:xfrm>
            <a:off x="7772400" y="3938588"/>
            <a:ext cx="304800" cy="1255712"/>
            <a:chOff x="4896" y="2481"/>
            <a:chExt cx="192" cy="791"/>
          </a:xfrm>
        </p:grpSpPr>
        <p:sp>
          <p:nvSpPr>
            <p:cNvPr id="34971" name="Line 87"/>
            <p:cNvSpPr>
              <a:spLocks noChangeShapeType="1"/>
            </p:cNvSpPr>
            <p:nvPr/>
          </p:nvSpPr>
          <p:spPr bwMode="auto">
            <a:xfrm>
              <a:off x="4896" y="2481"/>
              <a:ext cx="0" cy="775"/>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972" name="Line 88"/>
            <p:cNvSpPr>
              <a:spLocks noChangeShapeType="1"/>
            </p:cNvSpPr>
            <p:nvPr/>
          </p:nvSpPr>
          <p:spPr bwMode="auto">
            <a:xfrm>
              <a:off x="4904" y="2481"/>
              <a:ext cx="176" cy="9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973" name="Line 89"/>
            <p:cNvSpPr>
              <a:spLocks noChangeShapeType="1"/>
            </p:cNvSpPr>
            <p:nvPr/>
          </p:nvSpPr>
          <p:spPr bwMode="auto">
            <a:xfrm flipV="1">
              <a:off x="4904" y="3150"/>
              <a:ext cx="176" cy="122"/>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974" name="Line 90"/>
            <p:cNvSpPr>
              <a:spLocks noChangeShapeType="1"/>
            </p:cNvSpPr>
            <p:nvPr/>
          </p:nvSpPr>
          <p:spPr bwMode="auto">
            <a:xfrm>
              <a:off x="5088" y="2587"/>
              <a:ext cx="0" cy="563"/>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grpSp>
      <p:sp>
        <p:nvSpPr>
          <p:cNvPr id="34887" name="Rectangle 91"/>
          <p:cNvSpPr>
            <a:spLocks noChangeArrowheads="1"/>
          </p:cNvSpPr>
          <p:nvPr/>
        </p:nvSpPr>
        <p:spPr bwMode="auto">
          <a:xfrm rot="5400000">
            <a:off x="7627144" y="4474369"/>
            <a:ext cx="638175" cy="363537"/>
          </a:xfrm>
          <a:prstGeom prst="rect">
            <a:avLst/>
          </a:prstGeom>
          <a:noFill/>
          <a:ln w="12700">
            <a:noFill/>
            <a:miter lim="800000"/>
            <a:headEnd/>
            <a:tailEnd/>
          </a:ln>
        </p:spPr>
        <p:txBody>
          <a:bodyPr wrap="none" lIns="90488" tIns="44450" rIns="90488" bIns="44450">
            <a:spAutoFit/>
          </a:bodyPr>
          <a:lstStyle/>
          <a:p>
            <a:pPr>
              <a:defRPr/>
            </a:pPr>
            <a:r>
              <a:rPr lang="en-US" b="1" dirty="0" err="1">
                <a:latin typeface="+mn-lt"/>
                <a:ea typeface="ＭＳ Ｐゴシック" charset="-128"/>
                <a:cs typeface="ＭＳ Ｐゴシック" charset="-128"/>
              </a:rPr>
              <a:t>Mux</a:t>
            </a:r>
            <a:endParaRPr lang="en-US" b="1" dirty="0">
              <a:latin typeface="+mn-lt"/>
              <a:ea typeface="ＭＳ Ｐゴシック" charset="-128"/>
              <a:cs typeface="ＭＳ Ｐゴシック" charset="-128"/>
            </a:endParaRPr>
          </a:p>
        </p:txBody>
      </p:sp>
      <p:sp>
        <p:nvSpPr>
          <p:cNvPr id="34888" name="Line 92"/>
          <p:cNvSpPr>
            <a:spLocks noChangeShapeType="1"/>
          </p:cNvSpPr>
          <p:nvPr/>
        </p:nvSpPr>
        <p:spPr bwMode="auto">
          <a:xfrm flipV="1">
            <a:off x="7924800" y="3559175"/>
            <a:ext cx="0" cy="450850"/>
          </a:xfrm>
          <a:prstGeom prst="line">
            <a:avLst/>
          </a:prstGeom>
          <a:noFill/>
          <a:ln w="25400">
            <a:solidFill>
              <a:schemeClr val="tx1"/>
            </a:solidFill>
            <a:round/>
            <a:headEnd type="triangle" w="med" len="med"/>
            <a:tailEnd/>
          </a:ln>
        </p:spPr>
        <p:txBody>
          <a:bodyPr wrap="none" anchor="ctr"/>
          <a:lstStyle/>
          <a:p>
            <a:pPr>
              <a:defRPr/>
            </a:pPr>
            <a:endParaRPr lang="en-US">
              <a:latin typeface="+mn-lt"/>
              <a:ea typeface="ＭＳ Ｐゴシック" charset="-128"/>
              <a:cs typeface="ＭＳ Ｐゴシック" charset="-128"/>
            </a:endParaRPr>
          </a:p>
        </p:txBody>
      </p:sp>
      <p:sp>
        <p:nvSpPr>
          <p:cNvPr id="34889" name="Rectangle 93"/>
          <p:cNvSpPr>
            <a:spLocks noChangeArrowheads="1"/>
          </p:cNvSpPr>
          <p:nvPr/>
        </p:nvSpPr>
        <p:spPr bwMode="auto">
          <a:xfrm>
            <a:off x="7523163" y="3201988"/>
            <a:ext cx="1447800" cy="363537"/>
          </a:xfrm>
          <a:prstGeom prst="rect">
            <a:avLst/>
          </a:prstGeom>
          <a:noFill/>
          <a:ln w="12700">
            <a:noFill/>
            <a:miter lim="800000"/>
            <a:headEnd/>
            <a:tailEnd/>
          </a:ln>
        </p:spPr>
        <p:txBody>
          <a:bodyPr wrap="none" lIns="90488" tIns="44450" rIns="90488" bIns="44450">
            <a:spAutoFit/>
          </a:bodyPr>
          <a:lstStyle/>
          <a:p>
            <a:pPr>
              <a:defRPr/>
            </a:pPr>
            <a:r>
              <a:rPr lang="en-US" b="1">
                <a:solidFill>
                  <a:schemeClr val="accent2"/>
                </a:solidFill>
                <a:latin typeface="+mn-lt"/>
                <a:ea typeface="ＭＳ Ｐゴシック" charset="-128"/>
                <a:cs typeface="ＭＳ Ｐゴシック" charset="-128"/>
              </a:rPr>
              <a:t>MemtoReg =</a:t>
            </a:r>
          </a:p>
        </p:txBody>
      </p:sp>
      <p:sp>
        <p:nvSpPr>
          <p:cNvPr id="34890" name="Line 94"/>
          <p:cNvSpPr>
            <a:spLocks noChangeShapeType="1"/>
          </p:cNvSpPr>
          <p:nvPr/>
        </p:nvSpPr>
        <p:spPr bwMode="auto">
          <a:xfrm>
            <a:off x="8089900" y="4494213"/>
            <a:ext cx="4318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91" name="Rectangle 95"/>
          <p:cNvSpPr>
            <a:spLocks noChangeArrowheads="1"/>
          </p:cNvSpPr>
          <p:nvPr/>
        </p:nvSpPr>
        <p:spPr bwMode="auto">
          <a:xfrm>
            <a:off x="6022975" y="4862513"/>
            <a:ext cx="1127125" cy="1128712"/>
          </a:xfrm>
          <a:prstGeom prst="rect">
            <a:avLst/>
          </a:prstGeom>
          <a:noFill/>
          <a:ln w="254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4892" name="Line 96"/>
          <p:cNvSpPr>
            <a:spLocks noChangeShapeType="1"/>
          </p:cNvSpPr>
          <p:nvPr/>
        </p:nvSpPr>
        <p:spPr bwMode="auto">
          <a:xfrm flipH="1">
            <a:off x="5380038" y="5875338"/>
            <a:ext cx="631825" cy="3175"/>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93" name="Rectangle 97"/>
          <p:cNvSpPr>
            <a:spLocks noChangeArrowheads="1"/>
          </p:cNvSpPr>
          <p:nvPr/>
        </p:nvSpPr>
        <p:spPr bwMode="auto">
          <a:xfrm>
            <a:off x="5322888" y="5491163"/>
            <a:ext cx="465137" cy="366712"/>
          </a:xfrm>
          <a:prstGeom prst="rect">
            <a:avLst/>
          </a:prstGeom>
          <a:noFill/>
          <a:ln w="12700">
            <a:noFill/>
            <a:miter lim="800000"/>
            <a:headEnd/>
            <a:tailEnd/>
          </a:ln>
        </p:spPr>
        <p:txBody>
          <a:bodyPr wrap="none" lIns="90488" tIns="44450" rIns="90488" bIns="44450">
            <a:spAutoFit/>
          </a:bodyPr>
          <a:lstStyle/>
          <a:p>
            <a:pPr>
              <a:defRPr/>
            </a:pPr>
            <a:r>
              <a:rPr lang="en-US" dirty="0" err="1">
                <a:latin typeface="+mn-lt"/>
                <a:ea typeface="ＭＳ Ｐゴシック" charset="-128"/>
                <a:cs typeface="ＭＳ Ｐゴシック" charset="-128"/>
              </a:rPr>
              <a:t>Clk</a:t>
            </a:r>
            <a:endParaRPr lang="en-US" dirty="0">
              <a:latin typeface="+mn-lt"/>
              <a:ea typeface="ＭＳ Ｐゴシック" charset="-128"/>
              <a:cs typeface="ＭＳ Ｐゴシック" charset="-128"/>
            </a:endParaRPr>
          </a:p>
        </p:txBody>
      </p:sp>
      <p:sp>
        <p:nvSpPr>
          <p:cNvPr id="34894" name="Rectangle 98"/>
          <p:cNvSpPr>
            <a:spLocks noChangeArrowheads="1"/>
          </p:cNvSpPr>
          <p:nvPr/>
        </p:nvSpPr>
        <p:spPr bwMode="auto">
          <a:xfrm>
            <a:off x="4627563" y="5054600"/>
            <a:ext cx="860425" cy="363538"/>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Data In</a:t>
            </a:r>
          </a:p>
        </p:txBody>
      </p:sp>
      <p:sp>
        <p:nvSpPr>
          <p:cNvPr id="34895" name="Line 99"/>
          <p:cNvSpPr>
            <a:spLocks noChangeShapeType="1"/>
          </p:cNvSpPr>
          <p:nvPr/>
        </p:nvSpPr>
        <p:spPr bwMode="auto">
          <a:xfrm>
            <a:off x="6045200" y="5816600"/>
            <a:ext cx="250825" cy="635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96" name="Line 100"/>
          <p:cNvSpPr>
            <a:spLocks noChangeShapeType="1"/>
          </p:cNvSpPr>
          <p:nvPr/>
        </p:nvSpPr>
        <p:spPr bwMode="auto">
          <a:xfrm flipH="1">
            <a:off x="6035675" y="5857875"/>
            <a:ext cx="301625" cy="98425"/>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98" name="Rectangle 102"/>
          <p:cNvSpPr>
            <a:spLocks noChangeArrowheads="1"/>
          </p:cNvSpPr>
          <p:nvPr/>
        </p:nvSpPr>
        <p:spPr bwMode="auto">
          <a:xfrm>
            <a:off x="5997575" y="4838700"/>
            <a:ext cx="695325" cy="366713"/>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WrEn</a:t>
            </a:r>
          </a:p>
        </p:txBody>
      </p:sp>
      <p:sp>
        <p:nvSpPr>
          <p:cNvPr id="34899" name="Line 103"/>
          <p:cNvSpPr>
            <a:spLocks noChangeShapeType="1"/>
          </p:cNvSpPr>
          <p:nvPr/>
        </p:nvSpPr>
        <p:spPr bwMode="auto">
          <a:xfrm flipH="1">
            <a:off x="5016500" y="5062538"/>
            <a:ext cx="1016000" cy="0"/>
          </a:xfrm>
          <a:prstGeom prst="line">
            <a:avLst/>
          </a:prstGeom>
          <a:noFill/>
          <a:ln w="25400">
            <a:solidFill>
              <a:schemeClr val="tx1"/>
            </a:solidFill>
            <a:round/>
            <a:headEnd type="triangle" w="med" len="med"/>
            <a:tailEnd/>
          </a:ln>
        </p:spPr>
        <p:txBody>
          <a:bodyPr wrap="none" anchor="ctr"/>
          <a:lstStyle/>
          <a:p>
            <a:pPr>
              <a:defRPr/>
            </a:pPr>
            <a:endParaRPr lang="en-US">
              <a:latin typeface="+mn-lt"/>
              <a:ea typeface="ＭＳ Ｐゴシック" charset="-128"/>
              <a:cs typeface="ＭＳ Ｐゴシック" charset="-128"/>
            </a:endParaRPr>
          </a:p>
        </p:txBody>
      </p:sp>
      <p:sp>
        <p:nvSpPr>
          <p:cNvPr id="34900" name="Line 104"/>
          <p:cNvSpPr>
            <a:spLocks noChangeShapeType="1"/>
          </p:cNvSpPr>
          <p:nvPr/>
        </p:nvSpPr>
        <p:spPr bwMode="auto">
          <a:xfrm flipH="1">
            <a:off x="5556250" y="4999038"/>
            <a:ext cx="88900" cy="128587"/>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901" name="Rectangle 105"/>
          <p:cNvSpPr>
            <a:spLocks noChangeArrowheads="1"/>
          </p:cNvSpPr>
          <p:nvPr/>
        </p:nvSpPr>
        <p:spPr bwMode="auto">
          <a:xfrm>
            <a:off x="5313363" y="5124450"/>
            <a:ext cx="417512" cy="366713"/>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32</a:t>
            </a:r>
          </a:p>
        </p:txBody>
      </p:sp>
      <p:sp>
        <p:nvSpPr>
          <p:cNvPr id="34902" name="Line 106"/>
          <p:cNvSpPr>
            <a:spLocks noChangeShapeType="1"/>
          </p:cNvSpPr>
          <p:nvPr/>
        </p:nvSpPr>
        <p:spPr bwMode="auto">
          <a:xfrm flipV="1">
            <a:off x="6324600" y="3559175"/>
            <a:ext cx="0" cy="1303338"/>
          </a:xfrm>
          <a:prstGeom prst="line">
            <a:avLst/>
          </a:prstGeom>
          <a:noFill/>
          <a:ln w="25400">
            <a:solidFill>
              <a:schemeClr val="tx1"/>
            </a:solidFill>
            <a:round/>
            <a:headEnd type="triangle" w="med" len="med"/>
            <a:tailEnd/>
          </a:ln>
        </p:spPr>
        <p:txBody>
          <a:bodyPr wrap="none" anchor="ctr"/>
          <a:lstStyle/>
          <a:p>
            <a:pPr>
              <a:defRPr/>
            </a:pPr>
            <a:endParaRPr lang="en-US">
              <a:latin typeface="+mn-lt"/>
              <a:ea typeface="ＭＳ Ｐゴシック" charset="-128"/>
              <a:cs typeface="ＭＳ Ｐゴシック" charset="-128"/>
            </a:endParaRPr>
          </a:p>
        </p:txBody>
      </p:sp>
      <p:sp>
        <p:nvSpPr>
          <p:cNvPr id="34903" name="Line 107"/>
          <p:cNvSpPr>
            <a:spLocks noChangeShapeType="1"/>
          </p:cNvSpPr>
          <p:nvPr/>
        </p:nvSpPr>
        <p:spPr bwMode="auto">
          <a:xfrm>
            <a:off x="6858000" y="4222750"/>
            <a:ext cx="0" cy="614363"/>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4904" name="Rectangle 108"/>
          <p:cNvSpPr>
            <a:spLocks noChangeArrowheads="1"/>
          </p:cNvSpPr>
          <p:nvPr/>
        </p:nvSpPr>
        <p:spPr bwMode="auto">
          <a:xfrm>
            <a:off x="6608763" y="4840288"/>
            <a:ext cx="536575" cy="363537"/>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Adr</a:t>
            </a:r>
          </a:p>
        </p:txBody>
      </p:sp>
      <p:sp>
        <p:nvSpPr>
          <p:cNvPr id="34905" name="Rectangle 109"/>
          <p:cNvSpPr>
            <a:spLocks noChangeArrowheads="1"/>
          </p:cNvSpPr>
          <p:nvPr/>
        </p:nvSpPr>
        <p:spPr bwMode="auto">
          <a:xfrm>
            <a:off x="6034088" y="5195888"/>
            <a:ext cx="1019175" cy="638175"/>
          </a:xfrm>
          <a:prstGeom prst="rect">
            <a:avLst/>
          </a:prstGeom>
          <a:noFill/>
          <a:ln w="12700">
            <a:noFill/>
            <a:miter lim="800000"/>
            <a:headEnd/>
            <a:tailEnd/>
          </a:ln>
        </p:spPr>
        <p:txBody>
          <a:bodyPr wrap="none" lIns="90488" tIns="44450" rIns="90488" bIns="44450">
            <a:spAutoFit/>
          </a:bodyPr>
          <a:lstStyle/>
          <a:p>
            <a:pPr algn="ctr">
              <a:defRPr/>
            </a:pPr>
            <a:r>
              <a:rPr lang="en-US" b="1">
                <a:latin typeface="+mn-lt"/>
                <a:ea typeface="ＭＳ Ｐゴシック" charset="-128"/>
                <a:cs typeface="ＭＳ Ｐゴシック" charset="-128"/>
              </a:rPr>
              <a:t>Data</a:t>
            </a:r>
          </a:p>
          <a:p>
            <a:pPr algn="ctr">
              <a:defRPr/>
            </a:pPr>
            <a:r>
              <a:rPr lang="en-US" b="1">
                <a:latin typeface="+mn-lt"/>
                <a:ea typeface="ＭＳ Ｐゴシック" charset="-128"/>
                <a:cs typeface="ＭＳ Ｐゴシック" charset="-128"/>
              </a:rPr>
              <a:t>Memory</a:t>
            </a:r>
          </a:p>
        </p:txBody>
      </p:sp>
      <p:sp>
        <p:nvSpPr>
          <p:cNvPr id="34906" name="Line 110"/>
          <p:cNvSpPr>
            <a:spLocks noChangeShapeType="1"/>
          </p:cNvSpPr>
          <p:nvPr/>
        </p:nvSpPr>
        <p:spPr bwMode="auto">
          <a:xfrm>
            <a:off x="7327900" y="5013325"/>
            <a:ext cx="431800" cy="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4907" name="Line 111"/>
          <p:cNvSpPr>
            <a:spLocks noChangeShapeType="1"/>
          </p:cNvSpPr>
          <p:nvPr/>
        </p:nvSpPr>
        <p:spPr bwMode="auto">
          <a:xfrm>
            <a:off x="7315200" y="5041900"/>
            <a:ext cx="0" cy="434975"/>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908" name="Line 112"/>
          <p:cNvSpPr>
            <a:spLocks noChangeShapeType="1"/>
          </p:cNvSpPr>
          <p:nvPr/>
        </p:nvSpPr>
        <p:spPr bwMode="auto">
          <a:xfrm flipH="1">
            <a:off x="7150100" y="5489575"/>
            <a:ext cx="1778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909" name="Line 113"/>
          <p:cNvSpPr>
            <a:spLocks noChangeShapeType="1"/>
          </p:cNvSpPr>
          <p:nvPr/>
        </p:nvSpPr>
        <p:spPr bwMode="auto">
          <a:xfrm flipH="1">
            <a:off x="7385050" y="4948238"/>
            <a:ext cx="88900" cy="128587"/>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910" name="Rectangle 114"/>
          <p:cNvSpPr>
            <a:spLocks noChangeArrowheads="1"/>
          </p:cNvSpPr>
          <p:nvPr/>
        </p:nvSpPr>
        <p:spPr bwMode="auto">
          <a:xfrm>
            <a:off x="7142163" y="4643438"/>
            <a:ext cx="417512" cy="366712"/>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32</a:t>
            </a:r>
          </a:p>
        </p:txBody>
      </p:sp>
      <p:sp>
        <p:nvSpPr>
          <p:cNvPr id="34911" name="Rectangle 115"/>
          <p:cNvSpPr>
            <a:spLocks noChangeArrowheads="1"/>
          </p:cNvSpPr>
          <p:nvPr/>
        </p:nvSpPr>
        <p:spPr bwMode="auto">
          <a:xfrm>
            <a:off x="6303963" y="3506788"/>
            <a:ext cx="1139825" cy="366712"/>
          </a:xfrm>
          <a:prstGeom prst="rect">
            <a:avLst/>
          </a:prstGeom>
          <a:noFill/>
          <a:ln w="12700">
            <a:noFill/>
            <a:miter lim="800000"/>
            <a:headEnd/>
            <a:tailEnd/>
          </a:ln>
        </p:spPr>
        <p:txBody>
          <a:bodyPr wrap="none" lIns="90488" tIns="44450" rIns="90488" bIns="44450">
            <a:spAutoFit/>
          </a:bodyPr>
          <a:lstStyle/>
          <a:p>
            <a:pPr>
              <a:defRPr/>
            </a:pPr>
            <a:r>
              <a:rPr lang="en-US" b="1">
                <a:solidFill>
                  <a:schemeClr val="accent2"/>
                </a:solidFill>
                <a:latin typeface="+mn-lt"/>
                <a:ea typeface="ＭＳ Ｐゴシック" charset="-128"/>
                <a:cs typeface="ＭＳ Ｐゴシック" charset="-128"/>
              </a:rPr>
              <a:t>MemWr =</a:t>
            </a:r>
          </a:p>
        </p:txBody>
      </p:sp>
      <p:sp>
        <p:nvSpPr>
          <p:cNvPr id="34912" name="Line 116"/>
          <p:cNvSpPr>
            <a:spLocks noChangeShapeType="1"/>
          </p:cNvSpPr>
          <p:nvPr/>
        </p:nvSpPr>
        <p:spPr bwMode="auto">
          <a:xfrm>
            <a:off x="3810000" y="4508500"/>
            <a:ext cx="0" cy="541338"/>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913" name="Line 117"/>
          <p:cNvSpPr>
            <a:spLocks noChangeShapeType="1"/>
          </p:cNvSpPr>
          <p:nvPr/>
        </p:nvSpPr>
        <p:spPr bwMode="auto">
          <a:xfrm>
            <a:off x="3805238" y="5054600"/>
            <a:ext cx="1211262" cy="7938"/>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914" name="Rectangle 118"/>
          <p:cNvSpPr>
            <a:spLocks noChangeArrowheads="1"/>
          </p:cNvSpPr>
          <p:nvPr/>
        </p:nvSpPr>
        <p:spPr bwMode="auto">
          <a:xfrm rot="5400000">
            <a:off x="5064919" y="4075907"/>
            <a:ext cx="565150" cy="366712"/>
          </a:xfrm>
          <a:prstGeom prst="rect">
            <a:avLst/>
          </a:prstGeom>
          <a:noFill/>
          <a:ln w="12700">
            <a:noFill/>
            <a:miter lim="800000"/>
            <a:headEnd/>
            <a:tailEnd/>
          </a:ln>
        </p:spPr>
        <p:txBody>
          <a:bodyPr wrap="none" lIns="90488" tIns="44450" rIns="90488" bIns="44450">
            <a:spAutoFit/>
          </a:bodyPr>
          <a:lstStyle/>
          <a:p>
            <a:pPr>
              <a:defRPr/>
            </a:pPr>
            <a:r>
              <a:rPr lang="en-US" b="1">
                <a:latin typeface="+mn-lt"/>
                <a:ea typeface="ＭＳ Ｐゴシック" charset="-128"/>
                <a:cs typeface="ＭＳ Ｐゴシック" charset="-128"/>
              </a:rPr>
              <a:t>ALU</a:t>
            </a:r>
          </a:p>
        </p:txBody>
      </p:sp>
      <p:sp>
        <p:nvSpPr>
          <p:cNvPr id="34915" name="Rectangle 119"/>
          <p:cNvSpPr>
            <a:spLocks noChangeArrowheads="1"/>
          </p:cNvSpPr>
          <p:nvPr/>
        </p:nvSpPr>
        <p:spPr bwMode="auto">
          <a:xfrm>
            <a:off x="4575175" y="1993900"/>
            <a:ext cx="1203325" cy="873125"/>
          </a:xfrm>
          <a:prstGeom prst="rect">
            <a:avLst/>
          </a:prstGeom>
          <a:noFill/>
          <a:ln w="25400">
            <a:solidFill>
              <a:srgbClr val="FF0000"/>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4916" name="Line 120"/>
          <p:cNvSpPr>
            <a:spLocks noChangeShapeType="1"/>
          </p:cNvSpPr>
          <p:nvPr/>
        </p:nvSpPr>
        <p:spPr bwMode="auto">
          <a:xfrm flipH="1" flipV="1">
            <a:off x="3932238" y="2720975"/>
            <a:ext cx="639762" cy="4763"/>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917" name="Line 121"/>
          <p:cNvSpPr>
            <a:spLocks noChangeShapeType="1"/>
          </p:cNvSpPr>
          <p:nvPr/>
        </p:nvSpPr>
        <p:spPr bwMode="auto">
          <a:xfrm>
            <a:off x="4613275" y="2644775"/>
            <a:ext cx="250825" cy="635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918" name="Line 122"/>
          <p:cNvSpPr>
            <a:spLocks noChangeShapeType="1"/>
          </p:cNvSpPr>
          <p:nvPr/>
        </p:nvSpPr>
        <p:spPr bwMode="auto">
          <a:xfrm flipH="1">
            <a:off x="4587875" y="2733675"/>
            <a:ext cx="301625" cy="98425"/>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920" name="Rectangle 124"/>
          <p:cNvSpPr>
            <a:spLocks noChangeArrowheads="1"/>
          </p:cNvSpPr>
          <p:nvPr/>
        </p:nvSpPr>
        <p:spPr bwMode="auto">
          <a:xfrm>
            <a:off x="4564063" y="2071688"/>
            <a:ext cx="1222375" cy="644525"/>
          </a:xfrm>
          <a:prstGeom prst="rect">
            <a:avLst/>
          </a:prstGeom>
          <a:noFill/>
          <a:ln w="12700">
            <a:noFill/>
            <a:miter lim="800000"/>
            <a:headEnd/>
            <a:tailEnd/>
          </a:ln>
        </p:spPr>
        <p:txBody>
          <a:bodyPr wrap="none" lIns="90488" tIns="44450" rIns="90488" bIns="44450">
            <a:spAutoFit/>
          </a:bodyPr>
          <a:lstStyle/>
          <a:p>
            <a:pPr algn="ctr">
              <a:defRPr/>
            </a:pPr>
            <a:r>
              <a:rPr lang="en-US" b="1" dirty="0">
                <a:solidFill>
                  <a:srgbClr val="FF0000"/>
                </a:solidFill>
                <a:latin typeface="+mn-lt"/>
                <a:ea typeface="ＭＳ Ｐゴシック" charset="-128"/>
                <a:cs typeface="ＭＳ Ｐゴシック" charset="-128"/>
              </a:rPr>
              <a:t>Instruction</a:t>
            </a:r>
          </a:p>
          <a:p>
            <a:pPr algn="ctr">
              <a:defRPr/>
            </a:pPr>
            <a:r>
              <a:rPr lang="en-US" b="1" dirty="0">
                <a:solidFill>
                  <a:srgbClr val="FF0000"/>
                </a:solidFill>
                <a:latin typeface="+mn-lt"/>
                <a:ea typeface="ＭＳ Ｐゴシック" charset="-128"/>
                <a:cs typeface="ＭＳ Ｐゴシック" charset="-128"/>
              </a:rPr>
              <a:t>Fetch Unit</a:t>
            </a:r>
          </a:p>
        </p:txBody>
      </p:sp>
      <p:sp>
        <p:nvSpPr>
          <p:cNvPr id="34921" name="Rectangle 125"/>
          <p:cNvSpPr>
            <a:spLocks noChangeArrowheads="1"/>
          </p:cNvSpPr>
          <p:nvPr/>
        </p:nvSpPr>
        <p:spPr bwMode="auto">
          <a:xfrm>
            <a:off x="3494088" y="2524125"/>
            <a:ext cx="465137" cy="366713"/>
          </a:xfrm>
          <a:prstGeom prst="rect">
            <a:avLst/>
          </a:prstGeom>
          <a:noFill/>
          <a:ln w="12700">
            <a:noFill/>
            <a:miter lim="800000"/>
            <a:headEnd/>
            <a:tailEnd/>
          </a:ln>
        </p:spPr>
        <p:txBody>
          <a:bodyPr wrap="none" lIns="90488" tIns="44450" rIns="90488" bIns="44450">
            <a:spAutoFit/>
          </a:bodyPr>
          <a:lstStyle/>
          <a:p>
            <a:pPr>
              <a:defRPr/>
            </a:pPr>
            <a:r>
              <a:rPr lang="en-US" dirty="0" err="1">
                <a:latin typeface="+mn-lt"/>
                <a:ea typeface="ＭＳ Ｐゴシック" charset="-128"/>
                <a:cs typeface="ＭＳ Ｐゴシック" charset="-128"/>
              </a:rPr>
              <a:t>Clk</a:t>
            </a:r>
            <a:endParaRPr lang="en-US" dirty="0">
              <a:latin typeface="+mn-lt"/>
              <a:ea typeface="ＭＳ Ｐゴシック" charset="-128"/>
              <a:cs typeface="ＭＳ Ｐゴシック" charset="-128"/>
            </a:endParaRPr>
          </a:p>
        </p:txBody>
      </p:sp>
      <p:sp>
        <p:nvSpPr>
          <p:cNvPr id="34922" name="Line 126"/>
          <p:cNvSpPr>
            <a:spLocks noChangeShapeType="1"/>
          </p:cNvSpPr>
          <p:nvPr/>
        </p:nvSpPr>
        <p:spPr bwMode="auto">
          <a:xfrm flipV="1">
            <a:off x="5638800" y="2870200"/>
            <a:ext cx="0" cy="119380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4923" name="Line 127"/>
          <p:cNvSpPr>
            <a:spLocks noChangeShapeType="1"/>
          </p:cNvSpPr>
          <p:nvPr/>
        </p:nvSpPr>
        <p:spPr bwMode="auto">
          <a:xfrm flipH="1">
            <a:off x="5461000" y="4038600"/>
            <a:ext cx="2032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924" name="Rectangle 128"/>
          <p:cNvSpPr>
            <a:spLocks noChangeArrowheads="1"/>
          </p:cNvSpPr>
          <p:nvPr/>
        </p:nvSpPr>
        <p:spPr bwMode="auto">
          <a:xfrm>
            <a:off x="5618163" y="3498850"/>
            <a:ext cx="609600" cy="366713"/>
          </a:xfrm>
          <a:prstGeom prst="rect">
            <a:avLst/>
          </a:prstGeom>
          <a:noFill/>
          <a:ln w="12700">
            <a:noFill/>
            <a:miter lim="800000"/>
            <a:headEnd/>
            <a:tailEnd/>
          </a:ln>
        </p:spPr>
        <p:txBody>
          <a:bodyPr wrap="none" lIns="90488" tIns="44450" rIns="90488" bIns="44450">
            <a:spAutoFit/>
          </a:bodyPr>
          <a:lstStyle/>
          <a:p>
            <a:pPr>
              <a:defRPr/>
            </a:pPr>
            <a:r>
              <a:rPr lang="en-US" b="1">
                <a:solidFill>
                  <a:schemeClr val="accent2"/>
                </a:solidFill>
                <a:latin typeface="+mn-lt"/>
                <a:ea typeface="ＭＳ Ｐゴシック" charset="-128"/>
                <a:cs typeface="ＭＳ Ｐゴシック" charset="-128"/>
              </a:rPr>
              <a:t>Zero</a:t>
            </a:r>
          </a:p>
        </p:txBody>
      </p:sp>
      <p:sp>
        <p:nvSpPr>
          <p:cNvPr id="34925" name="Line 129"/>
          <p:cNvSpPr>
            <a:spLocks noChangeShapeType="1"/>
          </p:cNvSpPr>
          <p:nvPr/>
        </p:nvSpPr>
        <p:spPr bwMode="auto">
          <a:xfrm>
            <a:off x="5803900" y="2133600"/>
            <a:ext cx="3111500" cy="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4926" name="Rectangle 130"/>
          <p:cNvSpPr>
            <a:spLocks noChangeArrowheads="1"/>
          </p:cNvSpPr>
          <p:nvPr/>
        </p:nvSpPr>
        <p:spPr bwMode="auto">
          <a:xfrm>
            <a:off x="5846763" y="1738313"/>
            <a:ext cx="1835150" cy="363537"/>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Instruction&lt;31:0&gt;</a:t>
            </a:r>
          </a:p>
        </p:txBody>
      </p:sp>
      <p:sp>
        <p:nvSpPr>
          <p:cNvPr id="34927" name="Rectangle 131"/>
          <p:cNvSpPr>
            <a:spLocks noChangeArrowheads="1"/>
          </p:cNvSpPr>
          <p:nvPr/>
        </p:nvSpPr>
        <p:spPr bwMode="auto">
          <a:xfrm>
            <a:off x="7726363" y="4032250"/>
            <a:ext cx="300037" cy="366713"/>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0</a:t>
            </a:r>
          </a:p>
        </p:txBody>
      </p:sp>
      <p:sp>
        <p:nvSpPr>
          <p:cNvPr id="34928" name="Rectangle 132"/>
          <p:cNvSpPr>
            <a:spLocks noChangeArrowheads="1"/>
          </p:cNvSpPr>
          <p:nvPr/>
        </p:nvSpPr>
        <p:spPr bwMode="auto">
          <a:xfrm>
            <a:off x="7726363" y="4811713"/>
            <a:ext cx="300037" cy="366712"/>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1</a:t>
            </a:r>
          </a:p>
        </p:txBody>
      </p:sp>
      <p:sp>
        <p:nvSpPr>
          <p:cNvPr id="34929" name="Rectangle 133"/>
          <p:cNvSpPr>
            <a:spLocks noChangeArrowheads="1"/>
          </p:cNvSpPr>
          <p:nvPr/>
        </p:nvSpPr>
        <p:spPr bwMode="auto">
          <a:xfrm>
            <a:off x="4144963" y="4260850"/>
            <a:ext cx="300037" cy="366713"/>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0</a:t>
            </a:r>
          </a:p>
        </p:txBody>
      </p:sp>
      <p:sp>
        <p:nvSpPr>
          <p:cNvPr id="34930" name="Rectangle 134"/>
          <p:cNvSpPr>
            <a:spLocks noChangeArrowheads="1"/>
          </p:cNvSpPr>
          <p:nvPr/>
        </p:nvSpPr>
        <p:spPr bwMode="auto">
          <a:xfrm>
            <a:off x="4144963" y="5040313"/>
            <a:ext cx="300037" cy="366712"/>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1</a:t>
            </a:r>
          </a:p>
        </p:txBody>
      </p:sp>
      <p:sp>
        <p:nvSpPr>
          <p:cNvPr id="34931" name="Rectangle 135"/>
          <p:cNvSpPr>
            <a:spLocks noChangeArrowheads="1"/>
          </p:cNvSpPr>
          <p:nvPr/>
        </p:nvSpPr>
        <p:spPr bwMode="auto">
          <a:xfrm>
            <a:off x="2274888" y="2711450"/>
            <a:ext cx="300037" cy="366713"/>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0</a:t>
            </a:r>
          </a:p>
        </p:txBody>
      </p:sp>
      <p:sp>
        <p:nvSpPr>
          <p:cNvPr id="34932" name="Rectangle 136"/>
          <p:cNvSpPr>
            <a:spLocks noChangeArrowheads="1"/>
          </p:cNvSpPr>
          <p:nvPr/>
        </p:nvSpPr>
        <p:spPr bwMode="auto">
          <a:xfrm>
            <a:off x="1589088" y="2711450"/>
            <a:ext cx="300037" cy="366713"/>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1</a:t>
            </a:r>
          </a:p>
        </p:txBody>
      </p:sp>
      <p:sp>
        <p:nvSpPr>
          <p:cNvPr id="34933" name="Line 137"/>
          <p:cNvSpPr>
            <a:spLocks noChangeShapeType="1"/>
          </p:cNvSpPr>
          <p:nvPr/>
        </p:nvSpPr>
        <p:spPr bwMode="auto">
          <a:xfrm>
            <a:off x="6096000" y="2146300"/>
            <a:ext cx="0" cy="88900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4934" name="Rectangle 138"/>
          <p:cNvSpPr>
            <a:spLocks noChangeArrowheads="1"/>
          </p:cNvSpPr>
          <p:nvPr/>
        </p:nvSpPr>
        <p:spPr bwMode="auto">
          <a:xfrm rot="5400000">
            <a:off x="5791994" y="2386806"/>
            <a:ext cx="958850" cy="363538"/>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&lt;21:25&gt;</a:t>
            </a:r>
          </a:p>
        </p:txBody>
      </p:sp>
      <p:sp>
        <p:nvSpPr>
          <p:cNvPr id="34935" name="Rectangle 139"/>
          <p:cNvSpPr>
            <a:spLocks noChangeArrowheads="1"/>
          </p:cNvSpPr>
          <p:nvPr/>
        </p:nvSpPr>
        <p:spPr bwMode="auto">
          <a:xfrm rot="5400000">
            <a:off x="6325394" y="2386806"/>
            <a:ext cx="958850" cy="363538"/>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&lt;16:20&gt;</a:t>
            </a:r>
          </a:p>
        </p:txBody>
      </p:sp>
      <p:sp>
        <p:nvSpPr>
          <p:cNvPr id="34936" name="Rectangle 140"/>
          <p:cNvSpPr>
            <a:spLocks noChangeArrowheads="1"/>
          </p:cNvSpPr>
          <p:nvPr/>
        </p:nvSpPr>
        <p:spPr bwMode="auto">
          <a:xfrm rot="5400000">
            <a:off x="6858794" y="2386806"/>
            <a:ext cx="958850" cy="363538"/>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&lt;11:15&gt;</a:t>
            </a:r>
          </a:p>
        </p:txBody>
      </p:sp>
      <p:sp>
        <p:nvSpPr>
          <p:cNvPr id="34937" name="Rectangle 141"/>
          <p:cNvSpPr>
            <a:spLocks noChangeArrowheads="1"/>
          </p:cNvSpPr>
          <p:nvPr/>
        </p:nvSpPr>
        <p:spPr bwMode="auto">
          <a:xfrm rot="5400000">
            <a:off x="7398544" y="2380456"/>
            <a:ext cx="844550" cy="363538"/>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&lt;0:15&gt;</a:t>
            </a:r>
          </a:p>
        </p:txBody>
      </p:sp>
      <p:sp>
        <p:nvSpPr>
          <p:cNvPr id="34938" name="Line 142"/>
          <p:cNvSpPr>
            <a:spLocks noChangeShapeType="1"/>
          </p:cNvSpPr>
          <p:nvPr/>
        </p:nvSpPr>
        <p:spPr bwMode="auto">
          <a:xfrm>
            <a:off x="6629400" y="2146300"/>
            <a:ext cx="0" cy="88900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4939" name="Line 143"/>
          <p:cNvSpPr>
            <a:spLocks noChangeShapeType="1"/>
          </p:cNvSpPr>
          <p:nvPr/>
        </p:nvSpPr>
        <p:spPr bwMode="auto">
          <a:xfrm>
            <a:off x="7162800" y="2146300"/>
            <a:ext cx="0" cy="88900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4940" name="Line 144"/>
          <p:cNvSpPr>
            <a:spLocks noChangeShapeType="1"/>
          </p:cNvSpPr>
          <p:nvPr/>
        </p:nvSpPr>
        <p:spPr bwMode="auto">
          <a:xfrm>
            <a:off x="7696200" y="2146300"/>
            <a:ext cx="0" cy="88900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4941" name="Rectangle 145"/>
          <p:cNvSpPr>
            <a:spLocks noChangeArrowheads="1"/>
          </p:cNvSpPr>
          <p:nvPr/>
        </p:nvSpPr>
        <p:spPr bwMode="auto">
          <a:xfrm>
            <a:off x="7315200" y="2965450"/>
            <a:ext cx="841375" cy="363538"/>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Imm16</a:t>
            </a:r>
          </a:p>
        </p:txBody>
      </p:sp>
      <p:sp>
        <p:nvSpPr>
          <p:cNvPr id="34942" name="Rectangle 146"/>
          <p:cNvSpPr>
            <a:spLocks noChangeArrowheads="1"/>
          </p:cNvSpPr>
          <p:nvPr/>
        </p:nvSpPr>
        <p:spPr bwMode="auto">
          <a:xfrm>
            <a:off x="6913563" y="2965450"/>
            <a:ext cx="428625" cy="366713"/>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Rd</a:t>
            </a:r>
          </a:p>
        </p:txBody>
      </p:sp>
      <p:sp>
        <p:nvSpPr>
          <p:cNvPr id="34943" name="Rectangle 147"/>
          <p:cNvSpPr>
            <a:spLocks noChangeArrowheads="1"/>
          </p:cNvSpPr>
          <p:nvPr/>
        </p:nvSpPr>
        <p:spPr bwMode="auto">
          <a:xfrm>
            <a:off x="6456363" y="2965450"/>
            <a:ext cx="400050" cy="366713"/>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Rs</a:t>
            </a:r>
          </a:p>
        </p:txBody>
      </p:sp>
      <p:sp>
        <p:nvSpPr>
          <p:cNvPr id="34944" name="Rectangle 148"/>
          <p:cNvSpPr>
            <a:spLocks noChangeArrowheads="1"/>
          </p:cNvSpPr>
          <p:nvPr/>
        </p:nvSpPr>
        <p:spPr bwMode="auto">
          <a:xfrm>
            <a:off x="5922963" y="2965450"/>
            <a:ext cx="396875" cy="363538"/>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Rt</a:t>
            </a:r>
          </a:p>
        </p:txBody>
      </p:sp>
      <p:sp>
        <p:nvSpPr>
          <p:cNvPr id="39038" name="Rectangle 149"/>
          <p:cNvSpPr>
            <a:spLocks noGrp="1" noChangeArrowheads="1"/>
          </p:cNvSpPr>
          <p:nvPr>
            <p:ph type="body" idx="1"/>
          </p:nvPr>
        </p:nvSpPr>
        <p:spPr>
          <a:xfrm>
            <a:off x="304800" y="1295400"/>
            <a:ext cx="8610600" cy="415925"/>
          </a:xfrm>
        </p:spPr>
        <p:txBody>
          <a:bodyPr/>
          <a:lstStyle/>
          <a:p>
            <a:r>
              <a:rPr lang="en-US">
                <a:latin typeface="Calibri" charset="0"/>
                <a:ea typeface="ＭＳ Ｐゴシック" charset="0"/>
                <a:cs typeface="ＭＳ Ｐゴシック" charset="0"/>
              </a:rPr>
              <a:t>New PC = { PC[31..28], target address, 00 }</a:t>
            </a:r>
          </a:p>
        </p:txBody>
      </p:sp>
      <p:sp>
        <p:nvSpPr>
          <p:cNvPr id="34946" name="Rectangle 150"/>
          <p:cNvSpPr>
            <a:spLocks noChangeArrowheads="1"/>
          </p:cNvSpPr>
          <p:nvPr/>
        </p:nvSpPr>
        <p:spPr bwMode="auto">
          <a:xfrm>
            <a:off x="2667000" y="2133600"/>
            <a:ext cx="1046163" cy="366713"/>
          </a:xfrm>
          <a:prstGeom prst="rect">
            <a:avLst/>
          </a:prstGeom>
          <a:noFill/>
          <a:ln w="12700">
            <a:noFill/>
            <a:miter lim="800000"/>
            <a:headEnd/>
            <a:tailEnd/>
          </a:ln>
        </p:spPr>
        <p:txBody>
          <a:bodyPr wrap="none" lIns="90488" tIns="44450" rIns="90488" bIns="44450">
            <a:spAutoFit/>
          </a:bodyPr>
          <a:lstStyle/>
          <a:p>
            <a:pPr>
              <a:defRPr/>
            </a:pPr>
            <a:r>
              <a:rPr lang="en-US" b="1">
                <a:solidFill>
                  <a:schemeClr val="accent2"/>
                </a:solidFill>
                <a:latin typeface="+mn-lt"/>
                <a:ea typeface="ＭＳ Ｐゴシック" charset="-128"/>
                <a:cs typeface="ＭＳ Ｐゴシック" charset="-128"/>
              </a:rPr>
              <a:t>nPC_sel= </a:t>
            </a:r>
          </a:p>
        </p:txBody>
      </p:sp>
      <p:sp>
        <p:nvSpPr>
          <p:cNvPr id="34947" name="Line 151"/>
          <p:cNvSpPr>
            <a:spLocks noChangeShapeType="1"/>
          </p:cNvSpPr>
          <p:nvPr/>
        </p:nvSpPr>
        <p:spPr bwMode="auto">
          <a:xfrm flipH="1">
            <a:off x="4025900" y="2286000"/>
            <a:ext cx="558800" cy="0"/>
          </a:xfrm>
          <a:prstGeom prst="line">
            <a:avLst/>
          </a:prstGeom>
          <a:noFill/>
          <a:ln w="25400">
            <a:solidFill>
              <a:schemeClr val="accent2"/>
            </a:solidFill>
            <a:round/>
            <a:headEnd type="triangle" w="med" len="med"/>
            <a:tailEnd/>
          </a:ln>
        </p:spPr>
        <p:txBody>
          <a:bodyPr wrap="none" anchor="ctr"/>
          <a:lstStyle/>
          <a:p>
            <a:pPr>
              <a:defRPr/>
            </a:pPr>
            <a:endParaRPr lang="en-US">
              <a:latin typeface="+mn-lt"/>
              <a:ea typeface="ＭＳ Ｐゴシック" charset="-128"/>
              <a:cs typeface="ＭＳ Ｐゴシック" charset="-128"/>
            </a:endParaRPr>
          </a:p>
        </p:txBody>
      </p:sp>
      <p:sp>
        <p:nvSpPr>
          <p:cNvPr id="39041" name="Rectangle 152"/>
          <p:cNvSpPr>
            <a:spLocks noGrp="1" noChangeArrowheads="1"/>
          </p:cNvSpPr>
          <p:nvPr>
            <p:ph type="title"/>
          </p:nvPr>
        </p:nvSpPr>
        <p:spPr>
          <a:xfrm>
            <a:off x="525463" y="152400"/>
            <a:ext cx="8382000" cy="474663"/>
          </a:xfrm>
        </p:spPr>
        <p:txBody>
          <a:bodyPr/>
          <a:lstStyle/>
          <a:p>
            <a:r>
              <a:rPr lang="en-US" sz="4000">
                <a:latin typeface="Calibri" charset="0"/>
                <a:ea typeface="ＭＳ Ｐゴシック" charset="0"/>
                <a:cs typeface="ＭＳ Ｐゴシック" charset="0"/>
              </a:rPr>
              <a:t>Single Cycle Datapath during Jump</a:t>
            </a:r>
          </a:p>
        </p:txBody>
      </p:sp>
      <p:grpSp>
        <p:nvGrpSpPr>
          <p:cNvPr id="39042" name="Group 153"/>
          <p:cNvGrpSpPr>
            <a:grpSpLocks/>
          </p:cNvGrpSpPr>
          <p:nvPr/>
        </p:nvGrpSpPr>
        <p:grpSpPr bwMode="auto">
          <a:xfrm>
            <a:off x="381000" y="652463"/>
            <a:ext cx="7578725" cy="623887"/>
            <a:chOff x="240" y="489"/>
            <a:chExt cx="4774" cy="393"/>
          </a:xfrm>
        </p:grpSpPr>
        <p:grpSp>
          <p:nvGrpSpPr>
            <p:cNvPr id="39051" name="Group 154"/>
            <p:cNvGrpSpPr>
              <a:grpSpLocks/>
            </p:cNvGrpSpPr>
            <p:nvPr/>
          </p:nvGrpSpPr>
          <p:grpSpPr bwMode="auto">
            <a:xfrm>
              <a:off x="737" y="651"/>
              <a:ext cx="3832" cy="213"/>
              <a:chOff x="868" y="3815"/>
              <a:chExt cx="3832" cy="213"/>
            </a:xfrm>
          </p:grpSpPr>
          <p:sp>
            <p:nvSpPr>
              <p:cNvPr id="34965" name="Rectangle 155"/>
              <p:cNvSpPr>
                <a:spLocks noChangeArrowheads="1"/>
              </p:cNvSpPr>
              <p:nvPr/>
            </p:nvSpPr>
            <p:spPr bwMode="auto">
              <a:xfrm>
                <a:off x="872" y="3848"/>
                <a:ext cx="3824" cy="176"/>
              </a:xfrm>
              <a:prstGeom prst="rect">
                <a:avLst/>
              </a:prstGeom>
              <a:noFill/>
              <a:ln w="254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grpSp>
            <p:nvGrpSpPr>
              <p:cNvPr id="39059" name="Group 156"/>
              <p:cNvGrpSpPr>
                <a:grpSpLocks/>
              </p:cNvGrpSpPr>
              <p:nvPr/>
            </p:nvGrpSpPr>
            <p:grpSpPr bwMode="auto">
              <a:xfrm>
                <a:off x="868" y="3815"/>
                <a:ext cx="664" cy="213"/>
                <a:chOff x="868" y="3815"/>
                <a:chExt cx="664" cy="213"/>
              </a:xfrm>
            </p:grpSpPr>
            <p:sp>
              <p:nvSpPr>
                <p:cNvPr id="34969" name="Rectangle 157"/>
                <p:cNvSpPr>
                  <a:spLocks noChangeArrowheads="1"/>
                </p:cNvSpPr>
                <p:nvPr/>
              </p:nvSpPr>
              <p:spPr bwMode="auto">
                <a:xfrm>
                  <a:off x="868" y="3844"/>
                  <a:ext cx="664" cy="184"/>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4970" name="Rectangle 158"/>
                <p:cNvSpPr>
                  <a:spLocks noChangeArrowheads="1"/>
                </p:cNvSpPr>
                <p:nvPr/>
              </p:nvSpPr>
              <p:spPr bwMode="auto">
                <a:xfrm>
                  <a:off x="1061" y="3815"/>
                  <a:ext cx="254" cy="212"/>
                </a:xfrm>
                <a:prstGeom prst="rect">
                  <a:avLst/>
                </a:prstGeom>
                <a:noFill/>
                <a:ln w="12700">
                  <a:noFill/>
                  <a:miter lim="800000"/>
                  <a:headEnd/>
                  <a:tailEnd/>
                </a:ln>
              </p:spPr>
              <p:txBody>
                <a:bodyPr wrap="none" lIns="90488" tIns="44450" rIns="90488" bIns="44450">
                  <a:spAutoFit/>
                </a:bodyPr>
                <a:lstStyle/>
                <a:p>
                  <a:pPr>
                    <a:defRPr/>
                  </a:pPr>
                  <a:r>
                    <a:rPr lang="en-US" sz="1600" b="1" dirty="0">
                      <a:latin typeface="+mn-lt"/>
                      <a:ea typeface="ＭＳ Ｐゴシック" charset="-128"/>
                      <a:cs typeface="ＭＳ Ｐゴシック" charset="-128"/>
                    </a:rPr>
                    <a:t>op</a:t>
                  </a:r>
                </a:p>
              </p:txBody>
            </p:sp>
          </p:grpSp>
          <p:sp>
            <p:nvSpPr>
              <p:cNvPr id="34967" name="Rectangle 159"/>
              <p:cNvSpPr>
                <a:spLocks noChangeArrowheads="1"/>
              </p:cNvSpPr>
              <p:nvPr/>
            </p:nvSpPr>
            <p:spPr bwMode="auto">
              <a:xfrm>
                <a:off x="1540" y="3844"/>
                <a:ext cx="3160" cy="184"/>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4968" name="Rectangle 160"/>
              <p:cNvSpPr>
                <a:spLocks noChangeArrowheads="1"/>
              </p:cNvSpPr>
              <p:nvPr/>
            </p:nvSpPr>
            <p:spPr bwMode="auto">
              <a:xfrm>
                <a:off x="2542" y="3815"/>
                <a:ext cx="893" cy="210"/>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target address</a:t>
                </a:r>
              </a:p>
            </p:txBody>
          </p:sp>
        </p:grpSp>
        <p:sp>
          <p:nvSpPr>
            <p:cNvPr id="34959" name="Rectangle 161"/>
            <p:cNvSpPr>
              <a:spLocks noChangeArrowheads="1"/>
            </p:cNvSpPr>
            <p:nvPr/>
          </p:nvSpPr>
          <p:spPr bwMode="auto">
            <a:xfrm>
              <a:off x="4464" y="489"/>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34960" name="Rectangle 162"/>
            <p:cNvSpPr>
              <a:spLocks noChangeArrowheads="1"/>
            </p:cNvSpPr>
            <p:nvPr/>
          </p:nvSpPr>
          <p:spPr bwMode="auto">
            <a:xfrm>
              <a:off x="1200" y="489"/>
              <a:ext cx="246"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26</a:t>
              </a:r>
            </a:p>
          </p:txBody>
        </p:sp>
        <p:sp>
          <p:nvSpPr>
            <p:cNvPr id="34961" name="Rectangle 163"/>
            <p:cNvSpPr>
              <a:spLocks noChangeArrowheads="1"/>
            </p:cNvSpPr>
            <p:nvPr/>
          </p:nvSpPr>
          <p:spPr bwMode="auto">
            <a:xfrm>
              <a:off x="672" y="489"/>
              <a:ext cx="246" cy="212"/>
            </a:xfrm>
            <a:prstGeom prst="rect">
              <a:avLst/>
            </a:prstGeom>
            <a:noFill/>
            <a:ln w="12700">
              <a:noFill/>
              <a:miter lim="800000"/>
              <a:headEnd/>
              <a:tailEnd/>
            </a:ln>
          </p:spPr>
          <p:txBody>
            <a:bodyPr wrap="none" lIns="90488" tIns="44450" rIns="90488" bIns="44450">
              <a:spAutoFit/>
            </a:bodyPr>
            <a:lstStyle/>
            <a:p>
              <a:pPr>
                <a:defRPr/>
              </a:pPr>
              <a:r>
                <a:rPr lang="en-US" sz="1600" dirty="0">
                  <a:latin typeface="+mn-lt"/>
                  <a:ea typeface="ＭＳ Ｐゴシック" charset="-128"/>
                  <a:cs typeface="ＭＳ Ｐゴシック" charset="-128"/>
                </a:rPr>
                <a:t>31</a:t>
              </a:r>
            </a:p>
          </p:txBody>
        </p:sp>
        <p:sp>
          <p:nvSpPr>
            <p:cNvPr id="34962" name="Rectangle 164"/>
            <p:cNvSpPr>
              <a:spLocks noChangeArrowheads="1"/>
            </p:cNvSpPr>
            <p:nvPr/>
          </p:nvSpPr>
          <p:spPr bwMode="auto">
            <a:xfrm>
              <a:off x="240" y="651"/>
              <a:ext cx="455" cy="210"/>
            </a:xfrm>
            <a:prstGeom prst="rect">
              <a:avLst/>
            </a:prstGeom>
            <a:noFill/>
            <a:ln w="12700">
              <a:noFill/>
              <a:miter lim="800000"/>
              <a:headEnd/>
              <a:tailEnd/>
            </a:ln>
          </p:spPr>
          <p:txBody>
            <a:bodyPr wrap="none" lIns="90488" tIns="44450" rIns="90488" bIns="44450">
              <a:spAutoFit/>
            </a:bodyPr>
            <a:lstStyle/>
            <a:p>
              <a:pPr>
                <a:defRPr/>
              </a:pPr>
              <a:r>
                <a:rPr lang="en-US" sz="1600" b="1" dirty="0">
                  <a:latin typeface="+mn-lt"/>
                  <a:ea typeface="ＭＳ Ｐゴシック" charset="-128"/>
                  <a:cs typeface="ＭＳ Ｐゴシック" charset="-128"/>
                </a:rPr>
                <a:t>J-type</a:t>
              </a:r>
            </a:p>
          </p:txBody>
        </p:sp>
        <p:sp>
          <p:nvSpPr>
            <p:cNvPr id="34963" name="Rectangle 165"/>
            <p:cNvSpPr>
              <a:spLocks noChangeArrowheads="1"/>
            </p:cNvSpPr>
            <p:nvPr/>
          </p:nvSpPr>
          <p:spPr bwMode="auto">
            <a:xfrm>
              <a:off x="4608" y="672"/>
              <a:ext cx="406" cy="210"/>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jump</a:t>
              </a:r>
            </a:p>
          </p:txBody>
        </p:sp>
        <p:sp>
          <p:nvSpPr>
            <p:cNvPr id="34964" name="Rectangle 166"/>
            <p:cNvSpPr>
              <a:spLocks noChangeArrowheads="1"/>
            </p:cNvSpPr>
            <p:nvPr/>
          </p:nvSpPr>
          <p:spPr bwMode="auto">
            <a:xfrm>
              <a:off x="1392" y="489"/>
              <a:ext cx="246"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25</a:t>
              </a:r>
            </a:p>
          </p:txBody>
        </p:sp>
      </p:grpSp>
      <p:sp>
        <p:nvSpPr>
          <p:cNvPr id="34950" name="Rectangle 167"/>
          <p:cNvSpPr>
            <a:spLocks noChangeArrowheads="1"/>
          </p:cNvSpPr>
          <p:nvPr/>
        </p:nvSpPr>
        <p:spPr bwMode="auto">
          <a:xfrm>
            <a:off x="2882900" y="1752600"/>
            <a:ext cx="809625" cy="366713"/>
          </a:xfrm>
          <a:prstGeom prst="rect">
            <a:avLst/>
          </a:prstGeom>
          <a:noFill/>
          <a:ln w="12700">
            <a:noFill/>
            <a:miter lim="800000"/>
            <a:headEnd/>
            <a:tailEnd/>
          </a:ln>
        </p:spPr>
        <p:txBody>
          <a:bodyPr wrap="none" lIns="90488" tIns="44450" rIns="90488" bIns="44450">
            <a:spAutoFit/>
          </a:bodyPr>
          <a:lstStyle/>
          <a:p>
            <a:pPr>
              <a:defRPr/>
            </a:pPr>
            <a:r>
              <a:rPr lang="en-US" b="1">
                <a:solidFill>
                  <a:schemeClr val="accent2"/>
                </a:solidFill>
                <a:latin typeface="+mn-lt"/>
                <a:ea typeface="ＭＳ Ｐゴシック" charset="-128"/>
                <a:cs typeface="ＭＳ Ｐゴシック" charset="-128"/>
              </a:rPr>
              <a:t>Jump= </a:t>
            </a:r>
          </a:p>
        </p:txBody>
      </p:sp>
      <p:sp>
        <p:nvSpPr>
          <p:cNvPr id="34951" name="Line 168"/>
          <p:cNvSpPr>
            <a:spLocks noChangeShapeType="1"/>
          </p:cNvSpPr>
          <p:nvPr/>
        </p:nvSpPr>
        <p:spPr bwMode="auto">
          <a:xfrm flipH="1">
            <a:off x="4038600" y="1981200"/>
            <a:ext cx="558800" cy="0"/>
          </a:xfrm>
          <a:prstGeom prst="line">
            <a:avLst/>
          </a:prstGeom>
          <a:noFill/>
          <a:ln w="25400">
            <a:solidFill>
              <a:schemeClr val="accent2"/>
            </a:solidFill>
            <a:round/>
            <a:headEnd type="triangle" w="med" len="med"/>
            <a:tailEnd/>
          </a:ln>
        </p:spPr>
        <p:txBody>
          <a:bodyPr wrap="none" anchor="ctr"/>
          <a:lstStyle/>
          <a:p>
            <a:pPr>
              <a:defRPr/>
            </a:pPr>
            <a:endParaRPr lang="en-US">
              <a:latin typeface="+mn-lt"/>
              <a:ea typeface="ＭＳ Ｐゴシック" charset="-128"/>
              <a:cs typeface="ＭＳ Ｐゴシック" charset="-128"/>
            </a:endParaRPr>
          </a:p>
        </p:txBody>
      </p:sp>
      <p:sp>
        <p:nvSpPr>
          <p:cNvPr id="34952" name="Rectangle 169"/>
          <p:cNvSpPr>
            <a:spLocks noChangeArrowheads="1"/>
          </p:cNvSpPr>
          <p:nvPr/>
        </p:nvSpPr>
        <p:spPr bwMode="auto">
          <a:xfrm rot="5400000">
            <a:off x="8065294" y="2380456"/>
            <a:ext cx="844550" cy="363538"/>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&lt;0:25&gt;</a:t>
            </a:r>
          </a:p>
        </p:txBody>
      </p:sp>
      <p:sp>
        <p:nvSpPr>
          <p:cNvPr id="34953" name="Line 170"/>
          <p:cNvSpPr>
            <a:spLocks noChangeShapeType="1"/>
          </p:cNvSpPr>
          <p:nvPr/>
        </p:nvSpPr>
        <p:spPr bwMode="auto">
          <a:xfrm>
            <a:off x="8362950" y="2146300"/>
            <a:ext cx="0" cy="88900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4954" name="Rectangle 171"/>
          <p:cNvSpPr>
            <a:spLocks noChangeArrowheads="1"/>
          </p:cNvSpPr>
          <p:nvPr/>
        </p:nvSpPr>
        <p:spPr bwMode="auto">
          <a:xfrm>
            <a:off x="8113713" y="2965450"/>
            <a:ext cx="644525" cy="366713"/>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TA26</a:t>
            </a:r>
          </a:p>
        </p:txBody>
      </p:sp>
    </p:spTree>
    <p:extLst>
      <p:ext uri="{BB962C8B-B14F-4D97-AF65-F5344CB8AC3E}">
        <p14:creationId xmlns:p14="http://schemas.microsoft.com/office/powerpoint/2010/main" val="34532711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87338" y="228600"/>
            <a:ext cx="8686800" cy="474663"/>
          </a:xfrm>
        </p:spPr>
        <p:txBody>
          <a:bodyPr/>
          <a:lstStyle/>
          <a:p>
            <a:r>
              <a:rPr lang="en-US">
                <a:latin typeface="Calibri" charset="0"/>
                <a:ea typeface="ＭＳ Ｐゴシック" charset="0"/>
                <a:cs typeface="ＭＳ Ｐゴシック" charset="0"/>
              </a:rPr>
              <a:t>Single Cycle Datapath during Jump</a:t>
            </a:r>
          </a:p>
        </p:txBody>
      </p:sp>
      <p:grpSp>
        <p:nvGrpSpPr>
          <p:cNvPr id="40963" name="Group 3"/>
          <p:cNvGrpSpPr>
            <a:grpSpLocks/>
          </p:cNvGrpSpPr>
          <p:nvPr/>
        </p:nvGrpSpPr>
        <p:grpSpPr bwMode="auto">
          <a:xfrm>
            <a:off x="5029200" y="3654425"/>
            <a:ext cx="457200" cy="1136650"/>
            <a:chOff x="3168" y="2302"/>
            <a:chExt cx="288" cy="716"/>
          </a:xfrm>
        </p:grpSpPr>
        <p:sp>
          <p:nvSpPr>
            <p:cNvPr id="37034" name="Line 4"/>
            <p:cNvSpPr>
              <a:spLocks noChangeShapeType="1"/>
            </p:cNvSpPr>
            <p:nvPr/>
          </p:nvSpPr>
          <p:spPr bwMode="auto">
            <a:xfrm>
              <a:off x="3168" y="2302"/>
              <a:ext cx="0" cy="163"/>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7035" name="Line 5"/>
            <p:cNvSpPr>
              <a:spLocks noChangeShapeType="1"/>
            </p:cNvSpPr>
            <p:nvPr/>
          </p:nvSpPr>
          <p:spPr bwMode="auto">
            <a:xfrm>
              <a:off x="3176" y="2302"/>
              <a:ext cx="272" cy="163"/>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7036" name="Line 6"/>
            <p:cNvSpPr>
              <a:spLocks noChangeShapeType="1"/>
            </p:cNvSpPr>
            <p:nvPr/>
          </p:nvSpPr>
          <p:spPr bwMode="auto">
            <a:xfrm>
              <a:off x="3176" y="2481"/>
              <a:ext cx="128" cy="74"/>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7037" name="Line 7"/>
            <p:cNvSpPr>
              <a:spLocks noChangeShapeType="1"/>
            </p:cNvSpPr>
            <p:nvPr/>
          </p:nvSpPr>
          <p:spPr bwMode="auto">
            <a:xfrm>
              <a:off x="3312" y="2571"/>
              <a:ext cx="0" cy="163"/>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7038" name="Line 8"/>
            <p:cNvSpPr>
              <a:spLocks noChangeShapeType="1"/>
            </p:cNvSpPr>
            <p:nvPr/>
          </p:nvSpPr>
          <p:spPr bwMode="auto">
            <a:xfrm>
              <a:off x="3456" y="2481"/>
              <a:ext cx="0" cy="342"/>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7039" name="Line 9"/>
            <p:cNvSpPr>
              <a:spLocks noChangeShapeType="1"/>
            </p:cNvSpPr>
            <p:nvPr/>
          </p:nvSpPr>
          <p:spPr bwMode="auto">
            <a:xfrm flipV="1">
              <a:off x="3176" y="2734"/>
              <a:ext cx="128" cy="105"/>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7040" name="Line 10"/>
            <p:cNvSpPr>
              <a:spLocks noChangeShapeType="1"/>
            </p:cNvSpPr>
            <p:nvPr/>
          </p:nvSpPr>
          <p:spPr bwMode="auto">
            <a:xfrm>
              <a:off x="3168" y="2839"/>
              <a:ext cx="0" cy="163"/>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7041" name="Line 11"/>
            <p:cNvSpPr>
              <a:spLocks noChangeShapeType="1"/>
            </p:cNvSpPr>
            <p:nvPr/>
          </p:nvSpPr>
          <p:spPr bwMode="auto">
            <a:xfrm flipV="1">
              <a:off x="3176" y="2823"/>
              <a:ext cx="272" cy="195"/>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grpSp>
      <p:sp>
        <p:nvSpPr>
          <p:cNvPr id="36868" name="Line 12"/>
          <p:cNvSpPr>
            <a:spLocks noChangeShapeType="1"/>
          </p:cNvSpPr>
          <p:nvPr/>
        </p:nvSpPr>
        <p:spPr bwMode="auto">
          <a:xfrm flipH="1">
            <a:off x="5473700" y="4210050"/>
            <a:ext cx="2311400" cy="0"/>
          </a:xfrm>
          <a:prstGeom prst="line">
            <a:avLst/>
          </a:prstGeom>
          <a:noFill/>
          <a:ln w="25400">
            <a:solidFill>
              <a:schemeClr val="tx1"/>
            </a:solidFill>
            <a:round/>
            <a:headEnd type="triangle" w="med" len="med"/>
            <a:tailEnd/>
          </a:ln>
        </p:spPr>
        <p:txBody>
          <a:bodyPr wrap="none" anchor="ctr"/>
          <a:lstStyle/>
          <a:p>
            <a:pPr>
              <a:defRPr/>
            </a:pPr>
            <a:endParaRPr lang="en-US">
              <a:latin typeface="+mn-lt"/>
              <a:ea typeface="ＭＳ Ｐゴシック" charset="-128"/>
              <a:cs typeface="ＭＳ Ｐゴシック" charset="-128"/>
            </a:endParaRPr>
          </a:p>
        </p:txBody>
      </p:sp>
      <p:sp>
        <p:nvSpPr>
          <p:cNvPr id="36869" name="Line 13"/>
          <p:cNvSpPr>
            <a:spLocks noChangeShapeType="1"/>
          </p:cNvSpPr>
          <p:nvPr/>
        </p:nvSpPr>
        <p:spPr bwMode="auto">
          <a:xfrm flipH="1">
            <a:off x="5861050" y="4146550"/>
            <a:ext cx="88900" cy="128588"/>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870" name="Rectangle 14"/>
          <p:cNvSpPr>
            <a:spLocks noChangeArrowheads="1"/>
          </p:cNvSpPr>
          <p:nvPr/>
        </p:nvSpPr>
        <p:spPr bwMode="auto">
          <a:xfrm>
            <a:off x="5541963" y="4202113"/>
            <a:ext cx="417512" cy="366712"/>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32</a:t>
            </a:r>
          </a:p>
        </p:txBody>
      </p:sp>
      <p:sp>
        <p:nvSpPr>
          <p:cNvPr id="36871" name="Line 15"/>
          <p:cNvSpPr>
            <a:spLocks noChangeShapeType="1"/>
          </p:cNvSpPr>
          <p:nvPr/>
        </p:nvSpPr>
        <p:spPr bwMode="auto">
          <a:xfrm>
            <a:off x="5257800" y="3289300"/>
            <a:ext cx="0" cy="482600"/>
          </a:xfrm>
          <a:prstGeom prst="line">
            <a:avLst/>
          </a:prstGeom>
          <a:noFill/>
          <a:ln w="25400">
            <a:solidFill>
              <a:schemeClr val="accent2"/>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6872" name="Rectangle 16"/>
          <p:cNvSpPr>
            <a:spLocks noChangeArrowheads="1"/>
          </p:cNvSpPr>
          <p:nvPr/>
        </p:nvSpPr>
        <p:spPr bwMode="auto">
          <a:xfrm>
            <a:off x="3962400" y="2971800"/>
            <a:ext cx="1573213" cy="363538"/>
          </a:xfrm>
          <a:prstGeom prst="rect">
            <a:avLst/>
          </a:prstGeom>
          <a:noFill/>
          <a:ln w="12700">
            <a:noFill/>
            <a:miter lim="800000"/>
            <a:headEnd/>
            <a:tailEnd/>
          </a:ln>
        </p:spPr>
        <p:txBody>
          <a:bodyPr lIns="90488" tIns="44450" rIns="90488" bIns="44450">
            <a:spAutoFit/>
          </a:bodyPr>
          <a:lstStyle/>
          <a:p>
            <a:pPr>
              <a:defRPr/>
            </a:pPr>
            <a:r>
              <a:rPr lang="en-US" b="1">
                <a:solidFill>
                  <a:schemeClr val="accent2"/>
                </a:solidFill>
                <a:latin typeface="+mn-lt"/>
                <a:ea typeface="ＭＳ Ｐゴシック" charset="-128"/>
                <a:cs typeface="ＭＳ Ｐゴシック" charset="-128"/>
              </a:rPr>
              <a:t>ALUctr =x</a:t>
            </a:r>
          </a:p>
        </p:txBody>
      </p:sp>
      <p:sp>
        <p:nvSpPr>
          <p:cNvPr id="36873" name="Rectangle 17"/>
          <p:cNvSpPr>
            <a:spLocks noChangeArrowheads="1"/>
          </p:cNvSpPr>
          <p:nvPr/>
        </p:nvSpPr>
        <p:spPr bwMode="auto">
          <a:xfrm>
            <a:off x="1055688" y="4302125"/>
            <a:ext cx="465137" cy="366713"/>
          </a:xfrm>
          <a:prstGeom prst="rect">
            <a:avLst/>
          </a:prstGeom>
          <a:noFill/>
          <a:ln w="12700">
            <a:noFill/>
            <a:miter lim="800000"/>
            <a:headEnd/>
            <a:tailEnd/>
          </a:ln>
        </p:spPr>
        <p:txBody>
          <a:bodyPr wrap="none" lIns="90488" tIns="44450" rIns="90488" bIns="44450">
            <a:spAutoFit/>
          </a:bodyPr>
          <a:lstStyle/>
          <a:p>
            <a:pPr>
              <a:defRPr/>
            </a:pPr>
            <a:r>
              <a:rPr lang="en-US" dirty="0" err="1">
                <a:latin typeface="+mn-lt"/>
                <a:ea typeface="ＭＳ Ｐゴシック" charset="-128"/>
                <a:cs typeface="ＭＳ Ｐゴシック" charset="-128"/>
              </a:rPr>
              <a:t>Clk</a:t>
            </a:r>
            <a:endParaRPr lang="en-US" dirty="0">
              <a:latin typeface="+mn-lt"/>
              <a:ea typeface="ＭＳ Ｐゴシック" charset="-128"/>
              <a:cs typeface="ＭＳ Ｐゴシック" charset="-128"/>
            </a:endParaRPr>
          </a:p>
        </p:txBody>
      </p:sp>
      <p:sp>
        <p:nvSpPr>
          <p:cNvPr id="36874" name="Rectangle 18"/>
          <p:cNvSpPr>
            <a:spLocks noChangeArrowheads="1"/>
          </p:cNvSpPr>
          <p:nvPr/>
        </p:nvSpPr>
        <p:spPr bwMode="auto">
          <a:xfrm>
            <a:off x="665163" y="3775075"/>
            <a:ext cx="720725" cy="366713"/>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busW</a:t>
            </a:r>
          </a:p>
        </p:txBody>
      </p:sp>
      <p:sp>
        <p:nvSpPr>
          <p:cNvPr id="36875" name="Rectangle 19"/>
          <p:cNvSpPr>
            <a:spLocks noChangeArrowheads="1"/>
          </p:cNvSpPr>
          <p:nvPr/>
        </p:nvSpPr>
        <p:spPr bwMode="auto">
          <a:xfrm>
            <a:off x="1755775" y="3654425"/>
            <a:ext cx="1431925" cy="1130300"/>
          </a:xfrm>
          <a:prstGeom prst="rect">
            <a:avLst/>
          </a:prstGeom>
          <a:noFill/>
          <a:ln w="254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6876" name="Line 20"/>
          <p:cNvSpPr>
            <a:spLocks noChangeShapeType="1"/>
          </p:cNvSpPr>
          <p:nvPr/>
        </p:nvSpPr>
        <p:spPr bwMode="auto">
          <a:xfrm>
            <a:off x="1746250" y="4576763"/>
            <a:ext cx="250825" cy="635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877" name="Line 21"/>
          <p:cNvSpPr>
            <a:spLocks noChangeShapeType="1"/>
          </p:cNvSpPr>
          <p:nvPr/>
        </p:nvSpPr>
        <p:spPr bwMode="auto">
          <a:xfrm flipH="1">
            <a:off x="1768475" y="4649788"/>
            <a:ext cx="301625" cy="98425"/>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879" name="Rectangle 23"/>
          <p:cNvSpPr>
            <a:spLocks noChangeArrowheads="1"/>
          </p:cNvSpPr>
          <p:nvPr/>
        </p:nvSpPr>
        <p:spPr bwMode="auto">
          <a:xfrm>
            <a:off x="815975" y="3057525"/>
            <a:ext cx="1157288" cy="366713"/>
          </a:xfrm>
          <a:prstGeom prst="rect">
            <a:avLst/>
          </a:prstGeom>
          <a:noFill/>
          <a:ln w="12700">
            <a:noFill/>
            <a:miter lim="800000"/>
            <a:headEnd/>
            <a:tailEnd/>
          </a:ln>
        </p:spPr>
        <p:txBody>
          <a:bodyPr wrap="none" lIns="90488" tIns="44450" rIns="90488" bIns="44450">
            <a:spAutoFit/>
          </a:bodyPr>
          <a:lstStyle/>
          <a:p>
            <a:pPr>
              <a:defRPr/>
            </a:pPr>
            <a:r>
              <a:rPr lang="en-US" b="1">
                <a:solidFill>
                  <a:schemeClr val="accent2"/>
                </a:solidFill>
                <a:latin typeface="+mn-lt"/>
                <a:ea typeface="ＭＳ Ｐゴシック" charset="-128"/>
                <a:cs typeface="ＭＳ Ｐゴシック" charset="-128"/>
              </a:rPr>
              <a:t>RegWr = 0</a:t>
            </a:r>
          </a:p>
        </p:txBody>
      </p:sp>
      <p:sp>
        <p:nvSpPr>
          <p:cNvPr id="36880" name="Line 24"/>
          <p:cNvSpPr>
            <a:spLocks noChangeShapeType="1"/>
          </p:cNvSpPr>
          <p:nvPr/>
        </p:nvSpPr>
        <p:spPr bwMode="auto">
          <a:xfrm flipH="1">
            <a:off x="749300" y="4140200"/>
            <a:ext cx="1016000" cy="0"/>
          </a:xfrm>
          <a:prstGeom prst="line">
            <a:avLst/>
          </a:prstGeom>
          <a:noFill/>
          <a:ln w="25400">
            <a:solidFill>
              <a:schemeClr val="tx1"/>
            </a:solidFill>
            <a:round/>
            <a:headEnd type="triangle" w="med" len="med"/>
            <a:tailEnd/>
          </a:ln>
        </p:spPr>
        <p:txBody>
          <a:bodyPr wrap="none" anchor="ctr"/>
          <a:lstStyle/>
          <a:p>
            <a:pPr>
              <a:defRPr/>
            </a:pPr>
            <a:endParaRPr lang="en-US">
              <a:latin typeface="+mn-lt"/>
              <a:ea typeface="ＭＳ Ｐゴシック" charset="-128"/>
              <a:cs typeface="ＭＳ Ｐゴシック" charset="-128"/>
            </a:endParaRPr>
          </a:p>
        </p:txBody>
      </p:sp>
      <p:sp>
        <p:nvSpPr>
          <p:cNvPr id="36881" name="Line 25"/>
          <p:cNvSpPr>
            <a:spLocks noChangeShapeType="1"/>
          </p:cNvSpPr>
          <p:nvPr/>
        </p:nvSpPr>
        <p:spPr bwMode="auto">
          <a:xfrm flipH="1">
            <a:off x="1289050" y="4075113"/>
            <a:ext cx="88900" cy="128587"/>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882" name="Rectangle 26"/>
          <p:cNvSpPr>
            <a:spLocks noChangeArrowheads="1"/>
          </p:cNvSpPr>
          <p:nvPr/>
        </p:nvSpPr>
        <p:spPr bwMode="auto">
          <a:xfrm>
            <a:off x="969963" y="4130675"/>
            <a:ext cx="417512" cy="366713"/>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32</a:t>
            </a:r>
          </a:p>
        </p:txBody>
      </p:sp>
      <p:sp>
        <p:nvSpPr>
          <p:cNvPr id="36883" name="Line 27"/>
          <p:cNvSpPr>
            <a:spLocks noChangeShapeType="1"/>
          </p:cNvSpPr>
          <p:nvPr/>
        </p:nvSpPr>
        <p:spPr bwMode="auto">
          <a:xfrm>
            <a:off x="3225800" y="3784600"/>
            <a:ext cx="1778000" cy="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6884" name="Line 28"/>
          <p:cNvSpPr>
            <a:spLocks noChangeShapeType="1"/>
          </p:cNvSpPr>
          <p:nvPr/>
        </p:nvSpPr>
        <p:spPr bwMode="auto">
          <a:xfrm flipH="1">
            <a:off x="4184650" y="3719513"/>
            <a:ext cx="88900" cy="130175"/>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885" name="Rectangle 29"/>
          <p:cNvSpPr>
            <a:spLocks noChangeArrowheads="1"/>
          </p:cNvSpPr>
          <p:nvPr/>
        </p:nvSpPr>
        <p:spPr bwMode="auto">
          <a:xfrm>
            <a:off x="3865563" y="3846513"/>
            <a:ext cx="417512" cy="366712"/>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32</a:t>
            </a:r>
          </a:p>
        </p:txBody>
      </p:sp>
      <p:sp>
        <p:nvSpPr>
          <p:cNvPr id="36886" name="Rectangle 30"/>
          <p:cNvSpPr>
            <a:spLocks noChangeArrowheads="1"/>
          </p:cNvSpPr>
          <p:nvPr/>
        </p:nvSpPr>
        <p:spPr bwMode="auto">
          <a:xfrm>
            <a:off x="3560763" y="3490913"/>
            <a:ext cx="663575" cy="363537"/>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busA</a:t>
            </a:r>
          </a:p>
        </p:txBody>
      </p:sp>
      <p:sp>
        <p:nvSpPr>
          <p:cNvPr id="36887" name="Line 31"/>
          <p:cNvSpPr>
            <a:spLocks noChangeShapeType="1"/>
          </p:cNvSpPr>
          <p:nvPr/>
        </p:nvSpPr>
        <p:spPr bwMode="auto">
          <a:xfrm flipV="1">
            <a:off x="1905000" y="3263900"/>
            <a:ext cx="0" cy="390525"/>
          </a:xfrm>
          <a:prstGeom prst="line">
            <a:avLst/>
          </a:prstGeom>
          <a:noFill/>
          <a:ln w="25400">
            <a:solidFill>
              <a:schemeClr val="accent2"/>
            </a:solidFill>
            <a:round/>
            <a:headEnd type="triangle" w="med" len="med"/>
            <a:tailEnd/>
          </a:ln>
        </p:spPr>
        <p:txBody>
          <a:bodyPr wrap="none" anchor="ctr"/>
          <a:lstStyle/>
          <a:p>
            <a:pPr>
              <a:defRPr/>
            </a:pPr>
            <a:endParaRPr lang="en-US">
              <a:latin typeface="+mn-lt"/>
              <a:ea typeface="ＭＳ Ｐゴシック" charset="-128"/>
              <a:cs typeface="ＭＳ Ｐゴシック" charset="-128"/>
            </a:endParaRPr>
          </a:p>
        </p:txBody>
      </p:sp>
      <p:sp>
        <p:nvSpPr>
          <p:cNvPr id="36888" name="Line 32"/>
          <p:cNvSpPr>
            <a:spLocks noChangeShapeType="1"/>
          </p:cNvSpPr>
          <p:nvPr/>
        </p:nvSpPr>
        <p:spPr bwMode="auto">
          <a:xfrm>
            <a:off x="3225800" y="4484688"/>
            <a:ext cx="939800" cy="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6889" name="Line 33"/>
          <p:cNvSpPr>
            <a:spLocks noChangeShapeType="1"/>
          </p:cNvSpPr>
          <p:nvPr/>
        </p:nvSpPr>
        <p:spPr bwMode="auto">
          <a:xfrm flipV="1">
            <a:off x="3663950" y="4337050"/>
            <a:ext cx="139700" cy="2413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890" name="Rectangle 34"/>
          <p:cNvSpPr>
            <a:spLocks noChangeArrowheads="1"/>
          </p:cNvSpPr>
          <p:nvPr/>
        </p:nvSpPr>
        <p:spPr bwMode="auto">
          <a:xfrm>
            <a:off x="3255963" y="4475163"/>
            <a:ext cx="417512" cy="366712"/>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32</a:t>
            </a:r>
          </a:p>
        </p:txBody>
      </p:sp>
      <p:sp>
        <p:nvSpPr>
          <p:cNvPr id="36891" name="Rectangle 35"/>
          <p:cNvSpPr>
            <a:spLocks noChangeArrowheads="1"/>
          </p:cNvSpPr>
          <p:nvPr/>
        </p:nvSpPr>
        <p:spPr bwMode="auto">
          <a:xfrm>
            <a:off x="3179763" y="4191000"/>
            <a:ext cx="650875" cy="363538"/>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busB</a:t>
            </a:r>
          </a:p>
        </p:txBody>
      </p:sp>
      <p:sp>
        <p:nvSpPr>
          <p:cNvPr id="36892" name="Line 36"/>
          <p:cNvSpPr>
            <a:spLocks noChangeShapeType="1"/>
          </p:cNvSpPr>
          <p:nvPr/>
        </p:nvSpPr>
        <p:spPr bwMode="auto">
          <a:xfrm flipH="1">
            <a:off x="1130300" y="4637088"/>
            <a:ext cx="614363"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893" name="Line 37"/>
          <p:cNvSpPr>
            <a:spLocks noChangeShapeType="1"/>
          </p:cNvSpPr>
          <p:nvPr/>
        </p:nvSpPr>
        <p:spPr bwMode="auto">
          <a:xfrm>
            <a:off x="3048000" y="3241675"/>
            <a:ext cx="0" cy="37465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894" name="Line 38"/>
          <p:cNvSpPr>
            <a:spLocks noChangeShapeType="1"/>
          </p:cNvSpPr>
          <p:nvPr/>
        </p:nvSpPr>
        <p:spPr bwMode="auto">
          <a:xfrm flipV="1">
            <a:off x="2978150" y="3351213"/>
            <a:ext cx="139700" cy="155575"/>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895" name="Rectangle 39"/>
          <p:cNvSpPr>
            <a:spLocks noChangeArrowheads="1"/>
          </p:cNvSpPr>
          <p:nvPr/>
        </p:nvSpPr>
        <p:spPr bwMode="auto">
          <a:xfrm>
            <a:off x="2798763" y="3206750"/>
            <a:ext cx="300037" cy="366713"/>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5</a:t>
            </a:r>
          </a:p>
        </p:txBody>
      </p:sp>
      <p:sp>
        <p:nvSpPr>
          <p:cNvPr id="36896" name="Line 40"/>
          <p:cNvSpPr>
            <a:spLocks noChangeShapeType="1"/>
          </p:cNvSpPr>
          <p:nvPr/>
        </p:nvSpPr>
        <p:spPr bwMode="auto">
          <a:xfrm>
            <a:off x="2209800" y="3016250"/>
            <a:ext cx="0" cy="612775"/>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897" name="Line 41"/>
          <p:cNvSpPr>
            <a:spLocks noChangeShapeType="1"/>
          </p:cNvSpPr>
          <p:nvPr/>
        </p:nvSpPr>
        <p:spPr bwMode="auto">
          <a:xfrm flipV="1">
            <a:off x="2139950" y="3351213"/>
            <a:ext cx="139700" cy="155575"/>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898" name="Rectangle 42"/>
          <p:cNvSpPr>
            <a:spLocks noChangeArrowheads="1"/>
          </p:cNvSpPr>
          <p:nvPr/>
        </p:nvSpPr>
        <p:spPr bwMode="auto">
          <a:xfrm>
            <a:off x="1960563" y="3206750"/>
            <a:ext cx="300037" cy="366713"/>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5</a:t>
            </a:r>
          </a:p>
        </p:txBody>
      </p:sp>
      <p:sp>
        <p:nvSpPr>
          <p:cNvPr id="36899" name="Line 43"/>
          <p:cNvSpPr>
            <a:spLocks noChangeShapeType="1"/>
          </p:cNvSpPr>
          <p:nvPr/>
        </p:nvSpPr>
        <p:spPr bwMode="auto">
          <a:xfrm>
            <a:off x="2590800" y="3241675"/>
            <a:ext cx="0" cy="37465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900" name="Line 44"/>
          <p:cNvSpPr>
            <a:spLocks noChangeShapeType="1"/>
          </p:cNvSpPr>
          <p:nvPr/>
        </p:nvSpPr>
        <p:spPr bwMode="auto">
          <a:xfrm flipV="1">
            <a:off x="2520950" y="3351213"/>
            <a:ext cx="139700" cy="155575"/>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901" name="Rectangle 45"/>
          <p:cNvSpPr>
            <a:spLocks noChangeArrowheads="1"/>
          </p:cNvSpPr>
          <p:nvPr/>
        </p:nvSpPr>
        <p:spPr bwMode="auto">
          <a:xfrm>
            <a:off x="2341563" y="3206750"/>
            <a:ext cx="300037" cy="366713"/>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5</a:t>
            </a:r>
          </a:p>
        </p:txBody>
      </p:sp>
      <p:sp>
        <p:nvSpPr>
          <p:cNvPr id="36902" name="Rectangle 46"/>
          <p:cNvSpPr>
            <a:spLocks noChangeArrowheads="1"/>
          </p:cNvSpPr>
          <p:nvPr/>
        </p:nvSpPr>
        <p:spPr bwMode="auto">
          <a:xfrm>
            <a:off x="1960563" y="3633788"/>
            <a:ext cx="469900" cy="366712"/>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Rw</a:t>
            </a:r>
          </a:p>
        </p:txBody>
      </p:sp>
      <p:sp>
        <p:nvSpPr>
          <p:cNvPr id="36903" name="Rectangle 47"/>
          <p:cNvSpPr>
            <a:spLocks noChangeArrowheads="1"/>
          </p:cNvSpPr>
          <p:nvPr/>
        </p:nvSpPr>
        <p:spPr bwMode="auto">
          <a:xfrm>
            <a:off x="2417763" y="3633788"/>
            <a:ext cx="434975" cy="363537"/>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Ra</a:t>
            </a:r>
          </a:p>
        </p:txBody>
      </p:sp>
      <p:sp>
        <p:nvSpPr>
          <p:cNvPr id="36904" name="Rectangle 48"/>
          <p:cNvSpPr>
            <a:spLocks noChangeArrowheads="1"/>
          </p:cNvSpPr>
          <p:nvPr/>
        </p:nvSpPr>
        <p:spPr bwMode="auto">
          <a:xfrm>
            <a:off x="2798763" y="3633788"/>
            <a:ext cx="428625" cy="366712"/>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Rb</a:t>
            </a:r>
          </a:p>
        </p:txBody>
      </p:sp>
      <p:sp>
        <p:nvSpPr>
          <p:cNvPr id="41000" name="Rectangle 49"/>
          <p:cNvSpPr>
            <a:spLocks noChangeArrowheads="1"/>
          </p:cNvSpPr>
          <p:nvPr/>
        </p:nvSpPr>
        <p:spPr bwMode="auto">
          <a:xfrm>
            <a:off x="1876425" y="3917950"/>
            <a:ext cx="1192213"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r>
              <a:rPr lang="en-US" b="1">
                <a:latin typeface="Calibri" charset="0"/>
              </a:rPr>
              <a:t>32 x 32-bit</a:t>
            </a:r>
          </a:p>
          <a:p>
            <a:pPr algn="ctr"/>
            <a:r>
              <a:rPr lang="en-US" b="1">
                <a:latin typeface="Calibri" charset="0"/>
              </a:rPr>
              <a:t>Registers</a:t>
            </a:r>
          </a:p>
        </p:txBody>
      </p:sp>
      <p:sp>
        <p:nvSpPr>
          <p:cNvPr id="36906" name="Line 50"/>
          <p:cNvSpPr>
            <a:spLocks noChangeShapeType="1"/>
          </p:cNvSpPr>
          <p:nvPr/>
        </p:nvSpPr>
        <p:spPr bwMode="auto">
          <a:xfrm flipH="1">
            <a:off x="749300" y="6172200"/>
            <a:ext cx="77978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907" name="Line 51"/>
          <p:cNvSpPr>
            <a:spLocks noChangeShapeType="1"/>
          </p:cNvSpPr>
          <p:nvPr/>
        </p:nvSpPr>
        <p:spPr bwMode="auto">
          <a:xfrm flipV="1">
            <a:off x="762000" y="4127500"/>
            <a:ext cx="0" cy="20574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908" name="Rectangle 52"/>
          <p:cNvSpPr>
            <a:spLocks noChangeArrowheads="1"/>
          </p:cNvSpPr>
          <p:nvPr/>
        </p:nvSpPr>
        <p:spPr bwMode="auto">
          <a:xfrm>
            <a:off x="2570163" y="2994025"/>
            <a:ext cx="400050" cy="366713"/>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Rs</a:t>
            </a:r>
          </a:p>
        </p:txBody>
      </p:sp>
      <p:sp>
        <p:nvSpPr>
          <p:cNvPr id="36909" name="Rectangle 53"/>
          <p:cNvSpPr>
            <a:spLocks noChangeArrowheads="1"/>
          </p:cNvSpPr>
          <p:nvPr/>
        </p:nvSpPr>
        <p:spPr bwMode="auto">
          <a:xfrm>
            <a:off x="2341563" y="2354263"/>
            <a:ext cx="396875" cy="363537"/>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Rt</a:t>
            </a:r>
          </a:p>
        </p:txBody>
      </p:sp>
      <p:grpSp>
        <p:nvGrpSpPr>
          <p:cNvPr id="41005" name="Group 54"/>
          <p:cNvGrpSpPr>
            <a:grpSpLocks/>
          </p:cNvGrpSpPr>
          <p:nvPr/>
        </p:nvGrpSpPr>
        <p:grpSpPr bwMode="auto">
          <a:xfrm>
            <a:off x="4191000" y="4203700"/>
            <a:ext cx="304800" cy="1227138"/>
            <a:chOff x="2640" y="2648"/>
            <a:chExt cx="192" cy="773"/>
          </a:xfrm>
        </p:grpSpPr>
        <p:sp>
          <p:nvSpPr>
            <p:cNvPr id="37030" name="Line 55"/>
            <p:cNvSpPr>
              <a:spLocks noChangeShapeType="1"/>
            </p:cNvSpPr>
            <p:nvPr/>
          </p:nvSpPr>
          <p:spPr bwMode="auto">
            <a:xfrm>
              <a:off x="2640" y="2648"/>
              <a:ext cx="0" cy="757"/>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7031" name="Line 56"/>
            <p:cNvSpPr>
              <a:spLocks noChangeShapeType="1"/>
            </p:cNvSpPr>
            <p:nvPr/>
          </p:nvSpPr>
          <p:spPr bwMode="auto">
            <a:xfrm>
              <a:off x="2648" y="2648"/>
              <a:ext cx="176" cy="86"/>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7032" name="Line 57"/>
            <p:cNvSpPr>
              <a:spLocks noChangeShapeType="1"/>
            </p:cNvSpPr>
            <p:nvPr/>
          </p:nvSpPr>
          <p:spPr bwMode="auto">
            <a:xfrm flipV="1">
              <a:off x="2648" y="3303"/>
              <a:ext cx="176" cy="118"/>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7033" name="Line 58"/>
            <p:cNvSpPr>
              <a:spLocks noChangeShapeType="1"/>
            </p:cNvSpPr>
            <p:nvPr/>
          </p:nvSpPr>
          <p:spPr bwMode="auto">
            <a:xfrm>
              <a:off x="2832" y="2750"/>
              <a:ext cx="0" cy="553"/>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grpSp>
      <p:grpSp>
        <p:nvGrpSpPr>
          <p:cNvPr id="41006" name="Group 59"/>
          <p:cNvGrpSpPr>
            <a:grpSpLocks/>
          </p:cNvGrpSpPr>
          <p:nvPr/>
        </p:nvGrpSpPr>
        <p:grpSpPr bwMode="auto">
          <a:xfrm>
            <a:off x="1473200" y="2754313"/>
            <a:ext cx="1168400" cy="284162"/>
            <a:chOff x="928" y="1735"/>
            <a:chExt cx="736" cy="179"/>
          </a:xfrm>
        </p:grpSpPr>
        <p:sp>
          <p:nvSpPr>
            <p:cNvPr id="37026" name="Line 60"/>
            <p:cNvSpPr>
              <a:spLocks noChangeShapeType="1"/>
            </p:cNvSpPr>
            <p:nvPr/>
          </p:nvSpPr>
          <p:spPr bwMode="auto">
            <a:xfrm flipH="1">
              <a:off x="928" y="1735"/>
              <a:ext cx="736"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7027" name="Line 61"/>
            <p:cNvSpPr>
              <a:spLocks noChangeShapeType="1"/>
            </p:cNvSpPr>
            <p:nvPr/>
          </p:nvSpPr>
          <p:spPr bwMode="auto">
            <a:xfrm flipH="1">
              <a:off x="1552" y="1743"/>
              <a:ext cx="112" cy="163"/>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7028" name="Line 62"/>
            <p:cNvSpPr>
              <a:spLocks noChangeShapeType="1"/>
            </p:cNvSpPr>
            <p:nvPr/>
          </p:nvSpPr>
          <p:spPr bwMode="auto">
            <a:xfrm>
              <a:off x="944" y="1743"/>
              <a:ext cx="80" cy="163"/>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7029" name="Line 63"/>
            <p:cNvSpPr>
              <a:spLocks noChangeShapeType="1"/>
            </p:cNvSpPr>
            <p:nvPr/>
          </p:nvSpPr>
          <p:spPr bwMode="auto">
            <a:xfrm flipH="1">
              <a:off x="1024" y="1914"/>
              <a:ext cx="544"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grpSp>
      <p:sp>
        <p:nvSpPr>
          <p:cNvPr id="36912" name="Rectangle 64"/>
          <p:cNvSpPr>
            <a:spLocks noChangeArrowheads="1"/>
          </p:cNvSpPr>
          <p:nvPr/>
        </p:nvSpPr>
        <p:spPr bwMode="auto">
          <a:xfrm>
            <a:off x="2998788" y="2994025"/>
            <a:ext cx="396875" cy="363538"/>
          </a:xfrm>
          <a:prstGeom prst="rect">
            <a:avLst/>
          </a:prstGeom>
          <a:noFill/>
          <a:ln w="12700">
            <a:noFill/>
            <a:miter lim="800000"/>
            <a:headEnd/>
            <a:tailEnd/>
          </a:ln>
        </p:spPr>
        <p:txBody>
          <a:bodyPr wrap="none" lIns="90488" tIns="44450" rIns="90488" bIns="44450">
            <a:spAutoFit/>
          </a:bodyPr>
          <a:lstStyle/>
          <a:p>
            <a:pPr algn="ctr">
              <a:defRPr/>
            </a:pPr>
            <a:r>
              <a:rPr lang="en-US">
                <a:latin typeface="+mn-lt"/>
                <a:ea typeface="ＭＳ Ｐゴシック" charset="-128"/>
                <a:cs typeface="ＭＳ Ｐゴシック" charset="-128"/>
              </a:rPr>
              <a:t>Rt</a:t>
            </a:r>
          </a:p>
        </p:txBody>
      </p:sp>
      <p:sp>
        <p:nvSpPr>
          <p:cNvPr id="36913" name="Line 65"/>
          <p:cNvSpPr>
            <a:spLocks noChangeShapeType="1"/>
          </p:cNvSpPr>
          <p:nvPr/>
        </p:nvSpPr>
        <p:spPr bwMode="auto">
          <a:xfrm>
            <a:off x="2362200" y="2517775"/>
            <a:ext cx="0" cy="188913"/>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914" name="Line 66"/>
          <p:cNvSpPr>
            <a:spLocks noChangeShapeType="1"/>
          </p:cNvSpPr>
          <p:nvPr/>
        </p:nvSpPr>
        <p:spPr bwMode="auto">
          <a:xfrm>
            <a:off x="1752600" y="2517775"/>
            <a:ext cx="0" cy="188913"/>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915" name="Rectangle 67"/>
          <p:cNvSpPr>
            <a:spLocks noChangeArrowheads="1"/>
          </p:cNvSpPr>
          <p:nvPr/>
        </p:nvSpPr>
        <p:spPr bwMode="auto">
          <a:xfrm>
            <a:off x="1731963" y="2354263"/>
            <a:ext cx="428625" cy="366712"/>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Rd</a:t>
            </a:r>
          </a:p>
        </p:txBody>
      </p:sp>
      <p:sp>
        <p:nvSpPr>
          <p:cNvPr id="36916" name="Line 68"/>
          <p:cNvSpPr>
            <a:spLocks noChangeShapeType="1"/>
          </p:cNvSpPr>
          <p:nvPr/>
        </p:nvSpPr>
        <p:spPr bwMode="auto">
          <a:xfrm flipH="1">
            <a:off x="1054100" y="2895600"/>
            <a:ext cx="558800" cy="0"/>
          </a:xfrm>
          <a:prstGeom prst="line">
            <a:avLst/>
          </a:prstGeom>
          <a:noFill/>
          <a:ln w="25400">
            <a:solidFill>
              <a:schemeClr val="accent2"/>
            </a:solidFill>
            <a:round/>
            <a:headEnd type="triangle" w="med" len="med"/>
            <a:tailEnd/>
          </a:ln>
        </p:spPr>
        <p:txBody>
          <a:bodyPr wrap="none" anchor="ctr"/>
          <a:lstStyle/>
          <a:p>
            <a:pPr>
              <a:defRPr/>
            </a:pPr>
            <a:endParaRPr lang="en-US">
              <a:latin typeface="+mn-lt"/>
              <a:ea typeface="ＭＳ Ｐゴシック" charset="-128"/>
              <a:cs typeface="ＭＳ Ｐゴシック" charset="-128"/>
            </a:endParaRPr>
          </a:p>
        </p:txBody>
      </p:sp>
      <p:sp>
        <p:nvSpPr>
          <p:cNvPr id="36917" name="Rectangle 69"/>
          <p:cNvSpPr>
            <a:spLocks noChangeArrowheads="1"/>
          </p:cNvSpPr>
          <p:nvPr/>
        </p:nvSpPr>
        <p:spPr bwMode="auto">
          <a:xfrm>
            <a:off x="207963" y="2562225"/>
            <a:ext cx="1182687" cy="366713"/>
          </a:xfrm>
          <a:prstGeom prst="rect">
            <a:avLst/>
          </a:prstGeom>
          <a:noFill/>
          <a:ln w="12700">
            <a:noFill/>
            <a:miter lim="800000"/>
            <a:headEnd/>
            <a:tailEnd/>
          </a:ln>
        </p:spPr>
        <p:txBody>
          <a:bodyPr wrap="none" lIns="90488" tIns="44450" rIns="90488" bIns="44450">
            <a:spAutoFit/>
          </a:bodyPr>
          <a:lstStyle/>
          <a:p>
            <a:pPr>
              <a:defRPr/>
            </a:pPr>
            <a:r>
              <a:rPr lang="en-US" b="1" dirty="0" err="1">
                <a:solidFill>
                  <a:schemeClr val="accent2"/>
                </a:solidFill>
                <a:latin typeface="+mn-lt"/>
                <a:ea typeface="ＭＳ Ｐゴシック" charset="-128"/>
                <a:cs typeface="ＭＳ Ｐゴシック" charset="-128"/>
              </a:rPr>
              <a:t>RegDst</a:t>
            </a:r>
            <a:r>
              <a:rPr lang="en-US" b="1" dirty="0">
                <a:solidFill>
                  <a:schemeClr val="accent2"/>
                </a:solidFill>
                <a:latin typeface="+mn-lt"/>
                <a:ea typeface="ＭＳ Ｐゴシック" charset="-128"/>
                <a:cs typeface="ＭＳ Ｐゴシック" charset="-128"/>
              </a:rPr>
              <a:t> = </a:t>
            </a:r>
            <a:r>
              <a:rPr lang="en-US" b="1" dirty="0" err="1">
                <a:solidFill>
                  <a:schemeClr val="accent2"/>
                </a:solidFill>
                <a:latin typeface="+mn-lt"/>
                <a:ea typeface="ＭＳ Ｐゴシック" charset="-128"/>
                <a:cs typeface="ＭＳ Ｐゴシック" charset="-128"/>
              </a:rPr>
              <a:t>x</a:t>
            </a:r>
            <a:endParaRPr lang="en-US" b="1" dirty="0">
              <a:solidFill>
                <a:schemeClr val="accent2"/>
              </a:solidFill>
              <a:latin typeface="+mn-lt"/>
              <a:ea typeface="ＭＳ Ｐゴシック" charset="-128"/>
              <a:cs typeface="ＭＳ Ｐゴシック" charset="-128"/>
            </a:endParaRPr>
          </a:p>
        </p:txBody>
      </p:sp>
      <p:sp>
        <p:nvSpPr>
          <p:cNvPr id="36918" name="Rectangle 70"/>
          <p:cNvSpPr>
            <a:spLocks noChangeArrowheads="1"/>
          </p:cNvSpPr>
          <p:nvPr/>
        </p:nvSpPr>
        <p:spPr bwMode="auto">
          <a:xfrm>
            <a:off x="3136900" y="4889500"/>
            <a:ext cx="355600" cy="965200"/>
          </a:xfrm>
          <a:prstGeom prst="rect">
            <a:avLst/>
          </a:prstGeom>
          <a:noFill/>
          <a:ln w="254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6919" name="Rectangle 71"/>
          <p:cNvSpPr>
            <a:spLocks noChangeArrowheads="1"/>
          </p:cNvSpPr>
          <p:nvPr/>
        </p:nvSpPr>
        <p:spPr bwMode="auto">
          <a:xfrm rot="5400000">
            <a:off x="2839244" y="5220494"/>
            <a:ext cx="1082675" cy="363537"/>
          </a:xfrm>
          <a:prstGeom prst="rect">
            <a:avLst/>
          </a:prstGeom>
          <a:noFill/>
          <a:ln w="12700">
            <a:noFill/>
            <a:miter lim="800000"/>
            <a:headEnd/>
            <a:tailEnd/>
          </a:ln>
        </p:spPr>
        <p:txBody>
          <a:bodyPr wrap="none" lIns="90488" tIns="44450" rIns="90488" bIns="44450">
            <a:spAutoFit/>
          </a:bodyPr>
          <a:lstStyle/>
          <a:p>
            <a:pPr>
              <a:defRPr/>
            </a:pPr>
            <a:r>
              <a:rPr lang="en-US" b="1" dirty="0">
                <a:latin typeface="+mn-lt"/>
                <a:ea typeface="ＭＳ Ｐゴシック" charset="-128"/>
                <a:cs typeface="ＭＳ Ｐゴシック" charset="-128"/>
              </a:rPr>
              <a:t>Extender</a:t>
            </a:r>
          </a:p>
        </p:txBody>
      </p:sp>
      <p:sp>
        <p:nvSpPr>
          <p:cNvPr id="36920" name="Rectangle 72"/>
          <p:cNvSpPr>
            <a:spLocks noChangeArrowheads="1"/>
          </p:cNvSpPr>
          <p:nvPr/>
        </p:nvSpPr>
        <p:spPr bwMode="auto">
          <a:xfrm rot="5400000">
            <a:off x="4064794" y="4652169"/>
            <a:ext cx="638175" cy="363537"/>
          </a:xfrm>
          <a:prstGeom prst="rect">
            <a:avLst/>
          </a:prstGeom>
          <a:noFill/>
          <a:ln w="12700">
            <a:noFill/>
            <a:miter lim="800000"/>
            <a:headEnd/>
            <a:tailEnd/>
          </a:ln>
        </p:spPr>
        <p:txBody>
          <a:bodyPr wrap="none" lIns="90488" tIns="44450" rIns="90488" bIns="44450">
            <a:spAutoFit/>
          </a:bodyPr>
          <a:lstStyle/>
          <a:p>
            <a:pPr>
              <a:defRPr/>
            </a:pPr>
            <a:r>
              <a:rPr lang="en-US" b="1" dirty="0" err="1">
                <a:latin typeface="+mn-lt"/>
                <a:ea typeface="ＭＳ Ｐゴシック" charset="-128"/>
                <a:cs typeface="ＭＳ Ｐゴシック" charset="-128"/>
              </a:rPr>
              <a:t>Mux</a:t>
            </a:r>
            <a:endParaRPr lang="en-US" b="1" dirty="0">
              <a:latin typeface="+mn-lt"/>
              <a:ea typeface="ＭＳ Ｐゴシック" charset="-128"/>
              <a:cs typeface="ＭＳ Ｐゴシック" charset="-128"/>
            </a:endParaRPr>
          </a:p>
        </p:txBody>
      </p:sp>
      <p:sp>
        <p:nvSpPr>
          <p:cNvPr id="36921" name="Rectangle 73"/>
          <p:cNvSpPr>
            <a:spLocks noChangeArrowheads="1"/>
          </p:cNvSpPr>
          <p:nvPr/>
        </p:nvSpPr>
        <p:spPr bwMode="auto">
          <a:xfrm>
            <a:off x="1770063" y="2693988"/>
            <a:ext cx="638175" cy="363537"/>
          </a:xfrm>
          <a:prstGeom prst="rect">
            <a:avLst/>
          </a:prstGeom>
          <a:noFill/>
          <a:ln w="12700">
            <a:noFill/>
            <a:miter lim="800000"/>
            <a:headEnd/>
            <a:tailEnd/>
          </a:ln>
        </p:spPr>
        <p:txBody>
          <a:bodyPr wrap="none" lIns="90488" tIns="44450" rIns="90488" bIns="44450">
            <a:spAutoFit/>
          </a:bodyPr>
          <a:lstStyle/>
          <a:p>
            <a:pPr>
              <a:defRPr/>
            </a:pPr>
            <a:r>
              <a:rPr lang="en-US" b="1" dirty="0" err="1">
                <a:latin typeface="+mn-lt"/>
                <a:ea typeface="ＭＳ Ｐゴシック" charset="-128"/>
                <a:cs typeface="ＭＳ Ｐゴシック" charset="-128"/>
              </a:rPr>
              <a:t>Mux</a:t>
            </a:r>
            <a:endParaRPr lang="en-US" b="1" dirty="0">
              <a:latin typeface="+mn-lt"/>
              <a:ea typeface="ＭＳ Ｐゴシック" charset="-128"/>
              <a:cs typeface="ＭＳ Ｐゴシック" charset="-128"/>
            </a:endParaRPr>
          </a:p>
        </p:txBody>
      </p:sp>
      <p:sp>
        <p:nvSpPr>
          <p:cNvPr id="36922" name="Line 74"/>
          <p:cNvSpPr>
            <a:spLocks noChangeShapeType="1"/>
          </p:cNvSpPr>
          <p:nvPr/>
        </p:nvSpPr>
        <p:spPr bwMode="auto">
          <a:xfrm>
            <a:off x="3517900" y="5276850"/>
            <a:ext cx="660400" cy="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6923" name="Rectangle 75"/>
          <p:cNvSpPr>
            <a:spLocks noChangeArrowheads="1"/>
          </p:cNvSpPr>
          <p:nvPr/>
        </p:nvSpPr>
        <p:spPr bwMode="auto">
          <a:xfrm>
            <a:off x="3503613" y="5302250"/>
            <a:ext cx="417512" cy="366713"/>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32</a:t>
            </a:r>
          </a:p>
        </p:txBody>
      </p:sp>
      <p:sp>
        <p:nvSpPr>
          <p:cNvPr id="36924" name="Line 76"/>
          <p:cNvSpPr>
            <a:spLocks noChangeShapeType="1"/>
          </p:cNvSpPr>
          <p:nvPr/>
        </p:nvSpPr>
        <p:spPr bwMode="auto">
          <a:xfrm flipH="1">
            <a:off x="3803650" y="5211763"/>
            <a:ext cx="88900" cy="130175"/>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925" name="Line 77"/>
          <p:cNvSpPr>
            <a:spLocks noChangeShapeType="1"/>
          </p:cNvSpPr>
          <p:nvPr/>
        </p:nvSpPr>
        <p:spPr bwMode="auto">
          <a:xfrm>
            <a:off x="2146300" y="5418138"/>
            <a:ext cx="965200" cy="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6926" name="Line 78"/>
          <p:cNvSpPr>
            <a:spLocks noChangeShapeType="1"/>
          </p:cNvSpPr>
          <p:nvPr/>
        </p:nvSpPr>
        <p:spPr bwMode="auto">
          <a:xfrm flipH="1">
            <a:off x="2584450" y="5354638"/>
            <a:ext cx="88900" cy="128587"/>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927" name="Rectangle 79"/>
          <p:cNvSpPr>
            <a:spLocks noChangeArrowheads="1"/>
          </p:cNvSpPr>
          <p:nvPr/>
        </p:nvSpPr>
        <p:spPr bwMode="auto">
          <a:xfrm>
            <a:off x="2265363" y="5408613"/>
            <a:ext cx="417512" cy="366712"/>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16</a:t>
            </a:r>
          </a:p>
        </p:txBody>
      </p:sp>
      <p:sp>
        <p:nvSpPr>
          <p:cNvPr id="36928" name="Rectangle 80"/>
          <p:cNvSpPr>
            <a:spLocks noChangeArrowheads="1"/>
          </p:cNvSpPr>
          <p:nvPr/>
        </p:nvSpPr>
        <p:spPr bwMode="auto">
          <a:xfrm>
            <a:off x="1358900" y="5199063"/>
            <a:ext cx="839788" cy="366712"/>
          </a:xfrm>
          <a:prstGeom prst="rect">
            <a:avLst/>
          </a:prstGeom>
          <a:noFill/>
          <a:ln w="12700">
            <a:noFill/>
            <a:miter lim="800000"/>
            <a:headEnd/>
            <a:tailEnd/>
          </a:ln>
        </p:spPr>
        <p:txBody>
          <a:bodyPr wrap="none" lIns="90488" tIns="44450" rIns="90488" bIns="44450">
            <a:spAutoFit/>
          </a:bodyPr>
          <a:lstStyle/>
          <a:p>
            <a:pPr>
              <a:defRPr/>
            </a:pPr>
            <a:r>
              <a:rPr lang="en-US" dirty="0">
                <a:latin typeface="+mn-lt"/>
                <a:ea typeface="ＭＳ Ｐゴシック" charset="-128"/>
                <a:cs typeface="ＭＳ Ｐゴシック" charset="-128"/>
              </a:rPr>
              <a:t>imm16</a:t>
            </a:r>
          </a:p>
        </p:txBody>
      </p:sp>
      <p:sp>
        <p:nvSpPr>
          <p:cNvPr id="36929" name="Line 81"/>
          <p:cNvSpPr>
            <a:spLocks noChangeShapeType="1"/>
          </p:cNvSpPr>
          <p:nvPr/>
        </p:nvSpPr>
        <p:spPr bwMode="auto">
          <a:xfrm>
            <a:off x="4343400" y="5360988"/>
            <a:ext cx="0" cy="400050"/>
          </a:xfrm>
          <a:prstGeom prst="line">
            <a:avLst/>
          </a:prstGeom>
          <a:noFill/>
          <a:ln w="25400">
            <a:solidFill>
              <a:schemeClr val="accent2"/>
            </a:solidFill>
            <a:round/>
            <a:headEnd type="triangle" w="med" len="med"/>
            <a:tailEnd/>
          </a:ln>
        </p:spPr>
        <p:txBody>
          <a:bodyPr wrap="none" anchor="ctr"/>
          <a:lstStyle/>
          <a:p>
            <a:pPr>
              <a:defRPr/>
            </a:pPr>
            <a:endParaRPr lang="en-US">
              <a:latin typeface="+mn-lt"/>
              <a:ea typeface="ＭＳ Ｐゴシック" charset="-128"/>
              <a:cs typeface="ＭＳ Ｐゴシック" charset="-128"/>
            </a:endParaRPr>
          </a:p>
        </p:txBody>
      </p:sp>
      <p:sp>
        <p:nvSpPr>
          <p:cNvPr id="36930" name="Rectangle 82"/>
          <p:cNvSpPr>
            <a:spLocks noChangeArrowheads="1"/>
          </p:cNvSpPr>
          <p:nvPr/>
        </p:nvSpPr>
        <p:spPr bwMode="auto">
          <a:xfrm>
            <a:off x="3789363" y="5775325"/>
            <a:ext cx="1182687" cy="366713"/>
          </a:xfrm>
          <a:prstGeom prst="rect">
            <a:avLst/>
          </a:prstGeom>
          <a:noFill/>
          <a:ln w="12700">
            <a:noFill/>
            <a:miter lim="800000"/>
            <a:headEnd/>
            <a:tailEnd/>
          </a:ln>
        </p:spPr>
        <p:txBody>
          <a:bodyPr wrap="none" lIns="90488" tIns="44450" rIns="90488" bIns="44450">
            <a:spAutoFit/>
          </a:bodyPr>
          <a:lstStyle/>
          <a:p>
            <a:pPr>
              <a:defRPr/>
            </a:pPr>
            <a:r>
              <a:rPr lang="en-US" b="1">
                <a:solidFill>
                  <a:schemeClr val="accent2"/>
                </a:solidFill>
                <a:latin typeface="+mn-lt"/>
                <a:ea typeface="ＭＳ Ｐゴシック" charset="-128"/>
                <a:cs typeface="ＭＳ Ｐゴシック" charset="-128"/>
              </a:rPr>
              <a:t>ALUSrc = x</a:t>
            </a:r>
          </a:p>
        </p:txBody>
      </p:sp>
      <p:sp>
        <p:nvSpPr>
          <p:cNvPr id="36931" name="Line 83"/>
          <p:cNvSpPr>
            <a:spLocks noChangeShapeType="1"/>
          </p:cNvSpPr>
          <p:nvPr/>
        </p:nvSpPr>
        <p:spPr bwMode="auto">
          <a:xfrm>
            <a:off x="4521200" y="4637088"/>
            <a:ext cx="482600" cy="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6932" name="Line 84"/>
          <p:cNvSpPr>
            <a:spLocks noChangeShapeType="1"/>
          </p:cNvSpPr>
          <p:nvPr/>
        </p:nvSpPr>
        <p:spPr bwMode="auto">
          <a:xfrm>
            <a:off x="8534400" y="4506913"/>
            <a:ext cx="0" cy="1652587"/>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41028" name="Line 85"/>
          <p:cNvSpPr>
            <a:spLocks noChangeShapeType="1"/>
          </p:cNvSpPr>
          <p:nvPr/>
        </p:nvSpPr>
        <p:spPr bwMode="auto">
          <a:xfrm>
            <a:off x="3352800" y="5862638"/>
            <a:ext cx="0" cy="471487"/>
          </a:xfrm>
          <a:prstGeom prst="line">
            <a:avLst/>
          </a:prstGeom>
          <a:noFill/>
          <a:ln w="25400">
            <a:solidFill>
              <a:schemeClr val="accent2"/>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36934" name="Rectangle 86"/>
          <p:cNvSpPr>
            <a:spLocks noChangeArrowheads="1"/>
          </p:cNvSpPr>
          <p:nvPr/>
        </p:nvSpPr>
        <p:spPr bwMode="auto">
          <a:xfrm>
            <a:off x="2438400" y="6292850"/>
            <a:ext cx="1093788" cy="366713"/>
          </a:xfrm>
          <a:prstGeom prst="rect">
            <a:avLst/>
          </a:prstGeom>
          <a:noFill/>
          <a:ln w="12700">
            <a:noFill/>
            <a:miter lim="800000"/>
            <a:headEnd/>
            <a:tailEnd/>
          </a:ln>
        </p:spPr>
        <p:txBody>
          <a:bodyPr wrap="none" lIns="90488" tIns="44450" rIns="90488" bIns="44450">
            <a:spAutoFit/>
          </a:bodyPr>
          <a:lstStyle/>
          <a:p>
            <a:pPr>
              <a:defRPr/>
            </a:pPr>
            <a:r>
              <a:rPr lang="en-US" b="1">
                <a:solidFill>
                  <a:schemeClr val="accent2"/>
                </a:solidFill>
                <a:latin typeface="+mn-lt"/>
                <a:ea typeface="ＭＳ Ｐゴシック" charset="-128"/>
                <a:cs typeface="ＭＳ Ｐゴシック" charset="-128"/>
              </a:rPr>
              <a:t>ExtOp = x</a:t>
            </a:r>
          </a:p>
        </p:txBody>
      </p:sp>
      <p:grpSp>
        <p:nvGrpSpPr>
          <p:cNvPr id="41030" name="Group 87"/>
          <p:cNvGrpSpPr>
            <a:grpSpLocks/>
          </p:cNvGrpSpPr>
          <p:nvPr/>
        </p:nvGrpSpPr>
        <p:grpSpPr bwMode="auto">
          <a:xfrm>
            <a:off x="7772400" y="3938588"/>
            <a:ext cx="304800" cy="1255712"/>
            <a:chOff x="4896" y="2481"/>
            <a:chExt cx="192" cy="791"/>
          </a:xfrm>
        </p:grpSpPr>
        <p:sp>
          <p:nvSpPr>
            <p:cNvPr id="37022" name="Line 88"/>
            <p:cNvSpPr>
              <a:spLocks noChangeShapeType="1"/>
            </p:cNvSpPr>
            <p:nvPr/>
          </p:nvSpPr>
          <p:spPr bwMode="auto">
            <a:xfrm>
              <a:off x="4896" y="2481"/>
              <a:ext cx="0" cy="775"/>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7023" name="Line 89"/>
            <p:cNvSpPr>
              <a:spLocks noChangeShapeType="1"/>
            </p:cNvSpPr>
            <p:nvPr/>
          </p:nvSpPr>
          <p:spPr bwMode="auto">
            <a:xfrm>
              <a:off x="4904" y="2481"/>
              <a:ext cx="176" cy="9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7024" name="Line 90"/>
            <p:cNvSpPr>
              <a:spLocks noChangeShapeType="1"/>
            </p:cNvSpPr>
            <p:nvPr/>
          </p:nvSpPr>
          <p:spPr bwMode="auto">
            <a:xfrm flipV="1">
              <a:off x="4904" y="3150"/>
              <a:ext cx="176" cy="122"/>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7025" name="Line 91"/>
            <p:cNvSpPr>
              <a:spLocks noChangeShapeType="1"/>
            </p:cNvSpPr>
            <p:nvPr/>
          </p:nvSpPr>
          <p:spPr bwMode="auto">
            <a:xfrm>
              <a:off x="5088" y="2587"/>
              <a:ext cx="0" cy="563"/>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grpSp>
      <p:sp>
        <p:nvSpPr>
          <p:cNvPr id="36936" name="Rectangle 92"/>
          <p:cNvSpPr>
            <a:spLocks noChangeArrowheads="1"/>
          </p:cNvSpPr>
          <p:nvPr/>
        </p:nvSpPr>
        <p:spPr bwMode="auto">
          <a:xfrm rot="5400000">
            <a:off x="7611269" y="4474369"/>
            <a:ext cx="638175" cy="363537"/>
          </a:xfrm>
          <a:prstGeom prst="rect">
            <a:avLst/>
          </a:prstGeom>
          <a:noFill/>
          <a:ln w="12700">
            <a:noFill/>
            <a:miter lim="800000"/>
            <a:headEnd/>
            <a:tailEnd/>
          </a:ln>
        </p:spPr>
        <p:txBody>
          <a:bodyPr wrap="none" lIns="90488" tIns="44450" rIns="90488" bIns="44450">
            <a:spAutoFit/>
          </a:bodyPr>
          <a:lstStyle/>
          <a:p>
            <a:pPr>
              <a:defRPr/>
            </a:pPr>
            <a:r>
              <a:rPr lang="en-US" b="1" dirty="0" err="1">
                <a:latin typeface="+mn-lt"/>
                <a:ea typeface="ＭＳ Ｐゴシック" charset="-128"/>
                <a:cs typeface="ＭＳ Ｐゴシック" charset="-128"/>
              </a:rPr>
              <a:t>Mux</a:t>
            </a:r>
            <a:endParaRPr lang="en-US" b="1" dirty="0">
              <a:latin typeface="+mn-lt"/>
              <a:ea typeface="ＭＳ Ｐゴシック" charset="-128"/>
              <a:cs typeface="ＭＳ Ｐゴシック" charset="-128"/>
            </a:endParaRPr>
          </a:p>
        </p:txBody>
      </p:sp>
      <p:sp>
        <p:nvSpPr>
          <p:cNvPr id="36937" name="Line 93"/>
          <p:cNvSpPr>
            <a:spLocks noChangeShapeType="1"/>
          </p:cNvSpPr>
          <p:nvPr/>
        </p:nvSpPr>
        <p:spPr bwMode="auto">
          <a:xfrm flipV="1">
            <a:off x="7924800" y="3559175"/>
            <a:ext cx="0" cy="450850"/>
          </a:xfrm>
          <a:prstGeom prst="line">
            <a:avLst/>
          </a:prstGeom>
          <a:noFill/>
          <a:ln w="25400">
            <a:solidFill>
              <a:schemeClr val="tx1"/>
            </a:solidFill>
            <a:round/>
            <a:headEnd type="triangle" w="med" len="med"/>
            <a:tailEnd/>
          </a:ln>
        </p:spPr>
        <p:txBody>
          <a:bodyPr wrap="none" anchor="ctr"/>
          <a:lstStyle/>
          <a:p>
            <a:pPr>
              <a:defRPr/>
            </a:pPr>
            <a:endParaRPr lang="en-US">
              <a:latin typeface="+mn-lt"/>
              <a:ea typeface="ＭＳ Ｐゴシック" charset="-128"/>
              <a:cs typeface="ＭＳ Ｐゴシック" charset="-128"/>
            </a:endParaRPr>
          </a:p>
        </p:txBody>
      </p:sp>
      <p:sp>
        <p:nvSpPr>
          <p:cNvPr id="36938" name="Rectangle 94"/>
          <p:cNvSpPr>
            <a:spLocks noChangeArrowheads="1"/>
          </p:cNvSpPr>
          <p:nvPr/>
        </p:nvSpPr>
        <p:spPr bwMode="auto">
          <a:xfrm>
            <a:off x="7523163" y="3201988"/>
            <a:ext cx="1619250" cy="363537"/>
          </a:xfrm>
          <a:prstGeom prst="rect">
            <a:avLst/>
          </a:prstGeom>
          <a:noFill/>
          <a:ln w="12700">
            <a:noFill/>
            <a:miter lim="800000"/>
            <a:headEnd/>
            <a:tailEnd/>
          </a:ln>
        </p:spPr>
        <p:txBody>
          <a:bodyPr wrap="none" lIns="90488" tIns="44450" rIns="90488" bIns="44450">
            <a:spAutoFit/>
          </a:bodyPr>
          <a:lstStyle/>
          <a:p>
            <a:pPr>
              <a:defRPr/>
            </a:pPr>
            <a:r>
              <a:rPr lang="en-US" b="1">
                <a:solidFill>
                  <a:schemeClr val="accent2"/>
                </a:solidFill>
                <a:latin typeface="+mn-lt"/>
                <a:ea typeface="ＭＳ Ｐゴシック" charset="-128"/>
                <a:cs typeface="ＭＳ Ｐゴシック" charset="-128"/>
              </a:rPr>
              <a:t>MemtoReg = x</a:t>
            </a:r>
          </a:p>
        </p:txBody>
      </p:sp>
      <p:sp>
        <p:nvSpPr>
          <p:cNvPr id="36939" name="Line 95"/>
          <p:cNvSpPr>
            <a:spLocks noChangeShapeType="1"/>
          </p:cNvSpPr>
          <p:nvPr/>
        </p:nvSpPr>
        <p:spPr bwMode="auto">
          <a:xfrm>
            <a:off x="8089900" y="4494213"/>
            <a:ext cx="4318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940" name="Rectangle 96"/>
          <p:cNvSpPr>
            <a:spLocks noChangeArrowheads="1"/>
          </p:cNvSpPr>
          <p:nvPr/>
        </p:nvSpPr>
        <p:spPr bwMode="auto">
          <a:xfrm>
            <a:off x="6022975" y="4862513"/>
            <a:ext cx="1127125" cy="1128712"/>
          </a:xfrm>
          <a:prstGeom prst="rect">
            <a:avLst/>
          </a:prstGeom>
          <a:noFill/>
          <a:ln w="254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6941" name="Line 97"/>
          <p:cNvSpPr>
            <a:spLocks noChangeShapeType="1"/>
          </p:cNvSpPr>
          <p:nvPr/>
        </p:nvSpPr>
        <p:spPr bwMode="auto">
          <a:xfrm flipH="1">
            <a:off x="5418138" y="5875338"/>
            <a:ext cx="6096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942" name="Rectangle 98"/>
          <p:cNvSpPr>
            <a:spLocks noChangeArrowheads="1"/>
          </p:cNvSpPr>
          <p:nvPr/>
        </p:nvSpPr>
        <p:spPr bwMode="auto">
          <a:xfrm>
            <a:off x="5322888" y="5526088"/>
            <a:ext cx="465137" cy="366712"/>
          </a:xfrm>
          <a:prstGeom prst="rect">
            <a:avLst/>
          </a:prstGeom>
          <a:noFill/>
          <a:ln w="12700">
            <a:noFill/>
            <a:miter lim="800000"/>
            <a:headEnd/>
            <a:tailEnd/>
          </a:ln>
        </p:spPr>
        <p:txBody>
          <a:bodyPr wrap="none" lIns="90488" tIns="44450" rIns="90488" bIns="44450">
            <a:spAutoFit/>
          </a:bodyPr>
          <a:lstStyle/>
          <a:p>
            <a:pPr>
              <a:defRPr/>
            </a:pPr>
            <a:r>
              <a:rPr lang="en-US" dirty="0" err="1">
                <a:latin typeface="+mn-lt"/>
                <a:ea typeface="ＭＳ Ｐゴシック" charset="-128"/>
                <a:cs typeface="ＭＳ Ｐゴシック" charset="-128"/>
              </a:rPr>
              <a:t>Clk</a:t>
            </a:r>
            <a:endParaRPr lang="en-US" dirty="0">
              <a:latin typeface="+mn-lt"/>
              <a:ea typeface="ＭＳ Ｐゴシック" charset="-128"/>
              <a:cs typeface="ＭＳ Ｐゴシック" charset="-128"/>
            </a:endParaRPr>
          </a:p>
        </p:txBody>
      </p:sp>
      <p:sp>
        <p:nvSpPr>
          <p:cNvPr id="36943" name="Rectangle 99"/>
          <p:cNvSpPr>
            <a:spLocks noChangeArrowheads="1"/>
          </p:cNvSpPr>
          <p:nvPr/>
        </p:nvSpPr>
        <p:spPr bwMode="auto">
          <a:xfrm>
            <a:off x="4627563" y="5054600"/>
            <a:ext cx="860425" cy="363538"/>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Data In</a:t>
            </a:r>
          </a:p>
        </p:txBody>
      </p:sp>
      <p:sp>
        <p:nvSpPr>
          <p:cNvPr id="36944" name="Line 100"/>
          <p:cNvSpPr>
            <a:spLocks noChangeShapeType="1"/>
          </p:cNvSpPr>
          <p:nvPr/>
        </p:nvSpPr>
        <p:spPr bwMode="auto">
          <a:xfrm>
            <a:off x="6045200" y="5816600"/>
            <a:ext cx="250825" cy="635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945" name="Line 101"/>
          <p:cNvSpPr>
            <a:spLocks noChangeShapeType="1"/>
          </p:cNvSpPr>
          <p:nvPr/>
        </p:nvSpPr>
        <p:spPr bwMode="auto">
          <a:xfrm flipH="1">
            <a:off x="6035675" y="5857875"/>
            <a:ext cx="301625" cy="98425"/>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947" name="Rectangle 103"/>
          <p:cNvSpPr>
            <a:spLocks noChangeArrowheads="1"/>
          </p:cNvSpPr>
          <p:nvPr/>
        </p:nvSpPr>
        <p:spPr bwMode="auto">
          <a:xfrm>
            <a:off x="5997575" y="4838700"/>
            <a:ext cx="695325" cy="366713"/>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WrEn</a:t>
            </a:r>
          </a:p>
        </p:txBody>
      </p:sp>
      <p:sp>
        <p:nvSpPr>
          <p:cNvPr id="36948" name="Line 104"/>
          <p:cNvSpPr>
            <a:spLocks noChangeShapeType="1"/>
          </p:cNvSpPr>
          <p:nvPr/>
        </p:nvSpPr>
        <p:spPr bwMode="auto">
          <a:xfrm flipH="1">
            <a:off x="5016500" y="5062538"/>
            <a:ext cx="1016000" cy="0"/>
          </a:xfrm>
          <a:prstGeom prst="line">
            <a:avLst/>
          </a:prstGeom>
          <a:noFill/>
          <a:ln w="25400">
            <a:solidFill>
              <a:schemeClr val="tx1"/>
            </a:solidFill>
            <a:round/>
            <a:headEnd type="triangle" w="med" len="med"/>
            <a:tailEnd/>
          </a:ln>
        </p:spPr>
        <p:txBody>
          <a:bodyPr wrap="none" anchor="ctr"/>
          <a:lstStyle/>
          <a:p>
            <a:pPr>
              <a:defRPr/>
            </a:pPr>
            <a:endParaRPr lang="en-US">
              <a:latin typeface="+mn-lt"/>
              <a:ea typeface="ＭＳ Ｐゴシック" charset="-128"/>
              <a:cs typeface="ＭＳ Ｐゴシック" charset="-128"/>
            </a:endParaRPr>
          </a:p>
        </p:txBody>
      </p:sp>
      <p:sp>
        <p:nvSpPr>
          <p:cNvPr id="36949" name="Line 105"/>
          <p:cNvSpPr>
            <a:spLocks noChangeShapeType="1"/>
          </p:cNvSpPr>
          <p:nvPr/>
        </p:nvSpPr>
        <p:spPr bwMode="auto">
          <a:xfrm flipH="1">
            <a:off x="5556250" y="4999038"/>
            <a:ext cx="88900" cy="128587"/>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950" name="Rectangle 106"/>
          <p:cNvSpPr>
            <a:spLocks noChangeArrowheads="1"/>
          </p:cNvSpPr>
          <p:nvPr/>
        </p:nvSpPr>
        <p:spPr bwMode="auto">
          <a:xfrm>
            <a:off x="5313363" y="5124450"/>
            <a:ext cx="417512" cy="366713"/>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32</a:t>
            </a:r>
          </a:p>
        </p:txBody>
      </p:sp>
      <p:sp>
        <p:nvSpPr>
          <p:cNvPr id="36951" name="Line 107"/>
          <p:cNvSpPr>
            <a:spLocks noChangeShapeType="1"/>
          </p:cNvSpPr>
          <p:nvPr/>
        </p:nvSpPr>
        <p:spPr bwMode="auto">
          <a:xfrm flipV="1">
            <a:off x="6324600" y="3559175"/>
            <a:ext cx="0" cy="1303338"/>
          </a:xfrm>
          <a:prstGeom prst="line">
            <a:avLst/>
          </a:prstGeom>
          <a:noFill/>
          <a:ln w="25400">
            <a:solidFill>
              <a:schemeClr val="tx1"/>
            </a:solidFill>
            <a:round/>
            <a:headEnd type="triangle" w="med" len="med"/>
            <a:tailEnd/>
          </a:ln>
        </p:spPr>
        <p:txBody>
          <a:bodyPr wrap="none" anchor="ctr"/>
          <a:lstStyle/>
          <a:p>
            <a:pPr>
              <a:defRPr/>
            </a:pPr>
            <a:endParaRPr lang="en-US">
              <a:latin typeface="+mn-lt"/>
              <a:ea typeface="ＭＳ Ｐゴシック" charset="-128"/>
              <a:cs typeface="ＭＳ Ｐゴシック" charset="-128"/>
            </a:endParaRPr>
          </a:p>
        </p:txBody>
      </p:sp>
      <p:sp>
        <p:nvSpPr>
          <p:cNvPr id="36952" name="Line 108"/>
          <p:cNvSpPr>
            <a:spLocks noChangeShapeType="1"/>
          </p:cNvSpPr>
          <p:nvPr/>
        </p:nvSpPr>
        <p:spPr bwMode="auto">
          <a:xfrm>
            <a:off x="6858000" y="4222750"/>
            <a:ext cx="0" cy="614363"/>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6953" name="Rectangle 109"/>
          <p:cNvSpPr>
            <a:spLocks noChangeArrowheads="1"/>
          </p:cNvSpPr>
          <p:nvPr/>
        </p:nvSpPr>
        <p:spPr bwMode="auto">
          <a:xfrm>
            <a:off x="6608763" y="4840288"/>
            <a:ext cx="536575" cy="363537"/>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Adr</a:t>
            </a:r>
          </a:p>
        </p:txBody>
      </p:sp>
      <p:sp>
        <p:nvSpPr>
          <p:cNvPr id="36954" name="Rectangle 110"/>
          <p:cNvSpPr>
            <a:spLocks noChangeArrowheads="1"/>
          </p:cNvSpPr>
          <p:nvPr/>
        </p:nvSpPr>
        <p:spPr bwMode="auto">
          <a:xfrm>
            <a:off x="6067425" y="5229225"/>
            <a:ext cx="1019175" cy="638175"/>
          </a:xfrm>
          <a:prstGeom prst="rect">
            <a:avLst/>
          </a:prstGeom>
          <a:noFill/>
          <a:ln w="12700">
            <a:noFill/>
            <a:miter lim="800000"/>
            <a:headEnd/>
            <a:tailEnd/>
          </a:ln>
        </p:spPr>
        <p:txBody>
          <a:bodyPr wrap="none" lIns="90488" tIns="44450" rIns="90488" bIns="44450">
            <a:spAutoFit/>
          </a:bodyPr>
          <a:lstStyle/>
          <a:p>
            <a:pPr algn="ctr">
              <a:defRPr/>
            </a:pPr>
            <a:r>
              <a:rPr lang="en-US" b="1" dirty="0">
                <a:latin typeface="+mn-lt"/>
                <a:ea typeface="ＭＳ Ｐゴシック" charset="-128"/>
                <a:cs typeface="ＭＳ Ｐゴシック" charset="-128"/>
              </a:rPr>
              <a:t>Data</a:t>
            </a:r>
          </a:p>
          <a:p>
            <a:pPr algn="ctr">
              <a:defRPr/>
            </a:pPr>
            <a:r>
              <a:rPr lang="en-US" b="1" dirty="0">
                <a:latin typeface="+mn-lt"/>
                <a:ea typeface="ＭＳ Ｐゴシック" charset="-128"/>
                <a:cs typeface="ＭＳ Ｐゴシック" charset="-128"/>
              </a:rPr>
              <a:t>Memory</a:t>
            </a:r>
          </a:p>
        </p:txBody>
      </p:sp>
      <p:sp>
        <p:nvSpPr>
          <p:cNvPr id="36955" name="Line 111"/>
          <p:cNvSpPr>
            <a:spLocks noChangeShapeType="1"/>
          </p:cNvSpPr>
          <p:nvPr/>
        </p:nvSpPr>
        <p:spPr bwMode="auto">
          <a:xfrm>
            <a:off x="7327900" y="5013325"/>
            <a:ext cx="431800" cy="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6956" name="Line 112"/>
          <p:cNvSpPr>
            <a:spLocks noChangeShapeType="1"/>
          </p:cNvSpPr>
          <p:nvPr/>
        </p:nvSpPr>
        <p:spPr bwMode="auto">
          <a:xfrm>
            <a:off x="7315200" y="5041900"/>
            <a:ext cx="0" cy="434975"/>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957" name="Line 113"/>
          <p:cNvSpPr>
            <a:spLocks noChangeShapeType="1"/>
          </p:cNvSpPr>
          <p:nvPr/>
        </p:nvSpPr>
        <p:spPr bwMode="auto">
          <a:xfrm flipH="1">
            <a:off x="7150100" y="5489575"/>
            <a:ext cx="1778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958" name="Line 114"/>
          <p:cNvSpPr>
            <a:spLocks noChangeShapeType="1"/>
          </p:cNvSpPr>
          <p:nvPr/>
        </p:nvSpPr>
        <p:spPr bwMode="auto">
          <a:xfrm flipH="1">
            <a:off x="7385050" y="4948238"/>
            <a:ext cx="88900" cy="128587"/>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959" name="Rectangle 115"/>
          <p:cNvSpPr>
            <a:spLocks noChangeArrowheads="1"/>
          </p:cNvSpPr>
          <p:nvPr/>
        </p:nvSpPr>
        <p:spPr bwMode="auto">
          <a:xfrm>
            <a:off x="7142163" y="4643438"/>
            <a:ext cx="417512" cy="366712"/>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32</a:t>
            </a:r>
          </a:p>
        </p:txBody>
      </p:sp>
      <p:sp>
        <p:nvSpPr>
          <p:cNvPr id="36960" name="Rectangle 116"/>
          <p:cNvSpPr>
            <a:spLocks noChangeArrowheads="1"/>
          </p:cNvSpPr>
          <p:nvPr/>
        </p:nvSpPr>
        <p:spPr bwMode="auto">
          <a:xfrm>
            <a:off x="6303963" y="3506788"/>
            <a:ext cx="1311275" cy="366712"/>
          </a:xfrm>
          <a:prstGeom prst="rect">
            <a:avLst/>
          </a:prstGeom>
          <a:noFill/>
          <a:ln w="12700">
            <a:noFill/>
            <a:miter lim="800000"/>
            <a:headEnd/>
            <a:tailEnd/>
          </a:ln>
        </p:spPr>
        <p:txBody>
          <a:bodyPr wrap="none" lIns="90488" tIns="44450" rIns="90488" bIns="44450">
            <a:spAutoFit/>
          </a:bodyPr>
          <a:lstStyle/>
          <a:p>
            <a:pPr>
              <a:defRPr/>
            </a:pPr>
            <a:r>
              <a:rPr lang="en-US" b="1">
                <a:solidFill>
                  <a:schemeClr val="accent2"/>
                </a:solidFill>
                <a:latin typeface="+mn-lt"/>
                <a:ea typeface="ＭＳ Ｐゴシック" charset="-128"/>
                <a:cs typeface="ＭＳ Ｐゴシック" charset="-128"/>
              </a:rPr>
              <a:t>MemWr = 0</a:t>
            </a:r>
          </a:p>
        </p:txBody>
      </p:sp>
      <p:sp>
        <p:nvSpPr>
          <p:cNvPr id="36961" name="Line 117"/>
          <p:cNvSpPr>
            <a:spLocks noChangeShapeType="1"/>
          </p:cNvSpPr>
          <p:nvPr/>
        </p:nvSpPr>
        <p:spPr bwMode="auto">
          <a:xfrm>
            <a:off x="3810000" y="4508500"/>
            <a:ext cx="0" cy="541338"/>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962" name="Line 118"/>
          <p:cNvSpPr>
            <a:spLocks noChangeShapeType="1"/>
          </p:cNvSpPr>
          <p:nvPr/>
        </p:nvSpPr>
        <p:spPr bwMode="auto">
          <a:xfrm>
            <a:off x="3805238" y="5054600"/>
            <a:ext cx="1211262" cy="7938"/>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963" name="Rectangle 119"/>
          <p:cNvSpPr>
            <a:spLocks noChangeArrowheads="1"/>
          </p:cNvSpPr>
          <p:nvPr/>
        </p:nvSpPr>
        <p:spPr bwMode="auto">
          <a:xfrm rot="5400000">
            <a:off x="5098257" y="4075906"/>
            <a:ext cx="565150" cy="366713"/>
          </a:xfrm>
          <a:prstGeom prst="rect">
            <a:avLst/>
          </a:prstGeom>
          <a:noFill/>
          <a:ln w="12700">
            <a:noFill/>
            <a:miter lim="800000"/>
            <a:headEnd/>
            <a:tailEnd/>
          </a:ln>
        </p:spPr>
        <p:txBody>
          <a:bodyPr wrap="none" lIns="90488" tIns="44450" rIns="90488" bIns="44450">
            <a:spAutoFit/>
          </a:bodyPr>
          <a:lstStyle/>
          <a:p>
            <a:pPr>
              <a:defRPr/>
            </a:pPr>
            <a:r>
              <a:rPr lang="en-US" b="1" dirty="0">
                <a:latin typeface="+mn-lt"/>
                <a:ea typeface="ＭＳ Ｐゴシック" charset="-128"/>
                <a:cs typeface="ＭＳ Ｐゴシック" charset="-128"/>
              </a:rPr>
              <a:t>ALU</a:t>
            </a:r>
          </a:p>
        </p:txBody>
      </p:sp>
      <p:sp>
        <p:nvSpPr>
          <p:cNvPr id="36964" name="Rectangle 120"/>
          <p:cNvSpPr>
            <a:spLocks noChangeArrowheads="1"/>
          </p:cNvSpPr>
          <p:nvPr/>
        </p:nvSpPr>
        <p:spPr bwMode="auto">
          <a:xfrm>
            <a:off x="4575175" y="1993900"/>
            <a:ext cx="1203325" cy="873125"/>
          </a:xfrm>
          <a:prstGeom prst="rect">
            <a:avLst/>
          </a:prstGeom>
          <a:noFill/>
          <a:ln w="25400">
            <a:solidFill>
              <a:srgbClr val="FF0000"/>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6965" name="Line 121"/>
          <p:cNvSpPr>
            <a:spLocks noChangeShapeType="1"/>
          </p:cNvSpPr>
          <p:nvPr/>
        </p:nvSpPr>
        <p:spPr bwMode="auto">
          <a:xfrm flipH="1">
            <a:off x="3949700" y="2720975"/>
            <a:ext cx="604838"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966" name="Line 122"/>
          <p:cNvSpPr>
            <a:spLocks noChangeShapeType="1"/>
          </p:cNvSpPr>
          <p:nvPr/>
        </p:nvSpPr>
        <p:spPr bwMode="auto">
          <a:xfrm>
            <a:off x="4613275" y="2644775"/>
            <a:ext cx="250825" cy="635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967" name="Line 123"/>
          <p:cNvSpPr>
            <a:spLocks noChangeShapeType="1"/>
          </p:cNvSpPr>
          <p:nvPr/>
        </p:nvSpPr>
        <p:spPr bwMode="auto">
          <a:xfrm flipH="1">
            <a:off x="4587875" y="2733675"/>
            <a:ext cx="301625" cy="98425"/>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969" name="Rectangle 125"/>
          <p:cNvSpPr>
            <a:spLocks noChangeArrowheads="1"/>
          </p:cNvSpPr>
          <p:nvPr/>
        </p:nvSpPr>
        <p:spPr bwMode="auto">
          <a:xfrm>
            <a:off x="4564063" y="2071688"/>
            <a:ext cx="1222375" cy="644525"/>
          </a:xfrm>
          <a:prstGeom prst="rect">
            <a:avLst/>
          </a:prstGeom>
          <a:noFill/>
          <a:ln w="12700">
            <a:noFill/>
            <a:miter lim="800000"/>
            <a:headEnd/>
            <a:tailEnd/>
          </a:ln>
        </p:spPr>
        <p:txBody>
          <a:bodyPr wrap="none" lIns="90488" tIns="44450" rIns="90488" bIns="44450">
            <a:spAutoFit/>
          </a:bodyPr>
          <a:lstStyle/>
          <a:p>
            <a:pPr algn="ctr">
              <a:defRPr/>
            </a:pPr>
            <a:r>
              <a:rPr lang="en-US" b="1">
                <a:solidFill>
                  <a:srgbClr val="FF0000"/>
                </a:solidFill>
                <a:latin typeface="+mn-lt"/>
                <a:ea typeface="ＭＳ Ｐゴシック" charset="-128"/>
                <a:cs typeface="ＭＳ Ｐゴシック" charset="-128"/>
              </a:rPr>
              <a:t>Instruction</a:t>
            </a:r>
          </a:p>
          <a:p>
            <a:pPr algn="ctr">
              <a:defRPr/>
            </a:pPr>
            <a:r>
              <a:rPr lang="en-US" b="1">
                <a:solidFill>
                  <a:srgbClr val="FF0000"/>
                </a:solidFill>
                <a:latin typeface="+mn-lt"/>
                <a:ea typeface="ＭＳ Ｐゴシック" charset="-128"/>
                <a:cs typeface="ＭＳ Ｐゴシック" charset="-128"/>
              </a:rPr>
              <a:t>Fetch Unit</a:t>
            </a:r>
          </a:p>
        </p:txBody>
      </p:sp>
      <p:sp>
        <p:nvSpPr>
          <p:cNvPr id="36970" name="Rectangle 126"/>
          <p:cNvSpPr>
            <a:spLocks noChangeArrowheads="1"/>
          </p:cNvSpPr>
          <p:nvPr/>
        </p:nvSpPr>
        <p:spPr bwMode="auto">
          <a:xfrm>
            <a:off x="3494088" y="2524125"/>
            <a:ext cx="465137" cy="366713"/>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Clk</a:t>
            </a:r>
          </a:p>
        </p:txBody>
      </p:sp>
      <p:sp>
        <p:nvSpPr>
          <p:cNvPr id="36971" name="Line 127"/>
          <p:cNvSpPr>
            <a:spLocks noChangeShapeType="1"/>
          </p:cNvSpPr>
          <p:nvPr/>
        </p:nvSpPr>
        <p:spPr bwMode="auto">
          <a:xfrm flipV="1">
            <a:off x="5638800" y="2870200"/>
            <a:ext cx="0" cy="119380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6972" name="Line 128"/>
          <p:cNvSpPr>
            <a:spLocks noChangeShapeType="1"/>
          </p:cNvSpPr>
          <p:nvPr/>
        </p:nvSpPr>
        <p:spPr bwMode="auto">
          <a:xfrm flipH="1">
            <a:off x="5461000" y="4038600"/>
            <a:ext cx="203200" cy="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973" name="Rectangle 129"/>
          <p:cNvSpPr>
            <a:spLocks noChangeArrowheads="1"/>
          </p:cNvSpPr>
          <p:nvPr/>
        </p:nvSpPr>
        <p:spPr bwMode="auto">
          <a:xfrm>
            <a:off x="5618163" y="3498850"/>
            <a:ext cx="609600" cy="366713"/>
          </a:xfrm>
          <a:prstGeom prst="rect">
            <a:avLst/>
          </a:prstGeom>
          <a:noFill/>
          <a:ln w="12700">
            <a:noFill/>
            <a:miter lim="800000"/>
            <a:headEnd/>
            <a:tailEnd/>
          </a:ln>
        </p:spPr>
        <p:txBody>
          <a:bodyPr wrap="none" lIns="90488" tIns="44450" rIns="90488" bIns="44450">
            <a:spAutoFit/>
          </a:bodyPr>
          <a:lstStyle/>
          <a:p>
            <a:pPr>
              <a:defRPr/>
            </a:pPr>
            <a:r>
              <a:rPr lang="en-US" b="1">
                <a:solidFill>
                  <a:schemeClr val="accent2"/>
                </a:solidFill>
                <a:latin typeface="+mn-lt"/>
                <a:ea typeface="ＭＳ Ｐゴシック" charset="-128"/>
                <a:cs typeface="ＭＳ Ｐゴシック" charset="-128"/>
              </a:rPr>
              <a:t>Zero</a:t>
            </a:r>
          </a:p>
        </p:txBody>
      </p:sp>
      <p:sp>
        <p:nvSpPr>
          <p:cNvPr id="36974" name="Rectangle 130"/>
          <p:cNvSpPr>
            <a:spLocks noChangeArrowheads="1"/>
          </p:cNvSpPr>
          <p:nvPr/>
        </p:nvSpPr>
        <p:spPr bwMode="auto">
          <a:xfrm>
            <a:off x="5846763" y="1738313"/>
            <a:ext cx="1835150" cy="363537"/>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Instruction&lt;31:0&gt;</a:t>
            </a:r>
          </a:p>
        </p:txBody>
      </p:sp>
      <p:sp>
        <p:nvSpPr>
          <p:cNvPr id="36975" name="Rectangle 131"/>
          <p:cNvSpPr>
            <a:spLocks noChangeArrowheads="1"/>
          </p:cNvSpPr>
          <p:nvPr/>
        </p:nvSpPr>
        <p:spPr bwMode="auto">
          <a:xfrm>
            <a:off x="7726363" y="4032250"/>
            <a:ext cx="300037" cy="366713"/>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0</a:t>
            </a:r>
          </a:p>
        </p:txBody>
      </p:sp>
      <p:sp>
        <p:nvSpPr>
          <p:cNvPr id="36976" name="Rectangle 132"/>
          <p:cNvSpPr>
            <a:spLocks noChangeArrowheads="1"/>
          </p:cNvSpPr>
          <p:nvPr/>
        </p:nvSpPr>
        <p:spPr bwMode="auto">
          <a:xfrm>
            <a:off x="7726363" y="4811713"/>
            <a:ext cx="300037" cy="366712"/>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1</a:t>
            </a:r>
          </a:p>
        </p:txBody>
      </p:sp>
      <p:sp>
        <p:nvSpPr>
          <p:cNvPr id="36977" name="Rectangle 133"/>
          <p:cNvSpPr>
            <a:spLocks noChangeArrowheads="1"/>
          </p:cNvSpPr>
          <p:nvPr/>
        </p:nvSpPr>
        <p:spPr bwMode="auto">
          <a:xfrm>
            <a:off x="4144963" y="4260850"/>
            <a:ext cx="300037" cy="366713"/>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0</a:t>
            </a:r>
          </a:p>
        </p:txBody>
      </p:sp>
      <p:sp>
        <p:nvSpPr>
          <p:cNvPr id="36978" name="Rectangle 134"/>
          <p:cNvSpPr>
            <a:spLocks noChangeArrowheads="1"/>
          </p:cNvSpPr>
          <p:nvPr/>
        </p:nvSpPr>
        <p:spPr bwMode="auto">
          <a:xfrm>
            <a:off x="4144963" y="5040313"/>
            <a:ext cx="300037" cy="366712"/>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1</a:t>
            </a:r>
          </a:p>
        </p:txBody>
      </p:sp>
      <p:sp>
        <p:nvSpPr>
          <p:cNvPr id="36979" name="Rectangle 135"/>
          <p:cNvSpPr>
            <a:spLocks noChangeArrowheads="1"/>
          </p:cNvSpPr>
          <p:nvPr/>
        </p:nvSpPr>
        <p:spPr bwMode="auto">
          <a:xfrm>
            <a:off x="2274888" y="2711450"/>
            <a:ext cx="300037" cy="366713"/>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0</a:t>
            </a:r>
          </a:p>
        </p:txBody>
      </p:sp>
      <p:sp>
        <p:nvSpPr>
          <p:cNvPr id="36980" name="Rectangle 136"/>
          <p:cNvSpPr>
            <a:spLocks noChangeArrowheads="1"/>
          </p:cNvSpPr>
          <p:nvPr/>
        </p:nvSpPr>
        <p:spPr bwMode="auto">
          <a:xfrm>
            <a:off x="1589088" y="2711450"/>
            <a:ext cx="300037" cy="366713"/>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1</a:t>
            </a:r>
          </a:p>
        </p:txBody>
      </p:sp>
      <p:sp>
        <p:nvSpPr>
          <p:cNvPr id="36981" name="Line 137"/>
          <p:cNvSpPr>
            <a:spLocks noChangeShapeType="1"/>
          </p:cNvSpPr>
          <p:nvPr/>
        </p:nvSpPr>
        <p:spPr bwMode="auto">
          <a:xfrm>
            <a:off x="6096000" y="2146300"/>
            <a:ext cx="0" cy="88900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6982" name="Rectangle 138"/>
          <p:cNvSpPr>
            <a:spLocks noChangeArrowheads="1"/>
          </p:cNvSpPr>
          <p:nvPr/>
        </p:nvSpPr>
        <p:spPr bwMode="auto">
          <a:xfrm rot="5400000">
            <a:off x="5791994" y="2386806"/>
            <a:ext cx="958850" cy="363538"/>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&lt;21:25&gt;</a:t>
            </a:r>
          </a:p>
        </p:txBody>
      </p:sp>
      <p:sp>
        <p:nvSpPr>
          <p:cNvPr id="36983" name="Rectangle 139"/>
          <p:cNvSpPr>
            <a:spLocks noChangeArrowheads="1"/>
          </p:cNvSpPr>
          <p:nvPr/>
        </p:nvSpPr>
        <p:spPr bwMode="auto">
          <a:xfrm rot="5400000">
            <a:off x="6325394" y="2386806"/>
            <a:ext cx="958850" cy="363538"/>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&lt;16:20&gt;</a:t>
            </a:r>
          </a:p>
        </p:txBody>
      </p:sp>
      <p:sp>
        <p:nvSpPr>
          <p:cNvPr id="36984" name="Rectangle 140"/>
          <p:cNvSpPr>
            <a:spLocks noChangeArrowheads="1"/>
          </p:cNvSpPr>
          <p:nvPr/>
        </p:nvSpPr>
        <p:spPr bwMode="auto">
          <a:xfrm rot="5400000">
            <a:off x="6858794" y="2386806"/>
            <a:ext cx="958850" cy="363538"/>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&lt;11:15&gt;</a:t>
            </a:r>
          </a:p>
        </p:txBody>
      </p:sp>
      <p:sp>
        <p:nvSpPr>
          <p:cNvPr id="36985" name="Rectangle 141"/>
          <p:cNvSpPr>
            <a:spLocks noChangeArrowheads="1"/>
          </p:cNvSpPr>
          <p:nvPr/>
        </p:nvSpPr>
        <p:spPr bwMode="auto">
          <a:xfrm rot="5400000">
            <a:off x="7398544" y="2380456"/>
            <a:ext cx="844550" cy="363538"/>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&lt;0:15&gt;</a:t>
            </a:r>
          </a:p>
        </p:txBody>
      </p:sp>
      <p:sp>
        <p:nvSpPr>
          <p:cNvPr id="36986" name="Line 142"/>
          <p:cNvSpPr>
            <a:spLocks noChangeShapeType="1"/>
          </p:cNvSpPr>
          <p:nvPr/>
        </p:nvSpPr>
        <p:spPr bwMode="auto">
          <a:xfrm>
            <a:off x="6629400" y="2146300"/>
            <a:ext cx="0" cy="88900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6987" name="Line 143"/>
          <p:cNvSpPr>
            <a:spLocks noChangeShapeType="1"/>
          </p:cNvSpPr>
          <p:nvPr/>
        </p:nvSpPr>
        <p:spPr bwMode="auto">
          <a:xfrm>
            <a:off x="7162800" y="2146300"/>
            <a:ext cx="0" cy="88900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6988" name="Line 144"/>
          <p:cNvSpPr>
            <a:spLocks noChangeShapeType="1"/>
          </p:cNvSpPr>
          <p:nvPr/>
        </p:nvSpPr>
        <p:spPr bwMode="auto">
          <a:xfrm>
            <a:off x="7696200" y="2146300"/>
            <a:ext cx="0" cy="88900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6989" name="Rectangle 145"/>
          <p:cNvSpPr>
            <a:spLocks noChangeArrowheads="1"/>
          </p:cNvSpPr>
          <p:nvPr/>
        </p:nvSpPr>
        <p:spPr bwMode="auto">
          <a:xfrm>
            <a:off x="6913563" y="2965450"/>
            <a:ext cx="428625" cy="366713"/>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Rd</a:t>
            </a:r>
          </a:p>
        </p:txBody>
      </p:sp>
      <p:sp>
        <p:nvSpPr>
          <p:cNvPr id="36990" name="Rectangle 146"/>
          <p:cNvSpPr>
            <a:spLocks noChangeArrowheads="1"/>
          </p:cNvSpPr>
          <p:nvPr/>
        </p:nvSpPr>
        <p:spPr bwMode="auto">
          <a:xfrm>
            <a:off x="6456363" y="2965450"/>
            <a:ext cx="400050" cy="366713"/>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Rs</a:t>
            </a:r>
          </a:p>
        </p:txBody>
      </p:sp>
      <p:sp>
        <p:nvSpPr>
          <p:cNvPr id="36991" name="Rectangle 147"/>
          <p:cNvSpPr>
            <a:spLocks noChangeArrowheads="1"/>
          </p:cNvSpPr>
          <p:nvPr/>
        </p:nvSpPr>
        <p:spPr bwMode="auto">
          <a:xfrm>
            <a:off x="5922963" y="2965450"/>
            <a:ext cx="396875" cy="363538"/>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Rt</a:t>
            </a:r>
          </a:p>
        </p:txBody>
      </p:sp>
      <p:sp>
        <p:nvSpPr>
          <p:cNvPr id="41085" name="Rectangle 148"/>
          <p:cNvSpPr>
            <a:spLocks noGrp="1" noChangeArrowheads="1"/>
          </p:cNvSpPr>
          <p:nvPr>
            <p:ph type="body" idx="1"/>
          </p:nvPr>
        </p:nvSpPr>
        <p:spPr>
          <a:xfrm>
            <a:off x="304800" y="1211263"/>
            <a:ext cx="8610600" cy="415925"/>
          </a:xfrm>
        </p:spPr>
        <p:txBody>
          <a:bodyPr/>
          <a:lstStyle/>
          <a:p>
            <a:r>
              <a:rPr lang="en-US">
                <a:latin typeface="Calibri" charset="0"/>
                <a:ea typeface="ＭＳ Ｐゴシック" charset="0"/>
                <a:cs typeface="ＭＳ Ｐゴシック" charset="0"/>
              </a:rPr>
              <a:t>New PC = { PC[31..28], target address, 00 }</a:t>
            </a:r>
          </a:p>
        </p:txBody>
      </p:sp>
      <p:sp>
        <p:nvSpPr>
          <p:cNvPr id="36993" name="Oval 149"/>
          <p:cNvSpPr>
            <a:spLocks noChangeArrowheads="1"/>
          </p:cNvSpPr>
          <p:nvPr/>
        </p:nvSpPr>
        <p:spPr bwMode="auto">
          <a:xfrm>
            <a:off x="2514600" y="1676400"/>
            <a:ext cx="1778000" cy="990600"/>
          </a:xfrm>
          <a:prstGeom prst="ellipse">
            <a:avLst/>
          </a:prstGeom>
          <a:noFill/>
          <a:ln w="50800">
            <a:solidFill>
              <a:srgbClr val="33CC33"/>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994" name="Oval 150"/>
          <p:cNvSpPr>
            <a:spLocks noChangeArrowheads="1"/>
          </p:cNvSpPr>
          <p:nvPr/>
        </p:nvSpPr>
        <p:spPr bwMode="auto">
          <a:xfrm>
            <a:off x="6248400" y="3276600"/>
            <a:ext cx="1625600" cy="787400"/>
          </a:xfrm>
          <a:prstGeom prst="ellipse">
            <a:avLst/>
          </a:prstGeom>
          <a:noFill/>
          <a:ln w="50800">
            <a:solidFill>
              <a:srgbClr val="33CC33"/>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995" name="Oval 151"/>
          <p:cNvSpPr>
            <a:spLocks noChangeArrowheads="1"/>
          </p:cNvSpPr>
          <p:nvPr/>
        </p:nvSpPr>
        <p:spPr bwMode="auto">
          <a:xfrm>
            <a:off x="609600" y="2895600"/>
            <a:ext cx="1625600" cy="787400"/>
          </a:xfrm>
          <a:prstGeom prst="ellipse">
            <a:avLst/>
          </a:prstGeom>
          <a:noFill/>
          <a:ln w="50800">
            <a:solidFill>
              <a:srgbClr val="33CC33"/>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996" name="Rectangle 152"/>
          <p:cNvSpPr>
            <a:spLocks noChangeArrowheads="1"/>
          </p:cNvSpPr>
          <p:nvPr/>
        </p:nvSpPr>
        <p:spPr bwMode="auto">
          <a:xfrm>
            <a:off x="2667000" y="2133600"/>
            <a:ext cx="1154113" cy="366713"/>
          </a:xfrm>
          <a:prstGeom prst="rect">
            <a:avLst/>
          </a:prstGeom>
          <a:noFill/>
          <a:ln w="12700">
            <a:noFill/>
            <a:miter lim="800000"/>
            <a:headEnd/>
            <a:tailEnd/>
          </a:ln>
        </p:spPr>
        <p:txBody>
          <a:bodyPr wrap="none" lIns="90488" tIns="44450" rIns="90488" bIns="44450">
            <a:spAutoFit/>
          </a:bodyPr>
          <a:lstStyle/>
          <a:p>
            <a:pPr>
              <a:defRPr/>
            </a:pPr>
            <a:r>
              <a:rPr lang="en-US" b="1">
                <a:solidFill>
                  <a:schemeClr val="accent2"/>
                </a:solidFill>
                <a:latin typeface="+mn-lt"/>
                <a:ea typeface="ＭＳ Ｐゴシック" charset="-128"/>
                <a:cs typeface="ＭＳ Ｐゴシック" charset="-128"/>
              </a:rPr>
              <a:t>nPC_sel=? </a:t>
            </a:r>
          </a:p>
        </p:txBody>
      </p:sp>
      <p:sp>
        <p:nvSpPr>
          <p:cNvPr id="36997" name="Line 153"/>
          <p:cNvSpPr>
            <a:spLocks noChangeShapeType="1"/>
          </p:cNvSpPr>
          <p:nvPr/>
        </p:nvSpPr>
        <p:spPr bwMode="auto">
          <a:xfrm flipH="1">
            <a:off x="4025900" y="2286000"/>
            <a:ext cx="558800" cy="0"/>
          </a:xfrm>
          <a:prstGeom prst="line">
            <a:avLst/>
          </a:prstGeom>
          <a:noFill/>
          <a:ln w="25400">
            <a:solidFill>
              <a:schemeClr val="accent2"/>
            </a:solidFill>
            <a:round/>
            <a:headEnd type="triangle" w="med" len="med"/>
            <a:tailEnd/>
          </a:ln>
        </p:spPr>
        <p:txBody>
          <a:bodyPr wrap="none" anchor="ctr"/>
          <a:lstStyle/>
          <a:p>
            <a:pPr>
              <a:defRPr/>
            </a:pPr>
            <a:endParaRPr lang="en-US">
              <a:latin typeface="+mn-lt"/>
              <a:ea typeface="ＭＳ Ｐゴシック" charset="-128"/>
              <a:cs typeface="ＭＳ Ｐゴシック" charset="-128"/>
            </a:endParaRPr>
          </a:p>
        </p:txBody>
      </p:sp>
      <p:sp>
        <p:nvSpPr>
          <p:cNvPr id="36998" name="Rectangle 154"/>
          <p:cNvSpPr>
            <a:spLocks noChangeArrowheads="1"/>
          </p:cNvSpPr>
          <p:nvPr/>
        </p:nvSpPr>
        <p:spPr bwMode="auto">
          <a:xfrm>
            <a:off x="2882900" y="1752600"/>
            <a:ext cx="927100" cy="366713"/>
          </a:xfrm>
          <a:prstGeom prst="rect">
            <a:avLst/>
          </a:prstGeom>
          <a:noFill/>
          <a:ln w="12700">
            <a:noFill/>
            <a:miter lim="800000"/>
            <a:headEnd/>
            <a:tailEnd/>
          </a:ln>
        </p:spPr>
        <p:txBody>
          <a:bodyPr wrap="none" lIns="90488" tIns="44450" rIns="90488" bIns="44450">
            <a:spAutoFit/>
          </a:bodyPr>
          <a:lstStyle/>
          <a:p>
            <a:pPr>
              <a:defRPr/>
            </a:pPr>
            <a:r>
              <a:rPr lang="en-US" b="1">
                <a:solidFill>
                  <a:schemeClr val="accent2"/>
                </a:solidFill>
                <a:latin typeface="+mn-lt"/>
                <a:ea typeface="ＭＳ Ｐゴシック" charset="-128"/>
                <a:cs typeface="ＭＳ Ｐゴシック" charset="-128"/>
              </a:rPr>
              <a:t>Jump=1 </a:t>
            </a:r>
          </a:p>
        </p:txBody>
      </p:sp>
      <p:sp>
        <p:nvSpPr>
          <p:cNvPr id="36999" name="Line 155"/>
          <p:cNvSpPr>
            <a:spLocks noChangeShapeType="1"/>
          </p:cNvSpPr>
          <p:nvPr/>
        </p:nvSpPr>
        <p:spPr bwMode="auto">
          <a:xfrm flipH="1">
            <a:off x="4038600" y="1981200"/>
            <a:ext cx="558800" cy="0"/>
          </a:xfrm>
          <a:prstGeom prst="line">
            <a:avLst/>
          </a:prstGeom>
          <a:noFill/>
          <a:ln w="25400">
            <a:solidFill>
              <a:schemeClr val="accent2"/>
            </a:solidFill>
            <a:round/>
            <a:headEnd type="triangle" w="med" len="med"/>
            <a:tailEnd/>
          </a:ln>
        </p:spPr>
        <p:txBody>
          <a:bodyPr wrap="none" anchor="ctr"/>
          <a:lstStyle/>
          <a:p>
            <a:pPr>
              <a:defRPr/>
            </a:pPr>
            <a:endParaRPr lang="en-US">
              <a:latin typeface="+mn-lt"/>
              <a:ea typeface="ＭＳ Ｐゴシック" charset="-128"/>
              <a:cs typeface="ＭＳ Ｐゴシック" charset="-128"/>
            </a:endParaRPr>
          </a:p>
        </p:txBody>
      </p:sp>
      <p:sp>
        <p:nvSpPr>
          <p:cNvPr id="37000" name="Line 156"/>
          <p:cNvSpPr>
            <a:spLocks noChangeShapeType="1"/>
          </p:cNvSpPr>
          <p:nvPr/>
        </p:nvSpPr>
        <p:spPr bwMode="auto">
          <a:xfrm>
            <a:off x="5803900" y="2133600"/>
            <a:ext cx="3111500" cy="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7001" name="Rectangle 157"/>
          <p:cNvSpPr>
            <a:spLocks noChangeArrowheads="1"/>
          </p:cNvSpPr>
          <p:nvPr/>
        </p:nvSpPr>
        <p:spPr bwMode="auto">
          <a:xfrm>
            <a:off x="7315200" y="2965450"/>
            <a:ext cx="841375" cy="363538"/>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Imm16</a:t>
            </a:r>
          </a:p>
        </p:txBody>
      </p:sp>
      <p:sp>
        <p:nvSpPr>
          <p:cNvPr id="37002" name="Rectangle 158"/>
          <p:cNvSpPr>
            <a:spLocks noChangeArrowheads="1"/>
          </p:cNvSpPr>
          <p:nvPr/>
        </p:nvSpPr>
        <p:spPr bwMode="auto">
          <a:xfrm rot="5400000">
            <a:off x="8065294" y="2380456"/>
            <a:ext cx="844550" cy="363538"/>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&lt;0:25&gt;</a:t>
            </a:r>
          </a:p>
        </p:txBody>
      </p:sp>
      <p:sp>
        <p:nvSpPr>
          <p:cNvPr id="37003" name="Line 159"/>
          <p:cNvSpPr>
            <a:spLocks noChangeShapeType="1"/>
          </p:cNvSpPr>
          <p:nvPr/>
        </p:nvSpPr>
        <p:spPr bwMode="auto">
          <a:xfrm>
            <a:off x="8362950" y="2146300"/>
            <a:ext cx="0" cy="88900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7004" name="Rectangle 160"/>
          <p:cNvSpPr>
            <a:spLocks noChangeArrowheads="1"/>
          </p:cNvSpPr>
          <p:nvPr/>
        </p:nvSpPr>
        <p:spPr bwMode="auto">
          <a:xfrm>
            <a:off x="8113713" y="2965450"/>
            <a:ext cx="644525" cy="366713"/>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TA26</a:t>
            </a:r>
          </a:p>
        </p:txBody>
      </p:sp>
      <p:grpSp>
        <p:nvGrpSpPr>
          <p:cNvPr id="41098" name="Group 161"/>
          <p:cNvGrpSpPr>
            <a:grpSpLocks/>
          </p:cNvGrpSpPr>
          <p:nvPr/>
        </p:nvGrpSpPr>
        <p:grpSpPr bwMode="auto">
          <a:xfrm>
            <a:off x="381000" y="652463"/>
            <a:ext cx="7578725" cy="623887"/>
            <a:chOff x="240" y="489"/>
            <a:chExt cx="4774" cy="393"/>
          </a:xfrm>
        </p:grpSpPr>
        <p:grpSp>
          <p:nvGrpSpPr>
            <p:cNvPr id="41102" name="Group 162"/>
            <p:cNvGrpSpPr>
              <a:grpSpLocks/>
            </p:cNvGrpSpPr>
            <p:nvPr/>
          </p:nvGrpSpPr>
          <p:grpSpPr bwMode="auto">
            <a:xfrm>
              <a:off x="737" y="651"/>
              <a:ext cx="3832" cy="213"/>
              <a:chOff x="868" y="3815"/>
              <a:chExt cx="3832" cy="213"/>
            </a:xfrm>
          </p:grpSpPr>
          <p:sp>
            <p:nvSpPr>
              <p:cNvPr id="37016" name="Rectangle 163"/>
              <p:cNvSpPr>
                <a:spLocks noChangeArrowheads="1"/>
              </p:cNvSpPr>
              <p:nvPr/>
            </p:nvSpPr>
            <p:spPr bwMode="auto">
              <a:xfrm>
                <a:off x="872" y="3848"/>
                <a:ext cx="3824" cy="176"/>
              </a:xfrm>
              <a:prstGeom prst="rect">
                <a:avLst/>
              </a:prstGeom>
              <a:noFill/>
              <a:ln w="254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grpSp>
            <p:nvGrpSpPr>
              <p:cNvPr id="41110" name="Group 164"/>
              <p:cNvGrpSpPr>
                <a:grpSpLocks/>
              </p:cNvGrpSpPr>
              <p:nvPr/>
            </p:nvGrpSpPr>
            <p:grpSpPr bwMode="auto">
              <a:xfrm>
                <a:off x="868" y="3815"/>
                <a:ext cx="664" cy="213"/>
                <a:chOff x="868" y="3815"/>
                <a:chExt cx="664" cy="213"/>
              </a:xfrm>
            </p:grpSpPr>
            <p:sp>
              <p:nvSpPr>
                <p:cNvPr id="37020" name="Rectangle 165"/>
                <p:cNvSpPr>
                  <a:spLocks noChangeArrowheads="1"/>
                </p:cNvSpPr>
                <p:nvPr/>
              </p:nvSpPr>
              <p:spPr bwMode="auto">
                <a:xfrm>
                  <a:off x="868" y="3844"/>
                  <a:ext cx="664" cy="184"/>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7021" name="Rectangle 166"/>
                <p:cNvSpPr>
                  <a:spLocks noChangeArrowheads="1"/>
                </p:cNvSpPr>
                <p:nvPr/>
              </p:nvSpPr>
              <p:spPr bwMode="auto">
                <a:xfrm>
                  <a:off x="1061" y="3815"/>
                  <a:ext cx="254" cy="212"/>
                </a:xfrm>
                <a:prstGeom prst="rect">
                  <a:avLst/>
                </a:prstGeom>
                <a:noFill/>
                <a:ln w="12700">
                  <a:noFill/>
                  <a:miter lim="800000"/>
                  <a:headEnd/>
                  <a:tailEnd/>
                </a:ln>
              </p:spPr>
              <p:txBody>
                <a:bodyPr wrap="none" lIns="90488" tIns="44450" rIns="90488" bIns="44450">
                  <a:spAutoFit/>
                </a:bodyPr>
                <a:lstStyle/>
                <a:p>
                  <a:pPr>
                    <a:defRPr/>
                  </a:pPr>
                  <a:r>
                    <a:rPr lang="en-US" sz="1600" b="1" dirty="0">
                      <a:latin typeface="+mn-lt"/>
                      <a:ea typeface="ＭＳ Ｐゴシック" charset="-128"/>
                      <a:cs typeface="ＭＳ Ｐゴシック" charset="-128"/>
                    </a:rPr>
                    <a:t>op</a:t>
                  </a:r>
                </a:p>
              </p:txBody>
            </p:sp>
          </p:grpSp>
          <p:sp>
            <p:nvSpPr>
              <p:cNvPr id="37018" name="Rectangle 167"/>
              <p:cNvSpPr>
                <a:spLocks noChangeArrowheads="1"/>
              </p:cNvSpPr>
              <p:nvPr/>
            </p:nvSpPr>
            <p:spPr bwMode="auto">
              <a:xfrm>
                <a:off x="1540" y="3844"/>
                <a:ext cx="3160" cy="184"/>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7019" name="Rectangle 168"/>
              <p:cNvSpPr>
                <a:spLocks noChangeArrowheads="1"/>
              </p:cNvSpPr>
              <p:nvPr/>
            </p:nvSpPr>
            <p:spPr bwMode="auto">
              <a:xfrm>
                <a:off x="2542" y="3815"/>
                <a:ext cx="893" cy="210"/>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target address</a:t>
                </a:r>
              </a:p>
            </p:txBody>
          </p:sp>
        </p:grpSp>
        <p:sp>
          <p:nvSpPr>
            <p:cNvPr id="37010" name="Rectangle 169"/>
            <p:cNvSpPr>
              <a:spLocks noChangeArrowheads="1"/>
            </p:cNvSpPr>
            <p:nvPr/>
          </p:nvSpPr>
          <p:spPr bwMode="auto">
            <a:xfrm>
              <a:off x="4464" y="489"/>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37011" name="Rectangle 170"/>
            <p:cNvSpPr>
              <a:spLocks noChangeArrowheads="1"/>
            </p:cNvSpPr>
            <p:nvPr/>
          </p:nvSpPr>
          <p:spPr bwMode="auto">
            <a:xfrm>
              <a:off x="1200" y="489"/>
              <a:ext cx="246"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26</a:t>
              </a:r>
            </a:p>
          </p:txBody>
        </p:sp>
        <p:sp>
          <p:nvSpPr>
            <p:cNvPr id="37012" name="Rectangle 171"/>
            <p:cNvSpPr>
              <a:spLocks noChangeArrowheads="1"/>
            </p:cNvSpPr>
            <p:nvPr/>
          </p:nvSpPr>
          <p:spPr bwMode="auto">
            <a:xfrm>
              <a:off x="672" y="489"/>
              <a:ext cx="246" cy="212"/>
            </a:xfrm>
            <a:prstGeom prst="rect">
              <a:avLst/>
            </a:prstGeom>
            <a:noFill/>
            <a:ln w="12700">
              <a:noFill/>
              <a:miter lim="800000"/>
              <a:headEnd/>
              <a:tailEnd/>
            </a:ln>
          </p:spPr>
          <p:txBody>
            <a:bodyPr wrap="none" lIns="90488" tIns="44450" rIns="90488" bIns="44450">
              <a:spAutoFit/>
            </a:bodyPr>
            <a:lstStyle/>
            <a:p>
              <a:pPr>
                <a:defRPr/>
              </a:pPr>
              <a:r>
                <a:rPr lang="en-US" sz="1600" dirty="0">
                  <a:latin typeface="+mn-lt"/>
                  <a:ea typeface="ＭＳ Ｐゴシック" charset="-128"/>
                  <a:cs typeface="ＭＳ Ｐゴシック" charset="-128"/>
                </a:rPr>
                <a:t>31</a:t>
              </a:r>
            </a:p>
          </p:txBody>
        </p:sp>
        <p:sp>
          <p:nvSpPr>
            <p:cNvPr id="37013" name="Rectangle 172"/>
            <p:cNvSpPr>
              <a:spLocks noChangeArrowheads="1"/>
            </p:cNvSpPr>
            <p:nvPr/>
          </p:nvSpPr>
          <p:spPr bwMode="auto">
            <a:xfrm>
              <a:off x="240" y="672"/>
              <a:ext cx="455" cy="210"/>
            </a:xfrm>
            <a:prstGeom prst="rect">
              <a:avLst/>
            </a:prstGeom>
            <a:noFill/>
            <a:ln w="12700">
              <a:noFill/>
              <a:miter lim="800000"/>
              <a:headEnd/>
              <a:tailEnd/>
            </a:ln>
          </p:spPr>
          <p:txBody>
            <a:bodyPr wrap="none" lIns="90488" tIns="44450" rIns="90488" bIns="44450">
              <a:spAutoFit/>
            </a:bodyPr>
            <a:lstStyle/>
            <a:p>
              <a:pPr>
                <a:defRPr/>
              </a:pPr>
              <a:r>
                <a:rPr lang="en-US" sz="1600" b="1" dirty="0">
                  <a:latin typeface="+mn-lt"/>
                  <a:ea typeface="ＭＳ Ｐゴシック" charset="-128"/>
                  <a:cs typeface="ＭＳ Ｐゴシック" charset="-128"/>
                </a:rPr>
                <a:t>J-type</a:t>
              </a:r>
            </a:p>
          </p:txBody>
        </p:sp>
        <p:sp>
          <p:nvSpPr>
            <p:cNvPr id="37014" name="Rectangle 173"/>
            <p:cNvSpPr>
              <a:spLocks noChangeArrowheads="1"/>
            </p:cNvSpPr>
            <p:nvPr/>
          </p:nvSpPr>
          <p:spPr bwMode="auto">
            <a:xfrm>
              <a:off x="4608" y="651"/>
              <a:ext cx="406" cy="210"/>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jump</a:t>
              </a:r>
            </a:p>
          </p:txBody>
        </p:sp>
        <p:sp>
          <p:nvSpPr>
            <p:cNvPr id="37015" name="Rectangle 174"/>
            <p:cNvSpPr>
              <a:spLocks noChangeArrowheads="1"/>
            </p:cNvSpPr>
            <p:nvPr/>
          </p:nvSpPr>
          <p:spPr bwMode="auto">
            <a:xfrm>
              <a:off x="1392" y="489"/>
              <a:ext cx="246"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25</a:t>
              </a:r>
            </a:p>
          </p:txBody>
        </p:sp>
      </p:grpSp>
    </p:spTree>
    <p:extLst>
      <p:ext uri="{BB962C8B-B14F-4D97-AF65-F5344CB8AC3E}">
        <p14:creationId xmlns:p14="http://schemas.microsoft.com/office/powerpoint/2010/main" val="26065056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09538" y="152400"/>
            <a:ext cx="8831262" cy="474663"/>
          </a:xfrm>
        </p:spPr>
        <p:txBody>
          <a:bodyPr/>
          <a:lstStyle/>
          <a:p>
            <a:r>
              <a:rPr lang="en-US" sz="4000" i="1">
                <a:latin typeface="Calibri" charset="0"/>
                <a:ea typeface="ＭＳ Ｐゴシック" charset="0"/>
                <a:cs typeface="ＭＳ Ｐゴシック" charset="0"/>
              </a:rPr>
              <a:t>Instruction Fetch Unit </a:t>
            </a:r>
            <a:r>
              <a:rPr lang="en-US" sz="4000">
                <a:latin typeface="Calibri" charset="0"/>
                <a:ea typeface="ＭＳ Ｐゴシック" charset="0"/>
                <a:cs typeface="ＭＳ Ｐゴシック" charset="0"/>
              </a:rPr>
              <a:t>at the End of  Jump</a:t>
            </a:r>
          </a:p>
        </p:txBody>
      </p:sp>
      <p:grpSp>
        <p:nvGrpSpPr>
          <p:cNvPr id="43011" name="Group 3"/>
          <p:cNvGrpSpPr>
            <a:grpSpLocks/>
          </p:cNvGrpSpPr>
          <p:nvPr/>
        </p:nvGrpSpPr>
        <p:grpSpPr bwMode="auto">
          <a:xfrm>
            <a:off x="3114675" y="1762125"/>
            <a:ext cx="1101725" cy="990600"/>
            <a:chOff x="2474" y="1011"/>
            <a:chExt cx="694" cy="640"/>
          </a:xfrm>
        </p:grpSpPr>
        <p:sp>
          <p:nvSpPr>
            <p:cNvPr id="39000" name="Rectangle 4"/>
            <p:cNvSpPr>
              <a:spLocks noChangeArrowheads="1"/>
            </p:cNvSpPr>
            <p:nvPr/>
          </p:nvSpPr>
          <p:spPr bwMode="auto">
            <a:xfrm>
              <a:off x="2474" y="1011"/>
              <a:ext cx="694" cy="630"/>
            </a:xfrm>
            <a:prstGeom prst="rect">
              <a:avLst/>
            </a:prstGeom>
            <a:noFill/>
            <a:ln w="254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9001" name="Rectangle 5"/>
            <p:cNvSpPr>
              <a:spLocks noChangeArrowheads="1"/>
            </p:cNvSpPr>
            <p:nvPr/>
          </p:nvSpPr>
          <p:spPr bwMode="auto">
            <a:xfrm>
              <a:off x="2694" y="1434"/>
              <a:ext cx="303" cy="217"/>
            </a:xfrm>
            <a:prstGeom prst="rect">
              <a:avLst/>
            </a:prstGeom>
            <a:noFill/>
            <a:ln w="12700">
              <a:noFill/>
              <a:miter lim="800000"/>
              <a:headEnd/>
              <a:tailEnd/>
            </a:ln>
          </p:spPr>
          <p:txBody>
            <a:bodyPr wrap="none" lIns="90488" tIns="44450" rIns="90488" bIns="44450">
              <a:spAutoFit/>
            </a:bodyPr>
            <a:lstStyle/>
            <a:p>
              <a:pPr>
                <a:defRPr/>
              </a:pPr>
              <a:r>
                <a:rPr lang="en-US" sz="1600" dirty="0" err="1">
                  <a:latin typeface="+mn-lt"/>
                  <a:ea typeface="ＭＳ Ｐゴシック" charset="-128"/>
                  <a:cs typeface="ＭＳ Ｐゴシック" charset="-128"/>
                </a:rPr>
                <a:t>Adr</a:t>
              </a:r>
              <a:endParaRPr lang="en-US" sz="1600" dirty="0">
                <a:latin typeface="+mn-lt"/>
                <a:ea typeface="ＭＳ Ｐゴシック" charset="-128"/>
                <a:cs typeface="ＭＳ Ｐゴシック" charset="-128"/>
              </a:endParaRPr>
            </a:p>
          </p:txBody>
        </p:sp>
        <p:sp>
          <p:nvSpPr>
            <p:cNvPr id="39002" name="Rectangle 6"/>
            <p:cNvSpPr>
              <a:spLocks noChangeArrowheads="1"/>
            </p:cNvSpPr>
            <p:nvPr/>
          </p:nvSpPr>
          <p:spPr bwMode="auto">
            <a:xfrm>
              <a:off x="2518" y="1053"/>
              <a:ext cx="583" cy="374"/>
            </a:xfrm>
            <a:prstGeom prst="rect">
              <a:avLst/>
            </a:prstGeom>
            <a:noFill/>
            <a:ln w="12700">
              <a:noFill/>
              <a:miter lim="800000"/>
              <a:headEnd/>
              <a:tailEnd/>
            </a:ln>
          </p:spPr>
          <p:txBody>
            <a:bodyPr wrap="none" lIns="90488" tIns="44450" rIns="90488" bIns="44450">
              <a:spAutoFit/>
            </a:bodyPr>
            <a:lstStyle/>
            <a:p>
              <a:pPr algn="ctr">
                <a:defRPr/>
              </a:pPr>
              <a:r>
                <a:rPr lang="en-US" sz="1600" b="1" dirty="0">
                  <a:latin typeface="+mn-lt"/>
                  <a:ea typeface="ＭＳ Ｐゴシック" charset="-128"/>
                  <a:cs typeface="ＭＳ Ｐゴシック" charset="-128"/>
                </a:rPr>
                <a:t>Inst</a:t>
              </a:r>
            </a:p>
            <a:p>
              <a:pPr algn="ctr">
                <a:defRPr/>
              </a:pPr>
              <a:r>
                <a:rPr lang="en-US" sz="1600" b="1" dirty="0">
                  <a:latin typeface="+mn-lt"/>
                  <a:ea typeface="ＭＳ Ｐゴシック" charset="-128"/>
                  <a:cs typeface="ＭＳ Ｐゴシック" charset="-128"/>
                </a:rPr>
                <a:t>Memory</a:t>
              </a:r>
            </a:p>
          </p:txBody>
        </p:sp>
      </p:grpSp>
      <p:sp>
        <p:nvSpPr>
          <p:cNvPr id="38916" name="Line 7"/>
          <p:cNvSpPr>
            <a:spLocks noChangeShapeType="1"/>
          </p:cNvSpPr>
          <p:nvPr/>
        </p:nvSpPr>
        <p:spPr bwMode="auto">
          <a:xfrm>
            <a:off x="1412875" y="5102225"/>
            <a:ext cx="398463" cy="0"/>
          </a:xfrm>
          <a:prstGeom prst="line">
            <a:avLst/>
          </a:prstGeom>
          <a:noFill/>
          <a:ln w="50800">
            <a:solidFill>
              <a:srgbClr val="FF0000"/>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grpSp>
        <p:nvGrpSpPr>
          <p:cNvPr id="43013" name="Group 8"/>
          <p:cNvGrpSpPr>
            <a:grpSpLocks/>
          </p:cNvGrpSpPr>
          <p:nvPr/>
        </p:nvGrpSpPr>
        <p:grpSpPr bwMode="auto">
          <a:xfrm>
            <a:off x="1836738" y="4143375"/>
            <a:ext cx="466725" cy="1128713"/>
            <a:chOff x="1669" y="2549"/>
            <a:chExt cx="294" cy="729"/>
          </a:xfrm>
        </p:grpSpPr>
        <p:grpSp>
          <p:nvGrpSpPr>
            <p:cNvPr id="43089" name="Group 9"/>
            <p:cNvGrpSpPr>
              <a:grpSpLocks/>
            </p:cNvGrpSpPr>
            <p:nvPr/>
          </p:nvGrpSpPr>
          <p:grpSpPr bwMode="auto">
            <a:xfrm>
              <a:off x="1669" y="2549"/>
              <a:ext cx="242" cy="729"/>
              <a:chOff x="1669" y="2549"/>
              <a:chExt cx="242" cy="729"/>
            </a:xfrm>
          </p:grpSpPr>
          <p:sp>
            <p:nvSpPr>
              <p:cNvPr id="38992" name="Line 10"/>
              <p:cNvSpPr>
                <a:spLocks noChangeShapeType="1"/>
              </p:cNvSpPr>
              <p:nvPr/>
            </p:nvSpPr>
            <p:spPr bwMode="auto">
              <a:xfrm>
                <a:off x="1669" y="2549"/>
                <a:ext cx="0" cy="166"/>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8993" name="Line 11"/>
              <p:cNvSpPr>
                <a:spLocks noChangeShapeType="1"/>
              </p:cNvSpPr>
              <p:nvPr/>
            </p:nvSpPr>
            <p:spPr bwMode="auto">
              <a:xfrm>
                <a:off x="1677" y="2549"/>
                <a:ext cx="226" cy="166"/>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8994" name="Line 12"/>
              <p:cNvSpPr>
                <a:spLocks noChangeShapeType="1"/>
              </p:cNvSpPr>
              <p:nvPr/>
            </p:nvSpPr>
            <p:spPr bwMode="auto">
              <a:xfrm>
                <a:off x="1677" y="2732"/>
                <a:ext cx="105" cy="77"/>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8995" name="Line 13"/>
              <p:cNvSpPr>
                <a:spLocks noChangeShapeType="1"/>
              </p:cNvSpPr>
              <p:nvPr/>
            </p:nvSpPr>
            <p:spPr bwMode="auto">
              <a:xfrm>
                <a:off x="1790" y="2823"/>
                <a:ext cx="0" cy="166"/>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8996" name="Line 14"/>
              <p:cNvSpPr>
                <a:spLocks noChangeShapeType="1"/>
              </p:cNvSpPr>
              <p:nvPr/>
            </p:nvSpPr>
            <p:spPr bwMode="auto">
              <a:xfrm>
                <a:off x="1911" y="2732"/>
                <a:ext cx="0" cy="35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8997" name="Line 15"/>
              <p:cNvSpPr>
                <a:spLocks noChangeShapeType="1"/>
              </p:cNvSpPr>
              <p:nvPr/>
            </p:nvSpPr>
            <p:spPr bwMode="auto">
              <a:xfrm flipV="1">
                <a:off x="1677" y="2989"/>
                <a:ext cx="105" cy="107"/>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8998" name="Line 16"/>
              <p:cNvSpPr>
                <a:spLocks noChangeShapeType="1"/>
              </p:cNvSpPr>
              <p:nvPr/>
            </p:nvSpPr>
            <p:spPr bwMode="auto">
              <a:xfrm>
                <a:off x="1669" y="3095"/>
                <a:ext cx="0" cy="165"/>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8999" name="Line 17"/>
              <p:cNvSpPr>
                <a:spLocks noChangeShapeType="1"/>
              </p:cNvSpPr>
              <p:nvPr/>
            </p:nvSpPr>
            <p:spPr bwMode="auto">
              <a:xfrm flipV="1">
                <a:off x="1677" y="3080"/>
                <a:ext cx="226" cy="198"/>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grpSp>
        <p:sp>
          <p:nvSpPr>
            <p:cNvPr id="38991" name="Rectangle 18"/>
            <p:cNvSpPr>
              <a:spLocks noChangeArrowheads="1"/>
            </p:cNvSpPr>
            <p:nvPr/>
          </p:nvSpPr>
          <p:spPr bwMode="auto">
            <a:xfrm rot="5400000">
              <a:off x="1598" y="2828"/>
              <a:ext cx="496" cy="231"/>
            </a:xfrm>
            <a:prstGeom prst="rect">
              <a:avLst/>
            </a:prstGeom>
            <a:noFill/>
            <a:ln w="12700">
              <a:noFill/>
              <a:miter lim="800000"/>
              <a:headEnd/>
              <a:tailEnd/>
            </a:ln>
          </p:spPr>
          <p:txBody>
            <a:bodyPr wrap="none" lIns="90488" tIns="44450" rIns="90488" bIns="44450">
              <a:spAutoFit/>
            </a:bodyPr>
            <a:lstStyle/>
            <a:p>
              <a:pPr>
                <a:defRPr/>
              </a:pPr>
              <a:r>
                <a:rPr lang="en-US" b="1" dirty="0">
                  <a:latin typeface="+mn-lt"/>
                  <a:ea typeface="ＭＳ Ｐゴシック" charset="-128"/>
                  <a:cs typeface="ＭＳ Ｐゴシック" charset="-128"/>
                </a:rPr>
                <a:t>Adder</a:t>
              </a:r>
            </a:p>
          </p:txBody>
        </p:sp>
      </p:grpSp>
      <p:grpSp>
        <p:nvGrpSpPr>
          <p:cNvPr id="43014" name="Group 19"/>
          <p:cNvGrpSpPr>
            <a:grpSpLocks/>
          </p:cNvGrpSpPr>
          <p:nvPr/>
        </p:nvGrpSpPr>
        <p:grpSpPr bwMode="auto">
          <a:xfrm>
            <a:off x="2151063" y="5345113"/>
            <a:ext cx="468312" cy="1128712"/>
            <a:chOff x="1867" y="3325"/>
            <a:chExt cx="295" cy="729"/>
          </a:xfrm>
        </p:grpSpPr>
        <p:grpSp>
          <p:nvGrpSpPr>
            <p:cNvPr id="43079" name="Group 20"/>
            <p:cNvGrpSpPr>
              <a:grpSpLocks/>
            </p:cNvGrpSpPr>
            <p:nvPr/>
          </p:nvGrpSpPr>
          <p:grpSpPr bwMode="auto">
            <a:xfrm>
              <a:off x="1867" y="3325"/>
              <a:ext cx="242" cy="729"/>
              <a:chOff x="1867" y="3325"/>
              <a:chExt cx="242" cy="729"/>
            </a:xfrm>
          </p:grpSpPr>
          <p:sp>
            <p:nvSpPr>
              <p:cNvPr id="38982" name="Line 21"/>
              <p:cNvSpPr>
                <a:spLocks noChangeShapeType="1"/>
              </p:cNvSpPr>
              <p:nvPr/>
            </p:nvSpPr>
            <p:spPr bwMode="auto">
              <a:xfrm>
                <a:off x="1867" y="3325"/>
                <a:ext cx="0" cy="166"/>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8983" name="Line 22"/>
              <p:cNvSpPr>
                <a:spLocks noChangeShapeType="1"/>
              </p:cNvSpPr>
              <p:nvPr/>
            </p:nvSpPr>
            <p:spPr bwMode="auto">
              <a:xfrm>
                <a:off x="1875" y="3325"/>
                <a:ext cx="226" cy="166"/>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8984" name="Line 23"/>
              <p:cNvSpPr>
                <a:spLocks noChangeShapeType="1"/>
              </p:cNvSpPr>
              <p:nvPr/>
            </p:nvSpPr>
            <p:spPr bwMode="auto">
              <a:xfrm>
                <a:off x="1875" y="3508"/>
                <a:ext cx="105" cy="77"/>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8985" name="Line 24"/>
              <p:cNvSpPr>
                <a:spLocks noChangeShapeType="1"/>
              </p:cNvSpPr>
              <p:nvPr/>
            </p:nvSpPr>
            <p:spPr bwMode="auto">
              <a:xfrm>
                <a:off x="1988" y="3599"/>
                <a:ext cx="0" cy="166"/>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8986" name="Line 25"/>
              <p:cNvSpPr>
                <a:spLocks noChangeShapeType="1"/>
              </p:cNvSpPr>
              <p:nvPr/>
            </p:nvSpPr>
            <p:spPr bwMode="auto">
              <a:xfrm>
                <a:off x="2109" y="3508"/>
                <a:ext cx="0" cy="35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8987" name="Line 26"/>
              <p:cNvSpPr>
                <a:spLocks noChangeShapeType="1"/>
              </p:cNvSpPr>
              <p:nvPr/>
            </p:nvSpPr>
            <p:spPr bwMode="auto">
              <a:xfrm flipV="1">
                <a:off x="1875" y="3765"/>
                <a:ext cx="105" cy="107"/>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8988" name="Line 27"/>
              <p:cNvSpPr>
                <a:spLocks noChangeShapeType="1"/>
              </p:cNvSpPr>
              <p:nvPr/>
            </p:nvSpPr>
            <p:spPr bwMode="auto">
              <a:xfrm>
                <a:off x="1867" y="3871"/>
                <a:ext cx="0" cy="165"/>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8989" name="Line 28"/>
              <p:cNvSpPr>
                <a:spLocks noChangeShapeType="1"/>
              </p:cNvSpPr>
              <p:nvPr/>
            </p:nvSpPr>
            <p:spPr bwMode="auto">
              <a:xfrm flipV="1">
                <a:off x="1875" y="3856"/>
                <a:ext cx="226" cy="198"/>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grpSp>
        <p:sp>
          <p:nvSpPr>
            <p:cNvPr id="38981" name="Rectangle 29"/>
            <p:cNvSpPr>
              <a:spLocks noChangeArrowheads="1"/>
            </p:cNvSpPr>
            <p:nvPr/>
          </p:nvSpPr>
          <p:spPr bwMode="auto">
            <a:xfrm rot="5400000">
              <a:off x="1797" y="3604"/>
              <a:ext cx="496" cy="231"/>
            </a:xfrm>
            <a:prstGeom prst="rect">
              <a:avLst/>
            </a:prstGeom>
            <a:noFill/>
            <a:ln w="12700">
              <a:noFill/>
              <a:miter lim="800000"/>
              <a:headEnd/>
              <a:tailEnd/>
            </a:ln>
          </p:spPr>
          <p:txBody>
            <a:bodyPr wrap="none" lIns="90488" tIns="44450" rIns="90488" bIns="44450">
              <a:spAutoFit/>
            </a:bodyPr>
            <a:lstStyle/>
            <a:p>
              <a:pPr>
                <a:defRPr/>
              </a:pPr>
              <a:r>
                <a:rPr lang="en-US" b="1">
                  <a:latin typeface="+mn-lt"/>
                  <a:ea typeface="ＭＳ Ｐゴシック" charset="-128"/>
                  <a:cs typeface="ＭＳ Ｐゴシック" charset="-128"/>
                </a:rPr>
                <a:t>Adder</a:t>
              </a:r>
            </a:p>
          </p:txBody>
        </p:sp>
      </p:grpSp>
      <p:sp>
        <p:nvSpPr>
          <p:cNvPr id="38919" name="Rectangle 30"/>
          <p:cNvSpPr>
            <a:spLocks noChangeArrowheads="1"/>
          </p:cNvSpPr>
          <p:nvPr/>
        </p:nvSpPr>
        <p:spPr bwMode="auto">
          <a:xfrm>
            <a:off x="3284538" y="4730750"/>
            <a:ext cx="230187" cy="1163638"/>
          </a:xfrm>
          <a:prstGeom prst="rect">
            <a:avLst/>
          </a:prstGeom>
          <a:noFill/>
          <a:ln w="254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8922" name="Rectangle 33"/>
          <p:cNvSpPr>
            <a:spLocks noChangeArrowheads="1"/>
          </p:cNvSpPr>
          <p:nvPr/>
        </p:nvSpPr>
        <p:spPr bwMode="auto">
          <a:xfrm rot="5400000">
            <a:off x="3172619" y="5237956"/>
            <a:ext cx="428625" cy="366713"/>
          </a:xfrm>
          <a:prstGeom prst="rect">
            <a:avLst/>
          </a:prstGeom>
          <a:noFill/>
          <a:ln w="12700">
            <a:noFill/>
            <a:miter lim="800000"/>
            <a:headEnd/>
            <a:tailEnd/>
          </a:ln>
        </p:spPr>
        <p:txBody>
          <a:bodyPr wrap="none" lIns="90488" tIns="44450" rIns="90488" bIns="44450">
            <a:spAutoFit/>
          </a:bodyPr>
          <a:lstStyle/>
          <a:p>
            <a:pPr>
              <a:defRPr/>
            </a:pPr>
            <a:r>
              <a:rPr lang="en-US" b="1">
                <a:latin typeface="+mn-lt"/>
                <a:ea typeface="ＭＳ Ｐゴシック" charset="-128"/>
                <a:cs typeface="ＭＳ Ｐゴシック" charset="-128"/>
              </a:rPr>
              <a:t>PC</a:t>
            </a:r>
          </a:p>
        </p:txBody>
      </p:sp>
      <p:sp>
        <p:nvSpPr>
          <p:cNvPr id="38923" name="Rectangle 34"/>
          <p:cNvSpPr>
            <a:spLocks noChangeArrowheads="1"/>
          </p:cNvSpPr>
          <p:nvPr/>
        </p:nvSpPr>
        <p:spPr bwMode="auto">
          <a:xfrm>
            <a:off x="2951163" y="5938838"/>
            <a:ext cx="465137" cy="366712"/>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Clk</a:t>
            </a:r>
          </a:p>
        </p:txBody>
      </p:sp>
      <p:sp>
        <p:nvSpPr>
          <p:cNvPr id="38924" name="Rectangle 35"/>
          <p:cNvSpPr>
            <a:spLocks noChangeArrowheads="1"/>
          </p:cNvSpPr>
          <p:nvPr/>
        </p:nvSpPr>
        <p:spPr bwMode="auto">
          <a:xfrm rot="16200000">
            <a:off x="3185319" y="4687094"/>
            <a:ext cx="415925" cy="366713"/>
          </a:xfrm>
          <a:prstGeom prst="rect">
            <a:avLst/>
          </a:prstGeom>
          <a:noFill/>
          <a:ln w="12700">
            <a:noFill/>
            <a:miter lim="800000"/>
            <a:headEnd/>
            <a:tailEnd/>
          </a:ln>
        </p:spPr>
        <p:txBody>
          <a:bodyPr wrap="none" lIns="90488" tIns="44450" rIns="90488" bIns="44450">
            <a:spAutoFit/>
          </a:bodyPr>
          <a:lstStyle/>
          <a:p>
            <a:pPr>
              <a:defRPr/>
            </a:pPr>
            <a:r>
              <a:rPr lang="en-US" b="1" dirty="0">
                <a:latin typeface="+mn-lt"/>
                <a:ea typeface="ＭＳ Ｐゴシック" charset="-128"/>
                <a:cs typeface="ＭＳ Ｐゴシック" charset="-128"/>
              </a:rPr>
              <a:t>00</a:t>
            </a:r>
          </a:p>
        </p:txBody>
      </p:sp>
      <p:sp>
        <p:nvSpPr>
          <p:cNvPr id="38925" name="Rectangle 36"/>
          <p:cNvSpPr>
            <a:spLocks noChangeArrowheads="1"/>
          </p:cNvSpPr>
          <p:nvPr/>
        </p:nvSpPr>
        <p:spPr bwMode="auto">
          <a:xfrm>
            <a:off x="3289300" y="4732338"/>
            <a:ext cx="222250" cy="265112"/>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grpSp>
        <p:nvGrpSpPr>
          <p:cNvPr id="43020" name="Group 37"/>
          <p:cNvGrpSpPr>
            <a:grpSpLocks/>
          </p:cNvGrpSpPr>
          <p:nvPr/>
        </p:nvGrpSpPr>
        <p:grpSpPr bwMode="auto">
          <a:xfrm>
            <a:off x="2768600" y="4602163"/>
            <a:ext cx="365125" cy="1416050"/>
            <a:chOff x="2256" y="2845"/>
            <a:chExt cx="230" cy="915"/>
          </a:xfrm>
        </p:grpSpPr>
        <p:grpSp>
          <p:nvGrpSpPr>
            <p:cNvPr id="43071" name="Group 38"/>
            <p:cNvGrpSpPr>
              <a:grpSpLocks/>
            </p:cNvGrpSpPr>
            <p:nvPr/>
          </p:nvGrpSpPr>
          <p:grpSpPr bwMode="auto">
            <a:xfrm>
              <a:off x="2264" y="2845"/>
              <a:ext cx="161" cy="915"/>
              <a:chOff x="2264" y="2845"/>
              <a:chExt cx="161" cy="915"/>
            </a:xfrm>
          </p:grpSpPr>
          <p:sp>
            <p:nvSpPr>
              <p:cNvPr id="38976" name="Line 39"/>
              <p:cNvSpPr>
                <a:spLocks noChangeShapeType="1"/>
              </p:cNvSpPr>
              <p:nvPr/>
            </p:nvSpPr>
            <p:spPr bwMode="auto">
              <a:xfrm>
                <a:off x="2264" y="2845"/>
                <a:ext cx="0" cy="899"/>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8977" name="Line 40"/>
              <p:cNvSpPr>
                <a:spLocks noChangeShapeType="1"/>
              </p:cNvSpPr>
              <p:nvPr/>
            </p:nvSpPr>
            <p:spPr bwMode="auto">
              <a:xfrm>
                <a:off x="2272" y="2845"/>
                <a:ext cx="145" cy="106"/>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8978" name="Line 41"/>
              <p:cNvSpPr>
                <a:spLocks noChangeShapeType="1"/>
              </p:cNvSpPr>
              <p:nvPr/>
            </p:nvSpPr>
            <p:spPr bwMode="auto">
              <a:xfrm flipV="1">
                <a:off x="2272" y="3622"/>
                <a:ext cx="145" cy="138"/>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8979" name="Line 42"/>
              <p:cNvSpPr>
                <a:spLocks noChangeShapeType="1"/>
              </p:cNvSpPr>
              <p:nvPr/>
            </p:nvSpPr>
            <p:spPr bwMode="auto">
              <a:xfrm>
                <a:off x="2425" y="2967"/>
                <a:ext cx="0" cy="653"/>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grpSp>
        <p:sp>
          <p:nvSpPr>
            <p:cNvPr id="38973" name="Rectangle 43"/>
            <p:cNvSpPr>
              <a:spLocks noChangeArrowheads="1"/>
            </p:cNvSpPr>
            <p:nvPr/>
          </p:nvSpPr>
          <p:spPr bwMode="auto">
            <a:xfrm rot="5400000">
              <a:off x="2164" y="3204"/>
              <a:ext cx="412" cy="229"/>
            </a:xfrm>
            <a:prstGeom prst="rect">
              <a:avLst/>
            </a:prstGeom>
            <a:noFill/>
            <a:ln w="12700">
              <a:noFill/>
              <a:miter lim="800000"/>
              <a:headEnd/>
              <a:tailEnd/>
            </a:ln>
          </p:spPr>
          <p:txBody>
            <a:bodyPr wrap="none" lIns="90488" tIns="44450" rIns="90488" bIns="44450">
              <a:spAutoFit/>
            </a:bodyPr>
            <a:lstStyle/>
            <a:p>
              <a:pPr>
                <a:defRPr/>
              </a:pPr>
              <a:r>
                <a:rPr lang="en-US" b="1" dirty="0" err="1">
                  <a:latin typeface="+mn-lt"/>
                  <a:ea typeface="ＭＳ Ｐゴシック" charset="-128"/>
                  <a:cs typeface="ＭＳ Ｐゴシック" charset="-128"/>
                </a:rPr>
                <a:t>Mux</a:t>
              </a:r>
              <a:endParaRPr lang="en-US" b="1" dirty="0">
                <a:latin typeface="+mn-lt"/>
                <a:ea typeface="ＭＳ Ｐゴシック" charset="-128"/>
                <a:cs typeface="ＭＳ Ｐゴシック" charset="-128"/>
              </a:endParaRPr>
            </a:p>
          </p:txBody>
        </p:sp>
        <p:sp>
          <p:nvSpPr>
            <p:cNvPr id="38974" name="Rectangle 44"/>
            <p:cNvSpPr>
              <a:spLocks noChangeArrowheads="1"/>
            </p:cNvSpPr>
            <p:nvPr/>
          </p:nvSpPr>
          <p:spPr bwMode="auto">
            <a:xfrm>
              <a:off x="2256" y="2932"/>
              <a:ext cx="151" cy="233"/>
            </a:xfrm>
            <a:prstGeom prst="rect">
              <a:avLst/>
            </a:prstGeom>
            <a:noFill/>
            <a:ln w="12700">
              <a:no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8975" name="Rectangle 45"/>
            <p:cNvSpPr>
              <a:spLocks noChangeArrowheads="1"/>
            </p:cNvSpPr>
            <p:nvPr/>
          </p:nvSpPr>
          <p:spPr bwMode="auto">
            <a:xfrm>
              <a:off x="2256" y="3447"/>
              <a:ext cx="151" cy="233"/>
            </a:xfrm>
            <a:prstGeom prst="rect">
              <a:avLst/>
            </a:prstGeom>
            <a:noFill/>
            <a:ln w="12700">
              <a:noFill/>
              <a:miter lim="800000"/>
              <a:headEnd/>
              <a:tailEnd/>
            </a:ln>
          </p:spPr>
          <p:txBody>
            <a:bodyPr wrap="none" anchor="ctr"/>
            <a:lstStyle/>
            <a:p>
              <a:pPr>
                <a:defRPr/>
              </a:pPr>
              <a:endParaRPr lang="en-US">
                <a:latin typeface="+mn-lt"/>
                <a:ea typeface="ＭＳ Ｐゴシック" charset="-128"/>
                <a:cs typeface="ＭＳ Ｐゴシック" charset="-128"/>
              </a:endParaRPr>
            </a:p>
          </p:txBody>
        </p:sp>
      </p:grpSp>
      <p:sp>
        <p:nvSpPr>
          <p:cNvPr id="38927" name="Line 46"/>
          <p:cNvSpPr>
            <a:spLocks noChangeShapeType="1"/>
          </p:cNvSpPr>
          <p:nvPr/>
        </p:nvSpPr>
        <p:spPr bwMode="auto">
          <a:xfrm>
            <a:off x="2547938" y="5886450"/>
            <a:ext cx="274637" cy="0"/>
          </a:xfrm>
          <a:prstGeom prst="line">
            <a:avLst/>
          </a:prstGeom>
          <a:noFill/>
          <a:ln w="57150">
            <a:solidFill>
              <a:srgbClr val="FF0000"/>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8928" name="Rectangle 47"/>
          <p:cNvSpPr>
            <a:spLocks noChangeArrowheads="1"/>
          </p:cNvSpPr>
          <p:nvPr/>
        </p:nvSpPr>
        <p:spPr bwMode="auto">
          <a:xfrm>
            <a:off x="1314450" y="4079875"/>
            <a:ext cx="300038" cy="366713"/>
          </a:xfrm>
          <a:prstGeom prst="rect">
            <a:avLst/>
          </a:prstGeom>
          <a:noFill/>
          <a:ln w="12700">
            <a:noFill/>
            <a:miter lim="800000"/>
            <a:headEnd/>
            <a:tailEnd/>
          </a:ln>
        </p:spPr>
        <p:txBody>
          <a:bodyPr wrap="none" lIns="90488" tIns="44450" rIns="90488" bIns="44450">
            <a:spAutoFit/>
          </a:bodyPr>
          <a:lstStyle/>
          <a:p>
            <a:pPr>
              <a:defRPr/>
            </a:pPr>
            <a:r>
              <a:rPr lang="en-US" b="1">
                <a:latin typeface="+mn-lt"/>
                <a:ea typeface="ＭＳ Ｐゴシック" charset="-128"/>
                <a:cs typeface="ＭＳ Ｐゴシック" charset="-128"/>
              </a:rPr>
              <a:t>4</a:t>
            </a:r>
          </a:p>
        </p:txBody>
      </p:sp>
      <p:sp>
        <p:nvSpPr>
          <p:cNvPr id="38929" name="Line 48"/>
          <p:cNvSpPr>
            <a:spLocks noChangeShapeType="1"/>
          </p:cNvSpPr>
          <p:nvPr/>
        </p:nvSpPr>
        <p:spPr bwMode="auto">
          <a:xfrm>
            <a:off x="1539875" y="4276725"/>
            <a:ext cx="273050" cy="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8930" name="Rectangle 49"/>
          <p:cNvSpPr>
            <a:spLocks noChangeArrowheads="1"/>
          </p:cNvSpPr>
          <p:nvPr/>
        </p:nvSpPr>
        <p:spPr bwMode="auto">
          <a:xfrm>
            <a:off x="225425" y="2389188"/>
            <a:ext cx="931863" cy="366712"/>
          </a:xfrm>
          <a:prstGeom prst="rect">
            <a:avLst/>
          </a:prstGeom>
          <a:noFill/>
          <a:ln w="12700">
            <a:noFill/>
            <a:miter lim="800000"/>
            <a:headEnd/>
            <a:tailEnd/>
          </a:ln>
        </p:spPr>
        <p:txBody>
          <a:bodyPr wrap="none" lIns="90488" tIns="44450" rIns="90488" bIns="44450">
            <a:spAutoFit/>
          </a:bodyPr>
          <a:lstStyle/>
          <a:p>
            <a:r>
              <a:rPr lang="en-US" b="1">
                <a:solidFill>
                  <a:schemeClr val="accent2"/>
                </a:solidFill>
                <a:latin typeface="Calibri" charset="0"/>
              </a:rPr>
              <a:t>nPC_sel</a:t>
            </a:r>
            <a:endParaRPr lang="en-US" u="sng">
              <a:latin typeface="Calibri" charset="0"/>
            </a:endParaRPr>
          </a:p>
        </p:txBody>
      </p:sp>
      <p:sp>
        <p:nvSpPr>
          <p:cNvPr id="38931" name="Rectangle 50"/>
          <p:cNvSpPr>
            <a:spLocks noChangeArrowheads="1"/>
          </p:cNvSpPr>
          <p:nvPr/>
        </p:nvSpPr>
        <p:spPr bwMode="auto">
          <a:xfrm>
            <a:off x="1538288" y="5945188"/>
            <a:ext cx="295275" cy="792162"/>
          </a:xfrm>
          <a:prstGeom prst="rect">
            <a:avLst/>
          </a:prstGeom>
          <a:noFill/>
          <a:ln w="254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8933" name="Line 52"/>
          <p:cNvSpPr>
            <a:spLocks noChangeShapeType="1"/>
          </p:cNvSpPr>
          <p:nvPr/>
        </p:nvSpPr>
        <p:spPr bwMode="auto">
          <a:xfrm>
            <a:off x="1808163" y="6313488"/>
            <a:ext cx="409575" cy="3175"/>
          </a:xfrm>
          <a:prstGeom prst="line">
            <a:avLst/>
          </a:prstGeom>
          <a:noFill/>
          <a:ln w="50800">
            <a:solidFill>
              <a:srgbClr val="FF0000"/>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8934" name="Freeform 53"/>
          <p:cNvSpPr>
            <a:spLocks/>
          </p:cNvSpPr>
          <p:nvPr/>
        </p:nvSpPr>
        <p:spPr bwMode="auto">
          <a:xfrm>
            <a:off x="3544888" y="2711450"/>
            <a:ext cx="141287" cy="2405063"/>
          </a:xfrm>
          <a:custGeom>
            <a:avLst/>
            <a:gdLst>
              <a:gd name="T0" fmla="*/ 0 w 89"/>
              <a:gd name="T1" fmla="*/ 2147483647 h 1553"/>
              <a:gd name="T2" fmla="*/ 2147483647 w 89"/>
              <a:gd name="T3" fmla="*/ 2147483647 h 1553"/>
              <a:gd name="T4" fmla="*/ 2147483647 w 89"/>
              <a:gd name="T5" fmla="*/ 0 h 1553"/>
              <a:gd name="T6" fmla="*/ 0 60000 65536"/>
              <a:gd name="T7" fmla="*/ 0 60000 65536"/>
              <a:gd name="T8" fmla="*/ 0 60000 65536"/>
              <a:gd name="T9" fmla="*/ 0 w 89"/>
              <a:gd name="T10" fmla="*/ 0 h 1553"/>
              <a:gd name="T11" fmla="*/ 89 w 89"/>
              <a:gd name="T12" fmla="*/ 1553 h 1553"/>
            </a:gdLst>
            <a:ahLst/>
            <a:cxnLst>
              <a:cxn ang="T6">
                <a:pos x="T0" y="T1"/>
              </a:cxn>
              <a:cxn ang="T7">
                <a:pos x="T2" y="T3"/>
              </a:cxn>
              <a:cxn ang="T8">
                <a:pos x="T4" y="T5"/>
              </a:cxn>
            </a:cxnLst>
            <a:rect l="T9" t="T10" r="T11" b="T12"/>
            <a:pathLst>
              <a:path w="89" h="1553">
                <a:moveTo>
                  <a:pt x="0" y="1552"/>
                </a:moveTo>
                <a:lnTo>
                  <a:pt x="88" y="1552"/>
                </a:lnTo>
                <a:lnTo>
                  <a:pt x="88" y="0"/>
                </a:lnTo>
              </a:path>
            </a:pathLst>
          </a:custGeom>
          <a:noFill/>
          <a:ln w="50800" cap="rnd">
            <a:solidFill>
              <a:schemeClr val="accent2"/>
            </a:solidFill>
            <a:round/>
            <a:headEnd/>
            <a:tailEnd type="triangle" w="med" len="med"/>
          </a:ln>
        </p:spPr>
        <p:txBody>
          <a:bodyPr/>
          <a:lstStyle/>
          <a:p>
            <a:pPr>
              <a:defRPr/>
            </a:pPr>
            <a:endParaRPr lang="en-US">
              <a:latin typeface="+mn-lt"/>
              <a:ea typeface="ＭＳ Ｐゴシック" charset="-128"/>
              <a:cs typeface="ＭＳ Ｐゴシック" charset="-128"/>
            </a:endParaRPr>
          </a:p>
        </p:txBody>
      </p:sp>
      <p:sp>
        <p:nvSpPr>
          <p:cNvPr id="38935" name="Freeform 54"/>
          <p:cNvSpPr>
            <a:spLocks/>
          </p:cNvSpPr>
          <p:nvPr/>
        </p:nvSpPr>
        <p:spPr bwMode="auto">
          <a:xfrm>
            <a:off x="1168400" y="4060825"/>
            <a:ext cx="2516188" cy="1042988"/>
          </a:xfrm>
          <a:custGeom>
            <a:avLst/>
            <a:gdLst>
              <a:gd name="T0" fmla="*/ 2147483647 w 1585"/>
              <a:gd name="T1" fmla="*/ 0 h 673"/>
              <a:gd name="T2" fmla="*/ 0 w 1585"/>
              <a:gd name="T3" fmla="*/ 0 h 673"/>
              <a:gd name="T4" fmla="*/ 0 w 1585"/>
              <a:gd name="T5" fmla="*/ 2147483647 h 673"/>
              <a:gd name="T6" fmla="*/ 2147483647 w 1585"/>
              <a:gd name="T7" fmla="*/ 2147483647 h 673"/>
              <a:gd name="T8" fmla="*/ 0 60000 65536"/>
              <a:gd name="T9" fmla="*/ 0 60000 65536"/>
              <a:gd name="T10" fmla="*/ 0 60000 65536"/>
              <a:gd name="T11" fmla="*/ 0 60000 65536"/>
              <a:gd name="T12" fmla="*/ 0 w 1585"/>
              <a:gd name="T13" fmla="*/ 0 h 673"/>
              <a:gd name="T14" fmla="*/ 1585 w 1585"/>
              <a:gd name="T15" fmla="*/ 673 h 673"/>
            </a:gdLst>
            <a:ahLst/>
            <a:cxnLst>
              <a:cxn ang="T8">
                <a:pos x="T0" y="T1"/>
              </a:cxn>
              <a:cxn ang="T9">
                <a:pos x="T2" y="T3"/>
              </a:cxn>
              <a:cxn ang="T10">
                <a:pos x="T4" y="T5"/>
              </a:cxn>
              <a:cxn ang="T11">
                <a:pos x="T6" y="T7"/>
              </a:cxn>
            </a:cxnLst>
            <a:rect l="T12" t="T13" r="T14" b="T15"/>
            <a:pathLst>
              <a:path w="1585" h="673">
                <a:moveTo>
                  <a:pt x="1584" y="0"/>
                </a:moveTo>
                <a:lnTo>
                  <a:pt x="0" y="0"/>
                </a:lnTo>
                <a:lnTo>
                  <a:pt x="0" y="672"/>
                </a:lnTo>
                <a:lnTo>
                  <a:pt x="222" y="672"/>
                </a:lnTo>
              </a:path>
            </a:pathLst>
          </a:custGeom>
          <a:noFill/>
          <a:ln w="50800" cap="rnd">
            <a:solidFill>
              <a:schemeClr val="accent2"/>
            </a:solidFill>
            <a:round/>
            <a:headEnd/>
            <a:tailEnd/>
          </a:ln>
        </p:spPr>
        <p:txBody>
          <a:bodyPr/>
          <a:lstStyle/>
          <a:p>
            <a:pPr>
              <a:defRPr/>
            </a:pPr>
            <a:endParaRPr lang="en-US">
              <a:latin typeface="+mn-lt"/>
              <a:ea typeface="ＭＳ Ｐゴシック" charset="-128"/>
              <a:cs typeface="ＭＳ Ｐゴシック" charset="-128"/>
            </a:endParaRPr>
          </a:p>
        </p:txBody>
      </p:sp>
      <p:sp>
        <p:nvSpPr>
          <p:cNvPr id="38936" name="Line 55"/>
          <p:cNvSpPr>
            <a:spLocks noChangeShapeType="1"/>
          </p:cNvSpPr>
          <p:nvPr/>
        </p:nvSpPr>
        <p:spPr bwMode="auto">
          <a:xfrm>
            <a:off x="3043238" y="5375275"/>
            <a:ext cx="249237" cy="4763"/>
          </a:xfrm>
          <a:prstGeom prst="line">
            <a:avLst/>
          </a:prstGeom>
          <a:noFill/>
          <a:ln w="50800">
            <a:solidFill>
              <a:srgbClr val="FF0000"/>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8937" name="Rectangle 56"/>
          <p:cNvSpPr>
            <a:spLocks noChangeArrowheads="1"/>
          </p:cNvSpPr>
          <p:nvPr/>
        </p:nvSpPr>
        <p:spPr bwMode="auto">
          <a:xfrm rot="16200000">
            <a:off x="616744" y="5957094"/>
            <a:ext cx="838200" cy="366712"/>
          </a:xfrm>
          <a:prstGeom prst="rect">
            <a:avLst/>
          </a:prstGeom>
          <a:noFill/>
          <a:ln w="12700">
            <a:noFill/>
            <a:miter lim="800000"/>
            <a:headEnd/>
            <a:tailEnd/>
          </a:ln>
        </p:spPr>
        <p:txBody>
          <a:bodyPr wrap="none" lIns="90488" tIns="44450" rIns="90488" bIns="44450">
            <a:spAutoFit/>
          </a:bodyPr>
          <a:lstStyle/>
          <a:p>
            <a:pPr>
              <a:defRPr/>
            </a:pPr>
            <a:r>
              <a:rPr lang="en-US" dirty="0">
                <a:latin typeface="+mn-lt"/>
                <a:ea typeface="ＭＳ Ｐゴシック" charset="-128"/>
                <a:cs typeface="ＭＳ Ｐゴシック" charset="-128"/>
              </a:rPr>
              <a:t>imm16</a:t>
            </a:r>
          </a:p>
        </p:txBody>
      </p:sp>
      <p:sp>
        <p:nvSpPr>
          <p:cNvPr id="38938" name="Freeform 57"/>
          <p:cNvSpPr>
            <a:spLocks/>
          </p:cNvSpPr>
          <p:nvPr/>
        </p:nvSpPr>
        <p:spPr bwMode="auto">
          <a:xfrm>
            <a:off x="1676400" y="4762500"/>
            <a:ext cx="711200" cy="703263"/>
          </a:xfrm>
          <a:custGeom>
            <a:avLst/>
            <a:gdLst>
              <a:gd name="T0" fmla="*/ 2147483647 w 448"/>
              <a:gd name="T1" fmla="*/ 2147483647 h 443"/>
              <a:gd name="T2" fmla="*/ 0 w 448"/>
              <a:gd name="T3" fmla="*/ 2147483647 h 443"/>
              <a:gd name="T4" fmla="*/ 0 w 448"/>
              <a:gd name="T5" fmla="*/ 2147483647 h 443"/>
              <a:gd name="T6" fmla="*/ 2147483647 w 448"/>
              <a:gd name="T7" fmla="*/ 2147483647 h 443"/>
              <a:gd name="T8" fmla="*/ 2147483647 w 448"/>
              <a:gd name="T9" fmla="*/ 0 h 443"/>
              <a:gd name="T10" fmla="*/ 0 60000 65536"/>
              <a:gd name="T11" fmla="*/ 0 60000 65536"/>
              <a:gd name="T12" fmla="*/ 0 60000 65536"/>
              <a:gd name="T13" fmla="*/ 0 60000 65536"/>
              <a:gd name="T14" fmla="*/ 0 60000 65536"/>
              <a:gd name="T15" fmla="*/ 0 w 448"/>
              <a:gd name="T16" fmla="*/ 0 h 443"/>
              <a:gd name="T17" fmla="*/ 448 w 448"/>
              <a:gd name="T18" fmla="*/ 443 h 443"/>
            </a:gdLst>
            <a:ahLst/>
            <a:cxnLst>
              <a:cxn ang="T10">
                <a:pos x="T0" y="T1"/>
              </a:cxn>
              <a:cxn ang="T11">
                <a:pos x="T2" y="T3"/>
              </a:cxn>
              <a:cxn ang="T12">
                <a:pos x="T4" y="T5"/>
              </a:cxn>
              <a:cxn ang="T13">
                <a:pos x="T6" y="T7"/>
              </a:cxn>
              <a:cxn ang="T14">
                <a:pos x="T8" y="T9"/>
              </a:cxn>
            </a:cxnLst>
            <a:rect l="T15" t="T16" r="T17" b="T18"/>
            <a:pathLst>
              <a:path w="448" h="443">
                <a:moveTo>
                  <a:pt x="310" y="443"/>
                </a:moveTo>
                <a:lnTo>
                  <a:pt x="0" y="437"/>
                </a:lnTo>
                <a:lnTo>
                  <a:pt x="0" y="323"/>
                </a:lnTo>
                <a:lnTo>
                  <a:pt x="448" y="323"/>
                </a:lnTo>
                <a:lnTo>
                  <a:pt x="448" y="0"/>
                </a:lnTo>
              </a:path>
            </a:pathLst>
          </a:custGeom>
          <a:noFill/>
          <a:ln w="50800" cap="rnd">
            <a:solidFill>
              <a:srgbClr val="FF0000"/>
            </a:solidFill>
            <a:round/>
            <a:headEnd type="triangle" w="med" len="med"/>
            <a:tailEnd/>
          </a:ln>
        </p:spPr>
        <p:txBody>
          <a:bodyPr/>
          <a:lstStyle/>
          <a:p>
            <a:pPr>
              <a:defRPr/>
            </a:pPr>
            <a:endParaRPr lang="en-US">
              <a:latin typeface="+mn-lt"/>
              <a:ea typeface="ＭＳ Ｐゴシック" charset="-128"/>
              <a:cs typeface="ＭＳ Ｐゴシック" charset="-128"/>
            </a:endParaRPr>
          </a:p>
        </p:txBody>
      </p:sp>
      <p:sp>
        <p:nvSpPr>
          <p:cNvPr id="38939" name="Line 58"/>
          <p:cNvSpPr>
            <a:spLocks noChangeShapeType="1"/>
          </p:cNvSpPr>
          <p:nvPr/>
        </p:nvSpPr>
        <p:spPr bwMode="auto">
          <a:xfrm>
            <a:off x="4229100" y="2278063"/>
            <a:ext cx="1041400" cy="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8940" name="Rectangle 59"/>
          <p:cNvSpPr>
            <a:spLocks noChangeArrowheads="1"/>
          </p:cNvSpPr>
          <p:nvPr/>
        </p:nvSpPr>
        <p:spPr bwMode="auto">
          <a:xfrm>
            <a:off x="5262563" y="2054225"/>
            <a:ext cx="1835150" cy="363538"/>
          </a:xfrm>
          <a:prstGeom prst="rect">
            <a:avLst/>
          </a:prstGeom>
          <a:noFill/>
          <a:ln w="12700">
            <a:noFill/>
            <a:miter lim="800000"/>
            <a:headEnd/>
            <a:tailEnd/>
          </a:ln>
        </p:spPr>
        <p:txBody>
          <a:bodyPr wrap="none" lIns="90488" tIns="44450" rIns="90488" bIns="44450">
            <a:spAutoFit/>
          </a:bodyPr>
          <a:lstStyle/>
          <a:p>
            <a:pPr>
              <a:defRPr/>
            </a:pPr>
            <a:r>
              <a:rPr lang="en-US" dirty="0">
                <a:latin typeface="+mn-lt"/>
                <a:ea typeface="ＭＳ Ｐゴシック" charset="-128"/>
                <a:cs typeface="ＭＳ Ｐゴシック" charset="-128"/>
              </a:rPr>
              <a:t>Instruction&lt;31:0&gt;</a:t>
            </a:r>
          </a:p>
        </p:txBody>
      </p:sp>
      <p:sp>
        <p:nvSpPr>
          <p:cNvPr id="38941" name="Line 60"/>
          <p:cNvSpPr>
            <a:spLocks noChangeShapeType="1"/>
          </p:cNvSpPr>
          <p:nvPr/>
        </p:nvSpPr>
        <p:spPr bwMode="auto">
          <a:xfrm>
            <a:off x="2400300" y="4725988"/>
            <a:ext cx="422275" cy="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8942" name="Line 61"/>
          <p:cNvSpPr>
            <a:spLocks noChangeShapeType="1"/>
          </p:cNvSpPr>
          <p:nvPr/>
        </p:nvSpPr>
        <p:spPr bwMode="auto">
          <a:xfrm>
            <a:off x="2260600" y="4730750"/>
            <a:ext cx="101600" cy="0"/>
          </a:xfrm>
          <a:prstGeom prst="line">
            <a:avLst/>
          </a:prstGeom>
          <a:noFill/>
          <a:ln w="50800">
            <a:solidFill>
              <a:srgbClr val="FF0000"/>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8943" name="Rectangle 62"/>
          <p:cNvSpPr>
            <a:spLocks noChangeArrowheads="1"/>
          </p:cNvSpPr>
          <p:nvPr/>
        </p:nvSpPr>
        <p:spPr bwMode="auto">
          <a:xfrm>
            <a:off x="2781300" y="4689475"/>
            <a:ext cx="300038" cy="366713"/>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0</a:t>
            </a:r>
          </a:p>
        </p:txBody>
      </p:sp>
      <p:sp>
        <p:nvSpPr>
          <p:cNvPr id="38944" name="Rectangle 63"/>
          <p:cNvSpPr>
            <a:spLocks noChangeArrowheads="1"/>
          </p:cNvSpPr>
          <p:nvPr/>
        </p:nvSpPr>
        <p:spPr bwMode="auto">
          <a:xfrm>
            <a:off x="2749550" y="5548313"/>
            <a:ext cx="300038" cy="366712"/>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1</a:t>
            </a:r>
          </a:p>
        </p:txBody>
      </p:sp>
      <p:sp>
        <p:nvSpPr>
          <p:cNvPr id="38945" name="Rectangle 64"/>
          <p:cNvSpPr>
            <a:spLocks noChangeArrowheads="1"/>
          </p:cNvSpPr>
          <p:nvPr/>
        </p:nvSpPr>
        <p:spPr bwMode="auto">
          <a:xfrm>
            <a:off x="1447800" y="2286000"/>
            <a:ext cx="1295400" cy="1066800"/>
          </a:xfrm>
          <a:prstGeom prst="rect">
            <a:avLst/>
          </a:prstGeom>
          <a:noFill/>
          <a:ln w="12700">
            <a:solidFill>
              <a:schemeClr val="tx1"/>
            </a:solidFill>
            <a:prstDash val="sysDot"/>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8946" name="Rectangle 65"/>
          <p:cNvSpPr>
            <a:spLocks noChangeArrowheads="1"/>
          </p:cNvSpPr>
          <p:nvPr/>
        </p:nvSpPr>
        <p:spPr bwMode="auto">
          <a:xfrm>
            <a:off x="476250" y="2816225"/>
            <a:ext cx="609600" cy="366713"/>
          </a:xfrm>
          <a:prstGeom prst="rect">
            <a:avLst/>
          </a:prstGeom>
          <a:noFill/>
          <a:ln w="12700">
            <a:noFill/>
            <a:miter lim="800000"/>
            <a:headEnd/>
            <a:tailEnd/>
          </a:ln>
        </p:spPr>
        <p:txBody>
          <a:bodyPr wrap="none" lIns="90488" tIns="44450" rIns="90488" bIns="44450">
            <a:spAutoFit/>
          </a:bodyPr>
          <a:lstStyle/>
          <a:p>
            <a:r>
              <a:rPr lang="en-US" b="1">
                <a:solidFill>
                  <a:schemeClr val="accent2"/>
                </a:solidFill>
                <a:latin typeface="Calibri" charset="0"/>
              </a:rPr>
              <a:t>Zero</a:t>
            </a:r>
            <a:endParaRPr lang="en-US" u="sng">
              <a:latin typeface="Calibri" charset="0"/>
            </a:endParaRPr>
          </a:p>
        </p:txBody>
      </p:sp>
      <p:sp>
        <p:nvSpPr>
          <p:cNvPr id="38947" name="Line 66"/>
          <p:cNvSpPr>
            <a:spLocks noChangeShapeType="1"/>
          </p:cNvSpPr>
          <p:nvPr/>
        </p:nvSpPr>
        <p:spPr bwMode="auto">
          <a:xfrm>
            <a:off x="1066800" y="3048000"/>
            <a:ext cx="685800" cy="0"/>
          </a:xfrm>
          <a:prstGeom prst="line">
            <a:avLst/>
          </a:prstGeom>
          <a:noFill/>
          <a:ln w="38100">
            <a:solidFill>
              <a:schemeClr val="accent2"/>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8948" name="Line 67"/>
          <p:cNvSpPr>
            <a:spLocks noChangeShapeType="1"/>
          </p:cNvSpPr>
          <p:nvPr/>
        </p:nvSpPr>
        <p:spPr bwMode="auto">
          <a:xfrm>
            <a:off x="1066800" y="2617788"/>
            <a:ext cx="685800" cy="0"/>
          </a:xfrm>
          <a:prstGeom prst="line">
            <a:avLst/>
          </a:prstGeom>
          <a:noFill/>
          <a:ln w="38100">
            <a:solidFill>
              <a:schemeClr val="accent2"/>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8949" name="Freeform 68"/>
          <p:cNvSpPr>
            <a:spLocks/>
          </p:cNvSpPr>
          <p:nvPr/>
        </p:nvSpPr>
        <p:spPr bwMode="auto">
          <a:xfrm>
            <a:off x="2576513" y="2819400"/>
            <a:ext cx="319087" cy="1828800"/>
          </a:xfrm>
          <a:custGeom>
            <a:avLst/>
            <a:gdLst>
              <a:gd name="T0" fmla="*/ 0 w 201"/>
              <a:gd name="T1" fmla="*/ 2147483647 h 1152"/>
              <a:gd name="T2" fmla="*/ 2147483647 w 201"/>
              <a:gd name="T3" fmla="*/ 0 h 1152"/>
              <a:gd name="T4" fmla="*/ 2147483647 w 201"/>
              <a:gd name="T5" fmla="*/ 2147483647 h 1152"/>
              <a:gd name="T6" fmla="*/ 0 60000 65536"/>
              <a:gd name="T7" fmla="*/ 0 60000 65536"/>
              <a:gd name="T8" fmla="*/ 0 60000 65536"/>
              <a:gd name="T9" fmla="*/ 0 w 201"/>
              <a:gd name="T10" fmla="*/ 0 h 1152"/>
              <a:gd name="T11" fmla="*/ 201 w 201"/>
              <a:gd name="T12" fmla="*/ 1152 h 1152"/>
            </a:gdLst>
            <a:ahLst/>
            <a:cxnLst>
              <a:cxn ang="T6">
                <a:pos x="T0" y="T1"/>
              </a:cxn>
              <a:cxn ang="T7">
                <a:pos x="T2" y="T3"/>
              </a:cxn>
              <a:cxn ang="T8">
                <a:pos x="T4" y="T5"/>
              </a:cxn>
            </a:cxnLst>
            <a:rect l="T9" t="T10" r="T11" b="T12"/>
            <a:pathLst>
              <a:path w="201" h="1152">
                <a:moveTo>
                  <a:pt x="0" y="6"/>
                </a:moveTo>
                <a:lnTo>
                  <a:pt x="201" y="0"/>
                </a:lnTo>
                <a:lnTo>
                  <a:pt x="201" y="1152"/>
                </a:lnTo>
              </a:path>
            </a:pathLst>
          </a:custGeom>
          <a:noFill/>
          <a:ln w="57150" cap="rnd">
            <a:solidFill>
              <a:schemeClr val="accent2"/>
            </a:solidFill>
            <a:prstDash val="sysDot"/>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8950" name="Rectangle 69"/>
          <p:cNvSpPr>
            <a:spLocks noChangeArrowheads="1"/>
          </p:cNvSpPr>
          <p:nvPr/>
        </p:nvSpPr>
        <p:spPr bwMode="auto">
          <a:xfrm>
            <a:off x="2133600" y="3505200"/>
            <a:ext cx="1525588" cy="366713"/>
          </a:xfrm>
          <a:prstGeom prst="rect">
            <a:avLst/>
          </a:prstGeom>
          <a:solidFill>
            <a:schemeClr val="bg1"/>
          </a:solidFill>
          <a:ln w="12700">
            <a:noFill/>
            <a:miter lim="800000"/>
            <a:headEnd/>
            <a:tailEnd/>
          </a:ln>
        </p:spPr>
        <p:txBody>
          <a:bodyPr wrap="none" lIns="90488" tIns="44450" rIns="90488" bIns="44450">
            <a:spAutoFit/>
          </a:bodyPr>
          <a:lstStyle/>
          <a:p>
            <a:r>
              <a:rPr lang="en-US" b="1">
                <a:solidFill>
                  <a:schemeClr val="accent2"/>
                </a:solidFill>
                <a:latin typeface="Calibri" charset="0"/>
              </a:rPr>
              <a:t>nPC_MUX_sel</a:t>
            </a:r>
            <a:endParaRPr lang="en-US" u="sng">
              <a:latin typeface="Calibri" charset="0"/>
            </a:endParaRPr>
          </a:p>
        </p:txBody>
      </p:sp>
      <p:sp>
        <p:nvSpPr>
          <p:cNvPr id="43044" name="Rectangle 70"/>
          <p:cNvSpPr>
            <a:spLocks noGrp="1" noChangeArrowheads="1"/>
          </p:cNvSpPr>
          <p:nvPr>
            <p:ph type="body" idx="1"/>
          </p:nvPr>
        </p:nvSpPr>
        <p:spPr>
          <a:xfrm>
            <a:off x="304800" y="1193800"/>
            <a:ext cx="8610600" cy="415925"/>
          </a:xfrm>
        </p:spPr>
        <p:txBody>
          <a:bodyPr/>
          <a:lstStyle/>
          <a:p>
            <a:r>
              <a:rPr lang="en-US">
                <a:latin typeface="Calibri" charset="0"/>
                <a:ea typeface="ＭＳ Ｐゴシック" charset="0"/>
                <a:cs typeface="ＭＳ Ｐゴシック" charset="0"/>
              </a:rPr>
              <a:t>New PC = { PC[31..28], target address, 00 }</a:t>
            </a:r>
          </a:p>
        </p:txBody>
      </p:sp>
      <p:grpSp>
        <p:nvGrpSpPr>
          <p:cNvPr id="43045" name="Group 71"/>
          <p:cNvGrpSpPr>
            <a:grpSpLocks/>
          </p:cNvGrpSpPr>
          <p:nvPr/>
        </p:nvGrpSpPr>
        <p:grpSpPr bwMode="auto">
          <a:xfrm>
            <a:off x="381000" y="652463"/>
            <a:ext cx="7578725" cy="595312"/>
            <a:chOff x="240" y="489"/>
            <a:chExt cx="4774" cy="375"/>
          </a:xfrm>
        </p:grpSpPr>
        <p:grpSp>
          <p:nvGrpSpPr>
            <p:cNvPr id="43058" name="Group 72"/>
            <p:cNvGrpSpPr>
              <a:grpSpLocks/>
            </p:cNvGrpSpPr>
            <p:nvPr/>
          </p:nvGrpSpPr>
          <p:grpSpPr bwMode="auto">
            <a:xfrm>
              <a:off x="737" y="651"/>
              <a:ext cx="3832" cy="213"/>
              <a:chOff x="868" y="3815"/>
              <a:chExt cx="3832" cy="213"/>
            </a:xfrm>
          </p:grpSpPr>
          <p:sp>
            <p:nvSpPr>
              <p:cNvPr id="38966" name="Rectangle 73"/>
              <p:cNvSpPr>
                <a:spLocks noChangeArrowheads="1"/>
              </p:cNvSpPr>
              <p:nvPr/>
            </p:nvSpPr>
            <p:spPr bwMode="auto">
              <a:xfrm>
                <a:off x="872" y="3848"/>
                <a:ext cx="3824" cy="176"/>
              </a:xfrm>
              <a:prstGeom prst="rect">
                <a:avLst/>
              </a:prstGeom>
              <a:noFill/>
              <a:ln w="254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grpSp>
            <p:nvGrpSpPr>
              <p:cNvPr id="43066" name="Group 74"/>
              <p:cNvGrpSpPr>
                <a:grpSpLocks/>
              </p:cNvGrpSpPr>
              <p:nvPr/>
            </p:nvGrpSpPr>
            <p:grpSpPr bwMode="auto">
              <a:xfrm>
                <a:off x="868" y="3815"/>
                <a:ext cx="664" cy="213"/>
                <a:chOff x="868" y="3815"/>
                <a:chExt cx="664" cy="213"/>
              </a:xfrm>
            </p:grpSpPr>
            <p:sp>
              <p:nvSpPr>
                <p:cNvPr id="38970" name="Rectangle 75"/>
                <p:cNvSpPr>
                  <a:spLocks noChangeArrowheads="1"/>
                </p:cNvSpPr>
                <p:nvPr/>
              </p:nvSpPr>
              <p:spPr bwMode="auto">
                <a:xfrm>
                  <a:off x="868" y="3844"/>
                  <a:ext cx="664" cy="184"/>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8971" name="Rectangle 76"/>
                <p:cNvSpPr>
                  <a:spLocks noChangeArrowheads="1"/>
                </p:cNvSpPr>
                <p:nvPr/>
              </p:nvSpPr>
              <p:spPr bwMode="auto">
                <a:xfrm>
                  <a:off x="1061" y="3815"/>
                  <a:ext cx="254" cy="212"/>
                </a:xfrm>
                <a:prstGeom prst="rect">
                  <a:avLst/>
                </a:prstGeom>
                <a:noFill/>
                <a:ln w="12700">
                  <a:noFill/>
                  <a:miter lim="800000"/>
                  <a:headEnd/>
                  <a:tailEnd/>
                </a:ln>
              </p:spPr>
              <p:txBody>
                <a:bodyPr wrap="none" lIns="90488" tIns="44450" rIns="90488" bIns="44450">
                  <a:spAutoFit/>
                </a:bodyPr>
                <a:lstStyle/>
                <a:p>
                  <a:pPr>
                    <a:defRPr/>
                  </a:pPr>
                  <a:r>
                    <a:rPr lang="en-US" sz="1600" b="1" dirty="0">
                      <a:latin typeface="+mn-lt"/>
                      <a:ea typeface="ＭＳ Ｐゴシック" charset="-128"/>
                      <a:cs typeface="ＭＳ Ｐゴシック" charset="-128"/>
                    </a:rPr>
                    <a:t>op</a:t>
                  </a:r>
                </a:p>
              </p:txBody>
            </p:sp>
          </p:grpSp>
          <p:sp>
            <p:nvSpPr>
              <p:cNvPr id="38968" name="Rectangle 77"/>
              <p:cNvSpPr>
                <a:spLocks noChangeArrowheads="1"/>
              </p:cNvSpPr>
              <p:nvPr/>
            </p:nvSpPr>
            <p:spPr bwMode="auto">
              <a:xfrm>
                <a:off x="1540" y="3844"/>
                <a:ext cx="3160" cy="184"/>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8969" name="Rectangle 78"/>
              <p:cNvSpPr>
                <a:spLocks noChangeArrowheads="1"/>
              </p:cNvSpPr>
              <p:nvPr/>
            </p:nvSpPr>
            <p:spPr bwMode="auto">
              <a:xfrm>
                <a:off x="2542" y="3815"/>
                <a:ext cx="893" cy="210"/>
              </a:xfrm>
              <a:prstGeom prst="rect">
                <a:avLst/>
              </a:prstGeom>
              <a:noFill/>
              <a:ln w="12700">
                <a:noFill/>
                <a:miter lim="800000"/>
                <a:headEnd/>
                <a:tailEnd/>
              </a:ln>
            </p:spPr>
            <p:txBody>
              <a:bodyPr wrap="none" lIns="90488" tIns="44450" rIns="90488" bIns="44450">
                <a:spAutoFit/>
              </a:bodyPr>
              <a:lstStyle/>
              <a:p>
                <a:pPr>
                  <a:defRPr/>
                </a:pPr>
                <a:r>
                  <a:rPr lang="en-US" sz="1600" b="1" dirty="0">
                    <a:latin typeface="+mn-lt"/>
                    <a:ea typeface="ＭＳ Ｐゴシック" charset="-128"/>
                    <a:cs typeface="ＭＳ Ｐゴシック" charset="-128"/>
                  </a:rPr>
                  <a:t>target address</a:t>
                </a:r>
              </a:p>
            </p:txBody>
          </p:sp>
        </p:grpSp>
        <p:sp>
          <p:nvSpPr>
            <p:cNvPr id="38960" name="Rectangle 79"/>
            <p:cNvSpPr>
              <a:spLocks noChangeArrowheads="1"/>
            </p:cNvSpPr>
            <p:nvPr/>
          </p:nvSpPr>
          <p:spPr bwMode="auto">
            <a:xfrm>
              <a:off x="4464" y="489"/>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38961" name="Rectangle 80"/>
            <p:cNvSpPr>
              <a:spLocks noChangeArrowheads="1"/>
            </p:cNvSpPr>
            <p:nvPr/>
          </p:nvSpPr>
          <p:spPr bwMode="auto">
            <a:xfrm>
              <a:off x="1200" y="489"/>
              <a:ext cx="246"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26</a:t>
              </a:r>
            </a:p>
          </p:txBody>
        </p:sp>
        <p:sp>
          <p:nvSpPr>
            <p:cNvPr id="38962" name="Rectangle 81"/>
            <p:cNvSpPr>
              <a:spLocks noChangeArrowheads="1"/>
            </p:cNvSpPr>
            <p:nvPr/>
          </p:nvSpPr>
          <p:spPr bwMode="auto">
            <a:xfrm>
              <a:off x="672" y="489"/>
              <a:ext cx="246" cy="212"/>
            </a:xfrm>
            <a:prstGeom prst="rect">
              <a:avLst/>
            </a:prstGeom>
            <a:noFill/>
            <a:ln w="12700">
              <a:noFill/>
              <a:miter lim="800000"/>
              <a:headEnd/>
              <a:tailEnd/>
            </a:ln>
          </p:spPr>
          <p:txBody>
            <a:bodyPr wrap="none" lIns="90488" tIns="44450" rIns="90488" bIns="44450">
              <a:spAutoFit/>
            </a:bodyPr>
            <a:lstStyle/>
            <a:p>
              <a:pPr>
                <a:defRPr/>
              </a:pPr>
              <a:r>
                <a:rPr lang="en-US" sz="1600" dirty="0">
                  <a:latin typeface="+mn-lt"/>
                  <a:ea typeface="ＭＳ Ｐゴシック" charset="-128"/>
                  <a:cs typeface="ＭＳ Ｐゴシック" charset="-128"/>
                </a:rPr>
                <a:t>31</a:t>
              </a:r>
            </a:p>
          </p:txBody>
        </p:sp>
        <p:sp>
          <p:nvSpPr>
            <p:cNvPr id="38963" name="Rectangle 82"/>
            <p:cNvSpPr>
              <a:spLocks noChangeArrowheads="1"/>
            </p:cNvSpPr>
            <p:nvPr/>
          </p:nvSpPr>
          <p:spPr bwMode="auto">
            <a:xfrm>
              <a:off x="240" y="651"/>
              <a:ext cx="455" cy="210"/>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J-type</a:t>
              </a:r>
            </a:p>
          </p:txBody>
        </p:sp>
        <p:sp>
          <p:nvSpPr>
            <p:cNvPr id="38964" name="Rectangle 83"/>
            <p:cNvSpPr>
              <a:spLocks noChangeArrowheads="1"/>
            </p:cNvSpPr>
            <p:nvPr/>
          </p:nvSpPr>
          <p:spPr bwMode="auto">
            <a:xfrm>
              <a:off x="4608" y="651"/>
              <a:ext cx="406" cy="210"/>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jump</a:t>
              </a:r>
            </a:p>
          </p:txBody>
        </p:sp>
        <p:sp>
          <p:nvSpPr>
            <p:cNvPr id="38965" name="Rectangle 84"/>
            <p:cNvSpPr>
              <a:spLocks noChangeArrowheads="1"/>
            </p:cNvSpPr>
            <p:nvPr/>
          </p:nvSpPr>
          <p:spPr bwMode="auto">
            <a:xfrm>
              <a:off x="1392" y="489"/>
              <a:ext cx="246"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25</a:t>
              </a:r>
            </a:p>
          </p:txBody>
        </p:sp>
      </p:grpSp>
      <p:sp>
        <p:nvSpPr>
          <p:cNvPr id="2697301" name="AutoShape 85"/>
          <p:cNvSpPr>
            <a:spLocks noChangeArrowheads="1"/>
          </p:cNvSpPr>
          <p:nvPr/>
        </p:nvSpPr>
        <p:spPr bwMode="auto">
          <a:xfrm>
            <a:off x="4394200" y="4043363"/>
            <a:ext cx="4187825" cy="1895475"/>
          </a:xfrm>
          <a:prstGeom prst="leftArrow">
            <a:avLst>
              <a:gd name="adj1" fmla="val 50000"/>
              <a:gd name="adj2" fmla="val 62521"/>
            </a:avLst>
          </a:prstGeom>
          <a:noFill/>
          <a:ln w="57150">
            <a:solidFill>
              <a:srgbClr val="800080"/>
            </a:solidFill>
            <a:miter lim="800000"/>
            <a:headEnd/>
            <a:tailEnd/>
          </a:ln>
        </p:spPr>
        <p:txBody>
          <a:bodyPr wrap="none" anchor="ctr">
            <a:spAutoFit/>
          </a:bodyPr>
          <a:lstStyle/>
          <a:p>
            <a:pPr algn="ctr">
              <a:defRPr/>
            </a:pPr>
            <a:r>
              <a:rPr lang="en-US" sz="2800" dirty="0">
                <a:latin typeface="+mn-lt"/>
                <a:ea typeface="ＭＳ Ｐゴシック" charset="-128"/>
                <a:cs typeface="ＭＳ Ｐゴシック" charset="-128"/>
              </a:rPr>
              <a:t>How do we modify this</a:t>
            </a:r>
            <a:br>
              <a:rPr lang="en-US" sz="2800" dirty="0">
                <a:latin typeface="+mn-lt"/>
                <a:ea typeface="ＭＳ Ｐゴシック" charset="-128"/>
                <a:cs typeface="ＭＳ Ｐゴシック" charset="-128"/>
              </a:rPr>
            </a:br>
            <a:r>
              <a:rPr lang="en-US" sz="2800" dirty="0">
                <a:latin typeface="+mn-lt"/>
                <a:ea typeface="ＭＳ Ｐゴシック" charset="-128"/>
                <a:cs typeface="ＭＳ Ｐゴシック" charset="-128"/>
              </a:rPr>
              <a:t>to account for jumps?</a:t>
            </a:r>
          </a:p>
        </p:txBody>
      </p:sp>
      <p:sp>
        <p:nvSpPr>
          <p:cNvPr id="38954" name="Rectangle 86"/>
          <p:cNvSpPr>
            <a:spLocks noChangeArrowheads="1"/>
          </p:cNvSpPr>
          <p:nvPr/>
        </p:nvSpPr>
        <p:spPr bwMode="auto">
          <a:xfrm>
            <a:off x="295275" y="1828800"/>
            <a:ext cx="695325" cy="366713"/>
          </a:xfrm>
          <a:prstGeom prst="rect">
            <a:avLst/>
          </a:prstGeom>
          <a:noFill/>
          <a:ln w="12700">
            <a:noFill/>
            <a:miter lim="800000"/>
            <a:headEnd/>
            <a:tailEnd/>
          </a:ln>
        </p:spPr>
        <p:txBody>
          <a:bodyPr wrap="none" lIns="90488" tIns="44450" rIns="90488" bIns="44450">
            <a:spAutoFit/>
          </a:bodyPr>
          <a:lstStyle/>
          <a:p>
            <a:pPr algn="r"/>
            <a:r>
              <a:rPr lang="en-US" b="1">
                <a:solidFill>
                  <a:schemeClr val="accent2"/>
                </a:solidFill>
                <a:latin typeface="Calibri" charset="0"/>
              </a:rPr>
              <a:t>Jump</a:t>
            </a:r>
            <a:endParaRPr lang="en-US" u="sng">
              <a:latin typeface="Calibri" charset="0"/>
            </a:endParaRPr>
          </a:p>
        </p:txBody>
      </p:sp>
      <p:sp>
        <p:nvSpPr>
          <p:cNvPr id="38955" name="Line 87"/>
          <p:cNvSpPr>
            <a:spLocks noChangeShapeType="1"/>
          </p:cNvSpPr>
          <p:nvPr/>
        </p:nvSpPr>
        <p:spPr bwMode="auto">
          <a:xfrm>
            <a:off x="1066800" y="2057400"/>
            <a:ext cx="685800" cy="0"/>
          </a:xfrm>
          <a:prstGeom prst="line">
            <a:avLst/>
          </a:prstGeom>
          <a:noFill/>
          <a:ln w="38100">
            <a:solidFill>
              <a:schemeClr val="accent2"/>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96" name="Line 51"/>
          <p:cNvSpPr>
            <a:spLocks noChangeShapeType="1"/>
          </p:cNvSpPr>
          <p:nvPr/>
        </p:nvSpPr>
        <p:spPr bwMode="auto">
          <a:xfrm>
            <a:off x="1135063" y="6316663"/>
            <a:ext cx="422275" cy="0"/>
          </a:xfrm>
          <a:prstGeom prst="line">
            <a:avLst/>
          </a:prstGeom>
          <a:noFill/>
          <a:ln w="50800">
            <a:solidFill>
              <a:srgbClr val="FF0000"/>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grpSp>
        <p:nvGrpSpPr>
          <p:cNvPr id="43053" name="Group 90"/>
          <p:cNvGrpSpPr>
            <a:grpSpLocks/>
          </p:cNvGrpSpPr>
          <p:nvPr/>
        </p:nvGrpSpPr>
        <p:grpSpPr bwMode="auto">
          <a:xfrm>
            <a:off x="3321050" y="5727700"/>
            <a:ext cx="152400" cy="381000"/>
            <a:chOff x="2084917" y="5338763"/>
            <a:chExt cx="152400" cy="381000"/>
          </a:xfrm>
        </p:grpSpPr>
        <p:grpSp>
          <p:nvGrpSpPr>
            <p:cNvPr id="43054" name="Group 135"/>
            <p:cNvGrpSpPr>
              <a:grpSpLocks/>
            </p:cNvGrpSpPr>
            <p:nvPr/>
          </p:nvGrpSpPr>
          <p:grpSpPr bwMode="auto">
            <a:xfrm rot="-5400000">
              <a:off x="2084917" y="5338763"/>
              <a:ext cx="152400" cy="152400"/>
              <a:chOff x="7143750" y="6113463"/>
              <a:chExt cx="152400" cy="152400"/>
            </a:xfrm>
          </p:grpSpPr>
          <p:sp>
            <p:nvSpPr>
              <p:cNvPr id="94" name="Line 69"/>
              <p:cNvSpPr>
                <a:spLocks noChangeShapeType="1"/>
              </p:cNvSpPr>
              <p:nvPr/>
            </p:nvSpPr>
            <p:spPr bwMode="auto">
              <a:xfrm>
                <a:off x="7145337" y="6111876"/>
                <a:ext cx="152400" cy="762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97" name="Line 70"/>
              <p:cNvSpPr>
                <a:spLocks noChangeShapeType="1"/>
              </p:cNvSpPr>
              <p:nvPr/>
            </p:nvSpPr>
            <p:spPr bwMode="auto">
              <a:xfrm flipH="1">
                <a:off x="7143750" y="6189663"/>
                <a:ext cx="152400" cy="762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grpSp>
        <p:sp>
          <p:nvSpPr>
            <p:cNvPr id="93" name="Line 90"/>
            <p:cNvSpPr>
              <a:spLocks noChangeShapeType="1"/>
            </p:cNvSpPr>
            <p:nvPr/>
          </p:nvSpPr>
          <p:spPr bwMode="auto">
            <a:xfrm rot="16200000" flipH="1">
              <a:off x="2046817" y="5605463"/>
              <a:ext cx="228600" cy="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grpSp>
    </p:spTree>
    <p:extLst>
      <p:ext uri="{BB962C8B-B14F-4D97-AF65-F5344CB8AC3E}">
        <p14:creationId xmlns:p14="http://schemas.microsoft.com/office/powerpoint/2010/main" val="340971315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697301"/>
                                        </p:tgtEl>
                                        <p:attrNameLst>
                                          <p:attrName>style.visibility</p:attrName>
                                        </p:attrNameLst>
                                      </p:cBhvr>
                                      <p:to>
                                        <p:strVal val="visible"/>
                                      </p:to>
                                    </p:set>
                                    <p:animEffect transition="in" filter="wipe(right)">
                                      <p:cBhvr>
                                        <p:cTn id="7" dur="500"/>
                                        <p:tgtEl>
                                          <p:spTgt spid="2697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730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152400"/>
            <a:ext cx="9144000" cy="474663"/>
          </a:xfrm>
        </p:spPr>
        <p:txBody>
          <a:bodyPr/>
          <a:lstStyle/>
          <a:p>
            <a:r>
              <a:rPr lang="en-US" sz="4000" i="1">
                <a:latin typeface="Calibri" charset="0"/>
                <a:ea typeface="ＭＳ Ｐゴシック" charset="0"/>
                <a:cs typeface="ＭＳ Ｐゴシック" charset="0"/>
              </a:rPr>
              <a:t>Instruction Fetch Unit </a:t>
            </a:r>
            <a:r>
              <a:rPr lang="en-US" sz="4000">
                <a:latin typeface="Calibri" charset="0"/>
                <a:ea typeface="ＭＳ Ｐゴシック" charset="0"/>
                <a:cs typeface="ＭＳ Ｐゴシック" charset="0"/>
              </a:rPr>
              <a:t>at the End of  Jump</a:t>
            </a:r>
          </a:p>
        </p:txBody>
      </p:sp>
      <p:grpSp>
        <p:nvGrpSpPr>
          <p:cNvPr id="45059" name="Group 3"/>
          <p:cNvGrpSpPr>
            <a:grpSpLocks/>
          </p:cNvGrpSpPr>
          <p:nvPr/>
        </p:nvGrpSpPr>
        <p:grpSpPr bwMode="auto">
          <a:xfrm>
            <a:off x="4752975" y="1762125"/>
            <a:ext cx="1101725" cy="1008063"/>
            <a:chOff x="2474" y="1011"/>
            <a:chExt cx="694" cy="651"/>
          </a:xfrm>
        </p:grpSpPr>
        <p:sp>
          <p:nvSpPr>
            <p:cNvPr id="41072" name="Rectangle 4"/>
            <p:cNvSpPr>
              <a:spLocks noChangeArrowheads="1"/>
            </p:cNvSpPr>
            <p:nvPr/>
          </p:nvSpPr>
          <p:spPr bwMode="auto">
            <a:xfrm>
              <a:off x="2474" y="1011"/>
              <a:ext cx="694" cy="630"/>
            </a:xfrm>
            <a:prstGeom prst="rect">
              <a:avLst/>
            </a:prstGeom>
            <a:noFill/>
            <a:ln w="254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41073" name="Rectangle 5"/>
            <p:cNvSpPr>
              <a:spLocks noChangeArrowheads="1"/>
            </p:cNvSpPr>
            <p:nvPr/>
          </p:nvSpPr>
          <p:spPr bwMode="auto">
            <a:xfrm>
              <a:off x="2832" y="1445"/>
              <a:ext cx="303" cy="217"/>
            </a:xfrm>
            <a:prstGeom prst="rect">
              <a:avLst/>
            </a:prstGeom>
            <a:noFill/>
            <a:ln w="12700">
              <a:noFill/>
              <a:miter lim="800000"/>
              <a:headEnd/>
              <a:tailEnd/>
            </a:ln>
          </p:spPr>
          <p:txBody>
            <a:bodyPr wrap="none" lIns="90488" tIns="44450" rIns="90488" bIns="44450">
              <a:spAutoFit/>
            </a:bodyPr>
            <a:lstStyle/>
            <a:p>
              <a:pPr>
                <a:defRPr/>
              </a:pPr>
              <a:r>
                <a:rPr lang="en-US" sz="1600" dirty="0" err="1">
                  <a:latin typeface="+mn-lt"/>
                  <a:ea typeface="ＭＳ Ｐゴシック" charset="-128"/>
                  <a:cs typeface="ＭＳ Ｐゴシック" charset="-128"/>
                </a:rPr>
                <a:t>Adr</a:t>
              </a:r>
              <a:endParaRPr lang="en-US" sz="1600" dirty="0">
                <a:latin typeface="+mn-lt"/>
                <a:ea typeface="ＭＳ Ｐゴシック" charset="-128"/>
                <a:cs typeface="ＭＳ Ｐゴシック" charset="-128"/>
              </a:endParaRPr>
            </a:p>
          </p:txBody>
        </p:sp>
        <p:sp>
          <p:nvSpPr>
            <p:cNvPr id="41074" name="Rectangle 6"/>
            <p:cNvSpPr>
              <a:spLocks noChangeArrowheads="1"/>
            </p:cNvSpPr>
            <p:nvPr/>
          </p:nvSpPr>
          <p:spPr bwMode="auto">
            <a:xfrm>
              <a:off x="2529" y="1042"/>
              <a:ext cx="583" cy="374"/>
            </a:xfrm>
            <a:prstGeom prst="rect">
              <a:avLst/>
            </a:prstGeom>
            <a:noFill/>
            <a:ln w="12700">
              <a:noFill/>
              <a:miter lim="800000"/>
              <a:headEnd/>
              <a:tailEnd/>
            </a:ln>
          </p:spPr>
          <p:txBody>
            <a:bodyPr wrap="none" lIns="90488" tIns="44450" rIns="90488" bIns="44450">
              <a:spAutoFit/>
            </a:bodyPr>
            <a:lstStyle/>
            <a:p>
              <a:pPr algn="ctr">
                <a:defRPr/>
              </a:pPr>
              <a:r>
                <a:rPr lang="en-US" sz="1600" b="1" dirty="0">
                  <a:latin typeface="+mn-lt"/>
                  <a:ea typeface="ＭＳ Ｐゴシック" charset="-128"/>
                  <a:cs typeface="ＭＳ Ｐゴシック" charset="-128"/>
                </a:rPr>
                <a:t>Inst</a:t>
              </a:r>
            </a:p>
            <a:p>
              <a:pPr algn="ctr">
                <a:defRPr/>
              </a:pPr>
              <a:r>
                <a:rPr lang="en-US" sz="1600" b="1" dirty="0">
                  <a:latin typeface="+mn-lt"/>
                  <a:ea typeface="ＭＳ Ｐゴシック" charset="-128"/>
                  <a:cs typeface="ＭＳ Ｐゴシック" charset="-128"/>
                </a:rPr>
                <a:t>Memory</a:t>
              </a:r>
            </a:p>
          </p:txBody>
        </p:sp>
      </p:grpSp>
      <p:sp>
        <p:nvSpPr>
          <p:cNvPr id="40964" name="Line 7"/>
          <p:cNvSpPr>
            <a:spLocks noChangeShapeType="1"/>
          </p:cNvSpPr>
          <p:nvPr/>
        </p:nvSpPr>
        <p:spPr bwMode="auto">
          <a:xfrm>
            <a:off x="1412875" y="5137150"/>
            <a:ext cx="398463" cy="0"/>
          </a:xfrm>
          <a:prstGeom prst="line">
            <a:avLst/>
          </a:prstGeom>
          <a:noFill/>
          <a:ln w="28575">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grpSp>
        <p:nvGrpSpPr>
          <p:cNvPr id="45061" name="Group 8"/>
          <p:cNvGrpSpPr>
            <a:grpSpLocks/>
          </p:cNvGrpSpPr>
          <p:nvPr/>
        </p:nvGrpSpPr>
        <p:grpSpPr bwMode="auto">
          <a:xfrm>
            <a:off x="1836738" y="4143375"/>
            <a:ext cx="466725" cy="1128713"/>
            <a:chOff x="1669" y="2549"/>
            <a:chExt cx="294" cy="729"/>
          </a:xfrm>
        </p:grpSpPr>
        <p:grpSp>
          <p:nvGrpSpPr>
            <p:cNvPr id="45161" name="Group 9"/>
            <p:cNvGrpSpPr>
              <a:grpSpLocks/>
            </p:cNvGrpSpPr>
            <p:nvPr/>
          </p:nvGrpSpPr>
          <p:grpSpPr bwMode="auto">
            <a:xfrm>
              <a:off x="1669" y="2549"/>
              <a:ext cx="242" cy="729"/>
              <a:chOff x="1669" y="2549"/>
              <a:chExt cx="242" cy="729"/>
            </a:xfrm>
          </p:grpSpPr>
          <p:sp>
            <p:nvSpPr>
              <p:cNvPr id="41064" name="Line 10"/>
              <p:cNvSpPr>
                <a:spLocks noChangeShapeType="1"/>
              </p:cNvSpPr>
              <p:nvPr/>
            </p:nvSpPr>
            <p:spPr bwMode="auto">
              <a:xfrm>
                <a:off x="1669" y="2549"/>
                <a:ext cx="0" cy="166"/>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41065" name="Line 11"/>
              <p:cNvSpPr>
                <a:spLocks noChangeShapeType="1"/>
              </p:cNvSpPr>
              <p:nvPr/>
            </p:nvSpPr>
            <p:spPr bwMode="auto">
              <a:xfrm>
                <a:off x="1677" y="2549"/>
                <a:ext cx="226" cy="166"/>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41066" name="Line 12"/>
              <p:cNvSpPr>
                <a:spLocks noChangeShapeType="1"/>
              </p:cNvSpPr>
              <p:nvPr/>
            </p:nvSpPr>
            <p:spPr bwMode="auto">
              <a:xfrm>
                <a:off x="1677" y="2732"/>
                <a:ext cx="105" cy="77"/>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41067" name="Line 13"/>
              <p:cNvSpPr>
                <a:spLocks noChangeShapeType="1"/>
              </p:cNvSpPr>
              <p:nvPr/>
            </p:nvSpPr>
            <p:spPr bwMode="auto">
              <a:xfrm>
                <a:off x="1790" y="2823"/>
                <a:ext cx="0" cy="166"/>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41068" name="Line 14"/>
              <p:cNvSpPr>
                <a:spLocks noChangeShapeType="1"/>
              </p:cNvSpPr>
              <p:nvPr/>
            </p:nvSpPr>
            <p:spPr bwMode="auto">
              <a:xfrm>
                <a:off x="1911" y="2732"/>
                <a:ext cx="0" cy="35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41069" name="Line 15"/>
              <p:cNvSpPr>
                <a:spLocks noChangeShapeType="1"/>
              </p:cNvSpPr>
              <p:nvPr/>
            </p:nvSpPr>
            <p:spPr bwMode="auto">
              <a:xfrm flipV="1">
                <a:off x="1677" y="2989"/>
                <a:ext cx="105" cy="107"/>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41070" name="Line 16"/>
              <p:cNvSpPr>
                <a:spLocks noChangeShapeType="1"/>
              </p:cNvSpPr>
              <p:nvPr/>
            </p:nvSpPr>
            <p:spPr bwMode="auto">
              <a:xfrm>
                <a:off x="1669" y="3095"/>
                <a:ext cx="0" cy="165"/>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41071" name="Line 17"/>
              <p:cNvSpPr>
                <a:spLocks noChangeShapeType="1"/>
              </p:cNvSpPr>
              <p:nvPr/>
            </p:nvSpPr>
            <p:spPr bwMode="auto">
              <a:xfrm flipV="1">
                <a:off x="1677" y="3080"/>
                <a:ext cx="226" cy="198"/>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grpSp>
        <p:sp>
          <p:nvSpPr>
            <p:cNvPr id="41063" name="Rectangle 18"/>
            <p:cNvSpPr>
              <a:spLocks noChangeArrowheads="1"/>
            </p:cNvSpPr>
            <p:nvPr/>
          </p:nvSpPr>
          <p:spPr bwMode="auto">
            <a:xfrm rot="5400000">
              <a:off x="1598" y="2828"/>
              <a:ext cx="496" cy="231"/>
            </a:xfrm>
            <a:prstGeom prst="rect">
              <a:avLst/>
            </a:prstGeom>
            <a:noFill/>
            <a:ln w="12700">
              <a:noFill/>
              <a:miter lim="800000"/>
              <a:headEnd/>
              <a:tailEnd/>
            </a:ln>
          </p:spPr>
          <p:txBody>
            <a:bodyPr wrap="none" lIns="90488" tIns="44450" rIns="90488" bIns="44450">
              <a:spAutoFit/>
            </a:bodyPr>
            <a:lstStyle/>
            <a:p>
              <a:pPr>
                <a:defRPr/>
              </a:pPr>
              <a:r>
                <a:rPr lang="en-US" b="1">
                  <a:latin typeface="+mn-lt"/>
                  <a:ea typeface="ＭＳ Ｐゴシック" charset="-128"/>
                  <a:cs typeface="ＭＳ Ｐゴシック" charset="-128"/>
                </a:rPr>
                <a:t>Adder</a:t>
              </a:r>
            </a:p>
          </p:txBody>
        </p:sp>
      </p:grpSp>
      <p:grpSp>
        <p:nvGrpSpPr>
          <p:cNvPr id="45062" name="Group 19"/>
          <p:cNvGrpSpPr>
            <a:grpSpLocks/>
          </p:cNvGrpSpPr>
          <p:nvPr/>
        </p:nvGrpSpPr>
        <p:grpSpPr bwMode="auto">
          <a:xfrm>
            <a:off x="2151063" y="5345113"/>
            <a:ext cx="468312" cy="1128712"/>
            <a:chOff x="1867" y="3325"/>
            <a:chExt cx="295" cy="729"/>
          </a:xfrm>
        </p:grpSpPr>
        <p:grpSp>
          <p:nvGrpSpPr>
            <p:cNvPr id="45151" name="Group 20"/>
            <p:cNvGrpSpPr>
              <a:grpSpLocks/>
            </p:cNvGrpSpPr>
            <p:nvPr/>
          </p:nvGrpSpPr>
          <p:grpSpPr bwMode="auto">
            <a:xfrm>
              <a:off x="1867" y="3325"/>
              <a:ext cx="242" cy="729"/>
              <a:chOff x="1867" y="3325"/>
              <a:chExt cx="242" cy="729"/>
            </a:xfrm>
          </p:grpSpPr>
          <p:sp>
            <p:nvSpPr>
              <p:cNvPr id="41054" name="Line 21"/>
              <p:cNvSpPr>
                <a:spLocks noChangeShapeType="1"/>
              </p:cNvSpPr>
              <p:nvPr/>
            </p:nvSpPr>
            <p:spPr bwMode="auto">
              <a:xfrm>
                <a:off x="1867" y="3325"/>
                <a:ext cx="0" cy="166"/>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41055" name="Line 22"/>
              <p:cNvSpPr>
                <a:spLocks noChangeShapeType="1"/>
              </p:cNvSpPr>
              <p:nvPr/>
            </p:nvSpPr>
            <p:spPr bwMode="auto">
              <a:xfrm>
                <a:off x="1875" y="3325"/>
                <a:ext cx="226" cy="166"/>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41056" name="Line 23"/>
              <p:cNvSpPr>
                <a:spLocks noChangeShapeType="1"/>
              </p:cNvSpPr>
              <p:nvPr/>
            </p:nvSpPr>
            <p:spPr bwMode="auto">
              <a:xfrm>
                <a:off x="1875" y="3508"/>
                <a:ext cx="105" cy="77"/>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41057" name="Line 24"/>
              <p:cNvSpPr>
                <a:spLocks noChangeShapeType="1"/>
              </p:cNvSpPr>
              <p:nvPr/>
            </p:nvSpPr>
            <p:spPr bwMode="auto">
              <a:xfrm>
                <a:off x="1988" y="3599"/>
                <a:ext cx="0" cy="166"/>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41058" name="Line 25"/>
              <p:cNvSpPr>
                <a:spLocks noChangeShapeType="1"/>
              </p:cNvSpPr>
              <p:nvPr/>
            </p:nvSpPr>
            <p:spPr bwMode="auto">
              <a:xfrm>
                <a:off x="2109" y="3508"/>
                <a:ext cx="0" cy="35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41059" name="Line 26"/>
              <p:cNvSpPr>
                <a:spLocks noChangeShapeType="1"/>
              </p:cNvSpPr>
              <p:nvPr/>
            </p:nvSpPr>
            <p:spPr bwMode="auto">
              <a:xfrm flipV="1">
                <a:off x="1875" y="3765"/>
                <a:ext cx="105" cy="107"/>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41060" name="Line 27"/>
              <p:cNvSpPr>
                <a:spLocks noChangeShapeType="1"/>
              </p:cNvSpPr>
              <p:nvPr/>
            </p:nvSpPr>
            <p:spPr bwMode="auto">
              <a:xfrm>
                <a:off x="1867" y="3871"/>
                <a:ext cx="0" cy="165"/>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41061" name="Line 28"/>
              <p:cNvSpPr>
                <a:spLocks noChangeShapeType="1"/>
              </p:cNvSpPr>
              <p:nvPr/>
            </p:nvSpPr>
            <p:spPr bwMode="auto">
              <a:xfrm flipV="1">
                <a:off x="1875" y="3856"/>
                <a:ext cx="226" cy="198"/>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grpSp>
        <p:sp>
          <p:nvSpPr>
            <p:cNvPr id="41053" name="Rectangle 29"/>
            <p:cNvSpPr>
              <a:spLocks noChangeArrowheads="1"/>
            </p:cNvSpPr>
            <p:nvPr/>
          </p:nvSpPr>
          <p:spPr bwMode="auto">
            <a:xfrm rot="5400000">
              <a:off x="1797" y="3604"/>
              <a:ext cx="496" cy="231"/>
            </a:xfrm>
            <a:prstGeom prst="rect">
              <a:avLst/>
            </a:prstGeom>
            <a:noFill/>
            <a:ln w="12700">
              <a:noFill/>
              <a:miter lim="800000"/>
              <a:headEnd/>
              <a:tailEnd/>
            </a:ln>
          </p:spPr>
          <p:txBody>
            <a:bodyPr wrap="none" lIns="90488" tIns="44450" rIns="90488" bIns="44450">
              <a:spAutoFit/>
            </a:bodyPr>
            <a:lstStyle/>
            <a:p>
              <a:pPr>
                <a:defRPr/>
              </a:pPr>
              <a:r>
                <a:rPr lang="en-US" b="1">
                  <a:latin typeface="+mn-lt"/>
                  <a:ea typeface="ＭＳ Ｐゴシック" charset="-128"/>
                  <a:cs typeface="ＭＳ Ｐゴシック" charset="-128"/>
                </a:rPr>
                <a:t>Adder</a:t>
              </a:r>
            </a:p>
          </p:txBody>
        </p:sp>
      </p:grpSp>
      <p:sp>
        <p:nvSpPr>
          <p:cNvPr id="40967" name="Rectangle 30"/>
          <p:cNvSpPr>
            <a:spLocks noChangeArrowheads="1"/>
          </p:cNvSpPr>
          <p:nvPr/>
        </p:nvSpPr>
        <p:spPr bwMode="auto">
          <a:xfrm>
            <a:off x="5149850" y="4156075"/>
            <a:ext cx="230188" cy="1163638"/>
          </a:xfrm>
          <a:prstGeom prst="rect">
            <a:avLst/>
          </a:prstGeom>
          <a:noFill/>
          <a:ln w="254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40970" name="Rectangle 33"/>
          <p:cNvSpPr>
            <a:spLocks noChangeArrowheads="1"/>
          </p:cNvSpPr>
          <p:nvPr/>
        </p:nvSpPr>
        <p:spPr bwMode="auto">
          <a:xfrm rot="5400000">
            <a:off x="5055394" y="4663281"/>
            <a:ext cx="428625" cy="366713"/>
          </a:xfrm>
          <a:prstGeom prst="rect">
            <a:avLst/>
          </a:prstGeom>
          <a:noFill/>
          <a:ln w="12700">
            <a:noFill/>
            <a:miter lim="800000"/>
            <a:headEnd/>
            <a:tailEnd/>
          </a:ln>
        </p:spPr>
        <p:txBody>
          <a:bodyPr wrap="none" lIns="90488" tIns="44450" rIns="90488" bIns="44450">
            <a:spAutoFit/>
          </a:bodyPr>
          <a:lstStyle/>
          <a:p>
            <a:pPr>
              <a:defRPr/>
            </a:pPr>
            <a:r>
              <a:rPr lang="en-US" b="1" dirty="0">
                <a:latin typeface="+mn-lt"/>
                <a:ea typeface="ＭＳ Ｐゴシック" charset="-128"/>
                <a:cs typeface="ＭＳ Ｐゴシック" charset="-128"/>
              </a:rPr>
              <a:t>PC</a:t>
            </a:r>
          </a:p>
        </p:txBody>
      </p:sp>
      <p:sp>
        <p:nvSpPr>
          <p:cNvPr id="40971" name="Rectangle 34"/>
          <p:cNvSpPr>
            <a:spLocks noChangeArrowheads="1"/>
          </p:cNvSpPr>
          <p:nvPr/>
        </p:nvSpPr>
        <p:spPr bwMode="auto">
          <a:xfrm>
            <a:off x="4816475" y="5364163"/>
            <a:ext cx="465138" cy="366712"/>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Clk</a:t>
            </a:r>
          </a:p>
        </p:txBody>
      </p:sp>
      <p:sp>
        <p:nvSpPr>
          <p:cNvPr id="40972" name="Rectangle 35"/>
          <p:cNvSpPr>
            <a:spLocks noChangeArrowheads="1"/>
          </p:cNvSpPr>
          <p:nvPr/>
        </p:nvSpPr>
        <p:spPr bwMode="auto">
          <a:xfrm rot="16200000">
            <a:off x="5050631" y="4112420"/>
            <a:ext cx="415925" cy="366712"/>
          </a:xfrm>
          <a:prstGeom prst="rect">
            <a:avLst/>
          </a:prstGeom>
          <a:noFill/>
          <a:ln w="12700">
            <a:noFill/>
            <a:miter lim="800000"/>
            <a:headEnd/>
            <a:tailEnd/>
          </a:ln>
        </p:spPr>
        <p:txBody>
          <a:bodyPr wrap="none" lIns="90488" tIns="44450" rIns="90488" bIns="44450">
            <a:spAutoFit/>
          </a:bodyPr>
          <a:lstStyle/>
          <a:p>
            <a:pPr>
              <a:defRPr/>
            </a:pPr>
            <a:r>
              <a:rPr lang="en-US" b="1" dirty="0">
                <a:latin typeface="+mn-lt"/>
                <a:ea typeface="ＭＳ Ｐゴシック" charset="-128"/>
                <a:cs typeface="ＭＳ Ｐゴシック" charset="-128"/>
              </a:rPr>
              <a:t>00</a:t>
            </a:r>
          </a:p>
        </p:txBody>
      </p:sp>
      <p:sp>
        <p:nvSpPr>
          <p:cNvPr id="40973" name="Rectangle 36"/>
          <p:cNvSpPr>
            <a:spLocks noChangeArrowheads="1"/>
          </p:cNvSpPr>
          <p:nvPr/>
        </p:nvSpPr>
        <p:spPr bwMode="auto">
          <a:xfrm>
            <a:off x="5154613" y="4156075"/>
            <a:ext cx="222250" cy="266700"/>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grpSp>
        <p:nvGrpSpPr>
          <p:cNvPr id="45068" name="Group 37"/>
          <p:cNvGrpSpPr>
            <a:grpSpLocks/>
          </p:cNvGrpSpPr>
          <p:nvPr/>
        </p:nvGrpSpPr>
        <p:grpSpPr bwMode="auto">
          <a:xfrm>
            <a:off x="2768600" y="4602163"/>
            <a:ext cx="365125" cy="1416050"/>
            <a:chOff x="2256" y="2845"/>
            <a:chExt cx="230" cy="915"/>
          </a:xfrm>
        </p:grpSpPr>
        <p:grpSp>
          <p:nvGrpSpPr>
            <p:cNvPr id="45143" name="Group 38"/>
            <p:cNvGrpSpPr>
              <a:grpSpLocks/>
            </p:cNvGrpSpPr>
            <p:nvPr/>
          </p:nvGrpSpPr>
          <p:grpSpPr bwMode="auto">
            <a:xfrm>
              <a:off x="2264" y="2845"/>
              <a:ext cx="161" cy="915"/>
              <a:chOff x="2264" y="2845"/>
              <a:chExt cx="161" cy="915"/>
            </a:xfrm>
          </p:grpSpPr>
          <p:sp>
            <p:nvSpPr>
              <p:cNvPr id="41048" name="Line 39"/>
              <p:cNvSpPr>
                <a:spLocks noChangeShapeType="1"/>
              </p:cNvSpPr>
              <p:nvPr/>
            </p:nvSpPr>
            <p:spPr bwMode="auto">
              <a:xfrm>
                <a:off x="2264" y="2845"/>
                <a:ext cx="0" cy="899"/>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41049" name="Line 40"/>
              <p:cNvSpPr>
                <a:spLocks noChangeShapeType="1"/>
              </p:cNvSpPr>
              <p:nvPr/>
            </p:nvSpPr>
            <p:spPr bwMode="auto">
              <a:xfrm>
                <a:off x="2272" y="2845"/>
                <a:ext cx="145" cy="106"/>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41050" name="Line 41"/>
              <p:cNvSpPr>
                <a:spLocks noChangeShapeType="1"/>
              </p:cNvSpPr>
              <p:nvPr/>
            </p:nvSpPr>
            <p:spPr bwMode="auto">
              <a:xfrm flipV="1">
                <a:off x="2272" y="3622"/>
                <a:ext cx="145" cy="138"/>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41051" name="Line 42"/>
              <p:cNvSpPr>
                <a:spLocks noChangeShapeType="1"/>
              </p:cNvSpPr>
              <p:nvPr/>
            </p:nvSpPr>
            <p:spPr bwMode="auto">
              <a:xfrm>
                <a:off x="2425" y="2967"/>
                <a:ext cx="0" cy="653"/>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grpSp>
        <p:sp>
          <p:nvSpPr>
            <p:cNvPr id="41045" name="Rectangle 43"/>
            <p:cNvSpPr>
              <a:spLocks noChangeArrowheads="1"/>
            </p:cNvSpPr>
            <p:nvPr/>
          </p:nvSpPr>
          <p:spPr bwMode="auto">
            <a:xfrm rot="5400000">
              <a:off x="2164" y="3204"/>
              <a:ext cx="412" cy="229"/>
            </a:xfrm>
            <a:prstGeom prst="rect">
              <a:avLst/>
            </a:prstGeom>
            <a:noFill/>
            <a:ln w="12700">
              <a:noFill/>
              <a:miter lim="800000"/>
              <a:headEnd/>
              <a:tailEnd/>
            </a:ln>
          </p:spPr>
          <p:txBody>
            <a:bodyPr wrap="none" lIns="90488" tIns="44450" rIns="90488" bIns="44450">
              <a:spAutoFit/>
            </a:bodyPr>
            <a:lstStyle/>
            <a:p>
              <a:pPr>
                <a:defRPr/>
              </a:pPr>
              <a:r>
                <a:rPr lang="en-US" b="1" dirty="0" err="1">
                  <a:latin typeface="+mn-lt"/>
                  <a:ea typeface="ＭＳ Ｐゴシック" charset="-128"/>
                  <a:cs typeface="ＭＳ Ｐゴシック" charset="-128"/>
                </a:rPr>
                <a:t>Mux</a:t>
              </a:r>
              <a:endParaRPr lang="en-US" b="1" dirty="0">
                <a:latin typeface="+mn-lt"/>
                <a:ea typeface="ＭＳ Ｐゴシック" charset="-128"/>
                <a:cs typeface="ＭＳ Ｐゴシック" charset="-128"/>
              </a:endParaRPr>
            </a:p>
          </p:txBody>
        </p:sp>
        <p:sp>
          <p:nvSpPr>
            <p:cNvPr id="41046" name="Rectangle 44"/>
            <p:cNvSpPr>
              <a:spLocks noChangeArrowheads="1"/>
            </p:cNvSpPr>
            <p:nvPr/>
          </p:nvSpPr>
          <p:spPr bwMode="auto">
            <a:xfrm>
              <a:off x="2256" y="2932"/>
              <a:ext cx="151" cy="233"/>
            </a:xfrm>
            <a:prstGeom prst="rect">
              <a:avLst/>
            </a:prstGeom>
            <a:noFill/>
            <a:ln w="12700">
              <a:no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41047" name="Rectangle 45"/>
            <p:cNvSpPr>
              <a:spLocks noChangeArrowheads="1"/>
            </p:cNvSpPr>
            <p:nvPr/>
          </p:nvSpPr>
          <p:spPr bwMode="auto">
            <a:xfrm>
              <a:off x="2256" y="3447"/>
              <a:ext cx="151" cy="233"/>
            </a:xfrm>
            <a:prstGeom prst="rect">
              <a:avLst/>
            </a:prstGeom>
            <a:noFill/>
            <a:ln w="12700">
              <a:noFill/>
              <a:miter lim="800000"/>
              <a:headEnd/>
              <a:tailEnd/>
            </a:ln>
          </p:spPr>
          <p:txBody>
            <a:bodyPr wrap="none" anchor="ctr"/>
            <a:lstStyle/>
            <a:p>
              <a:pPr>
                <a:defRPr/>
              </a:pPr>
              <a:endParaRPr lang="en-US">
                <a:latin typeface="+mn-lt"/>
                <a:ea typeface="ＭＳ Ｐゴシック" charset="-128"/>
                <a:cs typeface="ＭＳ Ｐゴシック" charset="-128"/>
              </a:endParaRPr>
            </a:p>
          </p:txBody>
        </p:sp>
      </p:grpSp>
      <p:sp>
        <p:nvSpPr>
          <p:cNvPr id="40975" name="Line 46"/>
          <p:cNvSpPr>
            <a:spLocks noChangeShapeType="1"/>
          </p:cNvSpPr>
          <p:nvPr/>
        </p:nvSpPr>
        <p:spPr bwMode="auto">
          <a:xfrm>
            <a:off x="2547938" y="5886450"/>
            <a:ext cx="274637" cy="0"/>
          </a:xfrm>
          <a:prstGeom prst="line">
            <a:avLst/>
          </a:prstGeom>
          <a:noFill/>
          <a:ln w="28575">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40976" name="Rectangle 47"/>
          <p:cNvSpPr>
            <a:spLocks noChangeArrowheads="1"/>
          </p:cNvSpPr>
          <p:nvPr/>
        </p:nvSpPr>
        <p:spPr bwMode="auto">
          <a:xfrm>
            <a:off x="1314450" y="4079875"/>
            <a:ext cx="300038" cy="366713"/>
          </a:xfrm>
          <a:prstGeom prst="rect">
            <a:avLst/>
          </a:prstGeom>
          <a:noFill/>
          <a:ln w="12700">
            <a:noFill/>
            <a:miter lim="800000"/>
            <a:headEnd/>
            <a:tailEnd/>
          </a:ln>
        </p:spPr>
        <p:txBody>
          <a:bodyPr wrap="none" lIns="90488" tIns="44450" rIns="90488" bIns="44450">
            <a:spAutoFit/>
          </a:bodyPr>
          <a:lstStyle/>
          <a:p>
            <a:pPr>
              <a:defRPr/>
            </a:pPr>
            <a:r>
              <a:rPr lang="en-US" b="1">
                <a:latin typeface="+mn-lt"/>
                <a:ea typeface="ＭＳ Ｐゴシック" charset="-128"/>
                <a:cs typeface="ＭＳ Ｐゴシック" charset="-128"/>
              </a:rPr>
              <a:t>4</a:t>
            </a:r>
          </a:p>
        </p:txBody>
      </p:sp>
      <p:sp>
        <p:nvSpPr>
          <p:cNvPr id="40977" name="Line 48"/>
          <p:cNvSpPr>
            <a:spLocks noChangeShapeType="1"/>
          </p:cNvSpPr>
          <p:nvPr/>
        </p:nvSpPr>
        <p:spPr bwMode="auto">
          <a:xfrm>
            <a:off x="1539875" y="4276725"/>
            <a:ext cx="273050" cy="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40978" name="Rectangle 49"/>
          <p:cNvSpPr>
            <a:spLocks noChangeArrowheads="1"/>
          </p:cNvSpPr>
          <p:nvPr/>
        </p:nvSpPr>
        <p:spPr bwMode="auto">
          <a:xfrm>
            <a:off x="225425" y="2389188"/>
            <a:ext cx="931863" cy="366712"/>
          </a:xfrm>
          <a:prstGeom prst="rect">
            <a:avLst/>
          </a:prstGeom>
          <a:noFill/>
          <a:ln w="12700">
            <a:noFill/>
            <a:miter lim="800000"/>
            <a:headEnd/>
            <a:tailEnd/>
          </a:ln>
        </p:spPr>
        <p:txBody>
          <a:bodyPr wrap="none" lIns="90488" tIns="44450" rIns="90488" bIns="44450">
            <a:spAutoFit/>
          </a:bodyPr>
          <a:lstStyle/>
          <a:p>
            <a:r>
              <a:rPr lang="en-US" b="1">
                <a:solidFill>
                  <a:schemeClr val="accent2"/>
                </a:solidFill>
                <a:latin typeface="Calibri" charset="0"/>
              </a:rPr>
              <a:t>nPC_sel</a:t>
            </a:r>
            <a:endParaRPr lang="en-US" u="sng">
              <a:latin typeface="Calibri" charset="0"/>
            </a:endParaRPr>
          </a:p>
        </p:txBody>
      </p:sp>
      <p:sp>
        <p:nvSpPr>
          <p:cNvPr id="40979" name="Rectangle 50"/>
          <p:cNvSpPr>
            <a:spLocks noChangeArrowheads="1"/>
          </p:cNvSpPr>
          <p:nvPr/>
        </p:nvSpPr>
        <p:spPr bwMode="auto">
          <a:xfrm>
            <a:off x="1538288" y="5945188"/>
            <a:ext cx="295275" cy="792162"/>
          </a:xfrm>
          <a:prstGeom prst="rect">
            <a:avLst/>
          </a:prstGeom>
          <a:noFill/>
          <a:ln w="254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40982" name="Freeform 53"/>
          <p:cNvSpPr>
            <a:spLocks/>
          </p:cNvSpPr>
          <p:nvPr/>
        </p:nvSpPr>
        <p:spPr bwMode="auto">
          <a:xfrm>
            <a:off x="5410200" y="2711450"/>
            <a:ext cx="152400" cy="2165350"/>
          </a:xfrm>
          <a:custGeom>
            <a:avLst/>
            <a:gdLst>
              <a:gd name="T0" fmla="*/ 0 w 89"/>
              <a:gd name="T1" fmla="*/ 2147483647 h 1553"/>
              <a:gd name="T2" fmla="*/ 2147483647 w 89"/>
              <a:gd name="T3" fmla="*/ 2147483647 h 1553"/>
              <a:gd name="T4" fmla="*/ 2147483647 w 89"/>
              <a:gd name="T5" fmla="*/ 0 h 1553"/>
              <a:gd name="T6" fmla="*/ 0 60000 65536"/>
              <a:gd name="T7" fmla="*/ 0 60000 65536"/>
              <a:gd name="T8" fmla="*/ 0 60000 65536"/>
              <a:gd name="T9" fmla="*/ 0 w 89"/>
              <a:gd name="T10" fmla="*/ 0 h 1553"/>
              <a:gd name="T11" fmla="*/ 89 w 89"/>
              <a:gd name="T12" fmla="*/ 1553 h 1553"/>
            </a:gdLst>
            <a:ahLst/>
            <a:cxnLst>
              <a:cxn ang="T6">
                <a:pos x="T0" y="T1"/>
              </a:cxn>
              <a:cxn ang="T7">
                <a:pos x="T2" y="T3"/>
              </a:cxn>
              <a:cxn ang="T8">
                <a:pos x="T4" y="T5"/>
              </a:cxn>
            </a:cxnLst>
            <a:rect l="T9" t="T10" r="T11" b="T12"/>
            <a:pathLst>
              <a:path w="89" h="1553">
                <a:moveTo>
                  <a:pt x="0" y="1552"/>
                </a:moveTo>
                <a:lnTo>
                  <a:pt x="88" y="1552"/>
                </a:lnTo>
                <a:lnTo>
                  <a:pt x="88" y="0"/>
                </a:lnTo>
              </a:path>
            </a:pathLst>
          </a:custGeom>
          <a:noFill/>
          <a:ln w="50800" cap="rnd">
            <a:solidFill>
              <a:srgbClr val="FF0000"/>
            </a:solidFill>
            <a:round/>
            <a:headEnd/>
            <a:tailEnd type="triangle" w="med" len="med"/>
          </a:ln>
        </p:spPr>
        <p:txBody>
          <a:bodyPr/>
          <a:lstStyle/>
          <a:p>
            <a:pPr>
              <a:defRPr/>
            </a:pPr>
            <a:endParaRPr lang="en-US">
              <a:latin typeface="+mn-lt"/>
              <a:ea typeface="ＭＳ Ｐゴシック" charset="-128"/>
              <a:cs typeface="ＭＳ Ｐゴシック" charset="-128"/>
            </a:endParaRPr>
          </a:p>
        </p:txBody>
      </p:sp>
      <p:sp>
        <p:nvSpPr>
          <p:cNvPr id="40983" name="Freeform 54"/>
          <p:cNvSpPr>
            <a:spLocks/>
          </p:cNvSpPr>
          <p:nvPr/>
        </p:nvSpPr>
        <p:spPr bwMode="auto">
          <a:xfrm>
            <a:off x="1066800" y="3810000"/>
            <a:ext cx="4495800" cy="1317625"/>
          </a:xfrm>
          <a:custGeom>
            <a:avLst/>
            <a:gdLst>
              <a:gd name="T0" fmla="*/ 2147483647 w 1585"/>
              <a:gd name="T1" fmla="*/ 0 h 673"/>
              <a:gd name="T2" fmla="*/ 0 w 1585"/>
              <a:gd name="T3" fmla="*/ 0 h 673"/>
              <a:gd name="T4" fmla="*/ 0 w 1585"/>
              <a:gd name="T5" fmla="*/ 2147483647 h 673"/>
              <a:gd name="T6" fmla="*/ 2147483647 w 1585"/>
              <a:gd name="T7" fmla="*/ 2147483647 h 673"/>
              <a:gd name="T8" fmla="*/ 0 60000 65536"/>
              <a:gd name="T9" fmla="*/ 0 60000 65536"/>
              <a:gd name="T10" fmla="*/ 0 60000 65536"/>
              <a:gd name="T11" fmla="*/ 0 60000 65536"/>
              <a:gd name="T12" fmla="*/ 0 w 1585"/>
              <a:gd name="T13" fmla="*/ 0 h 673"/>
              <a:gd name="T14" fmla="*/ 1585 w 1585"/>
              <a:gd name="T15" fmla="*/ 673 h 673"/>
            </a:gdLst>
            <a:ahLst/>
            <a:cxnLst>
              <a:cxn ang="T8">
                <a:pos x="T0" y="T1"/>
              </a:cxn>
              <a:cxn ang="T9">
                <a:pos x="T2" y="T3"/>
              </a:cxn>
              <a:cxn ang="T10">
                <a:pos x="T4" y="T5"/>
              </a:cxn>
              <a:cxn ang="T11">
                <a:pos x="T6" y="T7"/>
              </a:cxn>
            </a:cxnLst>
            <a:rect l="T12" t="T13" r="T14" b="T15"/>
            <a:pathLst>
              <a:path w="1585" h="673">
                <a:moveTo>
                  <a:pt x="1584" y="0"/>
                </a:moveTo>
                <a:lnTo>
                  <a:pt x="0" y="0"/>
                </a:lnTo>
                <a:lnTo>
                  <a:pt x="0" y="672"/>
                </a:lnTo>
                <a:lnTo>
                  <a:pt x="222" y="672"/>
                </a:lnTo>
              </a:path>
            </a:pathLst>
          </a:custGeom>
          <a:noFill/>
          <a:ln w="28575" cap="rnd">
            <a:solidFill>
              <a:schemeClr val="tx1"/>
            </a:solidFill>
            <a:round/>
            <a:headEnd/>
            <a:tailEnd/>
          </a:ln>
        </p:spPr>
        <p:txBody>
          <a:bodyPr/>
          <a:lstStyle/>
          <a:p>
            <a:pPr>
              <a:defRPr/>
            </a:pPr>
            <a:endParaRPr lang="en-US">
              <a:latin typeface="+mn-lt"/>
              <a:ea typeface="ＭＳ Ｐゴシック" charset="-128"/>
              <a:cs typeface="ＭＳ Ｐゴシック" charset="-128"/>
            </a:endParaRPr>
          </a:p>
        </p:txBody>
      </p:sp>
      <p:sp>
        <p:nvSpPr>
          <p:cNvPr id="40984" name="Line 55"/>
          <p:cNvSpPr>
            <a:spLocks noChangeShapeType="1"/>
          </p:cNvSpPr>
          <p:nvPr/>
        </p:nvSpPr>
        <p:spPr bwMode="auto">
          <a:xfrm>
            <a:off x="4724400" y="4800600"/>
            <a:ext cx="433388" cy="4763"/>
          </a:xfrm>
          <a:prstGeom prst="line">
            <a:avLst/>
          </a:prstGeom>
          <a:noFill/>
          <a:ln w="50800">
            <a:solidFill>
              <a:srgbClr val="FF0000"/>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40985" name="Rectangle 56"/>
          <p:cNvSpPr>
            <a:spLocks noChangeArrowheads="1"/>
          </p:cNvSpPr>
          <p:nvPr/>
        </p:nvSpPr>
        <p:spPr bwMode="auto">
          <a:xfrm rot="16200000">
            <a:off x="599282" y="5957093"/>
            <a:ext cx="838200" cy="366713"/>
          </a:xfrm>
          <a:prstGeom prst="rect">
            <a:avLst/>
          </a:prstGeom>
          <a:noFill/>
          <a:ln w="12700">
            <a:noFill/>
            <a:miter lim="800000"/>
            <a:headEnd/>
            <a:tailEnd/>
          </a:ln>
        </p:spPr>
        <p:txBody>
          <a:bodyPr wrap="none" lIns="90488" tIns="44450" rIns="90488" bIns="44450">
            <a:spAutoFit/>
          </a:bodyPr>
          <a:lstStyle/>
          <a:p>
            <a:pPr>
              <a:defRPr/>
            </a:pPr>
            <a:r>
              <a:rPr lang="en-US" dirty="0">
                <a:latin typeface="+mn-lt"/>
                <a:ea typeface="ＭＳ Ｐゴシック" charset="-128"/>
                <a:cs typeface="ＭＳ Ｐゴシック" charset="-128"/>
              </a:rPr>
              <a:t>imm16</a:t>
            </a:r>
          </a:p>
        </p:txBody>
      </p:sp>
      <p:sp>
        <p:nvSpPr>
          <p:cNvPr id="40986" name="Freeform 57"/>
          <p:cNvSpPr>
            <a:spLocks/>
          </p:cNvSpPr>
          <p:nvPr/>
        </p:nvSpPr>
        <p:spPr bwMode="auto">
          <a:xfrm>
            <a:off x="1676400" y="4762500"/>
            <a:ext cx="711200" cy="703263"/>
          </a:xfrm>
          <a:custGeom>
            <a:avLst/>
            <a:gdLst>
              <a:gd name="T0" fmla="*/ 2147483647 w 448"/>
              <a:gd name="T1" fmla="*/ 2147483647 h 443"/>
              <a:gd name="T2" fmla="*/ 0 w 448"/>
              <a:gd name="T3" fmla="*/ 2147483647 h 443"/>
              <a:gd name="T4" fmla="*/ 0 w 448"/>
              <a:gd name="T5" fmla="*/ 2147483647 h 443"/>
              <a:gd name="T6" fmla="*/ 2147483647 w 448"/>
              <a:gd name="T7" fmla="*/ 2147483647 h 443"/>
              <a:gd name="T8" fmla="*/ 2147483647 w 448"/>
              <a:gd name="T9" fmla="*/ 0 h 443"/>
              <a:gd name="T10" fmla="*/ 0 60000 65536"/>
              <a:gd name="T11" fmla="*/ 0 60000 65536"/>
              <a:gd name="T12" fmla="*/ 0 60000 65536"/>
              <a:gd name="T13" fmla="*/ 0 60000 65536"/>
              <a:gd name="T14" fmla="*/ 0 60000 65536"/>
              <a:gd name="T15" fmla="*/ 0 w 448"/>
              <a:gd name="T16" fmla="*/ 0 h 443"/>
              <a:gd name="T17" fmla="*/ 448 w 448"/>
              <a:gd name="T18" fmla="*/ 443 h 443"/>
            </a:gdLst>
            <a:ahLst/>
            <a:cxnLst>
              <a:cxn ang="T10">
                <a:pos x="T0" y="T1"/>
              </a:cxn>
              <a:cxn ang="T11">
                <a:pos x="T2" y="T3"/>
              </a:cxn>
              <a:cxn ang="T12">
                <a:pos x="T4" y="T5"/>
              </a:cxn>
              <a:cxn ang="T13">
                <a:pos x="T6" y="T7"/>
              </a:cxn>
              <a:cxn ang="T14">
                <a:pos x="T8" y="T9"/>
              </a:cxn>
            </a:cxnLst>
            <a:rect l="T15" t="T16" r="T17" b="T18"/>
            <a:pathLst>
              <a:path w="448" h="443">
                <a:moveTo>
                  <a:pt x="310" y="443"/>
                </a:moveTo>
                <a:lnTo>
                  <a:pt x="0" y="437"/>
                </a:lnTo>
                <a:lnTo>
                  <a:pt x="0" y="323"/>
                </a:lnTo>
                <a:lnTo>
                  <a:pt x="448" y="323"/>
                </a:lnTo>
                <a:lnTo>
                  <a:pt x="448" y="0"/>
                </a:lnTo>
              </a:path>
            </a:pathLst>
          </a:custGeom>
          <a:noFill/>
          <a:ln w="28575" cap="rnd">
            <a:solidFill>
              <a:schemeClr val="tx1"/>
            </a:solidFill>
            <a:round/>
            <a:headEnd type="triangle" w="med" len="med"/>
            <a:tailEnd/>
          </a:ln>
        </p:spPr>
        <p:txBody>
          <a:bodyPr/>
          <a:lstStyle/>
          <a:p>
            <a:pPr>
              <a:defRPr/>
            </a:pPr>
            <a:endParaRPr lang="en-US">
              <a:latin typeface="+mn-lt"/>
              <a:ea typeface="ＭＳ Ｐゴシック" charset="-128"/>
              <a:cs typeface="ＭＳ Ｐゴシック" charset="-128"/>
            </a:endParaRPr>
          </a:p>
        </p:txBody>
      </p:sp>
      <p:sp>
        <p:nvSpPr>
          <p:cNvPr id="40987" name="Line 58"/>
          <p:cNvSpPr>
            <a:spLocks noChangeShapeType="1"/>
          </p:cNvSpPr>
          <p:nvPr/>
        </p:nvSpPr>
        <p:spPr bwMode="auto">
          <a:xfrm>
            <a:off x="5867400" y="2278063"/>
            <a:ext cx="1041400" cy="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40988" name="Rectangle 59"/>
          <p:cNvSpPr>
            <a:spLocks noChangeArrowheads="1"/>
          </p:cNvSpPr>
          <p:nvPr/>
        </p:nvSpPr>
        <p:spPr bwMode="auto">
          <a:xfrm>
            <a:off x="6900863" y="2054225"/>
            <a:ext cx="1835150" cy="363538"/>
          </a:xfrm>
          <a:prstGeom prst="rect">
            <a:avLst/>
          </a:prstGeom>
          <a:noFill/>
          <a:ln w="12700">
            <a:noFill/>
            <a:miter lim="800000"/>
            <a:headEnd/>
            <a:tailEnd/>
          </a:ln>
        </p:spPr>
        <p:txBody>
          <a:bodyPr wrap="none" lIns="90488" tIns="44450" rIns="90488" bIns="44450">
            <a:spAutoFit/>
          </a:bodyPr>
          <a:lstStyle/>
          <a:p>
            <a:pPr>
              <a:defRPr/>
            </a:pPr>
            <a:r>
              <a:rPr lang="en-US" dirty="0">
                <a:latin typeface="+mn-lt"/>
                <a:ea typeface="ＭＳ Ｐゴシック" charset="-128"/>
                <a:cs typeface="ＭＳ Ｐゴシック" charset="-128"/>
              </a:rPr>
              <a:t>Instruction&lt;31:0&gt;</a:t>
            </a:r>
          </a:p>
        </p:txBody>
      </p:sp>
      <p:sp>
        <p:nvSpPr>
          <p:cNvPr id="40989" name="Line 60"/>
          <p:cNvSpPr>
            <a:spLocks noChangeShapeType="1"/>
          </p:cNvSpPr>
          <p:nvPr/>
        </p:nvSpPr>
        <p:spPr bwMode="auto">
          <a:xfrm>
            <a:off x="2400300" y="4725988"/>
            <a:ext cx="422275" cy="0"/>
          </a:xfrm>
          <a:prstGeom prst="line">
            <a:avLst/>
          </a:prstGeom>
          <a:noFill/>
          <a:ln w="28575">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40990" name="Line 61"/>
          <p:cNvSpPr>
            <a:spLocks noChangeShapeType="1"/>
          </p:cNvSpPr>
          <p:nvPr/>
        </p:nvSpPr>
        <p:spPr bwMode="auto">
          <a:xfrm>
            <a:off x="2260600" y="4730750"/>
            <a:ext cx="101600" cy="0"/>
          </a:xfrm>
          <a:prstGeom prst="line">
            <a:avLst/>
          </a:prstGeom>
          <a:noFill/>
          <a:ln w="28575">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40991" name="Rectangle 62"/>
          <p:cNvSpPr>
            <a:spLocks noChangeArrowheads="1"/>
          </p:cNvSpPr>
          <p:nvPr/>
        </p:nvSpPr>
        <p:spPr bwMode="auto">
          <a:xfrm>
            <a:off x="2781300" y="4689475"/>
            <a:ext cx="300038" cy="366713"/>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0</a:t>
            </a:r>
          </a:p>
        </p:txBody>
      </p:sp>
      <p:sp>
        <p:nvSpPr>
          <p:cNvPr id="40992" name="Rectangle 63"/>
          <p:cNvSpPr>
            <a:spLocks noChangeArrowheads="1"/>
          </p:cNvSpPr>
          <p:nvPr/>
        </p:nvSpPr>
        <p:spPr bwMode="auto">
          <a:xfrm>
            <a:off x="2749550" y="5548313"/>
            <a:ext cx="300038" cy="366712"/>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1</a:t>
            </a:r>
          </a:p>
        </p:txBody>
      </p:sp>
      <p:sp>
        <p:nvSpPr>
          <p:cNvPr id="40993" name="Rectangle 64"/>
          <p:cNvSpPr>
            <a:spLocks noChangeArrowheads="1"/>
          </p:cNvSpPr>
          <p:nvPr/>
        </p:nvSpPr>
        <p:spPr bwMode="auto">
          <a:xfrm>
            <a:off x="1447800" y="2286000"/>
            <a:ext cx="1295400" cy="1066800"/>
          </a:xfrm>
          <a:prstGeom prst="rect">
            <a:avLst/>
          </a:prstGeom>
          <a:noFill/>
          <a:ln w="12700">
            <a:solidFill>
              <a:schemeClr val="tx1"/>
            </a:solidFill>
            <a:prstDash val="sysDot"/>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40994" name="Rectangle 65"/>
          <p:cNvSpPr>
            <a:spLocks noChangeArrowheads="1"/>
          </p:cNvSpPr>
          <p:nvPr/>
        </p:nvSpPr>
        <p:spPr bwMode="auto">
          <a:xfrm>
            <a:off x="476250" y="2816225"/>
            <a:ext cx="609600" cy="366713"/>
          </a:xfrm>
          <a:prstGeom prst="rect">
            <a:avLst/>
          </a:prstGeom>
          <a:noFill/>
          <a:ln w="12700">
            <a:noFill/>
            <a:miter lim="800000"/>
            <a:headEnd/>
            <a:tailEnd/>
          </a:ln>
        </p:spPr>
        <p:txBody>
          <a:bodyPr wrap="none" lIns="90488" tIns="44450" rIns="90488" bIns="44450">
            <a:spAutoFit/>
          </a:bodyPr>
          <a:lstStyle/>
          <a:p>
            <a:r>
              <a:rPr lang="en-US" b="1">
                <a:solidFill>
                  <a:schemeClr val="accent2"/>
                </a:solidFill>
                <a:latin typeface="Calibri" charset="0"/>
              </a:rPr>
              <a:t>Zero</a:t>
            </a:r>
            <a:endParaRPr lang="en-US" u="sng">
              <a:latin typeface="Calibri" charset="0"/>
            </a:endParaRPr>
          </a:p>
        </p:txBody>
      </p:sp>
      <p:sp>
        <p:nvSpPr>
          <p:cNvPr id="40995" name="Line 66"/>
          <p:cNvSpPr>
            <a:spLocks noChangeShapeType="1"/>
          </p:cNvSpPr>
          <p:nvPr/>
        </p:nvSpPr>
        <p:spPr bwMode="auto">
          <a:xfrm>
            <a:off x="1066800" y="3048000"/>
            <a:ext cx="685800" cy="0"/>
          </a:xfrm>
          <a:prstGeom prst="line">
            <a:avLst/>
          </a:prstGeom>
          <a:noFill/>
          <a:ln w="38100">
            <a:solidFill>
              <a:schemeClr val="accent2"/>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40996" name="Line 67"/>
          <p:cNvSpPr>
            <a:spLocks noChangeShapeType="1"/>
          </p:cNvSpPr>
          <p:nvPr/>
        </p:nvSpPr>
        <p:spPr bwMode="auto">
          <a:xfrm>
            <a:off x="1066800" y="2617788"/>
            <a:ext cx="685800" cy="0"/>
          </a:xfrm>
          <a:prstGeom prst="line">
            <a:avLst/>
          </a:prstGeom>
          <a:noFill/>
          <a:ln w="38100">
            <a:solidFill>
              <a:schemeClr val="accent2"/>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40997" name="Freeform 68"/>
          <p:cNvSpPr>
            <a:spLocks/>
          </p:cNvSpPr>
          <p:nvPr/>
        </p:nvSpPr>
        <p:spPr bwMode="auto">
          <a:xfrm>
            <a:off x="2576513" y="2819400"/>
            <a:ext cx="319087" cy="1828800"/>
          </a:xfrm>
          <a:custGeom>
            <a:avLst/>
            <a:gdLst>
              <a:gd name="T0" fmla="*/ 0 w 201"/>
              <a:gd name="T1" fmla="*/ 2147483647 h 1152"/>
              <a:gd name="T2" fmla="*/ 2147483647 w 201"/>
              <a:gd name="T3" fmla="*/ 0 h 1152"/>
              <a:gd name="T4" fmla="*/ 2147483647 w 201"/>
              <a:gd name="T5" fmla="*/ 2147483647 h 1152"/>
              <a:gd name="T6" fmla="*/ 0 60000 65536"/>
              <a:gd name="T7" fmla="*/ 0 60000 65536"/>
              <a:gd name="T8" fmla="*/ 0 60000 65536"/>
              <a:gd name="T9" fmla="*/ 0 w 201"/>
              <a:gd name="T10" fmla="*/ 0 h 1152"/>
              <a:gd name="T11" fmla="*/ 201 w 201"/>
              <a:gd name="T12" fmla="*/ 1152 h 1152"/>
            </a:gdLst>
            <a:ahLst/>
            <a:cxnLst>
              <a:cxn ang="T6">
                <a:pos x="T0" y="T1"/>
              </a:cxn>
              <a:cxn ang="T7">
                <a:pos x="T2" y="T3"/>
              </a:cxn>
              <a:cxn ang="T8">
                <a:pos x="T4" y="T5"/>
              </a:cxn>
            </a:cxnLst>
            <a:rect l="T9" t="T10" r="T11" b="T12"/>
            <a:pathLst>
              <a:path w="201" h="1152">
                <a:moveTo>
                  <a:pt x="0" y="6"/>
                </a:moveTo>
                <a:lnTo>
                  <a:pt x="201" y="0"/>
                </a:lnTo>
                <a:lnTo>
                  <a:pt x="201" y="1152"/>
                </a:lnTo>
              </a:path>
            </a:pathLst>
          </a:custGeom>
          <a:noFill/>
          <a:ln w="57150" cap="rnd">
            <a:solidFill>
              <a:schemeClr val="accent2"/>
            </a:solidFill>
            <a:prstDash val="sysDot"/>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40998" name="Rectangle 69"/>
          <p:cNvSpPr>
            <a:spLocks noChangeArrowheads="1"/>
          </p:cNvSpPr>
          <p:nvPr/>
        </p:nvSpPr>
        <p:spPr bwMode="auto">
          <a:xfrm>
            <a:off x="2133600" y="3429000"/>
            <a:ext cx="1525588" cy="366713"/>
          </a:xfrm>
          <a:prstGeom prst="rect">
            <a:avLst/>
          </a:prstGeom>
          <a:solidFill>
            <a:schemeClr val="bg1"/>
          </a:solidFill>
          <a:ln w="12700">
            <a:noFill/>
            <a:miter lim="800000"/>
            <a:headEnd/>
            <a:tailEnd/>
          </a:ln>
        </p:spPr>
        <p:txBody>
          <a:bodyPr wrap="none" lIns="90488" tIns="44450" rIns="90488" bIns="44450">
            <a:spAutoFit/>
          </a:bodyPr>
          <a:lstStyle/>
          <a:p>
            <a:r>
              <a:rPr lang="en-US" b="1">
                <a:solidFill>
                  <a:schemeClr val="accent2"/>
                </a:solidFill>
                <a:latin typeface="Calibri" charset="0"/>
              </a:rPr>
              <a:t>nPC_MUX_sel</a:t>
            </a:r>
            <a:endParaRPr lang="en-US" u="sng">
              <a:latin typeface="Calibri" charset="0"/>
            </a:endParaRPr>
          </a:p>
        </p:txBody>
      </p:sp>
      <p:sp>
        <p:nvSpPr>
          <p:cNvPr id="45091" name="Rectangle 70"/>
          <p:cNvSpPr>
            <a:spLocks noGrp="1" noChangeArrowheads="1"/>
          </p:cNvSpPr>
          <p:nvPr>
            <p:ph type="body" idx="1"/>
          </p:nvPr>
        </p:nvSpPr>
        <p:spPr>
          <a:xfrm>
            <a:off x="304800" y="1176338"/>
            <a:ext cx="8610600" cy="415925"/>
          </a:xfrm>
        </p:spPr>
        <p:txBody>
          <a:bodyPr/>
          <a:lstStyle/>
          <a:p>
            <a:r>
              <a:rPr lang="en-US">
                <a:latin typeface="Calibri" charset="0"/>
                <a:ea typeface="ＭＳ Ｐゴシック" charset="0"/>
                <a:cs typeface="ＭＳ Ｐゴシック" charset="0"/>
              </a:rPr>
              <a:t>New PC = { PC[31..28], target address, 00 }</a:t>
            </a:r>
          </a:p>
        </p:txBody>
      </p:sp>
      <p:grpSp>
        <p:nvGrpSpPr>
          <p:cNvPr id="45092" name="Group 71"/>
          <p:cNvGrpSpPr>
            <a:grpSpLocks/>
          </p:cNvGrpSpPr>
          <p:nvPr/>
        </p:nvGrpSpPr>
        <p:grpSpPr bwMode="auto">
          <a:xfrm>
            <a:off x="381000" y="652463"/>
            <a:ext cx="7578725" cy="606425"/>
            <a:chOff x="240" y="489"/>
            <a:chExt cx="4774" cy="382"/>
          </a:xfrm>
        </p:grpSpPr>
        <p:grpSp>
          <p:nvGrpSpPr>
            <p:cNvPr id="45130" name="Group 72"/>
            <p:cNvGrpSpPr>
              <a:grpSpLocks/>
            </p:cNvGrpSpPr>
            <p:nvPr/>
          </p:nvGrpSpPr>
          <p:grpSpPr bwMode="auto">
            <a:xfrm>
              <a:off x="737" y="651"/>
              <a:ext cx="3832" cy="213"/>
              <a:chOff x="868" y="3815"/>
              <a:chExt cx="3832" cy="213"/>
            </a:xfrm>
          </p:grpSpPr>
          <p:sp>
            <p:nvSpPr>
              <p:cNvPr id="41038" name="Rectangle 73"/>
              <p:cNvSpPr>
                <a:spLocks noChangeArrowheads="1"/>
              </p:cNvSpPr>
              <p:nvPr/>
            </p:nvSpPr>
            <p:spPr bwMode="auto">
              <a:xfrm>
                <a:off x="872" y="3848"/>
                <a:ext cx="3824" cy="176"/>
              </a:xfrm>
              <a:prstGeom prst="rect">
                <a:avLst/>
              </a:prstGeom>
              <a:noFill/>
              <a:ln w="254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grpSp>
            <p:nvGrpSpPr>
              <p:cNvPr id="45138" name="Group 74"/>
              <p:cNvGrpSpPr>
                <a:grpSpLocks/>
              </p:cNvGrpSpPr>
              <p:nvPr/>
            </p:nvGrpSpPr>
            <p:grpSpPr bwMode="auto">
              <a:xfrm>
                <a:off x="868" y="3815"/>
                <a:ext cx="664" cy="213"/>
                <a:chOff x="868" y="3815"/>
                <a:chExt cx="664" cy="213"/>
              </a:xfrm>
            </p:grpSpPr>
            <p:sp>
              <p:nvSpPr>
                <p:cNvPr id="41042" name="Rectangle 75"/>
                <p:cNvSpPr>
                  <a:spLocks noChangeArrowheads="1"/>
                </p:cNvSpPr>
                <p:nvPr/>
              </p:nvSpPr>
              <p:spPr bwMode="auto">
                <a:xfrm>
                  <a:off x="868" y="3844"/>
                  <a:ext cx="664" cy="184"/>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41043" name="Rectangle 76"/>
                <p:cNvSpPr>
                  <a:spLocks noChangeArrowheads="1"/>
                </p:cNvSpPr>
                <p:nvPr/>
              </p:nvSpPr>
              <p:spPr bwMode="auto">
                <a:xfrm>
                  <a:off x="1061" y="3815"/>
                  <a:ext cx="254" cy="212"/>
                </a:xfrm>
                <a:prstGeom prst="rect">
                  <a:avLst/>
                </a:prstGeom>
                <a:noFill/>
                <a:ln w="12700">
                  <a:noFill/>
                  <a:miter lim="800000"/>
                  <a:headEnd/>
                  <a:tailEnd/>
                </a:ln>
              </p:spPr>
              <p:txBody>
                <a:bodyPr wrap="none" lIns="90488" tIns="44450" rIns="90488" bIns="44450">
                  <a:spAutoFit/>
                </a:bodyPr>
                <a:lstStyle/>
                <a:p>
                  <a:pPr>
                    <a:defRPr/>
                  </a:pPr>
                  <a:r>
                    <a:rPr lang="en-US" sz="1600" b="1" dirty="0">
                      <a:latin typeface="+mn-lt"/>
                      <a:ea typeface="ＭＳ Ｐゴシック" charset="-128"/>
                      <a:cs typeface="ＭＳ Ｐゴシック" charset="-128"/>
                    </a:rPr>
                    <a:t>op</a:t>
                  </a:r>
                </a:p>
              </p:txBody>
            </p:sp>
          </p:grpSp>
          <p:sp>
            <p:nvSpPr>
              <p:cNvPr id="41040" name="Rectangle 77"/>
              <p:cNvSpPr>
                <a:spLocks noChangeArrowheads="1"/>
              </p:cNvSpPr>
              <p:nvPr/>
            </p:nvSpPr>
            <p:spPr bwMode="auto">
              <a:xfrm>
                <a:off x="1540" y="3844"/>
                <a:ext cx="3160" cy="184"/>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41041" name="Rectangle 78"/>
              <p:cNvSpPr>
                <a:spLocks noChangeArrowheads="1"/>
              </p:cNvSpPr>
              <p:nvPr/>
            </p:nvSpPr>
            <p:spPr bwMode="auto">
              <a:xfrm>
                <a:off x="2542" y="3815"/>
                <a:ext cx="893" cy="210"/>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target address</a:t>
                </a:r>
              </a:p>
            </p:txBody>
          </p:sp>
        </p:grpSp>
        <p:sp>
          <p:nvSpPr>
            <p:cNvPr id="41032" name="Rectangle 79"/>
            <p:cNvSpPr>
              <a:spLocks noChangeArrowheads="1"/>
            </p:cNvSpPr>
            <p:nvPr/>
          </p:nvSpPr>
          <p:spPr bwMode="auto">
            <a:xfrm>
              <a:off x="4464" y="489"/>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41033" name="Rectangle 80"/>
            <p:cNvSpPr>
              <a:spLocks noChangeArrowheads="1"/>
            </p:cNvSpPr>
            <p:nvPr/>
          </p:nvSpPr>
          <p:spPr bwMode="auto">
            <a:xfrm>
              <a:off x="1200" y="489"/>
              <a:ext cx="246"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26</a:t>
              </a:r>
            </a:p>
          </p:txBody>
        </p:sp>
        <p:sp>
          <p:nvSpPr>
            <p:cNvPr id="41034" name="Rectangle 81"/>
            <p:cNvSpPr>
              <a:spLocks noChangeArrowheads="1"/>
            </p:cNvSpPr>
            <p:nvPr/>
          </p:nvSpPr>
          <p:spPr bwMode="auto">
            <a:xfrm>
              <a:off x="672" y="489"/>
              <a:ext cx="246" cy="212"/>
            </a:xfrm>
            <a:prstGeom prst="rect">
              <a:avLst/>
            </a:prstGeom>
            <a:noFill/>
            <a:ln w="12700">
              <a:noFill/>
              <a:miter lim="800000"/>
              <a:headEnd/>
              <a:tailEnd/>
            </a:ln>
          </p:spPr>
          <p:txBody>
            <a:bodyPr wrap="none" lIns="90488" tIns="44450" rIns="90488" bIns="44450">
              <a:spAutoFit/>
            </a:bodyPr>
            <a:lstStyle/>
            <a:p>
              <a:pPr>
                <a:defRPr/>
              </a:pPr>
              <a:r>
                <a:rPr lang="en-US" sz="1600" dirty="0">
                  <a:latin typeface="+mn-lt"/>
                  <a:ea typeface="ＭＳ Ｐゴシック" charset="-128"/>
                  <a:cs typeface="ＭＳ Ｐゴシック" charset="-128"/>
                </a:rPr>
                <a:t>31</a:t>
              </a:r>
            </a:p>
          </p:txBody>
        </p:sp>
        <p:sp>
          <p:nvSpPr>
            <p:cNvPr id="41035" name="Rectangle 82"/>
            <p:cNvSpPr>
              <a:spLocks noChangeArrowheads="1"/>
            </p:cNvSpPr>
            <p:nvPr/>
          </p:nvSpPr>
          <p:spPr bwMode="auto">
            <a:xfrm>
              <a:off x="240" y="661"/>
              <a:ext cx="455" cy="210"/>
            </a:xfrm>
            <a:prstGeom prst="rect">
              <a:avLst/>
            </a:prstGeom>
            <a:noFill/>
            <a:ln w="12700">
              <a:noFill/>
              <a:miter lim="800000"/>
              <a:headEnd/>
              <a:tailEnd/>
            </a:ln>
          </p:spPr>
          <p:txBody>
            <a:bodyPr wrap="none" lIns="90488" tIns="44450" rIns="90488" bIns="44450">
              <a:spAutoFit/>
            </a:bodyPr>
            <a:lstStyle/>
            <a:p>
              <a:pPr>
                <a:defRPr/>
              </a:pPr>
              <a:r>
                <a:rPr lang="en-US" sz="1600" b="1" dirty="0">
                  <a:latin typeface="+mn-lt"/>
                  <a:ea typeface="ＭＳ Ｐゴシック" charset="-128"/>
                  <a:cs typeface="ＭＳ Ｐゴシック" charset="-128"/>
                </a:rPr>
                <a:t>J-type</a:t>
              </a:r>
            </a:p>
          </p:txBody>
        </p:sp>
        <p:sp>
          <p:nvSpPr>
            <p:cNvPr id="41036" name="Rectangle 83"/>
            <p:cNvSpPr>
              <a:spLocks noChangeArrowheads="1"/>
            </p:cNvSpPr>
            <p:nvPr/>
          </p:nvSpPr>
          <p:spPr bwMode="auto">
            <a:xfrm>
              <a:off x="4608" y="651"/>
              <a:ext cx="406" cy="210"/>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jump</a:t>
              </a:r>
            </a:p>
          </p:txBody>
        </p:sp>
        <p:sp>
          <p:nvSpPr>
            <p:cNvPr id="41037" name="Rectangle 84"/>
            <p:cNvSpPr>
              <a:spLocks noChangeArrowheads="1"/>
            </p:cNvSpPr>
            <p:nvPr/>
          </p:nvSpPr>
          <p:spPr bwMode="auto">
            <a:xfrm>
              <a:off x="1392" y="489"/>
              <a:ext cx="246"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25</a:t>
              </a:r>
            </a:p>
          </p:txBody>
        </p:sp>
      </p:grpSp>
      <p:grpSp>
        <p:nvGrpSpPr>
          <p:cNvPr id="45093" name="Group 85"/>
          <p:cNvGrpSpPr>
            <a:grpSpLocks/>
          </p:cNvGrpSpPr>
          <p:nvPr/>
        </p:nvGrpSpPr>
        <p:grpSpPr bwMode="auto">
          <a:xfrm>
            <a:off x="4483100" y="4027488"/>
            <a:ext cx="365125" cy="1416050"/>
            <a:chOff x="2256" y="2845"/>
            <a:chExt cx="230" cy="915"/>
          </a:xfrm>
        </p:grpSpPr>
        <p:grpSp>
          <p:nvGrpSpPr>
            <p:cNvPr id="45122" name="Group 86"/>
            <p:cNvGrpSpPr>
              <a:grpSpLocks/>
            </p:cNvGrpSpPr>
            <p:nvPr/>
          </p:nvGrpSpPr>
          <p:grpSpPr bwMode="auto">
            <a:xfrm>
              <a:off x="2264" y="2845"/>
              <a:ext cx="161" cy="915"/>
              <a:chOff x="2264" y="2845"/>
              <a:chExt cx="161" cy="915"/>
            </a:xfrm>
          </p:grpSpPr>
          <p:sp>
            <p:nvSpPr>
              <p:cNvPr id="41027" name="Line 87"/>
              <p:cNvSpPr>
                <a:spLocks noChangeShapeType="1"/>
              </p:cNvSpPr>
              <p:nvPr/>
            </p:nvSpPr>
            <p:spPr bwMode="auto">
              <a:xfrm>
                <a:off x="2264" y="2845"/>
                <a:ext cx="0" cy="899"/>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41028" name="Line 88"/>
              <p:cNvSpPr>
                <a:spLocks noChangeShapeType="1"/>
              </p:cNvSpPr>
              <p:nvPr/>
            </p:nvSpPr>
            <p:spPr bwMode="auto">
              <a:xfrm>
                <a:off x="2272" y="2845"/>
                <a:ext cx="145" cy="106"/>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41029" name="Line 89"/>
              <p:cNvSpPr>
                <a:spLocks noChangeShapeType="1"/>
              </p:cNvSpPr>
              <p:nvPr/>
            </p:nvSpPr>
            <p:spPr bwMode="auto">
              <a:xfrm flipV="1">
                <a:off x="2272" y="3622"/>
                <a:ext cx="145" cy="138"/>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41030" name="Line 90"/>
              <p:cNvSpPr>
                <a:spLocks noChangeShapeType="1"/>
              </p:cNvSpPr>
              <p:nvPr/>
            </p:nvSpPr>
            <p:spPr bwMode="auto">
              <a:xfrm>
                <a:off x="2425" y="2967"/>
                <a:ext cx="0" cy="653"/>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grpSp>
        <p:sp>
          <p:nvSpPr>
            <p:cNvPr id="41024" name="Rectangle 91"/>
            <p:cNvSpPr>
              <a:spLocks noChangeArrowheads="1"/>
            </p:cNvSpPr>
            <p:nvPr/>
          </p:nvSpPr>
          <p:spPr bwMode="auto">
            <a:xfrm rot="5400000">
              <a:off x="2164" y="3204"/>
              <a:ext cx="412" cy="229"/>
            </a:xfrm>
            <a:prstGeom prst="rect">
              <a:avLst/>
            </a:prstGeom>
            <a:noFill/>
            <a:ln w="12700">
              <a:noFill/>
              <a:miter lim="800000"/>
              <a:headEnd/>
              <a:tailEnd/>
            </a:ln>
          </p:spPr>
          <p:txBody>
            <a:bodyPr wrap="none" lIns="90488" tIns="44450" rIns="90488" bIns="44450">
              <a:spAutoFit/>
            </a:bodyPr>
            <a:lstStyle/>
            <a:p>
              <a:pPr>
                <a:defRPr/>
              </a:pPr>
              <a:r>
                <a:rPr lang="en-US" b="1" dirty="0" err="1">
                  <a:latin typeface="+mn-lt"/>
                  <a:ea typeface="ＭＳ Ｐゴシック" charset="-128"/>
                  <a:cs typeface="ＭＳ Ｐゴシック" charset="-128"/>
                </a:rPr>
                <a:t>Mux</a:t>
              </a:r>
              <a:endParaRPr lang="en-US" b="1" dirty="0">
                <a:latin typeface="+mn-lt"/>
                <a:ea typeface="ＭＳ Ｐゴシック" charset="-128"/>
                <a:cs typeface="ＭＳ Ｐゴシック" charset="-128"/>
              </a:endParaRPr>
            </a:p>
          </p:txBody>
        </p:sp>
        <p:sp>
          <p:nvSpPr>
            <p:cNvPr id="41025" name="Rectangle 92"/>
            <p:cNvSpPr>
              <a:spLocks noChangeArrowheads="1"/>
            </p:cNvSpPr>
            <p:nvPr/>
          </p:nvSpPr>
          <p:spPr bwMode="auto">
            <a:xfrm>
              <a:off x="2256" y="2932"/>
              <a:ext cx="151" cy="233"/>
            </a:xfrm>
            <a:prstGeom prst="rect">
              <a:avLst/>
            </a:prstGeom>
            <a:noFill/>
            <a:ln w="12700">
              <a:no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41026" name="Rectangle 93"/>
            <p:cNvSpPr>
              <a:spLocks noChangeArrowheads="1"/>
            </p:cNvSpPr>
            <p:nvPr/>
          </p:nvSpPr>
          <p:spPr bwMode="auto">
            <a:xfrm>
              <a:off x="2256" y="3447"/>
              <a:ext cx="151" cy="233"/>
            </a:xfrm>
            <a:prstGeom prst="rect">
              <a:avLst/>
            </a:prstGeom>
            <a:noFill/>
            <a:ln w="12700">
              <a:noFill/>
              <a:miter lim="800000"/>
              <a:headEnd/>
              <a:tailEnd/>
            </a:ln>
          </p:spPr>
          <p:txBody>
            <a:bodyPr wrap="none" anchor="ctr"/>
            <a:lstStyle/>
            <a:p>
              <a:pPr>
                <a:defRPr/>
              </a:pPr>
              <a:endParaRPr lang="en-US">
                <a:latin typeface="+mn-lt"/>
                <a:ea typeface="ＭＳ Ｐゴシック" charset="-128"/>
                <a:cs typeface="ＭＳ Ｐゴシック" charset="-128"/>
              </a:endParaRPr>
            </a:p>
          </p:txBody>
        </p:sp>
      </p:grpSp>
      <p:sp>
        <p:nvSpPr>
          <p:cNvPr id="41002" name="Rectangle 94"/>
          <p:cNvSpPr>
            <a:spLocks noChangeArrowheads="1"/>
          </p:cNvSpPr>
          <p:nvPr/>
        </p:nvSpPr>
        <p:spPr bwMode="auto">
          <a:xfrm>
            <a:off x="4495800" y="4114800"/>
            <a:ext cx="300038" cy="366713"/>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1</a:t>
            </a:r>
          </a:p>
        </p:txBody>
      </p:sp>
      <p:sp>
        <p:nvSpPr>
          <p:cNvPr id="41003" name="Rectangle 95"/>
          <p:cNvSpPr>
            <a:spLocks noChangeArrowheads="1"/>
          </p:cNvSpPr>
          <p:nvPr/>
        </p:nvSpPr>
        <p:spPr bwMode="auto">
          <a:xfrm>
            <a:off x="4464050" y="4973638"/>
            <a:ext cx="300038" cy="366712"/>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0</a:t>
            </a:r>
          </a:p>
        </p:txBody>
      </p:sp>
      <p:sp>
        <p:nvSpPr>
          <p:cNvPr id="41004" name="Rectangle 96"/>
          <p:cNvSpPr>
            <a:spLocks noChangeArrowheads="1"/>
          </p:cNvSpPr>
          <p:nvPr/>
        </p:nvSpPr>
        <p:spPr bwMode="auto">
          <a:xfrm>
            <a:off x="295275" y="1828800"/>
            <a:ext cx="695325" cy="366713"/>
          </a:xfrm>
          <a:prstGeom prst="rect">
            <a:avLst/>
          </a:prstGeom>
          <a:noFill/>
          <a:ln w="12700">
            <a:noFill/>
            <a:miter lim="800000"/>
            <a:headEnd/>
            <a:tailEnd/>
          </a:ln>
        </p:spPr>
        <p:txBody>
          <a:bodyPr wrap="none" lIns="90488" tIns="44450" rIns="90488" bIns="44450">
            <a:spAutoFit/>
          </a:bodyPr>
          <a:lstStyle/>
          <a:p>
            <a:pPr algn="r"/>
            <a:r>
              <a:rPr lang="en-US" b="1">
                <a:solidFill>
                  <a:schemeClr val="accent2"/>
                </a:solidFill>
                <a:latin typeface="Calibri" charset="0"/>
              </a:rPr>
              <a:t>Jump</a:t>
            </a:r>
            <a:endParaRPr lang="en-US" u="sng">
              <a:latin typeface="Calibri" charset="0"/>
            </a:endParaRPr>
          </a:p>
        </p:txBody>
      </p:sp>
      <p:sp>
        <p:nvSpPr>
          <p:cNvPr id="41005" name="Freeform 97"/>
          <p:cNvSpPr>
            <a:spLocks/>
          </p:cNvSpPr>
          <p:nvPr/>
        </p:nvSpPr>
        <p:spPr bwMode="auto">
          <a:xfrm>
            <a:off x="965200" y="2065338"/>
            <a:ext cx="3675063" cy="2016125"/>
          </a:xfrm>
          <a:custGeom>
            <a:avLst/>
            <a:gdLst>
              <a:gd name="T0" fmla="*/ 0 w 2208"/>
              <a:gd name="T1" fmla="*/ 0 h 1248"/>
              <a:gd name="T2" fmla="*/ 2147483647 w 2208"/>
              <a:gd name="T3" fmla="*/ 0 h 1248"/>
              <a:gd name="T4" fmla="*/ 2147483647 w 2208"/>
              <a:gd name="T5" fmla="*/ 2147483647 h 1248"/>
              <a:gd name="T6" fmla="*/ 0 60000 65536"/>
              <a:gd name="T7" fmla="*/ 0 60000 65536"/>
              <a:gd name="T8" fmla="*/ 0 60000 65536"/>
              <a:gd name="T9" fmla="*/ 0 w 2208"/>
              <a:gd name="T10" fmla="*/ 0 h 1248"/>
              <a:gd name="T11" fmla="*/ 2208 w 2208"/>
              <a:gd name="T12" fmla="*/ 1248 h 1248"/>
            </a:gdLst>
            <a:ahLst/>
            <a:cxnLst>
              <a:cxn ang="T6">
                <a:pos x="T0" y="T1"/>
              </a:cxn>
              <a:cxn ang="T7">
                <a:pos x="T2" y="T3"/>
              </a:cxn>
              <a:cxn ang="T8">
                <a:pos x="T4" y="T5"/>
              </a:cxn>
            </a:cxnLst>
            <a:rect l="T9" t="T10" r="T11" b="T12"/>
            <a:pathLst>
              <a:path w="2208" h="1248">
                <a:moveTo>
                  <a:pt x="0" y="0"/>
                </a:moveTo>
                <a:lnTo>
                  <a:pt x="2208" y="0"/>
                </a:lnTo>
                <a:lnTo>
                  <a:pt x="2208" y="1248"/>
                </a:lnTo>
              </a:path>
            </a:pathLst>
          </a:custGeom>
          <a:noFill/>
          <a:ln w="38100">
            <a:solidFill>
              <a:schemeClr val="accent2"/>
            </a:solidFill>
            <a:round/>
            <a:headEnd/>
            <a:tailEnd type="triangle" w="med" len="med"/>
          </a:ln>
        </p:spPr>
        <p:txBody>
          <a:bodyPr anchor="ctr">
            <a:spAutoFit/>
          </a:bodyPr>
          <a:lstStyle/>
          <a:p>
            <a:pPr>
              <a:defRPr/>
            </a:pPr>
            <a:endParaRPr lang="en-US">
              <a:latin typeface="+mn-lt"/>
              <a:ea typeface="ＭＳ Ｐゴシック" charset="-128"/>
              <a:cs typeface="ＭＳ Ｐゴシック" charset="-128"/>
            </a:endParaRPr>
          </a:p>
        </p:txBody>
      </p:sp>
      <p:sp>
        <p:nvSpPr>
          <p:cNvPr id="41006" name="Line 98"/>
          <p:cNvSpPr>
            <a:spLocks noChangeShapeType="1"/>
          </p:cNvSpPr>
          <p:nvPr/>
        </p:nvSpPr>
        <p:spPr bwMode="auto">
          <a:xfrm>
            <a:off x="3048000" y="5170488"/>
            <a:ext cx="1423988" cy="15875"/>
          </a:xfrm>
          <a:prstGeom prst="line">
            <a:avLst/>
          </a:prstGeom>
          <a:noFill/>
          <a:ln w="28575">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41007" name="Rectangle 99"/>
          <p:cNvSpPr>
            <a:spLocks noChangeArrowheads="1"/>
          </p:cNvSpPr>
          <p:nvPr/>
        </p:nvSpPr>
        <p:spPr bwMode="auto">
          <a:xfrm>
            <a:off x="3962400" y="3962400"/>
            <a:ext cx="295275" cy="792163"/>
          </a:xfrm>
          <a:prstGeom prst="rect">
            <a:avLst/>
          </a:prstGeom>
          <a:noFill/>
          <a:ln w="254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41008" name="Line 100"/>
          <p:cNvSpPr>
            <a:spLocks noChangeShapeType="1"/>
          </p:cNvSpPr>
          <p:nvPr/>
        </p:nvSpPr>
        <p:spPr bwMode="auto">
          <a:xfrm>
            <a:off x="3617913" y="4321175"/>
            <a:ext cx="344487" cy="9525"/>
          </a:xfrm>
          <a:prstGeom prst="line">
            <a:avLst/>
          </a:prstGeom>
          <a:noFill/>
          <a:ln w="50800">
            <a:solidFill>
              <a:srgbClr val="FF0000"/>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41009" name="Line 101"/>
          <p:cNvSpPr>
            <a:spLocks noChangeShapeType="1"/>
          </p:cNvSpPr>
          <p:nvPr/>
        </p:nvSpPr>
        <p:spPr bwMode="auto">
          <a:xfrm>
            <a:off x="4265613" y="4330700"/>
            <a:ext cx="306387" cy="12700"/>
          </a:xfrm>
          <a:prstGeom prst="line">
            <a:avLst/>
          </a:prstGeom>
          <a:noFill/>
          <a:ln w="50800">
            <a:solidFill>
              <a:srgbClr val="FF0000"/>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41010" name="Rectangle 102"/>
          <p:cNvSpPr>
            <a:spLocks noChangeArrowheads="1"/>
          </p:cNvSpPr>
          <p:nvPr/>
        </p:nvSpPr>
        <p:spPr bwMode="auto">
          <a:xfrm rot="16200000">
            <a:off x="3250406" y="4145757"/>
            <a:ext cx="409575" cy="366712"/>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TA</a:t>
            </a:r>
          </a:p>
        </p:txBody>
      </p:sp>
      <p:sp>
        <p:nvSpPr>
          <p:cNvPr id="41011" name="Freeform 103"/>
          <p:cNvSpPr>
            <a:spLocks/>
          </p:cNvSpPr>
          <p:nvPr/>
        </p:nvSpPr>
        <p:spPr bwMode="auto">
          <a:xfrm rot="5400000">
            <a:off x="3162300" y="3924300"/>
            <a:ext cx="914400" cy="685800"/>
          </a:xfrm>
          <a:custGeom>
            <a:avLst/>
            <a:gdLst>
              <a:gd name="T0" fmla="*/ 0 w 89"/>
              <a:gd name="T1" fmla="*/ 2147483647 h 1553"/>
              <a:gd name="T2" fmla="*/ 2147483647 w 89"/>
              <a:gd name="T3" fmla="*/ 2147483647 h 1553"/>
              <a:gd name="T4" fmla="*/ 2147483647 w 89"/>
              <a:gd name="T5" fmla="*/ 0 h 1553"/>
              <a:gd name="T6" fmla="*/ 0 60000 65536"/>
              <a:gd name="T7" fmla="*/ 0 60000 65536"/>
              <a:gd name="T8" fmla="*/ 0 60000 65536"/>
              <a:gd name="T9" fmla="*/ 0 w 89"/>
              <a:gd name="T10" fmla="*/ 0 h 1553"/>
              <a:gd name="T11" fmla="*/ 89 w 89"/>
              <a:gd name="T12" fmla="*/ 1553 h 1553"/>
            </a:gdLst>
            <a:ahLst/>
            <a:cxnLst>
              <a:cxn ang="T6">
                <a:pos x="T0" y="T1"/>
              </a:cxn>
              <a:cxn ang="T7">
                <a:pos x="T2" y="T3"/>
              </a:cxn>
              <a:cxn ang="T8">
                <a:pos x="T4" y="T5"/>
              </a:cxn>
            </a:cxnLst>
            <a:rect l="T9" t="T10" r="T11" b="T12"/>
            <a:pathLst>
              <a:path w="89" h="1553">
                <a:moveTo>
                  <a:pt x="0" y="1552"/>
                </a:moveTo>
                <a:lnTo>
                  <a:pt x="88" y="1552"/>
                </a:lnTo>
                <a:lnTo>
                  <a:pt x="88" y="0"/>
                </a:lnTo>
              </a:path>
            </a:pathLst>
          </a:custGeom>
          <a:noFill/>
          <a:ln w="50800" cap="rnd">
            <a:solidFill>
              <a:srgbClr val="FF0000"/>
            </a:solidFill>
            <a:round/>
            <a:headEnd/>
            <a:tailEnd type="triangle" w="med" len="med"/>
          </a:ln>
        </p:spPr>
        <p:txBody>
          <a:bodyPr/>
          <a:lstStyle/>
          <a:p>
            <a:pPr>
              <a:defRPr/>
            </a:pPr>
            <a:endParaRPr lang="en-US">
              <a:latin typeface="+mn-lt"/>
              <a:ea typeface="ＭＳ Ｐゴシック" charset="-128"/>
              <a:cs typeface="ＭＳ Ｐゴシック" charset="-128"/>
            </a:endParaRPr>
          </a:p>
        </p:txBody>
      </p:sp>
      <p:sp>
        <p:nvSpPr>
          <p:cNvPr id="41012" name="Rectangle 104"/>
          <p:cNvSpPr>
            <a:spLocks noChangeArrowheads="1"/>
          </p:cNvSpPr>
          <p:nvPr/>
        </p:nvSpPr>
        <p:spPr bwMode="auto">
          <a:xfrm>
            <a:off x="3311525" y="4741863"/>
            <a:ext cx="1028700" cy="366712"/>
          </a:xfrm>
          <a:prstGeom prst="rect">
            <a:avLst/>
          </a:prstGeom>
          <a:noFill/>
          <a:ln w="12700">
            <a:noFill/>
            <a:miter lim="800000"/>
            <a:headEnd/>
            <a:tailEnd/>
          </a:ln>
        </p:spPr>
        <p:txBody>
          <a:bodyPr wrap="none" lIns="90488" tIns="44450" rIns="90488" bIns="44450">
            <a:spAutoFit/>
          </a:bodyPr>
          <a:lstStyle/>
          <a:p>
            <a:pPr>
              <a:defRPr/>
            </a:pPr>
            <a:r>
              <a:rPr lang="en-US" b="1">
                <a:latin typeface="+mn-lt"/>
                <a:ea typeface="ＭＳ Ｐゴシック" charset="-128"/>
                <a:cs typeface="ＭＳ Ｐゴシック" charset="-128"/>
              </a:rPr>
              <a:t>4 (MSBs)</a:t>
            </a:r>
          </a:p>
        </p:txBody>
      </p:sp>
      <p:sp>
        <p:nvSpPr>
          <p:cNvPr id="41013" name="Rectangle 105"/>
          <p:cNvSpPr>
            <a:spLocks noChangeArrowheads="1"/>
          </p:cNvSpPr>
          <p:nvPr/>
        </p:nvSpPr>
        <p:spPr bwMode="auto">
          <a:xfrm rot="16200000">
            <a:off x="3905251" y="3916362"/>
            <a:ext cx="417512" cy="366713"/>
          </a:xfrm>
          <a:prstGeom prst="rect">
            <a:avLst/>
          </a:prstGeom>
          <a:noFill/>
          <a:ln w="12700">
            <a:noFill/>
            <a:miter lim="800000"/>
            <a:headEnd/>
            <a:tailEnd/>
          </a:ln>
        </p:spPr>
        <p:txBody>
          <a:bodyPr wrap="none" lIns="90488" tIns="44450" rIns="90488" bIns="44450">
            <a:spAutoFit/>
          </a:bodyPr>
          <a:lstStyle/>
          <a:p>
            <a:pPr>
              <a:defRPr/>
            </a:pPr>
            <a:r>
              <a:rPr lang="en-US" b="1" dirty="0">
                <a:latin typeface="+mn-lt"/>
                <a:ea typeface="ＭＳ Ｐゴシック" charset="-128"/>
                <a:cs typeface="ＭＳ Ｐゴシック" charset="-128"/>
              </a:rPr>
              <a:t>00</a:t>
            </a:r>
          </a:p>
        </p:txBody>
      </p:sp>
      <p:sp>
        <p:nvSpPr>
          <p:cNvPr id="41014" name="Rectangle 106"/>
          <p:cNvSpPr>
            <a:spLocks noChangeArrowheads="1"/>
          </p:cNvSpPr>
          <p:nvPr/>
        </p:nvSpPr>
        <p:spPr bwMode="auto">
          <a:xfrm>
            <a:off x="3962400" y="3962400"/>
            <a:ext cx="293688" cy="292100"/>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41015" name="Line 107"/>
          <p:cNvSpPr>
            <a:spLocks noChangeShapeType="1"/>
          </p:cNvSpPr>
          <p:nvPr/>
        </p:nvSpPr>
        <p:spPr bwMode="auto">
          <a:xfrm flipH="1">
            <a:off x="3429000" y="4648200"/>
            <a:ext cx="152400" cy="152400"/>
          </a:xfrm>
          <a:prstGeom prst="line">
            <a:avLst/>
          </a:prstGeom>
          <a:noFill/>
          <a:ln w="19050">
            <a:solidFill>
              <a:schemeClr val="tx1"/>
            </a:solidFill>
            <a:round/>
            <a:headEnd/>
            <a:tailEnd/>
          </a:ln>
        </p:spPr>
        <p:txBody>
          <a:bodyPr wrap="none" anchor="ctr">
            <a:spAutoFit/>
          </a:bodyPr>
          <a:lstStyle/>
          <a:p>
            <a:pPr>
              <a:defRPr/>
            </a:pPr>
            <a:endParaRPr lang="en-US">
              <a:latin typeface="+mn-lt"/>
              <a:ea typeface="ＭＳ Ｐゴシック" charset="-128"/>
              <a:cs typeface="ＭＳ Ｐゴシック" charset="-128"/>
            </a:endParaRPr>
          </a:p>
        </p:txBody>
      </p:sp>
      <p:sp>
        <p:nvSpPr>
          <p:cNvPr id="80952" name="Rectangle 108"/>
          <p:cNvSpPr>
            <a:spLocks noChangeArrowheads="1"/>
          </p:cNvSpPr>
          <p:nvPr/>
        </p:nvSpPr>
        <p:spPr bwMode="auto">
          <a:xfrm>
            <a:off x="5791200" y="3200400"/>
            <a:ext cx="3200400" cy="3081338"/>
          </a:xfrm>
          <a:prstGeom prst="rect">
            <a:avLst/>
          </a:prstGeom>
          <a:noFill/>
          <a:ln w="12700">
            <a:noFill/>
            <a:miter lim="800000"/>
            <a:headEnd/>
            <a:tailEnd/>
          </a:ln>
        </p:spPr>
        <p:txBody>
          <a:bodyPr>
            <a:spAutoFit/>
          </a:bodyPr>
          <a:lstStyle/>
          <a:p>
            <a:pPr>
              <a:defRPr/>
            </a:pPr>
            <a:r>
              <a:rPr lang="en-US" sz="2800" u="sng" dirty="0">
                <a:latin typeface="+mn-lt"/>
                <a:ea typeface="ＭＳ Ｐゴシック" charset="-128"/>
                <a:cs typeface="ＭＳ Ｐゴシック" charset="-128"/>
              </a:rPr>
              <a:t>Query</a:t>
            </a:r>
            <a:endParaRPr lang="en-US" sz="2800" dirty="0">
              <a:latin typeface="+mn-lt"/>
              <a:ea typeface="ＭＳ Ｐゴシック" charset="-128"/>
              <a:cs typeface="ＭＳ Ｐゴシック" charset="-128"/>
            </a:endParaRPr>
          </a:p>
          <a:p>
            <a:pPr>
              <a:buFontTx/>
              <a:buChar char="•"/>
              <a:defRPr/>
            </a:pPr>
            <a:r>
              <a:rPr lang="en-US" sz="2800" dirty="0">
                <a:latin typeface="+mn-lt"/>
                <a:ea typeface="ＭＳ Ｐゴシック" charset="-128"/>
                <a:cs typeface="ＭＳ Ｐゴシック" charset="-128"/>
              </a:rPr>
              <a:t> Can Zero still</a:t>
            </a:r>
            <a:br>
              <a:rPr lang="en-US" sz="2800" dirty="0">
                <a:latin typeface="+mn-lt"/>
                <a:ea typeface="ＭＳ Ｐゴシック" charset="-128"/>
                <a:cs typeface="ＭＳ Ｐゴシック" charset="-128"/>
              </a:rPr>
            </a:br>
            <a:r>
              <a:rPr lang="en-US" sz="2800" dirty="0">
                <a:latin typeface="+mn-lt"/>
                <a:ea typeface="ＭＳ Ｐゴシック" charset="-128"/>
                <a:cs typeface="ＭＳ Ｐゴシック" charset="-128"/>
              </a:rPr>
              <a:t>   get asserted?</a:t>
            </a:r>
          </a:p>
          <a:p>
            <a:pPr>
              <a:buFontTx/>
              <a:buChar char="•"/>
              <a:defRPr/>
            </a:pPr>
            <a:endParaRPr lang="en-US" sz="2800" dirty="0">
              <a:latin typeface="+mn-lt"/>
              <a:ea typeface="ＭＳ Ｐゴシック" charset="-128"/>
              <a:cs typeface="ＭＳ Ｐゴシック" charset="-128"/>
            </a:endParaRPr>
          </a:p>
          <a:p>
            <a:pPr>
              <a:buFontTx/>
              <a:buChar char="•"/>
              <a:defRPr/>
            </a:pPr>
            <a:r>
              <a:rPr lang="en-US" sz="2800" dirty="0">
                <a:latin typeface="+mn-lt"/>
                <a:ea typeface="ＭＳ Ｐゴシック" charset="-128"/>
                <a:cs typeface="ＭＳ Ｐゴシック" charset="-128"/>
              </a:rPr>
              <a:t> Does </a:t>
            </a:r>
            <a:r>
              <a:rPr lang="en-US" sz="2800" dirty="0" err="1">
                <a:latin typeface="+mn-lt"/>
                <a:ea typeface="ＭＳ Ｐゴシック" charset="-128"/>
                <a:cs typeface="ＭＳ Ｐゴシック" charset="-128"/>
              </a:rPr>
              <a:t>nPC_sel</a:t>
            </a:r>
            <a:r>
              <a:rPr lang="en-US" sz="2800" dirty="0">
                <a:latin typeface="+mn-lt"/>
                <a:ea typeface="ＭＳ Ｐゴシック" charset="-128"/>
                <a:cs typeface="ＭＳ Ｐゴシック" charset="-128"/>
              </a:rPr>
              <a:t/>
            </a:r>
            <a:br>
              <a:rPr lang="en-US" sz="2800" dirty="0">
                <a:latin typeface="+mn-lt"/>
                <a:ea typeface="ＭＳ Ｐゴシック" charset="-128"/>
                <a:cs typeface="ＭＳ Ｐゴシック" charset="-128"/>
              </a:rPr>
            </a:br>
            <a:r>
              <a:rPr lang="en-US" sz="2800" dirty="0">
                <a:latin typeface="+mn-lt"/>
                <a:ea typeface="ＭＳ Ｐゴシック" charset="-128"/>
                <a:cs typeface="ＭＳ Ｐゴシック" charset="-128"/>
              </a:rPr>
              <a:t>  need to be 0? </a:t>
            </a:r>
          </a:p>
          <a:p>
            <a:pPr lvl="1">
              <a:buFontTx/>
              <a:buChar char="•"/>
              <a:defRPr/>
            </a:pPr>
            <a:r>
              <a:rPr lang="en-US" sz="2800" dirty="0">
                <a:latin typeface="+mn-lt"/>
                <a:ea typeface="ＭＳ Ｐゴシック" charset="-128"/>
                <a:cs typeface="ＭＳ Ｐゴシック" charset="-128"/>
              </a:rPr>
              <a:t> If not, what? </a:t>
            </a:r>
          </a:p>
        </p:txBody>
      </p:sp>
      <p:sp>
        <p:nvSpPr>
          <p:cNvPr id="41017" name="Line 109"/>
          <p:cNvSpPr>
            <a:spLocks noChangeShapeType="1"/>
          </p:cNvSpPr>
          <p:nvPr/>
        </p:nvSpPr>
        <p:spPr bwMode="auto">
          <a:xfrm>
            <a:off x="3276600" y="3810000"/>
            <a:ext cx="2286000" cy="0"/>
          </a:xfrm>
          <a:prstGeom prst="line">
            <a:avLst/>
          </a:prstGeom>
          <a:noFill/>
          <a:ln w="57150">
            <a:solidFill>
              <a:srgbClr val="FF0000"/>
            </a:solidFill>
            <a:round/>
            <a:headEnd/>
            <a:tailEnd/>
          </a:ln>
        </p:spPr>
        <p:txBody>
          <a:bodyPr wrap="none" anchor="ctr">
            <a:spAutoFit/>
          </a:bodyPr>
          <a:lstStyle/>
          <a:p>
            <a:pPr>
              <a:defRPr/>
            </a:pPr>
            <a:endParaRPr lang="en-US">
              <a:latin typeface="+mn-lt"/>
              <a:ea typeface="ＭＳ Ｐゴシック" charset="-128"/>
              <a:cs typeface="ＭＳ Ｐゴシック" charset="-128"/>
            </a:endParaRPr>
          </a:p>
        </p:txBody>
      </p:sp>
      <p:sp>
        <p:nvSpPr>
          <p:cNvPr id="41018" name="Line 110"/>
          <p:cNvSpPr>
            <a:spLocks noChangeShapeType="1"/>
          </p:cNvSpPr>
          <p:nvPr/>
        </p:nvSpPr>
        <p:spPr bwMode="auto">
          <a:xfrm flipH="1">
            <a:off x="3581400" y="4244975"/>
            <a:ext cx="152400" cy="152400"/>
          </a:xfrm>
          <a:prstGeom prst="line">
            <a:avLst/>
          </a:prstGeom>
          <a:noFill/>
          <a:ln w="19050">
            <a:solidFill>
              <a:schemeClr val="tx1"/>
            </a:solidFill>
            <a:round/>
            <a:headEnd/>
            <a:tailEnd/>
          </a:ln>
        </p:spPr>
        <p:txBody>
          <a:bodyPr wrap="none" anchor="ctr">
            <a:spAutoFit/>
          </a:bodyPr>
          <a:lstStyle/>
          <a:p>
            <a:pPr>
              <a:defRPr/>
            </a:pPr>
            <a:endParaRPr lang="en-US">
              <a:latin typeface="+mn-lt"/>
              <a:ea typeface="ＭＳ Ｐゴシック" charset="-128"/>
              <a:cs typeface="ＭＳ Ｐゴシック" charset="-128"/>
            </a:endParaRPr>
          </a:p>
        </p:txBody>
      </p:sp>
      <p:sp>
        <p:nvSpPr>
          <p:cNvPr id="41019" name="Rectangle 111"/>
          <p:cNvSpPr>
            <a:spLocks noChangeArrowheads="1"/>
          </p:cNvSpPr>
          <p:nvPr/>
        </p:nvSpPr>
        <p:spPr bwMode="auto">
          <a:xfrm>
            <a:off x="3505200" y="3908425"/>
            <a:ext cx="417513" cy="366713"/>
          </a:xfrm>
          <a:prstGeom prst="rect">
            <a:avLst/>
          </a:prstGeom>
          <a:noFill/>
          <a:ln w="12700">
            <a:noFill/>
            <a:miter lim="800000"/>
            <a:headEnd/>
            <a:tailEnd/>
          </a:ln>
        </p:spPr>
        <p:txBody>
          <a:bodyPr wrap="none" lIns="90488" tIns="44450" rIns="90488" bIns="44450">
            <a:spAutoFit/>
          </a:bodyPr>
          <a:lstStyle/>
          <a:p>
            <a:pPr>
              <a:defRPr/>
            </a:pPr>
            <a:r>
              <a:rPr lang="en-US" b="1">
                <a:latin typeface="+mn-lt"/>
                <a:ea typeface="ＭＳ Ｐゴシック" charset="-128"/>
                <a:cs typeface="ＭＳ Ｐゴシック" charset="-128"/>
              </a:rPr>
              <a:t>26</a:t>
            </a:r>
          </a:p>
        </p:txBody>
      </p:sp>
      <p:cxnSp>
        <p:nvCxnSpPr>
          <p:cNvPr id="118" name="Straight Arrow Connector 117"/>
          <p:cNvCxnSpPr/>
          <p:nvPr/>
        </p:nvCxnSpPr>
        <p:spPr>
          <a:xfrm>
            <a:off x="1201738" y="6299200"/>
            <a:ext cx="373062" cy="1588"/>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0" name="Straight Arrow Connector 119"/>
          <p:cNvCxnSpPr/>
          <p:nvPr/>
        </p:nvCxnSpPr>
        <p:spPr>
          <a:xfrm>
            <a:off x="1811338" y="6316663"/>
            <a:ext cx="373062" cy="158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45117" name="Group 114"/>
          <p:cNvGrpSpPr>
            <a:grpSpLocks/>
          </p:cNvGrpSpPr>
          <p:nvPr/>
        </p:nvGrpSpPr>
        <p:grpSpPr bwMode="auto">
          <a:xfrm>
            <a:off x="5195888" y="5168900"/>
            <a:ext cx="152400" cy="381000"/>
            <a:chOff x="2084917" y="5338763"/>
            <a:chExt cx="152400" cy="381000"/>
          </a:xfrm>
        </p:grpSpPr>
        <p:grpSp>
          <p:nvGrpSpPr>
            <p:cNvPr id="45118" name="Group 135"/>
            <p:cNvGrpSpPr>
              <a:grpSpLocks/>
            </p:cNvGrpSpPr>
            <p:nvPr/>
          </p:nvGrpSpPr>
          <p:grpSpPr bwMode="auto">
            <a:xfrm rot="-5400000">
              <a:off x="2084917" y="5338763"/>
              <a:ext cx="152400" cy="152400"/>
              <a:chOff x="7143750" y="6113463"/>
              <a:chExt cx="152400" cy="152400"/>
            </a:xfrm>
          </p:grpSpPr>
          <p:sp>
            <p:nvSpPr>
              <p:cNvPr id="121" name="Line 69"/>
              <p:cNvSpPr>
                <a:spLocks noChangeShapeType="1"/>
              </p:cNvSpPr>
              <p:nvPr/>
            </p:nvSpPr>
            <p:spPr bwMode="auto">
              <a:xfrm>
                <a:off x="7145337" y="6111875"/>
                <a:ext cx="152400" cy="762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122" name="Line 70"/>
              <p:cNvSpPr>
                <a:spLocks noChangeShapeType="1"/>
              </p:cNvSpPr>
              <p:nvPr/>
            </p:nvSpPr>
            <p:spPr bwMode="auto">
              <a:xfrm flipH="1">
                <a:off x="7143750" y="6189663"/>
                <a:ext cx="152400" cy="762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grpSp>
        <p:sp>
          <p:nvSpPr>
            <p:cNvPr id="119" name="Line 90"/>
            <p:cNvSpPr>
              <a:spLocks noChangeShapeType="1"/>
            </p:cNvSpPr>
            <p:nvPr/>
          </p:nvSpPr>
          <p:spPr bwMode="auto">
            <a:xfrm rot="16200000" flipH="1">
              <a:off x="2046817" y="5605463"/>
              <a:ext cx="228600" cy="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grpSp>
    </p:spTree>
    <p:extLst>
      <p:ext uri="{BB962C8B-B14F-4D97-AF65-F5344CB8AC3E}">
        <p14:creationId xmlns:p14="http://schemas.microsoft.com/office/powerpoint/2010/main" val="14389098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916135" y="3458552"/>
            <a:ext cx="6094228" cy="3399447"/>
            <a:chOff x="111685" y="808564"/>
            <a:chExt cx="8803715" cy="6095216"/>
          </a:xfrm>
        </p:grpSpPr>
        <p:sp>
          <p:nvSpPr>
            <p:cNvPr id="14339" name="Rectangle 3"/>
            <p:cNvSpPr>
              <a:spLocks noChangeArrowheads="1"/>
            </p:cNvSpPr>
            <p:nvPr/>
          </p:nvSpPr>
          <p:spPr bwMode="auto">
            <a:xfrm rot="10800000" flipV="1">
              <a:off x="111685" y="6123906"/>
              <a:ext cx="829143" cy="456416"/>
            </a:xfrm>
            <a:prstGeom prst="rect">
              <a:avLst/>
            </a:prstGeom>
            <a:noFill/>
            <a:ln w="12700">
              <a:noFill/>
              <a:miter lim="800000"/>
              <a:headEnd/>
              <a:tailEnd/>
            </a:ln>
          </p:spPr>
          <p:txBody>
            <a:bodyPr wrap="none" lIns="90488" tIns="44450" rIns="90488" bIns="44450">
              <a:prstTxWarp prst="textNoShape">
                <a:avLst/>
              </a:prstTxWarp>
              <a:spAutoFit/>
            </a:bodyPr>
            <a:lstStyle/>
            <a:p>
              <a:r>
                <a:rPr lang="en-US" sz="1200">
                  <a:solidFill>
                    <a:schemeClr val="tx1"/>
                  </a:solidFill>
                  <a:latin typeface="Times" charset="0"/>
                </a:rPr>
                <a:t>imm16</a:t>
              </a:r>
            </a:p>
          </p:txBody>
        </p:sp>
        <p:sp>
          <p:nvSpPr>
            <p:cNvPr id="14340" name="Rectangle 4"/>
            <p:cNvSpPr>
              <a:spLocks noChangeArrowheads="1"/>
            </p:cNvSpPr>
            <p:nvPr/>
          </p:nvSpPr>
          <p:spPr bwMode="auto">
            <a:xfrm>
              <a:off x="6934199" y="4021665"/>
              <a:ext cx="433888" cy="430822"/>
            </a:xfrm>
            <a:prstGeom prst="rect">
              <a:avLst/>
            </a:prstGeom>
            <a:noFill/>
            <a:ln w="12700">
              <a:noFill/>
              <a:miter lim="800000"/>
              <a:headEnd/>
              <a:tailEnd/>
            </a:ln>
          </p:spPr>
          <p:txBody>
            <a:bodyPr wrap="none" lIns="90488" tIns="44450" rIns="90488" bIns="44450">
              <a:prstTxWarp prst="textNoShape">
                <a:avLst/>
              </a:prstTxWarp>
              <a:spAutoFit/>
            </a:bodyPr>
            <a:lstStyle/>
            <a:p>
              <a:r>
                <a:rPr lang="en-US" sz="1050">
                  <a:solidFill>
                    <a:schemeClr val="tx1"/>
                  </a:solidFill>
                  <a:latin typeface="Times" charset="0"/>
                </a:rPr>
                <a:t>32</a:t>
              </a:r>
            </a:p>
          </p:txBody>
        </p:sp>
        <p:sp>
          <p:nvSpPr>
            <p:cNvPr id="14341" name="Rectangle 5"/>
            <p:cNvSpPr>
              <a:spLocks noChangeArrowheads="1"/>
            </p:cNvSpPr>
            <p:nvPr/>
          </p:nvSpPr>
          <p:spPr bwMode="auto">
            <a:xfrm>
              <a:off x="6046789" y="2408765"/>
              <a:ext cx="1039812" cy="456416"/>
            </a:xfrm>
            <a:prstGeom prst="rect">
              <a:avLst/>
            </a:prstGeom>
            <a:noFill/>
            <a:ln w="12700">
              <a:noFill/>
              <a:miter lim="800000"/>
              <a:headEnd/>
              <a:tailEnd/>
            </a:ln>
          </p:spPr>
          <p:txBody>
            <a:bodyPr lIns="90488" tIns="44450" rIns="90488" bIns="44450">
              <a:prstTxWarp prst="textNoShape">
                <a:avLst/>
              </a:prstTxWarp>
              <a:spAutoFit/>
            </a:bodyPr>
            <a:lstStyle/>
            <a:p>
              <a:r>
                <a:rPr lang="en-US" sz="1200" b="1" u="sng" dirty="0" err="1">
                  <a:solidFill>
                    <a:srgbClr val="0000FF"/>
                  </a:solidFill>
                  <a:latin typeface="+mn-lt"/>
                  <a:ea typeface="ＭＳ Ｐゴシック" charset="-128"/>
                  <a:cs typeface="ＭＳ Ｐゴシック" charset="-128"/>
                </a:rPr>
                <a:t>ALUctr</a:t>
              </a:r>
              <a:endParaRPr lang="en-US" sz="1200" b="1" u="sng" dirty="0">
                <a:solidFill>
                  <a:srgbClr val="0000FF"/>
                </a:solidFill>
                <a:latin typeface="+mn-lt"/>
                <a:ea typeface="ＭＳ Ｐゴシック" charset="-128"/>
                <a:cs typeface="ＭＳ Ｐゴシック" charset="-128"/>
              </a:endParaRPr>
            </a:p>
          </p:txBody>
        </p:sp>
        <p:sp>
          <p:nvSpPr>
            <p:cNvPr id="14342" name="Rectangle 6"/>
            <p:cNvSpPr>
              <a:spLocks noChangeArrowheads="1"/>
            </p:cNvSpPr>
            <p:nvPr/>
          </p:nvSpPr>
          <p:spPr bwMode="auto">
            <a:xfrm>
              <a:off x="3048001" y="4783664"/>
              <a:ext cx="502622" cy="456416"/>
            </a:xfrm>
            <a:prstGeom prst="rect">
              <a:avLst/>
            </a:prstGeom>
            <a:noFill/>
            <a:ln w="12700">
              <a:noFill/>
              <a:miter lim="800000"/>
              <a:headEnd/>
              <a:tailEnd/>
            </a:ln>
          </p:spPr>
          <p:txBody>
            <a:bodyPr wrap="none" lIns="90488" tIns="44450" rIns="90488" bIns="44450">
              <a:prstTxWarp prst="textNoShape">
                <a:avLst/>
              </a:prstTxWarp>
              <a:spAutoFit/>
            </a:bodyPr>
            <a:lstStyle/>
            <a:p>
              <a:r>
                <a:rPr lang="en-US" sz="1200">
                  <a:solidFill>
                    <a:schemeClr val="tx1"/>
                  </a:solidFill>
                  <a:latin typeface="Times" charset="0"/>
                </a:rPr>
                <a:t>clk</a:t>
              </a:r>
            </a:p>
          </p:txBody>
        </p:sp>
        <p:sp>
          <p:nvSpPr>
            <p:cNvPr id="14343" name="Rectangle 7"/>
            <p:cNvSpPr>
              <a:spLocks noChangeArrowheads="1"/>
            </p:cNvSpPr>
            <p:nvPr/>
          </p:nvSpPr>
          <p:spPr bwMode="auto">
            <a:xfrm>
              <a:off x="2503488" y="3878790"/>
              <a:ext cx="685851" cy="430822"/>
            </a:xfrm>
            <a:prstGeom prst="rect">
              <a:avLst/>
            </a:prstGeom>
            <a:noFill/>
            <a:ln w="12700">
              <a:noFill/>
              <a:miter lim="800000"/>
              <a:headEnd/>
              <a:tailEnd/>
            </a:ln>
          </p:spPr>
          <p:txBody>
            <a:bodyPr wrap="none" lIns="90488" tIns="44450" rIns="90488" bIns="44450">
              <a:prstTxWarp prst="textNoShape">
                <a:avLst/>
              </a:prstTxWarp>
              <a:spAutoFit/>
            </a:bodyPr>
            <a:lstStyle/>
            <a:p>
              <a:r>
                <a:rPr lang="en-US" sz="1100">
                  <a:solidFill>
                    <a:schemeClr val="tx1"/>
                  </a:solidFill>
                  <a:latin typeface="Times" charset="0"/>
                </a:rPr>
                <a:t>busW</a:t>
              </a:r>
            </a:p>
          </p:txBody>
        </p:sp>
        <p:sp>
          <p:nvSpPr>
            <p:cNvPr id="14344" name="Rectangle 8"/>
            <p:cNvSpPr>
              <a:spLocks noChangeArrowheads="1"/>
            </p:cNvSpPr>
            <p:nvPr/>
          </p:nvSpPr>
          <p:spPr bwMode="auto">
            <a:xfrm>
              <a:off x="2625725" y="3183463"/>
              <a:ext cx="822699" cy="456416"/>
            </a:xfrm>
            <a:prstGeom prst="rect">
              <a:avLst/>
            </a:prstGeom>
            <a:noFill/>
            <a:ln w="12700">
              <a:noFill/>
              <a:miter lim="800000"/>
              <a:headEnd/>
              <a:tailEnd/>
            </a:ln>
          </p:spPr>
          <p:txBody>
            <a:bodyPr wrap="none" lIns="90488" tIns="44450" rIns="90488" bIns="44450">
              <a:prstTxWarp prst="textNoShape">
                <a:avLst/>
              </a:prstTxWarp>
              <a:spAutoFit/>
            </a:bodyPr>
            <a:lstStyle/>
            <a:p>
              <a:r>
                <a:rPr lang="en-US" sz="1200" b="1" u="sng" dirty="0" err="1">
                  <a:solidFill>
                    <a:srgbClr val="0000FF"/>
                  </a:solidFill>
                  <a:latin typeface="+mn-lt"/>
                  <a:ea typeface="ＭＳ Ｐゴシック" charset="-128"/>
                  <a:cs typeface="ＭＳ Ｐゴシック" charset="-128"/>
                </a:rPr>
                <a:t>RegWr</a:t>
              </a:r>
              <a:endParaRPr lang="en-US" sz="1200" b="1" u="sng" dirty="0">
                <a:solidFill>
                  <a:srgbClr val="0000FF"/>
                </a:solidFill>
                <a:latin typeface="+mn-lt"/>
                <a:ea typeface="ＭＳ Ｐゴシック" charset="-128"/>
                <a:cs typeface="ＭＳ Ｐゴシック" charset="-128"/>
              </a:endParaRPr>
            </a:p>
          </p:txBody>
        </p:sp>
        <p:sp>
          <p:nvSpPr>
            <p:cNvPr id="14345" name="Line 9"/>
            <p:cNvSpPr>
              <a:spLocks noChangeShapeType="1"/>
            </p:cNvSpPr>
            <p:nvPr/>
          </p:nvSpPr>
          <p:spPr bwMode="auto">
            <a:xfrm flipH="1">
              <a:off x="2813050" y="4197877"/>
              <a:ext cx="88900" cy="128587"/>
            </a:xfrm>
            <a:prstGeom prst="line">
              <a:avLst/>
            </a:prstGeom>
            <a:noFill/>
            <a:ln w="12700">
              <a:solidFill>
                <a:schemeClr val="tx1"/>
              </a:solidFill>
              <a:round/>
              <a:headEnd/>
              <a:tailEnd/>
            </a:ln>
          </p:spPr>
          <p:txBody>
            <a:bodyPr wrap="none" anchor="ctr">
              <a:prstTxWarp prst="textNoShape">
                <a:avLst/>
              </a:prstTxWarp>
            </a:bodyPr>
            <a:lstStyle/>
            <a:p>
              <a:endParaRPr lang="en-US" sz="1100"/>
            </a:p>
          </p:txBody>
        </p:sp>
        <p:sp>
          <p:nvSpPr>
            <p:cNvPr id="14346" name="Rectangle 10"/>
            <p:cNvSpPr>
              <a:spLocks noChangeArrowheads="1"/>
            </p:cNvSpPr>
            <p:nvPr/>
          </p:nvSpPr>
          <p:spPr bwMode="auto">
            <a:xfrm>
              <a:off x="2665413" y="4297889"/>
              <a:ext cx="433888" cy="430822"/>
            </a:xfrm>
            <a:prstGeom prst="rect">
              <a:avLst/>
            </a:prstGeom>
            <a:noFill/>
            <a:ln w="12700">
              <a:noFill/>
              <a:miter lim="800000"/>
              <a:headEnd/>
              <a:tailEnd/>
            </a:ln>
          </p:spPr>
          <p:txBody>
            <a:bodyPr wrap="none" lIns="90488" tIns="44450" rIns="90488" bIns="44450">
              <a:prstTxWarp prst="textNoShape">
                <a:avLst/>
              </a:prstTxWarp>
              <a:spAutoFit/>
            </a:bodyPr>
            <a:lstStyle/>
            <a:p>
              <a:r>
                <a:rPr lang="en-US" sz="1050">
                  <a:solidFill>
                    <a:schemeClr val="tx1"/>
                  </a:solidFill>
                  <a:latin typeface="Times" charset="0"/>
                </a:rPr>
                <a:t>32</a:t>
              </a:r>
            </a:p>
          </p:txBody>
        </p:sp>
        <p:sp>
          <p:nvSpPr>
            <p:cNvPr id="14347" name="Line 11"/>
            <p:cNvSpPr>
              <a:spLocks noChangeShapeType="1"/>
            </p:cNvSpPr>
            <p:nvPr/>
          </p:nvSpPr>
          <p:spPr bwMode="auto">
            <a:xfrm flipH="1">
              <a:off x="5638800" y="4021664"/>
              <a:ext cx="88900" cy="130175"/>
            </a:xfrm>
            <a:prstGeom prst="line">
              <a:avLst/>
            </a:prstGeom>
            <a:noFill/>
            <a:ln w="12700">
              <a:solidFill>
                <a:schemeClr val="tx1"/>
              </a:solidFill>
              <a:round/>
              <a:headEnd/>
              <a:tailEnd/>
            </a:ln>
          </p:spPr>
          <p:txBody>
            <a:bodyPr wrap="none" anchor="ctr">
              <a:prstTxWarp prst="textNoShape">
                <a:avLst/>
              </a:prstTxWarp>
            </a:bodyPr>
            <a:lstStyle/>
            <a:p>
              <a:endParaRPr lang="en-US" sz="1100"/>
            </a:p>
          </p:txBody>
        </p:sp>
        <p:sp>
          <p:nvSpPr>
            <p:cNvPr id="14348" name="Rectangle 12"/>
            <p:cNvSpPr>
              <a:spLocks noChangeArrowheads="1"/>
            </p:cNvSpPr>
            <p:nvPr/>
          </p:nvSpPr>
          <p:spPr bwMode="auto">
            <a:xfrm>
              <a:off x="5486400" y="3716863"/>
              <a:ext cx="433888" cy="430822"/>
            </a:xfrm>
            <a:prstGeom prst="rect">
              <a:avLst/>
            </a:prstGeom>
            <a:noFill/>
            <a:ln w="12700">
              <a:noFill/>
              <a:miter lim="800000"/>
              <a:headEnd/>
              <a:tailEnd/>
            </a:ln>
          </p:spPr>
          <p:txBody>
            <a:bodyPr wrap="none" lIns="90488" tIns="44450" rIns="90488" bIns="44450">
              <a:prstTxWarp prst="textNoShape">
                <a:avLst/>
              </a:prstTxWarp>
              <a:spAutoFit/>
            </a:bodyPr>
            <a:lstStyle/>
            <a:p>
              <a:r>
                <a:rPr lang="en-US" sz="1050">
                  <a:solidFill>
                    <a:schemeClr val="tx1"/>
                  </a:solidFill>
                  <a:latin typeface="Times" charset="0"/>
                </a:rPr>
                <a:t>32</a:t>
              </a:r>
            </a:p>
          </p:txBody>
        </p:sp>
        <p:sp>
          <p:nvSpPr>
            <p:cNvPr id="14349" name="Rectangle 13"/>
            <p:cNvSpPr>
              <a:spLocks noChangeArrowheads="1"/>
            </p:cNvSpPr>
            <p:nvPr/>
          </p:nvSpPr>
          <p:spPr bwMode="auto">
            <a:xfrm>
              <a:off x="4692651" y="3716864"/>
              <a:ext cx="680230" cy="456416"/>
            </a:xfrm>
            <a:prstGeom prst="rect">
              <a:avLst/>
            </a:prstGeom>
            <a:noFill/>
            <a:ln w="12700">
              <a:noFill/>
              <a:miter lim="800000"/>
              <a:headEnd/>
              <a:tailEnd/>
            </a:ln>
          </p:spPr>
          <p:txBody>
            <a:bodyPr wrap="none" lIns="90488" tIns="44450" rIns="90488" bIns="44450">
              <a:prstTxWarp prst="textNoShape">
                <a:avLst/>
              </a:prstTxWarp>
              <a:spAutoFit/>
            </a:bodyPr>
            <a:lstStyle/>
            <a:p>
              <a:r>
                <a:rPr lang="en-US" sz="1200">
                  <a:solidFill>
                    <a:schemeClr val="tx1"/>
                  </a:solidFill>
                  <a:latin typeface="Times" charset="0"/>
                </a:rPr>
                <a:t>busA</a:t>
              </a:r>
            </a:p>
          </p:txBody>
        </p:sp>
        <p:sp>
          <p:nvSpPr>
            <p:cNvPr id="14350" name="Line 14"/>
            <p:cNvSpPr>
              <a:spLocks noChangeShapeType="1"/>
            </p:cNvSpPr>
            <p:nvPr/>
          </p:nvSpPr>
          <p:spPr bwMode="auto">
            <a:xfrm flipV="1">
              <a:off x="4953000" y="4555064"/>
              <a:ext cx="76200" cy="152400"/>
            </a:xfrm>
            <a:prstGeom prst="line">
              <a:avLst/>
            </a:prstGeom>
            <a:noFill/>
            <a:ln w="12700">
              <a:solidFill>
                <a:schemeClr val="tx1"/>
              </a:solidFill>
              <a:round/>
              <a:headEnd/>
              <a:tailEnd/>
            </a:ln>
          </p:spPr>
          <p:txBody>
            <a:bodyPr wrap="none" anchor="ctr">
              <a:prstTxWarp prst="textNoShape">
                <a:avLst/>
              </a:prstTxWarp>
            </a:bodyPr>
            <a:lstStyle/>
            <a:p>
              <a:endParaRPr lang="en-US" sz="1100"/>
            </a:p>
          </p:txBody>
        </p:sp>
        <p:sp>
          <p:nvSpPr>
            <p:cNvPr id="14351" name="Rectangle 15"/>
            <p:cNvSpPr>
              <a:spLocks noChangeArrowheads="1"/>
            </p:cNvSpPr>
            <p:nvPr/>
          </p:nvSpPr>
          <p:spPr bwMode="auto">
            <a:xfrm>
              <a:off x="4797426" y="4678889"/>
              <a:ext cx="433888" cy="430822"/>
            </a:xfrm>
            <a:prstGeom prst="rect">
              <a:avLst/>
            </a:prstGeom>
            <a:noFill/>
            <a:ln w="12700">
              <a:noFill/>
              <a:miter lim="800000"/>
              <a:headEnd/>
              <a:tailEnd/>
            </a:ln>
          </p:spPr>
          <p:txBody>
            <a:bodyPr wrap="none" lIns="90488" tIns="44450" rIns="90488" bIns="44450">
              <a:prstTxWarp prst="textNoShape">
                <a:avLst/>
              </a:prstTxWarp>
              <a:spAutoFit/>
            </a:bodyPr>
            <a:lstStyle/>
            <a:p>
              <a:r>
                <a:rPr lang="en-US" sz="1050">
                  <a:solidFill>
                    <a:schemeClr val="tx1"/>
                  </a:solidFill>
                  <a:latin typeface="Times" charset="0"/>
                </a:rPr>
                <a:t>32</a:t>
              </a:r>
            </a:p>
          </p:txBody>
        </p:sp>
        <p:sp>
          <p:nvSpPr>
            <p:cNvPr id="14352" name="Rectangle 16"/>
            <p:cNvSpPr>
              <a:spLocks noChangeArrowheads="1"/>
            </p:cNvSpPr>
            <p:nvPr/>
          </p:nvSpPr>
          <p:spPr bwMode="auto">
            <a:xfrm>
              <a:off x="4724398" y="4250264"/>
              <a:ext cx="668852" cy="456416"/>
            </a:xfrm>
            <a:prstGeom prst="rect">
              <a:avLst/>
            </a:prstGeom>
            <a:noFill/>
            <a:ln w="12700">
              <a:noFill/>
              <a:miter lim="800000"/>
              <a:headEnd/>
              <a:tailEnd/>
            </a:ln>
          </p:spPr>
          <p:txBody>
            <a:bodyPr wrap="none" lIns="90488" tIns="44450" rIns="90488" bIns="44450">
              <a:prstTxWarp prst="textNoShape">
                <a:avLst/>
              </a:prstTxWarp>
              <a:spAutoFit/>
            </a:bodyPr>
            <a:lstStyle/>
            <a:p>
              <a:r>
                <a:rPr lang="en-US" sz="1200">
                  <a:solidFill>
                    <a:schemeClr val="tx1"/>
                  </a:solidFill>
                  <a:latin typeface="Times" charset="0"/>
                </a:rPr>
                <a:t>busB</a:t>
              </a:r>
            </a:p>
          </p:txBody>
        </p:sp>
        <p:sp>
          <p:nvSpPr>
            <p:cNvPr id="14353" name="Line 17"/>
            <p:cNvSpPr>
              <a:spLocks noChangeShapeType="1"/>
            </p:cNvSpPr>
            <p:nvPr/>
          </p:nvSpPr>
          <p:spPr bwMode="auto">
            <a:xfrm flipV="1">
              <a:off x="4343400" y="3561289"/>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sz="1100"/>
            </a:p>
          </p:txBody>
        </p:sp>
        <p:sp>
          <p:nvSpPr>
            <p:cNvPr id="14354" name="Line 18"/>
            <p:cNvSpPr>
              <a:spLocks noChangeShapeType="1"/>
            </p:cNvSpPr>
            <p:nvPr/>
          </p:nvSpPr>
          <p:spPr bwMode="auto">
            <a:xfrm flipV="1">
              <a:off x="3594100" y="3561289"/>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sz="1100"/>
            </a:p>
          </p:txBody>
        </p:sp>
        <p:sp>
          <p:nvSpPr>
            <p:cNvPr id="14355" name="Rectangle 19"/>
            <p:cNvSpPr>
              <a:spLocks noChangeArrowheads="1"/>
            </p:cNvSpPr>
            <p:nvPr/>
          </p:nvSpPr>
          <p:spPr bwMode="auto">
            <a:xfrm>
              <a:off x="3451226" y="3412064"/>
              <a:ext cx="356560" cy="430822"/>
            </a:xfrm>
            <a:prstGeom prst="rect">
              <a:avLst/>
            </a:prstGeom>
            <a:noFill/>
            <a:ln w="12700">
              <a:noFill/>
              <a:miter lim="800000"/>
              <a:headEnd/>
              <a:tailEnd/>
            </a:ln>
          </p:spPr>
          <p:txBody>
            <a:bodyPr wrap="none" lIns="90488" tIns="44450" rIns="90488" bIns="44450">
              <a:prstTxWarp prst="textNoShape">
                <a:avLst/>
              </a:prstTxWarp>
              <a:spAutoFit/>
            </a:bodyPr>
            <a:lstStyle/>
            <a:p>
              <a:r>
                <a:rPr lang="en-US" sz="1050">
                  <a:solidFill>
                    <a:schemeClr val="tx1"/>
                  </a:solidFill>
                  <a:latin typeface="Times" charset="0"/>
                </a:rPr>
                <a:t>5</a:t>
              </a:r>
            </a:p>
          </p:txBody>
        </p:sp>
        <p:sp>
          <p:nvSpPr>
            <p:cNvPr id="14356" name="Line 20"/>
            <p:cNvSpPr>
              <a:spLocks noChangeShapeType="1"/>
            </p:cNvSpPr>
            <p:nvPr/>
          </p:nvSpPr>
          <p:spPr bwMode="auto">
            <a:xfrm flipV="1">
              <a:off x="3975100" y="3561289"/>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sz="1100"/>
            </a:p>
          </p:txBody>
        </p:sp>
        <p:sp>
          <p:nvSpPr>
            <p:cNvPr id="14357" name="Rectangle 21"/>
            <p:cNvSpPr>
              <a:spLocks noChangeArrowheads="1"/>
            </p:cNvSpPr>
            <p:nvPr/>
          </p:nvSpPr>
          <p:spPr bwMode="auto">
            <a:xfrm>
              <a:off x="3810001" y="3412064"/>
              <a:ext cx="356560" cy="430822"/>
            </a:xfrm>
            <a:prstGeom prst="rect">
              <a:avLst/>
            </a:prstGeom>
            <a:noFill/>
            <a:ln w="12700">
              <a:noFill/>
              <a:miter lim="800000"/>
              <a:headEnd/>
              <a:tailEnd/>
            </a:ln>
          </p:spPr>
          <p:txBody>
            <a:bodyPr wrap="none" lIns="90488" tIns="44450" rIns="90488" bIns="44450">
              <a:prstTxWarp prst="textNoShape">
                <a:avLst/>
              </a:prstTxWarp>
              <a:spAutoFit/>
            </a:bodyPr>
            <a:lstStyle/>
            <a:p>
              <a:r>
                <a:rPr lang="en-US" sz="1050">
                  <a:solidFill>
                    <a:schemeClr val="tx1"/>
                  </a:solidFill>
                  <a:latin typeface="Times" charset="0"/>
                </a:rPr>
                <a:t>5</a:t>
              </a:r>
            </a:p>
          </p:txBody>
        </p:sp>
        <p:sp>
          <p:nvSpPr>
            <p:cNvPr id="14358" name="Rectangle 22"/>
            <p:cNvSpPr>
              <a:spLocks noChangeArrowheads="1"/>
            </p:cNvSpPr>
            <p:nvPr/>
          </p:nvSpPr>
          <p:spPr bwMode="auto">
            <a:xfrm>
              <a:off x="3389313" y="3788303"/>
              <a:ext cx="507446" cy="430822"/>
            </a:xfrm>
            <a:prstGeom prst="rect">
              <a:avLst/>
            </a:prstGeom>
            <a:noFill/>
            <a:ln w="12700">
              <a:noFill/>
              <a:miter lim="800000"/>
              <a:headEnd/>
              <a:tailEnd/>
            </a:ln>
          </p:spPr>
          <p:txBody>
            <a:bodyPr wrap="none" lIns="90488" tIns="44450" rIns="90488" bIns="44450">
              <a:prstTxWarp prst="textNoShape">
                <a:avLst/>
              </a:prstTxWarp>
              <a:spAutoFit/>
            </a:bodyPr>
            <a:lstStyle/>
            <a:p>
              <a:r>
                <a:rPr lang="en-US" sz="1050">
                  <a:solidFill>
                    <a:schemeClr val="tx1"/>
                  </a:solidFill>
                  <a:latin typeface="Times" charset="0"/>
                </a:rPr>
                <a:t>Rw</a:t>
              </a:r>
            </a:p>
          </p:txBody>
        </p:sp>
        <p:sp>
          <p:nvSpPr>
            <p:cNvPr id="14359" name="Rectangle 23"/>
            <p:cNvSpPr>
              <a:spLocks noChangeArrowheads="1"/>
            </p:cNvSpPr>
            <p:nvPr/>
          </p:nvSpPr>
          <p:spPr bwMode="auto">
            <a:xfrm>
              <a:off x="3846513" y="3788303"/>
              <a:ext cx="468255" cy="430822"/>
            </a:xfrm>
            <a:prstGeom prst="rect">
              <a:avLst/>
            </a:prstGeom>
            <a:noFill/>
            <a:ln w="12700">
              <a:noFill/>
              <a:miter lim="800000"/>
              <a:headEnd/>
              <a:tailEnd/>
            </a:ln>
          </p:spPr>
          <p:txBody>
            <a:bodyPr wrap="none" lIns="90488" tIns="44450" rIns="90488" bIns="44450">
              <a:prstTxWarp prst="textNoShape">
                <a:avLst/>
              </a:prstTxWarp>
              <a:spAutoFit/>
            </a:bodyPr>
            <a:lstStyle/>
            <a:p>
              <a:r>
                <a:rPr lang="en-US" sz="1050">
                  <a:solidFill>
                    <a:schemeClr val="tx1"/>
                  </a:solidFill>
                  <a:latin typeface="Times" charset="0"/>
                </a:rPr>
                <a:t>Ra</a:t>
              </a:r>
            </a:p>
          </p:txBody>
        </p:sp>
        <p:sp>
          <p:nvSpPr>
            <p:cNvPr id="14360" name="Rectangle 24"/>
            <p:cNvSpPr>
              <a:spLocks noChangeArrowheads="1"/>
            </p:cNvSpPr>
            <p:nvPr/>
          </p:nvSpPr>
          <p:spPr bwMode="auto">
            <a:xfrm>
              <a:off x="4227513" y="3788303"/>
              <a:ext cx="468255" cy="430822"/>
            </a:xfrm>
            <a:prstGeom prst="rect">
              <a:avLst/>
            </a:prstGeom>
            <a:noFill/>
            <a:ln w="12700">
              <a:noFill/>
              <a:miter lim="800000"/>
              <a:headEnd/>
              <a:tailEnd/>
            </a:ln>
          </p:spPr>
          <p:txBody>
            <a:bodyPr wrap="none" lIns="90488" tIns="44450" rIns="90488" bIns="44450">
              <a:prstTxWarp prst="textNoShape">
                <a:avLst/>
              </a:prstTxWarp>
              <a:spAutoFit/>
            </a:bodyPr>
            <a:lstStyle/>
            <a:p>
              <a:r>
                <a:rPr lang="en-US" sz="1050">
                  <a:solidFill>
                    <a:schemeClr val="tx1"/>
                  </a:solidFill>
                  <a:latin typeface="Times" charset="0"/>
                </a:rPr>
                <a:t>Rb</a:t>
              </a:r>
            </a:p>
          </p:txBody>
        </p:sp>
        <p:sp>
          <p:nvSpPr>
            <p:cNvPr id="14361" name="Rectangle 25"/>
            <p:cNvSpPr>
              <a:spLocks noChangeArrowheads="1"/>
            </p:cNvSpPr>
            <p:nvPr/>
          </p:nvSpPr>
          <p:spPr bwMode="auto">
            <a:xfrm>
              <a:off x="3389313" y="4174063"/>
              <a:ext cx="920465" cy="456416"/>
            </a:xfrm>
            <a:prstGeom prst="rect">
              <a:avLst/>
            </a:prstGeom>
            <a:noFill/>
            <a:ln w="12700">
              <a:noFill/>
              <a:miter lim="800000"/>
              <a:headEnd/>
              <a:tailEnd/>
            </a:ln>
          </p:spPr>
          <p:txBody>
            <a:bodyPr wrap="none" lIns="90488" tIns="44450" rIns="90488" bIns="44450">
              <a:prstTxWarp prst="textNoShape">
                <a:avLst/>
              </a:prstTxWarp>
              <a:spAutoFit/>
            </a:bodyPr>
            <a:lstStyle/>
            <a:p>
              <a:r>
                <a:rPr lang="en-US" sz="1200" b="1">
                  <a:solidFill>
                    <a:schemeClr val="tx1"/>
                  </a:solidFill>
                  <a:latin typeface="Times" charset="0"/>
                </a:rPr>
                <a:t>RegFile</a:t>
              </a:r>
            </a:p>
          </p:txBody>
        </p:sp>
        <p:sp>
          <p:nvSpPr>
            <p:cNvPr id="14362" name="Rectangle 26"/>
            <p:cNvSpPr>
              <a:spLocks noChangeArrowheads="1"/>
            </p:cNvSpPr>
            <p:nvPr/>
          </p:nvSpPr>
          <p:spPr bwMode="auto">
            <a:xfrm>
              <a:off x="3810001" y="3183463"/>
              <a:ext cx="444501" cy="430822"/>
            </a:xfrm>
            <a:prstGeom prst="rect">
              <a:avLst/>
            </a:prstGeom>
            <a:noFill/>
            <a:ln w="12700">
              <a:noFill/>
              <a:miter lim="800000"/>
              <a:headEnd/>
              <a:tailEnd/>
            </a:ln>
          </p:spPr>
          <p:txBody>
            <a:bodyPr wrap="none" lIns="90488" tIns="44450" rIns="90488" bIns="44450">
              <a:prstTxWarp prst="textNoShape">
                <a:avLst/>
              </a:prstTxWarp>
              <a:spAutoFit/>
            </a:bodyPr>
            <a:lstStyle/>
            <a:p>
              <a:r>
                <a:rPr lang="en-US" sz="1100">
                  <a:solidFill>
                    <a:schemeClr val="tx1"/>
                  </a:solidFill>
                  <a:latin typeface="Times" charset="0"/>
                </a:rPr>
                <a:t>Rs</a:t>
              </a:r>
            </a:p>
          </p:txBody>
        </p:sp>
        <p:sp>
          <p:nvSpPr>
            <p:cNvPr id="14363" name="Rectangle 27"/>
            <p:cNvSpPr>
              <a:spLocks noChangeArrowheads="1"/>
            </p:cNvSpPr>
            <p:nvPr/>
          </p:nvSpPr>
          <p:spPr bwMode="auto">
            <a:xfrm>
              <a:off x="3641726" y="2421464"/>
              <a:ext cx="423457" cy="430822"/>
            </a:xfrm>
            <a:prstGeom prst="rect">
              <a:avLst/>
            </a:prstGeom>
            <a:noFill/>
            <a:ln w="12700">
              <a:noFill/>
              <a:miter lim="800000"/>
              <a:headEnd/>
              <a:tailEnd/>
            </a:ln>
          </p:spPr>
          <p:txBody>
            <a:bodyPr wrap="none" lIns="90488" tIns="44450" rIns="90488" bIns="44450">
              <a:prstTxWarp prst="textNoShape">
                <a:avLst/>
              </a:prstTxWarp>
              <a:spAutoFit/>
            </a:bodyPr>
            <a:lstStyle/>
            <a:p>
              <a:r>
                <a:rPr lang="en-US" sz="1100">
                  <a:solidFill>
                    <a:schemeClr val="tx1"/>
                  </a:solidFill>
                  <a:latin typeface="Times" charset="0"/>
                </a:rPr>
                <a:t>Rt</a:t>
              </a:r>
            </a:p>
          </p:txBody>
        </p:sp>
        <p:sp>
          <p:nvSpPr>
            <p:cNvPr id="14364" name="Rectangle 28"/>
            <p:cNvSpPr>
              <a:spLocks noChangeArrowheads="1"/>
            </p:cNvSpPr>
            <p:nvPr/>
          </p:nvSpPr>
          <p:spPr bwMode="auto">
            <a:xfrm>
              <a:off x="4177708" y="3183463"/>
              <a:ext cx="423457" cy="430822"/>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sz="1100">
                  <a:solidFill>
                    <a:schemeClr val="tx1"/>
                  </a:solidFill>
                  <a:latin typeface="Times" charset="0"/>
                </a:rPr>
                <a:t>Rt</a:t>
              </a:r>
            </a:p>
          </p:txBody>
        </p:sp>
        <p:sp>
          <p:nvSpPr>
            <p:cNvPr id="14365" name="Rectangle 29"/>
            <p:cNvSpPr>
              <a:spLocks noChangeArrowheads="1"/>
            </p:cNvSpPr>
            <p:nvPr/>
          </p:nvSpPr>
          <p:spPr bwMode="auto">
            <a:xfrm>
              <a:off x="3209926" y="2421464"/>
              <a:ext cx="468255" cy="430822"/>
            </a:xfrm>
            <a:prstGeom prst="rect">
              <a:avLst/>
            </a:prstGeom>
            <a:noFill/>
            <a:ln w="12700">
              <a:noFill/>
              <a:miter lim="800000"/>
              <a:headEnd/>
              <a:tailEnd/>
            </a:ln>
          </p:spPr>
          <p:txBody>
            <a:bodyPr wrap="none" lIns="90488" tIns="44450" rIns="90488" bIns="44450">
              <a:prstTxWarp prst="textNoShape">
                <a:avLst/>
              </a:prstTxWarp>
              <a:spAutoFit/>
            </a:bodyPr>
            <a:lstStyle/>
            <a:p>
              <a:r>
                <a:rPr lang="en-US" sz="1100">
                  <a:solidFill>
                    <a:schemeClr val="tx1"/>
                  </a:solidFill>
                  <a:latin typeface="Times" charset="0"/>
                </a:rPr>
                <a:t>Rd</a:t>
              </a:r>
            </a:p>
          </p:txBody>
        </p:sp>
        <p:sp>
          <p:nvSpPr>
            <p:cNvPr id="14366" name="Rectangle 30"/>
            <p:cNvSpPr>
              <a:spLocks noChangeArrowheads="1"/>
            </p:cNvSpPr>
            <p:nvPr/>
          </p:nvSpPr>
          <p:spPr bwMode="auto">
            <a:xfrm>
              <a:off x="2486026" y="2116665"/>
              <a:ext cx="846293" cy="456416"/>
            </a:xfrm>
            <a:prstGeom prst="rect">
              <a:avLst/>
            </a:prstGeom>
            <a:noFill/>
            <a:ln w="12700">
              <a:noFill/>
              <a:miter lim="800000"/>
              <a:headEnd/>
              <a:tailEnd/>
            </a:ln>
          </p:spPr>
          <p:txBody>
            <a:bodyPr wrap="none" lIns="90488" tIns="44450" rIns="90488" bIns="44450">
              <a:prstTxWarp prst="textNoShape">
                <a:avLst/>
              </a:prstTxWarp>
              <a:spAutoFit/>
            </a:bodyPr>
            <a:lstStyle/>
            <a:p>
              <a:r>
                <a:rPr lang="en-US" sz="1200" b="1" u="sng" dirty="0" err="1">
                  <a:solidFill>
                    <a:srgbClr val="0000FF"/>
                  </a:solidFill>
                  <a:latin typeface="+mn-lt"/>
                  <a:ea typeface="ＭＳ Ｐゴシック" charset="-128"/>
                  <a:cs typeface="ＭＳ Ｐゴシック" charset="-128"/>
                </a:rPr>
                <a:t>RegDst</a:t>
              </a:r>
              <a:endParaRPr lang="en-US" sz="1200" b="1" u="sng" dirty="0">
                <a:solidFill>
                  <a:srgbClr val="0000FF"/>
                </a:solidFill>
                <a:latin typeface="+mn-lt"/>
                <a:ea typeface="ＭＳ Ｐゴシック" charset="-128"/>
                <a:cs typeface="ＭＳ Ｐゴシック" charset="-128"/>
              </a:endParaRPr>
            </a:p>
          </p:txBody>
        </p:sp>
        <p:grpSp>
          <p:nvGrpSpPr>
            <p:cNvPr id="14367" name="Group 31"/>
            <p:cNvGrpSpPr>
              <a:grpSpLocks/>
            </p:cNvGrpSpPr>
            <p:nvPr/>
          </p:nvGrpSpPr>
          <p:grpSpPr bwMode="auto">
            <a:xfrm>
              <a:off x="4521194" y="4950355"/>
              <a:ext cx="368300" cy="1243013"/>
              <a:chOff x="2848" y="3033"/>
              <a:chExt cx="232" cy="783"/>
            </a:xfrm>
          </p:grpSpPr>
          <p:sp>
            <p:nvSpPr>
              <p:cNvPr id="14488" name="Rectangle 32"/>
              <p:cNvSpPr>
                <a:spLocks noChangeArrowheads="1"/>
              </p:cNvSpPr>
              <p:nvPr/>
            </p:nvSpPr>
            <p:spPr bwMode="auto">
              <a:xfrm>
                <a:off x="2848" y="3088"/>
                <a:ext cx="224" cy="656"/>
              </a:xfrm>
              <a:prstGeom prst="rect">
                <a:avLst/>
              </a:prstGeom>
              <a:noFill/>
              <a:ln w="25400">
                <a:solidFill>
                  <a:schemeClr val="tx1"/>
                </a:solidFill>
                <a:miter lim="800000"/>
                <a:headEnd/>
                <a:tailEnd/>
              </a:ln>
            </p:spPr>
            <p:txBody>
              <a:bodyPr wrap="none" anchor="ctr">
                <a:prstTxWarp prst="textNoShape">
                  <a:avLst/>
                </a:prstTxWarp>
              </a:bodyPr>
              <a:lstStyle/>
              <a:p>
                <a:endParaRPr lang="en-US" sz="1100"/>
              </a:p>
            </p:txBody>
          </p:sp>
          <p:sp>
            <p:nvSpPr>
              <p:cNvPr id="14489" name="Rectangle 33"/>
              <p:cNvSpPr>
                <a:spLocks noChangeArrowheads="1"/>
              </p:cNvSpPr>
              <p:nvPr/>
            </p:nvSpPr>
            <p:spPr bwMode="auto">
              <a:xfrm rot="5400000">
                <a:off x="2579" y="3315"/>
                <a:ext cx="783" cy="219"/>
              </a:xfrm>
              <a:prstGeom prst="rect">
                <a:avLst/>
              </a:prstGeom>
              <a:noFill/>
              <a:ln w="12700">
                <a:noFill/>
                <a:miter lim="800000"/>
                <a:headEnd/>
                <a:tailEnd/>
              </a:ln>
            </p:spPr>
            <p:txBody>
              <a:bodyPr wrap="none" lIns="90488" tIns="44450" rIns="90488" bIns="44450">
                <a:prstTxWarp prst="textNoShape">
                  <a:avLst/>
                </a:prstTxWarp>
                <a:spAutoFit/>
              </a:bodyPr>
              <a:lstStyle/>
              <a:p>
                <a:r>
                  <a:rPr lang="en-US" sz="1100" b="1">
                    <a:solidFill>
                      <a:schemeClr val="tx1"/>
                    </a:solidFill>
                    <a:latin typeface="Times" charset="0"/>
                  </a:rPr>
                  <a:t>Extender</a:t>
                </a:r>
                <a:endParaRPr lang="en-US" sz="1200" b="1">
                  <a:solidFill>
                    <a:schemeClr val="tx1"/>
                  </a:solidFill>
                  <a:latin typeface="Times" charset="0"/>
                </a:endParaRPr>
              </a:p>
            </p:txBody>
          </p:sp>
        </p:grpSp>
        <p:sp>
          <p:nvSpPr>
            <p:cNvPr id="14368" name="Rectangle 34"/>
            <p:cNvSpPr>
              <a:spLocks noChangeArrowheads="1"/>
            </p:cNvSpPr>
            <p:nvPr/>
          </p:nvSpPr>
          <p:spPr bwMode="auto">
            <a:xfrm>
              <a:off x="5029200" y="5517089"/>
              <a:ext cx="433888" cy="430822"/>
            </a:xfrm>
            <a:prstGeom prst="rect">
              <a:avLst/>
            </a:prstGeom>
            <a:noFill/>
            <a:ln w="12700">
              <a:noFill/>
              <a:miter lim="800000"/>
              <a:headEnd/>
              <a:tailEnd/>
            </a:ln>
          </p:spPr>
          <p:txBody>
            <a:bodyPr wrap="none" lIns="90488" tIns="44450" rIns="90488" bIns="44450">
              <a:prstTxWarp prst="textNoShape">
                <a:avLst/>
              </a:prstTxWarp>
              <a:spAutoFit/>
            </a:bodyPr>
            <a:lstStyle/>
            <a:p>
              <a:r>
                <a:rPr lang="en-US" sz="1050">
                  <a:solidFill>
                    <a:schemeClr val="tx1"/>
                  </a:solidFill>
                  <a:latin typeface="Times" charset="0"/>
                </a:rPr>
                <a:t>32</a:t>
              </a:r>
            </a:p>
          </p:txBody>
        </p:sp>
        <p:sp>
          <p:nvSpPr>
            <p:cNvPr id="14369" name="Line 35"/>
            <p:cNvSpPr>
              <a:spLocks noChangeShapeType="1"/>
            </p:cNvSpPr>
            <p:nvPr/>
          </p:nvSpPr>
          <p:spPr bwMode="auto">
            <a:xfrm flipH="1">
              <a:off x="5181600" y="5415489"/>
              <a:ext cx="88900" cy="130175"/>
            </a:xfrm>
            <a:prstGeom prst="line">
              <a:avLst/>
            </a:prstGeom>
            <a:noFill/>
            <a:ln w="12700">
              <a:solidFill>
                <a:schemeClr val="tx1"/>
              </a:solidFill>
              <a:round/>
              <a:headEnd/>
              <a:tailEnd/>
            </a:ln>
          </p:spPr>
          <p:txBody>
            <a:bodyPr wrap="none" anchor="ctr">
              <a:prstTxWarp prst="textNoShape">
                <a:avLst/>
              </a:prstTxWarp>
            </a:bodyPr>
            <a:lstStyle/>
            <a:p>
              <a:endParaRPr lang="en-US" sz="1100"/>
            </a:p>
          </p:txBody>
        </p:sp>
        <p:sp>
          <p:nvSpPr>
            <p:cNvPr id="14370" name="Line 36"/>
            <p:cNvSpPr>
              <a:spLocks noChangeShapeType="1"/>
            </p:cNvSpPr>
            <p:nvPr/>
          </p:nvSpPr>
          <p:spPr bwMode="auto">
            <a:xfrm flipH="1">
              <a:off x="4102100" y="5417077"/>
              <a:ext cx="88900" cy="128587"/>
            </a:xfrm>
            <a:prstGeom prst="line">
              <a:avLst/>
            </a:prstGeom>
            <a:noFill/>
            <a:ln w="12700">
              <a:solidFill>
                <a:schemeClr val="tx1"/>
              </a:solidFill>
              <a:round/>
              <a:headEnd/>
              <a:tailEnd/>
            </a:ln>
          </p:spPr>
          <p:txBody>
            <a:bodyPr wrap="none" anchor="ctr">
              <a:prstTxWarp prst="textNoShape">
                <a:avLst/>
              </a:prstTxWarp>
            </a:bodyPr>
            <a:lstStyle/>
            <a:p>
              <a:endParaRPr lang="en-US" sz="1100"/>
            </a:p>
          </p:txBody>
        </p:sp>
        <p:sp>
          <p:nvSpPr>
            <p:cNvPr id="14371" name="Rectangle 37"/>
            <p:cNvSpPr>
              <a:spLocks noChangeArrowheads="1"/>
            </p:cNvSpPr>
            <p:nvPr/>
          </p:nvSpPr>
          <p:spPr bwMode="auto">
            <a:xfrm>
              <a:off x="3886200" y="5517089"/>
              <a:ext cx="433888" cy="430822"/>
            </a:xfrm>
            <a:prstGeom prst="rect">
              <a:avLst/>
            </a:prstGeom>
            <a:noFill/>
            <a:ln w="12700">
              <a:noFill/>
              <a:miter lim="800000"/>
              <a:headEnd/>
              <a:tailEnd/>
            </a:ln>
          </p:spPr>
          <p:txBody>
            <a:bodyPr wrap="none" lIns="90488" tIns="44450" rIns="90488" bIns="44450">
              <a:prstTxWarp prst="textNoShape">
                <a:avLst/>
              </a:prstTxWarp>
              <a:spAutoFit/>
            </a:bodyPr>
            <a:lstStyle/>
            <a:p>
              <a:r>
                <a:rPr lang="en-US" sz="1050">
                  <a:solidFill>
                    <a:schemeClr val="tx1"/>
                  </a:solidFill>
                  <a:latin typeface="Times" charset="0"/>
                </a:rPr>
                <a:t>16</a:t>
              </a:r>
            </a:p>
          </p:txBody>
        </p:sp>
        <p:sp>
          <p:nvSpPr>
            <p:cNvPr id="14372" name="Rectangle 38"/>
            <p:cNvSpPr>
              <a:spLocks noChangeArrowheads="1"/>
            </p:cNvSpPr>
            <p:nvPr/>
          </p:nvSpPr>
          <p:spPr bwMode="auto">
            <a:xfrm>
              <a:off x="2971800" y="5240864"/>
              <a:ext cx="829143" cy="456416"/>
            </a:xfrm>
            <a:prstGeom prst="rect">
              <a:avLst/>
            </a:prstGeom>
            <a:noFill/>
            <a:ln w="12700">
              <a:noFill/>
              <a:miter lim="800000"/>
              <a:headEnd/>
              <a:tailEnd/>
            </a:ln>
          </p:spPr>
          <p:txBody>
            <a:bodyPr wrap="none" lIns="90488" tIns="44450" rIns="90488" bIns="44450">
              <a:prstTxWarp prst="textNoShape">
                <a:avLst/>
              </a:prstTxWarp>
              <a:spAutoFit/>
            </a:bodyPr>
            <a:lstStyle/>
            <a:p>
              <a:r>
                <a:rPr lang="en-US" sz="1200">
                  <a:solidFill>
                    <a:schemeClr val="tx1"/>
                  </a:solidFill>
                  <a:latin typeface="Times" charset="0"/>
                </a:rPr>
                <a:t>imm16</a:t>
              </a:r>
            </a:p>
          </p:txBody>
        </p:sp>
        <p:sp>
          <p:nvSpPr>
            <p:cNvPr id="14373" name="Rectangle 39"/>
            <p:cNvSpPr>
              <a:spLocks noChangeArrowheads="1"/>
            </p:cNvSpPr>
            <p:nvPr/>
          </p:nvSpPr>
          <p:spPr bwMode="auto">
            <a:xfrm>
              <a:off x="5294313" y="6447364"/>
              <a:ext cx="848675" cy="456416"/>
            </a:xfrm>
            <a:prstGeom prst="rect">
              <a:avLst/>
            </a:prstGeom>
            <a:noFill/>
            <a:ln w="12700">
              <a:noFill/>
              <a:miter lim="800000"/>
              <a:headEnd/>
              <a:tailEnd/>
            </a:ln>
          </p:spPr>
          <p:txBody>
            <a:bodyPr wrap="none" lIns="90488" tIns="44450" rIns="90488" bIns="44450">
              <a:prstTxWarp prst="textNoShape">
                <a:avLst/>
              </a:prstTxWarp>
              <a:spAutoFit/>
            </a:bodyPr>
            <a:lstStyle/>
            <a:p>
              <a:r>
                <a:rPr lang="en-US" sz="1200" b="1" u="sng" dirty="0" err="1">
                  <a:solidFill>
                    <a:srgbClr val="0000FF"/>
                  </a:solidFill>
                  <a:latin typeface="+mn-lt"/>
                  <a:ea typeface="ＭＳ Ｐゴシック" charset="-128"/>
                  <a:cs typeface="ＭＳ Ｐゴシック" charset="-128"/>
                </a:rPr>
                <a:t>ALUSrc</a:t>
              </a:r>
              <a:endParaRPr lang="en-US" sz="1200" b="1" u="sng" dirty="0">
                <a:solidFill>
                  <a:srgbClr val="0000FF"/>
                </a:solidFill>
                <a:latin typeface="+mn-lt"/>
                <a:ea typeface="ＭＳ Ｐゴシック" charset="-128"/>
                <a:cs typeface="ＭＳ Ｐゴシック" charset="-128"/>
              </a:endParaRPr>
            </a:p>
          </p:txBody>
        </p:sp>
        <p:sp>
          <p:nvSpPr>
            <p:cNvPr id="14374" name="Rectangle 40"/>
            <p:cNvSpPr>
              <a:spLocks noChangeArrowheads="1"/>
            </p:cNvSpPr>
            <p:nvPr/>
          </p:nvSpPr>
          <p:spPr bwMode="auto">
            <a:xfrm>
              <a:off x="4343400" y="6447364"/>
              <a:ext cx="761785" cy="456416"/>
            </a:xfrm>
            <a:prstGeom prst="rect">
              <a:avLst/>
            </a:prstGeom>
            <a:noFill/>
            <a:ln w="12700">
              <a:noFill/>
              <a:miter lim="800000"/>
              <a:headEnd/>
              <a:tailEnd/>
            </a:ln>
          </p:spPr>
          <p:txBody>
            <a:bodyPr wrap="none" lIns="90488" tIns="44450" rIns="90488" bIns="44450">
              <a:prstTxWarp prst="textNoShape">
                <a:avLst/>
              </a:prstTxWarp>
              <a:spAutoFit/>
            </a:bodyPr>
            <a:lstStyle/>
            <a:p>
              <a:r>
                <a:rPr lang="en-US" sz="1200" b="1" u="sng" dirty="0" err="1">
                  <a:solidFill>
                    <a:srgbClr val="0000FF"/>
                  </a:solidFill>
                  <a:latin typeface="+mn-lt"/>
                  <a:ea typeface="ＭＳ Ｐゴシック" charset="-128"/>
                  <a:cs typeface="ＭＳ Ｐゴシック" charset="-128"/>
                </a:rPr>
                <a:t>ExtOp</a:t>
              </a:r>
              <a:endParaRPr lang="en-US" sz="1200" b="1" u="sng" dirty="0">
                <a:solidFill>
                  <a:srgbClr val="0000FF"/>
                </a:solidFill>
                <a:latin typeface="+mn-lt"/>
                <a:ea typeface="ＭＳ Ｐゴシック" charset="-128"/>
                <a:cs typeface="ＭＳ Ｐゴシック" charset="-128"/>
              </a:endParaRPr>
            </a:p>
          </p:txBody>
        </p:sp>
        <p:sp>
          <p:nvSpPr>
            <p:cNvPr id="14375" name="Line 41"/>
            <p:cNvSpPr>
              <a:spLocks noChangeShapeType="1"/>
            </p:cNvSpPr>
            <p:nvPr/>
          </p:nvSpPr>
          <p:spPr bwMode="auto">
            <a:xfrm flipV="1">
              <a:off x="8610600" y="2802464"/>
              <a:ext cx="0" cy="1482725"/>
            </a:xfrm>
            <a:prstGeom prst="line">
              <a:avLst/>
            </a:prstGeom>
            <a:noFill/>
            <a:ln w="19050">
              <a:solidFill>
                <a:schemeClr val="tx1"/>
              </a:solidFill>
              <a:round/>
              <a:headEnd type="triangle" w="med" len="med"/>
              <a:tailEnd/>
            </a:ln>
          </p:spPr>
          <p:txBody>
            <a:bodyPr wrap="none" anchor="ctr">
              <a:prstTxWarp prst="textNoShape">
                <a:avLst/>
              </a:prstTxWarp>
            </a:bodyPr>
            <a:lstStyle/>
            <a:p>
              <a:endParaRPr lang="en-US" sz="1100"/>
            </a:p>
          </p:txBody>
        </p:sp>
        <p:sp>
          <p:nvSpPr>
            <p:cNvPr id="14376" name="Rectangle 42"/>
            <p:cNvSpPr>
              <a:spLocks noChangeArrowheads="1"/>
            </p:cNvSpPr>
            <p:nvPr/>
          </p:nvSpPr>
          <p:spPr bwMode="auto">
            <a:xfrm>
              <a:off x="7696200" y="2345263"/>
              <a:ext cx="1207149" cy="456416"/>
            </a:xfrm>
            <a:prstGeom prst="rect">
              <a:avLst/>
            </a:prstGeom>
            <a:noFill/>
            <a:ln w="12700">
              <a:noFill/>
              <a:miter lim="800000"/>
              <a:headEnd/>
              <a:tailEnd/>
            </a:ln>
          </p:spPr>
          <p:txBody>
            <a:bodyPr wrap="none" lIns="90488" tIns="44450" rIns="90488" bIns="44450">
              <a:prstTxWarp prst="textNoShape">
                <a:avLst/>
              </a:prstTxWarp>
              <a:spAutoFit/>
            </a:bodyPr>
            <a:lstStyle/>
            <a:p>
              <a:r>
                <a:rPr lang="en-US" sz="1200" b="1" u="sng" dirty="0" err="1">
                  <a:solidFill>
                    <a:srgbClr val="0000FF"/>
                  </a:solidFill>
                  <a:latin typeface="+mn-lt"/>
                  <a:ea typeface="ＭＳ Ｐゴシック" charset="-128"/>
                  <a:cs typeface="ＭＳ Ｐゴシック" charset="-128"/>
                </a:rPr>
                <a:t>MemtoReg</a:t>
              </a:r>
              <a:endParaRPr lang="en-US" sz="1200" b="1" u="sng" dirty="0">
                <a:solidFill>
                  <a:srgbClr val="0000FF"/>
                </a:solidFill>
                <a:latin typeface="+mn-lt"/>
                <a:ea typeface="ＭＳ Ｐゴシック" charset="-128"/>
                <a:cs typeface="ＭＳ Ｐゴシック" charset="-128"/>
              </a:endParaRPr>
            </a:p>
          </p:txBody>
        </p:sp>
        <p:sp>
          <p:nvSpPr>
            <p:cNvPr id="14377" name="Rectangle 43"/>
            <p:cNvSpPr>
              <a:spLocks noChangeArrowheads="1"/>
            </p:cNvSpPr>
            <p:nvPr/>
          </p:nvSpPr>
          <p:spPr bwMode="auto">
            <a:xfrm>
              <a:off x="6291263" y="5774262"/>
              <a:ext cx="502622" cy="456416"/>
            </a:xfrm>
            <a:prstGeom prst="rect">
              <a:avLst/>
            </a:prstGeom>
            <a:noFill/>
            <a:ln w="12700">
              <a:noFill/>
              <a:miter lim="800000"/>
              <a:headEnd/>
              <a:tailEnd/>
            </a:ln>
          </p:spPr>
          <p:txBody>
            <a:bodyPr wrap="none" lIns="90488" tIns="44450" rIns="90488" bIns="44450">
              <a:prstTxWarp prst="textNoShape">
                <a:avLst/>
              </a:prstTxWarp>
              <a:spAutoFit/>
            </a:bodyPr>
            <a:lstStyle/>
            <a:p>
              <a:r>
                <a:rPr lang="en-US" sz="1200">
                  <a:solidFill>
                    <a:schemeClr val="tx1"/>
                  </a:solidFill>
                  <a:latin typeface="Times" charset="0"/>
                </a:rPr>
                <a:t>clk</a:t>
              </a:r>
            </a:p>
          </p:txBody>
        </p:sp>
        <p:sp>
          <p:nvSpPr>
            <p:cNvPr id="14378" name="Rectangle 44"/>
            <p:cNvSpPr>
              <a:spLocks noChangeArrowheads="1"/>
            </p:cNvSpPr>
            <p:nvPr/>
          </p:nvSpPr>
          <p:spPr bwMode="auto">
            <a:xfrm>
              <a:off x="6019799" y="5240863"/>
              <a:ext cx="863476" cy="456416"/>
            </a:xfrm>
            <a:prstGeom prst="rect">
              <a:avLst/>
            </a:prstGeom>
            <a:noFill/>
            <a:ln w="12700">
              <a:noFill/>
              <a:miter lim="800000"/>
              <a:headEnd/>
              <a:tailEnd/>
            </a:ln>
          </p:spPr>
          <p:txBody>
            <a:bodyPr wrap="none" lIns="90488" tIns="44450" rIns="90488" bIns="44450">
              <a:prstTxWarp prst="textNoShape">
                <a:avLst/>
              </a:prstTxWarp>
              <a:spAutoFit/>
            </a:bodyPr>
            <a:lstStyle/>
            <a:p>
              <a:r>
                <a:rPr lang="en-US" sz="1200">
                  <a:solidFill>
                    <a:schemeClr val="tx1"/>
                  </a:solidFill>
                  <a:latin typeface="Times" charset="0"/>
                </a:rPr>
                <a:t>Data In</a:t>
              </a:r>
            </a:p>
          </p:txBody>
        </p:sp>
        <p:sp>
          <p:nvSpPr>
            <p:cNvPr id="14379" name="Line 45"/>
            <p:cNvSpPr>
              <a:spLocks noChangeShapeType="1"/>
            </p:cNvSpPr>
            <p:nvPr/>
          </p:nvSpPr>
          <p:spPr bwMode="auto">
            <a:xfrm flipH="1">
              <a:off x="6153150" y="5172602"/>
              <a:ext cx="88900" cy="128587"/>
            </a:xfrm>
            <a:prstGeom prst="line">
              <a:avLst/>
            </a:prstGeom>
            <a:noFill/>
            <a:ln w="12700">
              <a:solidFill>
                <a:schemeClr val="tx1"/>
              </a:solidFill>
              <a:round/>
              <a:headEnd/>
              <a:tailEnd/>
            </a:ln>
          </p:spPr>
          <p:txBody>
            <a:bodyPr wrap="none" anchor="ctr">
              <a:prstTxWarp prst="textNoShape">
                <a:avLst/>
              </a:prstTxWarp>
            </a:bodyPr>
            <a:lstStyle/>
            <a:p>
              <a:endParaRPr lang="en-US" sz="1100"/>
            </a:p>
          </p:txBody>
        </p:sp>
        <p:sp>
          <p:nvSpPr>
            <p:cNvPr id="14380" name="Rectangle 46"/>
            <p:cNvSpPr>
              <a:spLocks noChangeArrowheads="1"/>
            </p:cNvSpPr>
            <p:nvPr/>
          </p:nvSpPr>
          <p:spPr bwMode="auto">
            <a:xfrm>
              <a:off x="6183313" y="4948764"/>
              <a:ext cx="433888" cy="430822"/>
            </a:xfrm>
            <a:prstGeom prst="rect">
              <a:avLst/>
            </a:prstGeom>
            <a:noFill/>
            <a:ln w="12700">
              <a:noFill/>
              <a:miter lim="800000"/>
              <a:headEnd/>
              <a:tailEnd/>
            </a:ln>
          </p:spPr>
          <p:txBody>
            <a:bodyPr wrap="none" lIns="90488" tIns="44450" rIns="90488" bIns="44450">
              <a:prstTxWarp prst="textNoShape">
                <a:avLst/>
              </a:prstTxWarp>
              <a:spAutoFit/>
            </a:bodyPr>
            <a:lstStyle/>
            <a:p>
              <a:r>
                <a:rPr lang="en-US" sz="1050">
                  <a:solidFill>
                    <a:schemeClr val="tx1"/>
                  </a:solidFill>
                  <a:latin typeface="Times" charset="0"/>
                </a:rPr>
                <a:t>32</a:t>
              </a:r>
            </a:p>
          </p:txBody>
        </p:sp>
        <p:sp>
          <p:nvSpPr>
            <p:cNvPr id="14381" name="Line 47"/>
            <p:cNvSpPr>
              <a:spLocks noChangeShapeType="1"/>
            </p:cNvSpPr>
            <p:nvPr/>
          </p:nvSpPr>
          <p:spPr bwMode="auto">
            <a:xfrm flipV="1">
              <a:off x="7302500" y="3183464"/>
              <a:ext cx="12700" cy="1846263"/>
            </a:xfrm>
            <a:prstGeom prst="line">
              <a:avLst/>
            </a:prstGeom>
            <a:noFill/>
            <a:ln w="19050">
              <a:solidFill>
                <a:schemeClr val="tx1"/>
              </a:solidFill>
              <a:round/>
              <a:headEnd type="triangle" w="med" len="med"/>
              <a:tailEnd/>
            </a:ln>
          </p:spPr>
          <p:txBody>
            <a:bodyPr wrap="none" anchor="ctr">
              <a:prstTxWarp prst="textNoShape">
                <a:avLst/>
              </a:prstTxWarp>
            </a:bodyPr>
            <a:lstStyle/>
            <a:p>
              <a:endParaRPr lang="en-US" sz="1100"/>
            </a:p>
          </p:txBody>
        </p:sp>
        <p:sp>
          <p:nvSpPr>
            <p:cNvPr id="14382" name="Rectangle 48"/>
            <p:cNvSpPr>
              <a:spLocks noChangeArrowheads="1"/>
            </p:cNvSpPr>
            <p:nvPr/>
          </p:nvSpPr>
          <p:spPr bwMode="auto">
            <a:xfrm>
              <a:off x="6858000" y="2726264"/>
              <a:ext cx="956812" cy="456416"/>
            </a:xfrm>
            <a:prstGeom prst="rect">
              <a:avLst/>
            </a:prstGeom>
            <a:noFill/>
            <a:ln w="12700">
              <a:noFill/>
              <a:miter lim="800000"/>
              <a:headEnd/>
              <a:tailEnd/>
            </a:ln>
          </p:spPr>
          <p:txBody>
            <a:bodyPr wrap="none" lIns="90488" tIns="44450" rIns="90488" bIns="44450">
              <a:prstTxWarp prst="textNoShape">
                <a:avLst/>
              </a:prstTxWarp>
              <a:spAutoFit/>
            </a:bodyPr>
            <a:lstStyle/>
            <a:p>
              <a:r>
                <a:rPr lang="en-US" sz="1200" b="1" u="sng" dirty="0" err="1">
                  <a:solidFill>
                    <a:srgbClr val="0000FF"/>
                  </a:solidFill>
                  <a:latin typeface="+mn-lt"/>
                  <a:ea typeface="ＭＳ Ｐゴシック" charset="-128"/>
                  <a:cs typeface="ＭＳ Ｐゴシック" charset="-128"/>
                </a:rPr>
                <a:t>MemWr</a:t>
              </a:r>
              <a:endParaRPr lang="en-US" sz="1200" b="1" u="sng" dirty="0">
                <a:solidFill>
                  <a:srgbClr val="0000FF"/>
                </a:solidFill>
                <a:latin typeface="+mn-lt"/>
                <a:ea typeface="ＭＳ Ｐゴシック" charset="-128"/>
                <a:cs typeface="ＭＳ Ｐゴシック" charset="-128"/>
              </a:endParaRPr>
            </a:p>
          </p:txBody>
        </p:sp>
        <p:sp>
          <p:nvSpPr>
            <p:cNvPr id="14383" name="Rectangle 49"/>
            <p:cNvSpPr>
              <a:spLocks noChangeArrowheads="1"/>
            </p:cNvSpPr>
            <p:nvPr/>
          </p:nvSpPr>
          <p:spPr bwMode="auto">
            <a:xfrm>
              <a:off x="4976813" y="2442102"/>
              <a:ext cx="726008" cy="456416"/>
            </a:xfrm>
            <a:prstGeom prst="rect">
              <a:avLst/>
            </a:prstGeom>
            <a:noFill/>
            <a:ln w="12700">
              <a:noFill/>
              <a:miter lim="800000"/>
              <a:headEnd/>
              <a:tailEnd/>
            </a:ln>
          </p:spPr>
          <p:txBody>
            <a:bodyPr wrap="none" lIns="90488" tIns="44450" rIns="90488" bIns="44450">
              <a:prstTxWarp prst="textNoShape">
                <a:avLst/>
              </a:prstTxWarp>
              <a:spAutoFit/>
            </a:bodyPr>
            <a:lstStyle/>
            <a:p>
              <a:r>
                <a:rPr lang="en-US" sz="1200" dirty="0">
                  <a:latin typeface="Times" charset="0"/>
                </a:rPr>
                <a:t>Equal</a:t>
              </a:r>
            </a:p>
          </p:txBody>
        </p:sp>
        <p:sp>
          <p:nvSpPr>
            <p:cNvPr id="14384" name="Line 50"/>
            <p:cNvSpPr>
              <a:spLocks noChangeShapeType="1"/>
            </p:cNvSpPr>
            <p:nvPr/>
          </p:nvSpPr>
          <p:spPr bwMode="auto">
            <a:xfrm>
              <a:off x="3092450" y="1037164"/>
              <a:ext cx="2489200" cy="0"/>
            </a:xfrm>
            <a:prstGeom prst="line">
              <a:avLst/>
            </a:prstGeom>
            <a:noFill/>
            <a:ln w="25400">
              <a:solidFill>
                <a:schemeClr val="tx1"/>
              </a:solidFill>
              <a:round/>
              <a:headEnd/>
              <a:tailEnd type="triangle" w="med" len="sm"/>
            </a:ln>
          </p:spPr>
          <p:txBody>
            <a:bodyPr wrap="none" anchor="ctr">
              <a:prstTxWarp prst="textNoShape">
                <a:avLst/>
              </a:prstTxWarp>
            </a:bodyPr>
            <a:lstStyle/>
            <a:p>
              <a:endParaRPr lang="en-US" sz="1100"/>
            </a:p>
          </p:txBody>
        </p:sp>
        <p:sp>
          <p:nvSpPr>
            <p:cNvPr id="14385" name="Rectangle 51"/>
            <p:cNvSpPr>
              <a:spLocks noChangeArrowheads="1"/>
            </p:cNvSpPr>
            <p:nvPr/>
          </p:nvSpPr>
          <p:spPr bwMode="auto">
            <a:xfrm>
              <a:off x="5562599" y="821264"/>
              <a:ext cx="1737423" cy="456416"/>
            </a:xfrm>
            <a:prstGeom prst="rect">
              <a:avLst/>
            </a:prstGeom>
            <a:noFill/>
            <a:ln w="12700">
              <a:noFill/>
              <a:miter lim="800000"/>
              <a:headEnd/>
              <a:tailEnd/>
            </a:ln>
          </p:spPr>
          <p:txBody>
            <a:bodyPr wrap="none" lIns="90488" tIns="44450" rIns="90488" bIns="44450">
              <a:prstTxWarp prst="textNoShape">
                <a:avLst/>
              </a:prstTxWarp>
              <a:spAutoFit/>
            </a:bodyPr>
            <a:lstStyle/>
            <a:p>
              <a:r>
                <a:rPr lang="en-US" sz="1200">
                  <a:solidFill>
                    <a:schemeClr val="tx1"/>
                  </a:solidFill>
                  <a:latin typeface="Times" charset="0"/>
                </a:rPr>
                <a:t>Instruction&lt;31:0&gt;</a:t>
              </a:r>
            </a:p>
          </p:txBody>
        </p:sp>
        <p:sp>
          <p:nvSpPr>
            <p:cNvPr id="14386" name="Line 52"/>
            <p:cNvSpPr>
              <a:spLocks noChangeShapeType="1"/>
            </p:cNvSpPr>
            <p:nvPr/>
          </p:nvSpPr>
          <p:spPr bwMode="auto">
            <a:xfrm>
              <a:off x="3429000" y="1049864"/>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sz="1100"/>
            </a:p>
          </p:txBody>
        </p:sp>
        <p:sp>
          <p:nvSpPr>
            <p:cNvPr id="14387" name="Rectangle 53"/>
            <p:cNvSpPr>
              <a:spLocks noChangeArrowheads="1"/>
            </p:cNvSpPr>
            <p:nvPr/>
          </p:nvSpPr>
          <p:spPr bwMode="auto">
            <a:xfrm rot="5400000">
              <a:off x="2999963" y="1330344"/>
              <a:ext cx="1175575" cy="367729"/>
            </a:xfrm>
            <a:prstGeom prst="rect">
              <a:avLst/>
            </a:prstGeom>
            <a:noFill/>
            <a:ln w="12700">
              <a:noFill/>
              <a:miter lim="800000"/>
              <a:headEnd/>
              <a:tailEnd/>
            </a:ln>
          </p:spPr>
          <p:txBody>
            <a:bodyPr wrap="none" lIns="90488" tIns="44450" rIns="90488" bIns="44450">
              <a:prstTxWarp prst="textNoShape">
                <a:avLst/>
              </a:prstTxWarp>
              <a:spAutoFit/>
            </a:bodyPr>
            <a:lstStyle/>
            <a:p>
              <a:r>
                <a:rPr lang="en-US" sz="1200">
                  <a:solidFill>
                    <a:schemeClr val="tx1"/>
                  </a:solidFill>
                  <a:latin typeface="Times" charset="0"/>
                </a:rPr>
                <a:t>&lt;21:25&gt;</a:t>
              </a:r>
            </a:p>
          </p:txBody>
        </p:sp>
        <p:sp>
          <p:nvSpPr>
            <p:cNvPr id="14388" name="Rectangle 54"/>
            <p:cNvSpPr>
              <a:spLocks noChangeArrowheads="1"/>
            </p:cNvSpPr>
            <p:nvPr/>
          </p:nvSpPr>
          <p:spPr bwMode="auto">
            <a:xfrm rot="5400000">
              <a:off x="3533364" y="1330344"/>
              <a:ext cx="1175575" cy="367729"/>
            </a:xfrm>
            <a:prstGeom prst="rect">
              <a:avLst/>
            </a:prstGeom>
            <a:noFill/>
            <a:ln w="12700">
              <a:noFill/>
              <a:miter lim="800000"/>
              <a:headEnd/>
              <a:tailEnd/>
            </a:ln>
          </p:spPr>
          <p:txBody>
            <a:bodyPr wrap="none" lIns="90488" tIns="44450" rIns="90488" bIns="44450">
              <a:prstTxWarp prst="textNoShape">
                <a:avLst/>
              </a:prstTxWarp>
              <a:spAutoFit/>
            </a:bodyPr>
            <a:lstStyle/>
            <a:p>
              <a:r>
                <a:rPr lang="en-US" sz="1200">
                  <a:solidFill>
                    <a:schemeClr val="tx1"/>
                  </a:solidFill>
                  <a:latin typeface="Times" charset="0"/>
                </a:rPr>
                <a:t>&lt;16:20&gt;</a:t>
              </a:r>
            </a:p>
          </p:txBody>
        </p:sp>
        <p:sp>
          <p:nvSpPr>
            <p:cNvPr id="14389" name="Rectangle 55"/>
            <p:cNvSpPr>
              <a:spLocks noChangeArrowheads="1"/>
            </p:cNvSpPr>
            <p:nvPr/>
          </p:nvSpPr>
          <p:spPr bwMode="auto">
            <a:xfrm rot="5400000">
              <a:off x="4071447" y="1330344"/>
              <a:ext cx="1166203" cy="367729"/>
            </a:xfrm>
            <a:prstGeom prst="rect">
              <a:avLst/>
            </a:prstGeom>
            <a:noFill/>
            <a:ln w="12700">
              <a:noFill/>
              <a:miter lim="800000"/>
              <a:headEnd/>
              <a:tailEnd/>
            </a:ln>
          </p:spPr>
          <p:txBody>
            <a:bodyPr wrap="none" lIns="90488" tIns="44450" rIns="90488" bIns="44450">
              <a:prstTxWarp prst="textNoShape">
                <a:avLst/>
              </a:prstTxWarp>
              <a:spAutoFit/>
            </a:bodyPr>
            <a:lstStyle/>
            <a:p>
              <a:r>
                <a:rPr lang="en-US" sz="1200">
                  <a:solidFill>
                    <a:schemeClr val="tx1"/>
                  </a:solidFill>
                  <a:latin typeface="Times" charset="0"/>
                </a:rPr>
                <a:t>&lt;11:15&gt;</a:t>
              </a:r>
            </a:p>
          </p:txBody>
        </p:sp>
        <p:sp>
          <p:nvSpPr>
            <p:cNvPr id="14390" name="Rectangle 56"/>
            <p:cNvSpPr>
              <a:spLocks noChangeArrowheads="1"/>
            </p:cNvSpPr>
            <p:nvPr/>
          </p:nvSpPr>
          <p:spPr bwMode="auto">
            <a:xfrm rot="5400000">
              <a:off x="4613345" y="1317643"/>
              <a:ext cx="1047608" cy="367729"/>
            </a:xfrm>
            <a:prstGeom prst="rect">
              <a:avLst/>
            </a:prstGeom>
            <a:noFill/>
            <a:ln w="12700">
              <a:noFill/>
              <a:miter lim="800000"/>
              <a:headEnd/>
              <a:tailEnd/>
            </a:ln>
          </p:spPr>
          <p:txBody>
            <a:bodyPr wrap="none" lIns="90488" tIns="44450" rIns="90488" bIns="44450">
              <a:prstTxWarp prst="textNoShape">
                <a:avLst/>
              </a:prstTxWarp>
              <a:spAutoFit/>
            </a:bodyPr>
            <a:lstStyle/>
            <a:p>
              <a:r>
                <a:rPr lang="en-US" sz="1200">
                  <a:solidFill>
                    <a:schemeClr val="tx1"/>
                  </a:solidFill>
                  <a:latin typeface="Times" charset="0"/>
                </a:rPr>
                <a:t>&lt;0:15&gt;</a:t>
              </a:r>
            </a:p>
          </p:txBody>
        </p:sp>
        <p:sp>
          <p:nvSpPr>
            <p:cNvPr id="14391" name="Line 57"/>
            <p:cNvSpPr>
              <a:spLocks noChangeShapeType="1"/>
            </p:cNvSpPr>
            <p:nvPr/>
          </p:nvSpPr>
          <p:spPr bwMode="auto">
            <a:xfrm>
              <a:off x="3962400" y="1049864"/>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sz="1100"/>
            </a:p>
          </p:txBody>
        </p:sp>
        <p:sp>
          <p:nvSpPr>
            <p:cNvPr id="14392" name="Line 58"/>
            <p:cNvSpPr>
              <a:spLocks noChangeShapeType="1"/>
            </p:cNvSpPr>
            <p:nvPr/>
          </p:nvSpPr>
          <p:spPr bwMode="auto">
            <a:xfrm>
              <a:off x="4495800" y="1049864"/>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sz="1100"/>
            </a:p>
          </p:txBody>
        </p:sp>
        <p:sp>
          <p:nvSpPr>
            <p:cNvPr id="14393" name="Line 59"/>
            <p:cNvSpPr>
              <a:spLocks noChangeShapeType="1"/>
            </p:cNvSpPr>
            <p:nvPr/>
          </p:nvSpPr>
          <p:spPr bwMode="auto">
            <a:xfrm>
              <a:off x="5029200" y="1049864"/>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sz="1100"/>
            </a:p>
          </p:txBody>
        </p:sp>
        <p:sp>
          <p:nvSpPr>
            <p:cNvPr id="14394" name="Rectangle 60"/>
            <p:cNvSpPr>
              <a:spLocks noChangeArrowheads="1"/>
            </p:cNvSpPr>
            <p:nvPr/>
          </p:nvSpPr>
          <p:spPr bwMode="auto">
            <a:xfrm>
              <a:off x="4786313" y="1875364"/>
              <a:ext cx="840520" cy="456416"/>
            </a:xfrm>
            <a:prstGeom prst="rect">
              <a:avLst/>
            </a:prstGeom>
            <a:noFill/>
            <a:ln w="12700">
              <a:noFill/>
              <a:miter lim="800000"/>
              <a:headEnd/>
              <a:tailEnd/>
            </a:ln>
          </p:spPr>
          <p:txBody>
            <a:bodyPr wrap="none" lIns="90488" tIns="44450" rIns="90488" bIns="44450">
              <a:prstTxWarp prst="textNoShape">
                <a:avLst/>
              </a:prstTxWarp>
              <a:spAutoFit/>
            </a:bodyPr>
            <a:lstStyle/>
            <a:p>
              <a:r>
                <a:rPr lang="en-US" sz="1200">
                  <a:solidFill>
                    <a:schemeClr val="tx1"/>
                  </a:solidFill>
                  <a:latin typeface="Times" charset="0"/>
                </a:rPr>
                <a:t>Imm16</a:t>
              </a:r>
            </a:p>
          </p:txBody>
        </p:sp>
        <p:sp>
          <p:nvSpPr>
            <p:cNvPr id="14395" name="Rectangle 61"/>
            <p:cNvSpPr>
              <a:spLocks noChangeArrowheads="1"/>
            </p:cNvSpPr>
            <p:nvPr/>
          </p:nvSpPr>
          <p:spPr bwMode="auto">
            <a:xfrm>
              <a:off x="4252913" y="1875364"/>
              <a:ext cx="485505" cy="456416"/>
            </a:xfrm>
            <a:prstGeom prst="rect">
              <a:avLst/>
            </a:prstGeom>
            <a:noFill/>
            <a:ln w="12700">
              <a:noFill/>
              <a:miter lim="800000"/>
              <a:headEnd/>
              <a:tailEnd/>
            </a:ln>
          </p:spPr>
          <p:txBody>
            <a:bodyPr wrap="none" lIns="90488" tIns="44450" rIns="90488" bIns="44450">
              <a:prstTxWarp prst="textNoShape">
                <a:avLst/>
              </a:prstTxWarp>
              <a:spAutoFit/>
            </a:bodyPr>
            <a:lstStyle/>
            <a:p>
              <a:r>
                <a:rPr lang="en-US" sz="1200">
                  <a:solidFill>
                    <a:schemeClr val="tx1"/>
                  </a:solidFill>
                  <a:latin typeface="Times" charset="0"/>
                </a:rPr>
                <a:t>Rd</a:t>
              </a:r>
            </a:p>
          </p:txBody>
        </p:sp>
        <p:sp>
          <p:nvSpPr>
            <p:cNvPr id="14396" name="Rectangle 62"/>
            <p:cNvSpPr>
              <a:spLocks noChangeArrowheads="1"/>
            </p:cNvSpPr>
            <p:nvPr/>
          </p:nvSpPr>
          <p:spPr bwMode="auto">
            <a:xfrm>
              <a:off x="3795713" y="1875364"/>
              <a:ext cx="439694" cy="456416"/>
            </a:xfrm>
            <a:prstGeom prst="rect">
              <a:avLst/>
            </a:prstGeom>
            <a:noFill/>
            <a:ln w="12700">
              <a:noFill/>
              <a:miter lim="800000"/>
              <a:headEnd/>
              <a:tailEnd/>
            </a:ln>
          </p:spPr>
          <p:txBody>
            <a:bodyPr wrap="none" lIns="90488" tIns="44450" rIns="90488" bIns="44450">
              <a:prstTxWarp prst="textNoShape">
                <a:avLst/>
              </a:prstTxWarp>
              <a:spAutoFit/>
            </a:bodyPr>
            <a:lstStyle/>
            <a:p>
              <a:r>
                <a:rPr lang="en-US" sz="1200">
                  <a:solidFill>
                    <a:schemeClr val="tx1"/>
                  </a:solidFill>
                  <a:latin typeface="Times" charset="0"/>
                </a:rPr>
                <a:t>Rt</a:t>
              </a:r>
            </a:p>
          </p:txBody>
        </p:sp>
        <p:sp>
          <p:nvSpPr>
            <p:cNvPr id="14397" name="Rectangle 63"/>
            <p:cNvSpPr>
              <a:spLocks noChangeArrowheads="1"/>
            </p:cNvSpPr>
            <p:nvPr/>
          </p:nvSpPr>
          <p:spPr bwMode="auto">
            <a:xfrm>
              <a:off x="3262312" y="1875364"/>
              <a:ext cx="462650" cy="456416"/>
            </a:xfrm>
            <a:prstGeom prst="rect">
              <a:avLst/>
            </a:prstGeom>
            <a:noFill/>
            <a:ln w="12700">
              <a:noFill/>
              <a:miter lim="800000"/>
              <a:headEnd/>
              <a:tailEnd/>
            </a:ln>
          </p:spPr>
          <p:txBody>
            <a:bodyPr wrap="none" lIns="90488" tIns="44450" rIns="90488" bIns="44450">
              <a:prstTxWarp prst="textNoShape">
                <a:avLst/>
              </a:prstTxWarp>
              <a:spAutoFit/>
            </a:bodyPr>
            <a:lstStyle/>
            <a:p>
              <a:r>
                <a:rPr lang="en-US" sz="1200">
                  <a:solidFill>
                    <a:schemeClr val="tx1"/>
                  </a:solidFill>
                  <a:latin typeface="Times" charset="0"/>
                </a:rPr>
                <a:t>Rs</a:t>
              </a:r>
            </a:p>
          </p:txBody>
        </p:sp>
        <p:sp>
          <p:nvSpPr>
            <p:cNvPr id="14398" name="Rectangle 64"/>
            <p:cNvSpPr>
              <a:spLocks noChangeArrowheads="1"/>
            </p:cNvSpPr>
            <p:nvPr/>
          </p:nvSpPr>
          <p:spPr bwMode="auto">
            <a:xfrm>
              <a:off x="1981199" y="5240863"/>
              <a:ext cx="502622" cy="456416"/>
            </a:xfrm>
            <a:prstGeom prst="rect">
              <a:avLst/>
            </a:prstGeom>
            <a:noFill/>
            <a:ln w="12700">
              <a:noFill/>
              <a:miter lim="800000"/>
              <a:headEnd/>
              <a:tailEnd/>
            </a:ln>
          </p:spPr>
          <p:txBody>
            <a:bodyPr wrap="none" lIns="90488" tIns="44450" rIns="90488" bIns="44450">
              <a:prstTxWarp prst="textNoShape">
                <a:avLst/>
              </a:prstTxWarp>
              <a:spAutoFit/>
            </a:bodyPr>
            <a:lstStyle/>
            <a:p>
              <a:r>
                <a:rPr lang="en-US" sz="1200">
                  <a:solidFill>
                    <a:schemeClr val="tx1"/>
                  </a:solidFill>
                  <a:latin typeface="Times" charset="0"/>
                </a:rPr>
                <a:t>clk</a:t>
              </a:r>
            </a:p>
          </p:txBody>
        </p:sp>
        <p:grpSp>
          <p:nvGrpSpPr>
            <p:cNvPr id="14399" name="Group 65"/>
            <p:cNvGrpSpPr>
              <a:grpSpLocks/>
            </p:cNvGrpSpPr>
            <p:nvPr/>
          </p:nvGrpSpPr>
          <p:grpSpPr bwMode="auto">
            <a:xfrm>
              <a:off x="2049463" y="3770839"/>
              <a:ext cx="369888" cy="1343025"/>
              <a:chOff x="1321" y="2290"/>
              <a:chExt cx="233" cy="846"/>
            </a:xfrm>
          </p:grpSpPr>
          <p:sp>
            <p:nvSpPr>
              <p:cNvPr id="14484" name="Rectangle 66"/>
              <p:cNvSpPr>
                <a:spLocks noChangeArrowheads="1"/>
              </p:cNvSpPr>
              <p:nvPr/>
            </p:nvSpPr>
            <p:spPr bwMode="auto">
              <a:xfrm>
                <a:off x="1364" y="2384"/>
                <a:ext cx="145" cy="752"/>
              </a:xfrm>
              <a:prstGeom prst="rect">
                <a:avLst/>
              </a:prstGeom>
              <a:noFill/>
              <a:ln w="25400">
                <a:solidFill>
                  <a:schemeClr val="tx1"/>
                </a:solidFill>
                <a:miter lim="800000"/>
                <a:headEnd/>
                <a:tailEnd/>
              </a:ln>
            </p:spPr>
            <p:txBody>
              <a:bodyPr wrap="none" anchor="ctr">
                <a:prstTxWarp prst="textNoShape">
                  <a:avLst/>
                </a:prstTxWarp>
              </a:bodyPr>
              <a:lstStyle/>
              <a:p>
                <a:endParaRPr lang="en-US" sz="1100"/>
              </a:p>
            </p:txBody>
          </p:sp>
          <p:sp>
            <p:nvSpPr>
              <p:cNvPr id="14485" name="Rectangle 67"/>
              <p:cNvSpPr>
                <a:spLocks noChangeArrowheads="1"/>
              </p:cNvSpPr>
              <p:nvPr/>
            </p:nvSpPr>
            <p:spPr bwMode="auto">
              <a:xfrm rot="5400000">
                <a:off x="1234" y="2677"/>
                <a:ext cx="393" cy="219"/>
              </a:xfrm>
              <a:prstGeom prst="rect">
                <a:avLst/>
              </a:prstGeom>
              <a:noFill/>
              <a:ln w="12700">
                <a:noFill/>
                <a:miter lim="800000"/>
                <a:headEnd/>
                <a:tailEnd/>
              </a:ln>
            </p:spPr>
            <p:txBody>
              <a:bodyPr wrap="none" lIns="90488" tIns="44450" rIns="90488" bIns="44450">
                <a:prstTxWarp prst="textNoShape">
                  <a:avLst/>
                </a:prstTxWarp>
                <a:spAutoFit/>
              </a:bodyPr>
              <a:lstStyle/>
              <a:p>
                <a:r>
                  <a:rPr lang="en-US" sz="1050" b="1">
                    <a:solidFill>
                      <a:schemeClr val="tx1"/>
                    </a:solidFill>
                    <a:latin typeface="Times" charset="0"/>
                  </a:rPr>
                  <a:t>PC</a:t>
                </a:r>
              </a:p>
            </p:txBody>
          </p:sp>
          <p:sp>
            <p:nvSpPr>
              <p:cNvPr id="14486" name="Rectangle 68"/>
              <p:cNvSpPr>
                <a:spLocks noChangeArrowheads="1"/>
              </p:cNvSpPr>
              <p:nvPr/>
            </p:nvSpPr>
            <p:spPr bwMode="auto">
              <a:xfrm rot="16200000">
                <a:off x="1275" y="2350"/>
                <a:ext cx="339" cy="219"/>
              </a:xfrm>
              <a:prstGeom prst="rect">
                <a:avLst/>
              </a:prstGeom>
              <a:noFill/>
              <a:ln w="12700">
                <a:noFill/>
                <a:miter lim="800000"/>
                <a:headEnd/>
                <a:tailEnd/>
              </a:ln>
            </p:spPr>
            <p:txBody>
              <a:bodyPr wrap="none" lIns="90488" tIns="44450" rIns="90488" bIns="44450">
                <a:prstTxWarp prst="textNoShape">
                  <a:avLst/>
                </a:prstTxWarp>
                <a:spAutoFit/>
              </a:bodyPr>
              <a:lstStyle/>
              <a:p>
                <a:r>
                  <a:rPr lang="en-US" sz="1050" b="1">
                    <a:solidFill>
                      <a:schemeClr val="tx1"/>
                    </a:solidFill>
                    <a:latin typeface="Times" charset="0"/>
                  </a:rPr>
                  <a:t>00</a:t>
                </a:r>
              </a:p>
            </p:txBody>
          </p:sp>
          <p:sp>
            <p:nvSpPr>
              <p:cNvPr id="14487" name="Rectangle 69"/>
              <p:cNvSpPr>
                <a:spLocks noChangeArrowheads="1"/>
              </p:cNvSpPr>
              <p:nvPr/>
            </p:nvSpPr>
            <p:spPr bwMode="auto">
              <a:xfrm>
                <a:off x="1367" y="2388"/>
                <a:ext cx="140" cy="144"/>
              </a:xfrm>
              <a:prstGeom prst="rect">
                <a:avLst/>
              </a:prstGeom>
              <a:noFill/>
              <a:ln w="12700">
                <a:solidFill>
                  <a:schemeClr val="tx1"/>
                </a:solidFill>
                <a:miter lim="800000"/>
                <a:headEnd/>
                <a:tailEnd/>
              </a:ln>
            </p:spPr>
            <p:txBody>
              <a:bodyPr wrap="none" anchor="ctr">
                <a:prstTxWarp prst="textNoShape">
                  <a:avLst/>
                </a:prstTxWarp>
              </a:bodyPr>
              <a:lstStyle/>
              <a:p>
                <a:endParaRPr lang="en-US" sz="1100"/>
              </a:p>
            </p:txBody>
          </p:sp>
        </p:grpSp>
        <p:sp>
          <p:nvSpPr>
            <p:cNvPr id="14400" name="Rectangle 70"/>
            <p:cNvSpPr>
              <a:spLocks noChangeArrowheads="1"/>
            </p:cNvSpPr>
            <p:nvPr/>
          </p:nvSpPr>
          <p:spPr bwMode="auto">
            <a:xfrm>
              <a:off x="1449388" y="991127"/>
              <a:ext cx="239712" cy="369887"/>
            </a:xfrm>
            <a:prstGeom prst="rect">
              <a:avLst/>
            </a:prstGeom>
            <a:noFill/>
            <a:ln w="12700">
              <a:noFill/>
              <a:miter lim="800000"/>
              <a:headEnd/>
              <a:tailEnd/>
            </a:ln>
          </p:spPr>
          <p:txBody>
            <a:bodyPr wrap="none" anchor="ctr">
              <a:prstTxWarp prst="textNoShape">
                <a:avLst/>
              </a:prstTxWarp>
            </a:bodyPr>
            <a:lstStyle/>
            <a:p>
              <a:endParaRPr lang="en-US" sz="1100"/>
            </a:p>
          </p:txBody>
        </p:sp>
        <p:sp>
          <p:nvSpPr>
            <p:cNvPr id="14401" name="Rectangle 71"/>
            <p:cNvSpPr>
              <a:spLocks noChangeArrowheads="1"/>
            </p:cNvSpPr>
            <p:nvPr/>
          </p:nvSpPr>
          <p:spPr bwMode="auto">
            <a:xfrm>
              <a:off x="1449388" y="1808689"/>
              <a:ext cx="239712" cy="369888"/>
            </a:xfrm>
            <a:prstGeom prst="rect">
              <a:avLst/>
            </a:prstGeom>
            <a:noFill/>
            <a:ln w="12700">
              <a:noFill/>
              <a:miter lim="800000"/>
              <a:headEnd/>
              <a:tailEnd/>
            </a:ln>
          </p:spPr>
          <p:txBody>
            <a:bodyPr wrap="none" anchor="ctr">
              <a:prstTxWarp prst="textNoShape">
                <a:avLst/>
              </a:prstTxWarp>
            </a:bodyPr>
            <a:lstStyle/>
            <a:p>
              <a:endParaRPr lang="en-US" sz="1100"/>
            </a:p>
          </p:txBody>
        </p:sp>
        <p:sp>
          <p:nvSpPr>
            <p:cNvPr id="14402" name="Rectangle 72"/>
            <p:cNvSpPr>
              <a:spLocks noChangeArrowheads="1"/>
            </p:cNvSpPr>
            <p:nvPr/>
          </p:nvSpPr>
          <p:spPr bwMode="auto">
            <a:xfrm>
              <a:off x="430213" y="3259664"/>
              <a:ext cx="347968" cy="456416"/>
            </a:xfrm>
            <a:prstGeom prst="rect">
              <a:avLst/>
            </a:prstGeom>
            <a:noFill/>
            <a:ln w="12700">
              <a:noFill/>
              <a:miter lim="800000"/>
              <a:headEnd/>
              <a:tailEnd/>
            </a:ln>
          </p:spPr>
          <p:txBody>
            <a:bodyPr wrap="none" lIns="90488" tIns="44450" rIns="90488" bIns="44450">
              <a:prstTxWarp prst="textNoShape">
                <a:avLst/>
              </a:prstTxWarp>
              <a:spAutoFit/>
            </a:bodyPr>
            <a:lstStyle/>
            <a:p>
              <a:r>
                <a:rPr lang="en-US" sz="1200" b="1">
                  <a:solidFill>
                    <a:schemeClr val="tx1"/>
                  </a:solidFill>
                  <a:latin typeface="Times" charset="0"/>
                </a:rPr>
                <a:t>4</a:t>
              </a:r>
            </a:p>
          </p:txBody>
        </p:sp>
        <p:sp>
          <p:nvSpPr>
            <p:cNvPr id="14403" name="Rectangle 73"/>
            <p:cNvSpPr>
              <a:spLocks noChangeArrowheads="1"/>
            </p:cNvSpPr>
            <p:nvPr/>
          </p:nvSpPr>
          <p:spPr bwMode="auto">
            <a:xfrm>
              <a:off x="1295399" y="2192864"/>
              <a:ext cx="915027" cy="456416"/>
            </a:xfrm>
            <a:prstGeom prst="rect">
              <a:avLst/>
            </a:prstGeom>
            <a:noFill/>
            <a:ln w="12700">
              <a:noFill/>
              <a:miter lim="800000"/>
              <a:headEnd/>
              <a:tailEnd/>
            </a:ln>
          </p:spPr>
          <p:txBody>
            <a:bodyPr wrap="none" lIns="90488" tIns="44450" rIns="90488" bIns="44450">
              <a:prstTxWarp prst="textNoShape">
                <a:avLst/>
              </a:prstTxWarp>
              <a:spAutoFit/>
            </a:bodyPr>
            <a:lstStyle/>
            <a:p>
              <a:r>
                <a:rPr lang="en-US" sz="1200" b="1" u="sng" dirty="0" err="1" smtClean="0">
                  <a:solidFill>
                    <a:srgbClr val="0000FF"/>
                  </a:solidFill>
                  <a:latin typeface="+mn-lt"/>
                  <a:ea typeface="ＭＳ Ｐゴシック" charset="-128"/>
                  <a:cs typeface="ＭＳ Ｐゴシック" charset="-128"/>
                </a:rPr>
                <a:t>nPC_sel</a:t>
              </a:r>
              <a:endParaRPr lang="en-US" sz="1200" b="1" u="sng" dirty="0">
                <a:solidFill>
                  <a:srgbClr val="0000FF"/>
                </a:solidFill>
                <a:latin typeface="+mn-lt"/>
                <a:ea typeface="ＭＳ Ｐゴシック" charset="-128"/>
                <a:cs typeface="ＭＳ Ｐゴシック" charset="-128"/>
              </a:endParaRPr>
            </a:p>
          </p:txBody>
        </p:sp>
        <p:sp>
          <p:nvSpPr>
            <p:cNvPr id="14404" name="Line 74"/>
            <p:cNvSpPr>
              <a:spLocks noChangeShapeType="1"/>
            </p:cNvSpPr>
            <p:nvPr/>
          </p:nvSpPr>
          <p:spPr bwMode="auto">
            <a:xfrm>
              <a:off x="1801813" y="2580214"/>
              <a:ext cx="0" cy="1292225"/>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sz="1100"/>
            </a:p>
          </p:txBody>
        </p:sp>
        <p:grpSp>
          <p:nvGrpSpPr>
            <p:cNvPr id="14405" name="Group 75"/>
            <p:cNvGrpSpPr>
              <a:grpSpLocks/>
            </p:cNvGrpSpPr>
            <p:nvPr/>
          </p:nvGrpSpPr>
          <p:grpSpPr bwMode="auto">
            <a:xfrm>
              <a:off x="447676" y="4936064"/>
              <a:ext cx="347663" cy="1066800"/>
              <a:chOff x="245" y="3168"/>
              <a:chExt cx="219" cy="672"/>
            </a:xfrm>
          </p:grpSpPr>
          <p:sp>
            <p:nvSpPr>
              <p:cNvPr id="14482" name="Rectangle 76"/>
              <p:cNvSpPr>
                <a:spLocks noChangeArrowheads="1"/>
              </p:cNvSpPr>
              <p:nvPr/>
            </p:nvSpPr>
            <p:spPr bwMode="auto">
              <a:xfrm>
                <a:off x="264" y="3168"/>
                <a:ext cx="186" cy="672"/>
              </a:xfrm>
              <a:prstGeom prst="rect">
                <a:avLst/>
              </a:prstGeom>
              <a:noFill/>
              <a:ln w="25400">
                <a:solidFill>
                  <a:schemeClr val="tx1"/>
                </a:solidFill>
                <a:miter lim="800000"/>
                <a:headEnd/>
                <a:tailEnd/>
              </a:ln>
            </p:spPr>
            <p:txBody>
              <a:bodyPr wrap="none" anchor="ctr">
                <a:prstTxWarp prst="textNoShape">
                  <a:avLst/>
                </a:prstTxWarp>
              </a:bodyPr>
              <a:lstStyle/>
              <a:p>
                <a:endParaRPr lang="en-US" sz="1100"/>
              </a:p>
            </p:txBody>
          </p:sp>
          <p:sp>
            <p:nvSpPr>
              <p:cNvPr id="14483" name="Rectangle 77"/>
              <p:cNvSpPr>
                <a:spLocks noChangeArrowheads="1"/>
              </p:cNvSpPr>
              <p:nvPr/>
            </p:nvSpPr>
            <p:spPr bwMode="auto">
              <a:xfrm rot="5400000">
                <a:off x="31" y="3385"/>
                <a:ext cx="647" cy="219"/>
              </a:xfrm>
              <a:prstGeom prst="rect">
                <a:avLst/>
              </a:prstGeom>
              <a:noFill/>
              <a:ln w="12700">
                <a:noFill/>
                <a:miter lim="800000"/>
                <a:headEnd/>
                <a:tailEnd/>
              </a:ln>
            </p:spPr>
            <p:txBody>
              <a:bodyPr wrap="none" lIns="90488" tIns="44450" rIns="90488" bIns="44450">
                <a:prstTxWarp prst="textNoShape">
                  <a:avLst/>
                </a:prstTxWarp>
                <a:spAutoFit/>
              </a:bodyPr>
              <a:lstStyle/>
              <a:p>
                <a:r>
                  <a:rPr lang="en-US" sz="1100" b="1">
                    <a:solidFill>
                      <a:schemeClr val="tx1"/>
                    </a:solidFill>
                    <a:latin typeface="Times" charset="0"/>
                  </a:rPr>
                  <a:t>PC Ext</a:t>
                </a:r>
              </a:p>
            </p:txBody>
          </p:sp>
        </p:grpSp>
        <p:grpSp>
          <p:nvGrpSpPr>
            <p:cNvPr id="14406" name="Group 78"/>
            <p:cNvGrpSpPr>
              <a:grpSpLocks/>
            </p:cNvGrpSpPr>
            <p:nvPr/>
          </p:nvGrpSpPr>
          <p:grpSpPr bwMode="auto">
            <a:xfrm>
              <a:off x="1997075" y="808564"/>
              <a:ext cx="1101725" cy="1155700"/>
              <a:chOff x="1258" y="424"/>
              <a:chExt cx="694" cy="728"/>
            </a:xfrm>
          </p:grpSpPr>
          <p:sp>
            <p:nvSpPr>
              <p:cNvPr id="14479" name="Rectangle 79"/>
              <p:cNvSpPr>
                <a:spLocks noChangeArrowheads="1"/>
              </p:cNvSpPr>
              <p:nvPr/>
            </p:nvSpPr>
            <p:spPr bwMode="auto">
              <a:xfrm>
                <a:off x="1258" y="443"/>
                <a:ext cx="694" cy="630"/>
              </a:xfrm>
              <a:prstGeom prst="rect">
                <a:avLst/>
              </a:prstGeom>
              <a:noFill/>
              <a:ln w="25400">
                <a:solidFill>
                  <a:schemeClr val="tx1"/>
                </a:solidFill>
                <a:miter lim="800000"/>
                <a:headEnd/>
                <a:tailEnd/>
              </a:ln>
            </p:spPr>
            <p:txBody>
              <a:bodyPr wrap="none" anchor="ctr">
                <a:prstTxWarp prst="textNoShape">
                  <a:avLst/>
                </a:prstTxWarp>
              </a:bodyPr>
              <a:lstStyle/>
              <a:p>
                <a:endParaRPr lang="en-US" sz="1100"/>
              </a:p>
            </p:txBody>
          </p:sp>
          <p:sp>
            <p:nvSpPr>
              <p:cNvPr id="14480" name="Rectangle 80"/>
              <p:cNvSpPr>
                <a:spLocks noChangeArrowheads="1"/>
              </p:cNvSpPr>
              <p:nvPr/>
            </p:nvSpPr>
            <p:spPr bwMode="auto">
              <a:xfrm>
                <a:off x="1440" y="864"/>
                <a:ext cx="371" cy="28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200">
                    <a:solidFill>
                      <a:schemeClr val="tx1"/>
                    </a:solidFill>
                    <a:latin typeface="Times" charset="0"/>
                  </a:rPr>
                  <a:t>Adr</a:t>
                </a:r>
              </a:p>
            </p:txBody>
          </p:sp>
          <p:sp>
            <p:nvSpPr>
              <p:cNvPr id="14481" name="Rectangle 81"/>
              <p:cNvSpPr>
                <a:spLocks noChangeArrowheads="1"/>
              </p:cNvSpPr>
              <p:nvPr/>
            </p:nvSpPr>
            <p:spPr bwMode="auto">
              <a:xfrm>
                <a:off x="1280" y="424"/>
                <a:ext cx="631" cy="481"/>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sz="1200" b="1">
                    <a:solidFill>
                      <a:schemeClr val="tx1"/>
                    </a:solidFill>
                    <a:latin typeface="Times" charset="0"/>
                  </a:rPr>
                  <a:t>Inst</a:t>
                </a:r>
              </a:p>
              <a:p>
                <a:pPr algn="ctr"/>
                <a:r>
                  <a:rPr lang="en-US" sz="1200" b="1">
                    <a:solidFill>
                      <a:schemeClr val="tx1"/>
                    </a:solidFill>
                    <a:latin typeface="Times" charset="0"/>
                  </a:rPr>
                  <a:t>Memory</a:t>
                </a:r>
              </a:p>
            </p:txBody>
          </p:sp>
        </p:grpSp>
        <p:grpSp>
          <p:nvGrpSpPr>
            <p:cNvPr id="14407" name="Group 82"/>
            <p:cNvGrpSpPr>
              <a:grpSpLocks/>
            </p:cNvGrpSpPr>
            <p:nvPr/>
          </p:nvGrpSpPr>
          <p:grpSpPr bwMode="auto">
            <a:xfrm>
              <a:off x="990601" y="3335865"/>
              <a:ext cx="381000" cy="1066800"/>
              <a:chOff x="432" y="912"/>
              <a:chExt cx="240" cy="672"/>
            </a:xfrm>
          </p:grpSpPr>
          <p:sp>
            <p:nvSpPr>
              <p:cNvPr id="14477" name="Rectangle 83"/>
              <p:cNvSpPr>
                <a:spLocks noChangeArrowheads="1"/>
              </p:cNvSpPr>
              <p:nvPr/>
            </p:nvSpPr>
            <p:spPr bwMode="auto">
              <a:xfrm rot="5400000">
                <a:off x="250" y="1126"/>
                <a:ext cx="594" cy="219"/>
              </a:xfrm>
              <a:prstGeom prst="rect">
                <a:avLst/>
              </a:prstGeom>
              <a:noFill/>
              <a:ln w="12700">
                <a:noFill/>
                <a:miter lim="800000"/>
                <a:headEnd/>
                <a:tailEnd/>
              </a:ln>
            </p:spPr>
            <p:txBody>
              <a:bodyPr wrap="none" lIns="90488" tIns="44450" rIns="90488" bIns="44450">
                <a:prstTxWarp prst="textNoShape">
                  <a:avLst/>
                </a:prstTxWarp>
                <a:spAutoFit/>
              </a:bodyPr>
              <a:lstStyle/>
              <a:p>
                <a:r>
                  <a:rPr lang="en-US" sz="1100" b="1">
                    <a:solidFill>
                      <a:schemeClr val="tx1"/>
                    </a:solidFill>
                    <a:latin typeface="Times" charset="0"/>
                  </a:rPr>
                  <a:t>Adder</a:t>
                </a:r>
              </a:p>
            </p:txBody>
          </p:sp>
          <p:sp>
            <p:nvSpPr>
              <p:cNvPr id="14478" name="Freeform 84"/>
              <p:cNvSpPr>
                <a:spLocks/>
              </p:cNvSpPr>
              <p:nvPr/>
            </p:nvSpPr>
            <p:spPr bwMode="auto">
              <a:xfrm>
                <a:off x="432" y="912"/>
                <a:ext cx="240" cy="672"/>
              </a:xfrm>
              <a:custGeom>
                <a:avLst/>
                <a:gdLst>
                  <a:gd name="T0" fmla="*/ 0 w 240"/>
                  <a:gd name="T1" fmla="*/ 0 h 672"/>
                  <a:gd name="T2" fmla="*/ 0 w 240"/>
                  <a:gd name="T3" fmla="*/ 288 h 672"/>
                  <a:gd name="T4" fmla="*/ 48 w 240"/>
                  <a:gd name="T5" fmla="*/ 336 h 672"/>
                  <a:gd name="T6" fmla="*/ 0 w 240"/>
                  <a:gd name="T7" fmla="*/ 384 h 672"/>
                  <a:gd name="T8" fmla="*/ 0 w 240"/>
                  <a:gd name="T9" fmla="*/ 672 h 672"/>
                  <a:gd name="T10" fmla="*/ 240 w 240"/>
                  <a:gd name="T11" fmla="*/ 480 h 672"/>
                  <a:gd name="T12" fmla="*/ 240 w 240"/>
                  <a:gd name="T13" fmla="*/ 192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prstTxWarp prst="textNoShape">
                  <a:avLst/>
                </a:prstTxWarp>
              </a:bodyPr>
              <a:lstStyle/>
              <a:p>
                <a:endParaRPr lang="en-US" sz="1100"/>
              </a:p>
            </p:txBody>
          </p:sp>
        </p:grpSp>
        <p:grpSp>
          <p:nvGrpSpPr>
            <p:cNvPr id="14408" name="Group 85"/>
            <p:cNvGrpSpPr>
              <a:grpSpLocks/>
            </p:cNvGrpSpPr>
            <p:nvPr/>
          </p:nvGrpSpPr>
          <p:grpSpPr bwMode="auto">
            <a:xfrm>
              <a:off x="990601" y="4555065"/>
              <a:ext cx="381000" cy="1066800"/>
              <a:chOff x="432" y="912"/>
              <a:chExt cx="240" cy="672"/>
            </a:xfrm>
          </p:grpSpPr>
          <p:sp>
            <p:nvSpPr>
              <p:cNvPr id="14475" name="Rectangle 86"/>
              <p:cNvSpPr>
                <a:spLocks noChangeArrowheads="1"/>
              </p:cNvSpPr>
              <p:nvPr/>
            </p:nvSpPr>
            <p:spPr bwMode="auto">
              <a:xfrm rot="5400000">
                <a:off x="250" y="1126"/>
                <a:ext cx="594" cy="219"/>
              </a:xfrm>
              <a:prstGeom prst="rect">
                <a:avLst/>
              </a:prstGeom>
              <a:noFill/>
              <a:ln w="12700">
                <a:noFill/>
                <a:miter lim="800000"/>
                <a:headEnd/>
                <a:tailEnd/>
              </a:ln>
            </p:spPr>
            <p:txBody>
              <a:bodyPr wrap="none" lIns="90488" tIns="44450" rIns="90488" bIns="44450">
                <a:prstTxWarp prst="textNoShape">
                  <a:avLst/>
                </a:prstTxWarp>
                <a:spAutoFit/>
              </a:bodyPr>
              <a:lstStyle/>
              <a:p>
                <a:r>
                  <a:rPr lang="en-US" sz="1100" b="1">
                    <a:solidFill>
                      <a:schemeClr val="tx1"/>
                    </a:solidFill>
                    <a:latin typeface="Times" charset="0"/>
                  </a:rPr>
                  <a:t>Adder</a:t>
                </a:r>
              </a:p>
            </p:txBody>
          </p:sp>
          <p:sp>
            <p:nvSpPr>
              <p:cNvPr id="14476" name="Freeform 87"/>
              <p:cNvSpPr>
                <a:spLocks/>
              </p:cNvSpPr>
              <p:nvPr/>
            </p:nvSpPr>
            <p:spPr bwMode="auto">
              <a:xfrm>
                <a:off x="432" y="912"/>
                <a:ext cx="240" cy="672"/>
              </a:xfrm>
              <a:custGeom>
                <a:avLst/>
                <a:gdLst>
                  <a:gd name="T0" fmla="*/ 0 w 240"/>
                  <a:gd name="T1" fmla="*/ 0 h 672"/>
                  <a:gd name="T2" fmla="*/ 0 w 240"/>
                  <a:gd name="T3" fmla="*/ 288 h 672"/>
                  <a:gd name="T4" fmla="*/ 48 w 240"/>
                  <a:gd name="T5" fmla="*/ 336 h 672"/>
                  <a:gd name="T6" fmla="*/ 0 w 240"/>
                  <a:gd name="T7" fmla="*/ 384 h 672"/>
                  <a:gd name="T8" fmla="*/ 0 w 240"/>
                  <a:gd name="T9" fmla="*/ 672 h 672"/>
                  <a:gd name="T10" fmla="*/ 240 w 240"/>
                  <a:gd name="T11" fmla="*/ 480 h 672"/>
                  <a:gd name="T12" fmla="*/ 240 w 240"/>
                  <a:gd name="T13" fmla="*/ 192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prstTxWarp prst="textNoShape">
                  <a:avLst/>
                </a:prstTxWarp>
              </a:bodyPr>
              <a:lstStyle/>
              <a:p>
                <a:endParaRPr lang="en-US" sz="1100"/>
              </a:p>
            </p:txBody>
          </p:sp>
        </p:grpSp>
        <p:grpSp>
          <p:nvGrpSpPr>
            <p:cNvPr id="14409" name="Group 88"/>
            <p:cNvGrpSpPr>
              <a:grpSpLocks/>
            </p:cNvGrpSpPr>
            <p:nvPr/>
          </p:nvGrpSpPr>
          <p:grpSpPr bwMode="auto">
            <a:xfrm>
              <a:off x="1608138" y="3793064"/>
              <a:ext cx="347663" cy="1447800"/>
              <a:chOff x="485" y="864"/>
              <a:chExt cx="219" cy="912"/>
            </a:xfrm>
          </p:grpSpPr>
          <p:sp>
            <p:nvSpPr>
              <p:cNvPr id="14473" name="Rectangle 89"/>
              <p:cNvSpPr>
                <a:spLocks noChangeArrowheads="1"/>
              </p:cNvSpPr>
              <p:nvPr/>
            </p:nvSpPr>
            <p:spPr bwMode="auto">
              <a:xfrm rot="5400000">
                <a:off x="345" y="1226"/>
                <a:ext cx="500" cy="219"/>
              </a:xfrm>
              <a:prstGeom prst="rect">
                <a:avLst/>
              </a:prstGeom>
              <a:noFill/>
              <a:ln w="12700">
                <a:noFill/>
                <a:miter lim="800000"/>
                <a:headEnd/>
                <a:tailEnd/>
              </a:ln>
            </p:spPr>
            <p:txBody>
              <a:bodyPr wrap="none" lIns="90488" tIns="44450" rIns="90488" bIns="44450">
                <a:prstTxWarp prst="textNoShape">
                  <a:avLst/>
                </a:prstTxWarp>
                <a:spAutoFit/>
              </a:bodyPr>
              <a:lstStyle/>
              <a:p>
                <a:r>
                  <a:rPr lang="en-US" sz="1100" b="1">
                    <a:solidFill>
                      <a:schemeClr val="tx1"/>
                    </a:solidFill>
                    <a:latin typeface="Times" charset="0"/>
                  </a:rPr>
                  <a:t>Mux</a:t>
                </a:r>
              </a:p>
            </p:txBody>
          </p:sp>
          <p:sp>
            <p:nvSpPr>
              <p:cNvPr id="14474" name="Freeform 90"/>
              <p:cNvSpPr>
                <a:spLocks/>
              </p:cNvSpPr>
              <p:nvPr/>
            </p:nvSpPr>
            <p:spPr bwMode="auto">
              <a:xfrm>
                <a:off x="528" y="864"/>
                <a:ext cx="144" cy="912"/>
              </a:xfrm>
              <a:custGeom>
                <a:avLst/>
                <a:gdLst>
                  <a:gd name="T0" fmla="*/ 0 w 144"/>
                  <a:gd name="T1" fmla="*/ 0 h 912"/>
                  <a:gd name="T2" fmla="*/ 0 w 144"/>
                  <a:gd name="T3" fmla="*/ 912 h 912"/>
                  <a:gd name="T4" fmla="*/ 144 w 144"/>
                  <a:gd name="T5" fmla="*/ 768 h 912"/>
                  <a:gd name="T6" fmla="*/ 144 w 144"/>
                  <a:gd name="T7" fmla="*/ 144 h 912"/>
                  <a:gd name="T8" fmla="*/ 0 w 144"/>
                  <a:gd name="T9" fmla="*/ 0 h 912"/>
                  <a:gd name="T10" fmla="*/ 0 60000 65536"/>
                  <a:gd name="T11" fmla="*/ 0 60000 65536"/>
                  <a:gd name="T12" fmla="*/ 0 60000 65536"/>
                  <a:gd name="T13" fmla="*/ 0 60000 65536"/>
                  <a:gd name="T14" fmla="*/ 0 60000 65536"/>
                  <a:gd name="T15" fmla="*/ 0 w 144"/>
                  <a:gd name="T16" fmla="*/ 0 h 912"/>
                  <a:gd name="T17" fmla="*/ 144 w 144"/>
                  <a:gd name="T18" fmla="*/ 912 h 912"/>
                </a:gdLst>
                <a:ahLst/>
                <a:cxnLst>
                  <a:cxn ang="T10">
                    <a:pos x="T0" y="T1"/>
                  </a:cxn>
                  <a:cxn ang="T11">
                    <a:pos x="T2" y="T3"/>
                  </a:cxn>
                  <a:cxn ang="T12">
                    <a:pos x="T4" y="T5"/>
                  </a:cxn>
                  <a:cxn ang="T13">
                    <a:pos x="T6" y="T7"/>
                  </a:cxn>
                  <a:cxn ang="T14">
                    <a:pos x="T8" y="T9"/>
                  </a:cxn>
                </a:cxnLst>
                <a:rect l="T15" t="T16" r="T17" b="T18"/>
                <a:pathLst>
                  <a:path w="144" h="912">
                    <a:moveTo>
                      <a:pt x="0" y="0"/>
                    </a:moveTo>
                    <a:lnTo>
                      <a:pt x="0" y="912"/>
                    </a:lnTo>
                    <a:lnTo>
                      <a:pt x="144" y="768"/>
                    </a:lnTo>
                    <a:lnTo>
                      <a:pt x="144" y="144"/>
                    </a:lnTo>
                    <a:lnTo>
                      <a:pt x="0" y="0"/>
                    </a:lnTo>
                    <a:close/>
                  </a:path>
                </a:pathLst>
              </a:custGeom>
              <a:noFill/>
              <a:ln w="28575">
                <a:solidFill>
                  <a:schemeClr val="tx1"/>
                </a:solidFill>
                <a:round/>
                <a:headEnd/>
                <a:tailEnd/>
              </a:ln>
            </p:spPr>
            <p:txBody>
              <a:bodyPr wrap="none" anchor="ctr">
                <a:prstTxWarp prst="textNoShape">
                  <a:avLst/>
                </a:prstTxWarp>
              </a:bodyPr>
              <a:lstStyle/>
              <a:p>
                <a:endParaRPr lang="en-US" sz="1100"/>
              </a:p>
            </p:txBody>
          </p:sp>
        </p:grpSp>
        <p:sp>
          <p:nvSpPr>
            <p:cNvPr id="14410" name="Freeform 91"/>
            <p:cNvSpPr>
              <a:spLocks/>
            </p:cNvSpPr>
            <p:nvPr/>
          </p:nvSpPr>
          <p:spPr bwMode="auto">
            <a:xfrm>
              <a:off x="2362200" y="1811864"/>
              <a:ext cx="152400" cy="2743200"/>
            </a:xfrm>
            <a:custGeom>
              <a:avLst/>
              <a:gdLst>
                <a:gd name="T0" fmla="*/ 0 w 144"/>
                <a:gd name="T1" fmla="*/ 2743200 h 1728"/>
                <a:gd name="T2" fmla="*/ 152400 w 144"/>
                <a:gd name="T3" fmla="*/ 2743200 h 1728"/>
                <a:gd name="T4" fmla="*/ 152400 w 144"/>
                <a:gd name="T5" fmla="*/ 0 h 1728"/>
                <a:gd name="T6" fmla="*/ 0 60000 65536"/>
                <a:gd name="T7" fmla="*/ 0 60000 65536"/>
                <a:gd name="T8" fmla="*/ 0 60000 65536"/>
                <a:gd name="T9" fmla="*/ 0 w 144"/>
                <a:gd name="T10" fmla="*/ 0 h 1728"/>
                <a:gd name="T11" fmla="*/ 144 w 144"/>
                <a:gd name="T12" fmla="*/ 1728 h 1728"/>
              </a:gdLst>
              <a:ahLst/>
              <a:cxnLst>
                <a:cxn ang="T6">
                  <a:pos x="T0" y="T1"/>
                </a:cxn>
                <a:cxn ang="T7">
                  <a:pos x="T2" y="T3"/>
                </a:cxn>
                <a:cxn ang="T8">
                  <a:pos x="T4" y="T5"/>
                </a:cxn>
              </a:cxnLst>
              <a:rect l="T9" t="T10" r="T11" b="T12"/>
              <a:pathLst>
                <a:path w="144" h="1728">
                  <a:moveTo>
                    <a:pt x="0" y="1728"/>
                  </a:moveTo>
                  <a:lnTo>
                    <a:pt x="144" y="1728"/>
                  </a:lnTo>
                  <a:lnTo>
                    <a:pt x="144" y="0"/>
                  </a:lnTo>
                </a:path>
              </a:pathLst>
            </a:custGeom>
            <a:noFill/>
            <a:ln w="19050">
              <a:solidFill>
                <a:schemeClr val="tx1"/>
              </a:solidFill>
              <a:round/>
              <a:headEnd/>
              <a:tailEnd type="triangle" w="med" len="med"/>
            </a:ln>
          </p:spPr>
          <p:txBody>
            <a:bodyPr wrap="none" anchor="ctr">
              <a:prstTxWarp prst="textNoShape">
                <a:avLst/>
              </a:prstTxWarp>
            </a:bodyPr>
            <a:lstStyle/>
            <a:p>
              <a:endParaRPr lang="en-US" sz="1100"/>
            </a:p>
          </p:txBody>
        </p:sp>
        <p:sp>
          <p:nvSpPr>
            <p:cNvPr id="14411" name="Freeform 92"/>
            <p:cNvSpPr>
              <a:spLocks/>
            </p:cNvSpPr>
            <p:nvPr/>
          </p:nvSpPr>
          <p:spPr bwMode="auto">
            <a:xfrm>
              <a:off x="304800" y="3031064"/>
              <a:ext cx="2209800" cy="1219200"/>
            </a:xfrm>
            <a:custGeom>
              <a:avLst/>
              <a:gdLst>
                <a:gd name="T0" fmla="*/ 2209800 w 1440"/>
                <a:gd name="T1" fmla="*/ 0 h 768"/>
                <a:gd name="T2" fmla="*/ 0 w 1440"/>
                <a:gd name="T3" fmla="*/ 0 h 768"/>
                <a:gd name="T4" fmla="*/ 0 w 1440"/>
                <a:gd name="T5" fmla="*/ 1219200 h 768"/>
                <a:gd name="T6" fmla="*/ 662940 w 1440"/>
                <a:gd name="T7" fmla="*/ 1219200 h 768"/>
                <a:gd name="T8" fmla="*/ 0 60000 65536"/>
                <a:gd name="T9" fmla="*/ 0 60000 65536"/>
                <a:gd name="T10" fmla="*/ 0 60000 65536"/>
                <a:gd name="T11" fmla="*/ 0 60000 65536"/>
                <a:gd name="T12" fmla="*/ 0 w 1440"/>
                <a:gd name="T13" fmla="*/ 0 h 768"/>
                <a:gd name="T14" fmla="*/ 1440 w 1440"/>
                <a:gd name="T15" fmla="*/ 768 h 768"/>
              </a:gdLst>
              <a:ahLst/>
              <a:cxnLst>
                <a:cxn ang="T8">
                  <a:pos x="T0" y="T1"/>
                </a:cxn>
                <a:cxn ang="T9">
                  <a:pos x="T2" y="T3"/>
                </a:cxn>
                <a:cxn ang="T10">
                  <a:pos x="T4" y="T5"/>
                </a:cxn>
                <a:cxn ang="T11">
                  <a:pos x="T6" y="T7"/>
                </a:cxn>
              </a:cxnLst>
              <a:rect l="T12" t="T13" r="T14" b="T15"/>
              <a:pathLst>
                <a:path w="1440" h="768">
                  <a:moveTo>
                    <a:pt x="1440" y="0"/>
                  </a:moveTo>
                  <a:lnTo>
                    <a:pt x="0" y="0"/>
                  </a:lnTo>
                  <a:lnTo>
                    <a:pt x="0" y="768"/>
                  </a:lnTo>
                  <a:lnTo>
                    <a:pt x="432" y="768"/>
                  </a:lnTo>
                </a:path>
              </a:pathLst>
            </a:custGeom>
            <a:noFill/>
            <a:ln w="19050">
              <a:solidFill>
                <a:schemeClr val="tx1"/>
              </a:solidFill>
              <a:round/>
              <a:headEnd/>
              <a:tailEnd type="triangle" w="med" len="med"/>
            </a:ln>
          </p:spPr>
          <p:txBody>
            <a:bodyPr wrap="none" anchor="ctr">
              <a:prstTxWarp prst="textNoShape">
                <a:avLst/>
              </a:prstTxWarp>
            </a:bodyPr>
            <a:lstStyle/>
            <a:p>
              <a:endParaRPr lang="en-US" sz="1100"/>
            </a:p>
          </p:txBody>
        </p:sp>
        <p:sp>
          <p:nvSpPr>
            <p:cNvPr id="14412" name="Line 93"/>
            <p:cNvSpPr>
              <a:spLocks noChangeShapeType="1"/>
            </p:cNvSpPr>
            <p:nvPr/>
          </p:nvSpPr>
          <p:spPr bwMode="auto">
            <a:xfrm>
              <a:off x="685800" y="3488264"/>
              <a:ext cx="304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sz="1100"/>
            </a:p>
          </p:txBody>
        </p:sp>
        <p:sp>
          <p:nvSpPr>
            <p:cNvPr id="14413" name="Line 94"/>
            <p:cNvSpPr>
              <a:spLocks noChangeShapeType="1"/>
            </p:cNvSpPr>
            <p:nvPr/>
          </p:nvSpPr>
          <p:spPr bwMode="auto">
            <a:xfrm>
              <a:off x="1371600" y="3945464"/>
              <a:ext cx="304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sz="1100"/>
            </a:p>
          </p:txBody>
        </p:sp>
        <p:sp>
          <p:nvSpPr>
            <p:cNvPr id="14414" name="Freeform 95"/>
            <p:cNvSpPr>
              <a:spLocks/>
            </p:cNvSpPr>
            <p:nvPr/>
          </p:nvSpPr>
          <p:spPr bwMode="auto">
            <a:xfrm>
              <a:off x="609600" y="3945464"/>
              <a:ext cx="838200" cy="762000"/>
            </a:xfrm>
            <a:custGeom>
              <a:avLst/>
              <a:gdLst>
                <a:gd name="T0" fmla="*/ 838200 w 528"/>
                <a:gd name="T1" fmla="*/ 0 h 480"/>
                <a:gd name="T2" fmla="*/ 838200 w 528"/>
                <a:gd name="T3" fmla="*/ 533400 h 480"/>
                <a:gd name="T4" fmla="*/ 0 w 528"/>
                <a:gd name="T5" fmla="*/ 533400 h 480"/>
                <a:gd name="T6" fmla="*/ 0 w 528"/>
                <a:gd name="T7" fmla="*/ 762000 h 480"/>
                <a:gd name="T8" fmla="*/ 381000 w 528"/>
                <a:gd name="T9" fmla="*/ 762000 h 480"/>
                <a:gd name="T10" fmla="*/ 0 60000 65536"/>
                <a:gd name="T11" fmla="*/ 0 60000 65536"/>
                <a:gd name="T12" fmla="*/ 0 60000 65536"/>
                <a:gd name="T13" fmla="*/ 0 60000 65536"/>
                <a:gd name="T14" fmla="*/ 0 60000 65536"/>
                <a:gd name="T15" fmla="*/ 0 w 528"/>
                <a:gd name="T16" fmla="*/ 0 h 480"/>
                <a:gd name="T17" fmla="*/ 528 w 528"/>
                <a:gd name="T18" fmla="*/ 480 h 480"/>
              </a:gdLst>
              <a:ahLst/>
              <a:cxnLst>
                <a:cxn ang="T10">
                  <a:pos x="T0" y="T1"/>
                </a:cxn>
                <a:cxn ang="T11">
                  <a:pos x="T2" y="T3"/>
                </a:cxn>
                <a:cxn ang="T12">
                  <a:pos x="T4" y="T5"/>
                </a:cxn>
                <a:cxn ang="T13">
                  <a:pos x="T6" y="T7"/>
                </a:cxn>
                <a:cxn ang="T14">
                  <a:pos x="T8" y="T9"/>
                </a:cxn>
              </a:cxnLst>
              <a:rect l="T15" t="T16" r="T17" b="T18"/>
              <a:pathLst>
                <a:path w="528" h="480">
                  <a:moveTo>
                    <a:pt x="528" y="0"/>
                  </a:moveTo>
                  <a:lnTo>
                    <a:pt x="528" y="336"/>
                  </a:lnTo>
                  <a:lnTo>
                    <a:pt x="0" y="336"/>
                  </a:lnTo>
                  <a:lnTo>
                    <a:pt x="0" y="480"/>
                  </a:lnTo>
                  <a:lnTo>
                    <a:pt x="240" y="480"/>
                  </a:lnTo>
                </a:path>
              </a:pathLst>
            </a:custGeom>
            <a:noFill/>
            <a:ln w="19050">
              <a:solidFill>
                <a:schemeClr val="tx1"/>
              </a:solidFill>
              <a:round/>
              <a:headEnd/>
              <a:tailEnd type="triangle" w="med" len="med"/>
            </a:ln>
          </p:spPr>
          <p:txBody>
            <a:bodyPr wrap="none" anchor="ctr">
              <a:prstTxWarp prst="textNoShape">
                <a:avLst/>
              </a:prstTxWarp>
            </a:bodyPr>
            <a:lstStyle/>
            <a:p>
              <a:endParaRPr lang="en-US" sz="1100"/>
            </a:p>
          </p:txBody>
        </p:sp>
        <p:sp>
          <p:nvSpPr>
            <p:cNvPr id="14415" name="Line 96"/>
            <p:cNvSpPr>
              <a:spLocks noChangeShapeType="1"/>
            </p:cNvSpPr>
            <p:nvPr/>
          </p:nvSpPr>
          <p:spPr bwMode="auto">
            <a:xfrm>
              <a:off x="762000" y="5469464"/>
              <a:ext cx="2286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sz="1100"/>
            </a:p>
          </p:txBody>
        </p:sp>
        <p:sp>
          <p:nvSpPr>
            <p:cNvPr id="14416" name="Freeform 97"/>
            <p:cNvSpPr>
              <a:spLocks/>
            </p:cNvSpPr>
            <p:nvPr/>
          </p:nvSpPr>
          <p:spPr bwMode="auto">
            <a:xfrm>
              <a:off x="228600" y="5469464"/>
              <a:ext cx="228600" cy="685800"/>
            </a:xfrm>
            <a:custGeom>
              <a:avLst/>
              <a:gdLst>
                <a:gd name="T0" fmla="*/ 0 w 144"/>
                <a:gd name="T1" fmla="*/ 685800 h 432"/>
                <a:gd name="T2" fmla="*/ 0 w 144"/>
                <a:gd name="T3" fmla="*/ 0 h 432"/>
                <a:gd name="T4" fmla="*/ 228600 w 144"/>
                <a:gd name="T5" fmla="*/ 0 h 432"/>
                <a:gd name="T6" fmla="*/ 0 60000 65536"/>
                <a:gd name="T7" fmla="*/ 0 60000 65536"/>
                <a:gd name="T8" fmla="*/ 0 60000 65536"/>
                <a:gd name="T9" fmla="*/ 0 w 144"/>
                <a:gd name="T10" fmla="*/ 0 h 432"/>
                <a:gd name="T11" fmla="*/ 144 w 144"/>
                <a:gd name="T12" fmla="*/ 432 h 432"/>
              </a:gdLst>
              <a:ahLst/>
              <a:cxnLst>
                <a:cxn ang="T6">
                  <a:pos x="T0" y="T1"/>
                </a:cxn>
                <a:cxn ang="T7">
                  <a:pos x="T2" y="T3"/>
                </a:cxn>
                <a:cxn ang="T8">
                  <a:pos x="T4" y="T5"/>
                </a:cxn>
              </a:cxnLst>
              <a:rect l="T9" t="T10" r="T11" b="T12"/>
              <a:pathLst>
                <a:path w="144" h="432">
                  <a:moveTo>
                    <a:pt x="0" y="432"/>
                  </a:moveTo>
                  <a:lnTo>
                    <a:pt x="0" y="0"/>
                  </a:lnTo>
                  <a:lnTo>
                    <a:pt x="144" y="0"/>
                  </a:lnTo>
                </a:path>
              </a:pathLst>
            </a:custGeom>
            <a:noFill/>
            <a:ln w="19050">
              <a:solidFill>
                <a:schemeClr val="tx1"/>
              </a:solidFill>
              <a:round/>
              <a:headEnd/>
              <a:tailEnd type="triangle" w="med" len="med"/>
            </a:ln>
          </p:spPr>
          <p:txBody>
            <a:bodyPr wrap="none" anchor="ctr">
              <a:prstTxWarp prst="textNoShape">
                <a:avLst/>
              </a:prstTxWarp>
            </a:bodyPr>
            <a:lstStyle/>
            <a:p>
              <a:endParaRPr lang="en-US" sz="1100"/>
            </a:p>
          </p:txBody>
        </p:sp>
        <p:sp>
          <p:nvSpPr>
            <p:cNvPr id="14417" name="Line 98"/>
            <p:cNvSpPr>
              <a:spLocks noChangeShapeType="1"/>
            </p:cNvSpPr>
            <p:nvPr/>
          </p:nvSpPr>
          <p:spPr bwMode="auto">
            <a:xfrm>
              <a:off x="1371600" y="5088464"/>
              <a:ext cx="304800" cy="1588"/>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sz="1100"/>
            </a:p>
          </p:txBody>
        </p:sp>
        <p:sp>
          <p:nvSpPr>
            <p:cNvPr id="14418" name="Line 99"/>
            <p:cNvSpPr>
              <a:spLocks noChangeShapeType="1"/>
            </p:cNvSpPr>
            <p:nvPr/>
          </p:nvSpPr>
          <p:spPr bwMode="auto">
            <a:xfrm>
              <a:off x="1905000" y="4555064"/>
              <a:ext cx="228600" cy="0"/>
            </a:xfrm>
            <a:prstGeom prst="line">
              <a:avLst/>
            </a:prstGeom>
            <a:noFill/>
            <a:ln w="19050">
              <a:solidFill>
                <a:schemeClr val="tx1"/>
              </a:solidFill>
              <a:round/>
              <a:headEnd/>
              <a:tailEnd/>
            </a:ln>
          </p:spPr>
          <p:txBody>
            <a:bodyPr wrap="none" anchor="ctr">
              <a:prstTxWarp prst="textNoShape">
                <a:avLst/>
              </a:prstTxWarp>
            </a:bodyPr>
            <a:lstStyle/>
            <a:p>
              <a:endParaRPr lang="en-US" sz="1100"/>
            </a:p>
          </p:txBody>
        </p:sp>
        <p:grpSp>
          <p:nvGrpSpPr>
            <p:cNvPr id="14419" name="Group 100"/>
            <p:cNvGrpSpPr>
              <a:grpSpLocks/>
            </p:cNvGrpSpPr>
            <p:nvPr/>
          </p:nvGrpSpPr>
          <p:grpSpPr bwMode="auto">
            <a:xfrm>
              <a:off x="3200400" y="2850092"/>
              <a:ext cx="838200" cy="430213"/>
              <a:chOff x="2640" y="1422"/>
              <a:chExt cx="528" cy="271"/>
            </a:xfrm>
          </p:grpSpPr>
          <p:sp>
            <p:nvSpPr>
              <p:cNvPr id="14470" name="Rectangle 101"/>
              <p:cNvSpPr>
                <a:spLocks noChangeArrowheads="1"/>
              </p:cNvSpPr>
              <p:nvPr/>
            </p:nvSpPr>
            <p:spPr bwMode="auto">
              <a:xfrm>
                <a:off x="2928" y="1422"/>
                <a:ext cx="214" cy="271"/>
              </a:xfrm>
              <a:prstGeom prst="rect">
                <a:avLst/>
              </a:prstGeom>
              <a:noFill/>
              <a:ln w="12700">
                <a:noFill/>
                <a:miter lim="800000"/>
                <a:headEnd/>
                <a:tailEnd/>
              </a:ln>
            </p:spPr>
            <p:txBody>
              <a:bodyPr wrap="none" lIns="90488" tIns="44450" rIns="90488" bIns="44450">
                <a:prstTxWarp prst="textNoShape">
                  <a:avLst/>
                </a:prstTxWarp>
                <a:spAutoFit/>
              </a:bodyPr>
              <a:lstStyle/>
              <a:p>
                <a:r>
                  <a:rPr lang="en-US" sz="1050">
                    <a:solidFill>
                      <a:schemeClr val="tx1"/>
                    </a:solidFill>
                    <a:latin typeface="Times" charset="0"/>
                  </a:rPr>
                  <a:t>0</a:t>
                </a:r>
              </a:p>
            </p:txBody>
          </p:sp>
          <p:sp>
            <p:nvSpPr>
              <p:cNvPr id="14471" name="Rectangle 102"/>
              <p:cNvSpPr>
                <a:spLocks noChangeArrowheads="1"/>
              </p:cNvSpPr>
              <p:nvPr/>
            </p:nvSpPr>
            <p:spPr bwMode="auto">
              <a:xfrm>
                <a:off x="2688" y="1422"/>
                <a:ext cx="214" cy="271"/>
              </a:xfrm>
              <a:prstGeom prst="rect">
                <a:avLst/>
              </a:prstGeom>
              <a:noFill/>
              <a:ln w="12700">
                <a:noFill/>
                <a:miter lim="800000"/>
                <a:headEnd/>
                <a:tailEnd/>
              </a:ln>
            </p:spPr>
            <p:txBody>
              <a:bodyPr wrap="none" lIns="90488" tIns="44450" rIns="90488" bIns="44450">
                <a:prstTxWarp prst="textNoShape">
                  <a:avLst/>
                </a:prstTxWarp>
                <a:spAutoFit/>
              </a:bodyPr>
              <a:lstStyle/>
              <a:p>
                <a:r>
                  <a:rPr lang="en-US" sz="1050">
                    <a:solidFill>
                      <a:schemeClr val="tx1"/>
                    </a:solidFill>
                    <a:latin typeface="Times" charset="0"/>
                  </a:rPr>
                  <a:t>1</a:t>
                </a:r>
              </a:p>
            </p:txBody>
          </p:sp>
          <p:sp>
            <p:nvSpPr>
              <p:cNvPr id="14472" name="Freeform 103"/>
              <p:cNvSpPr>
                <a:spLocks/>
              </p:cNvSpPr>
              <p:nvPr/>
            </p:nvSpPr>
            <p:spPr bwMode="auto">
              <a:xfrm>
                <a:off x="2640" y="1440"/>
                <a:ext cx="528" cy="192"/>
              </a:xfrm>
              <a:custGeom>
                <a:avLst/>
                <a:gdLst>
                  <a:gd name="T0" fmla="*/ 0 w 528"/>
                  <a:gd name="T1" fmla="*/ 0 h 192"/>
                  <a:gd name="T2" fmla="*/ 48 w 528"/>
                  <a:gd name="T3" fmla="*/ 192 h 192"/>
                  <a:gd name="T4" fmla="*/ 480 w 528"/>
                  <a:gd name="T5" fmla="*/ 192 h 192"/>
                  <a:gd name="T6" fmla="*/ 528 w 528"/>
                  <a:gd name="T7" fmla="*/ 0 h 192"/>
                  <a:gd name="T8" fmla="*/ 0 w 528"/>
                  <a:gd name="T9" fmla="*/ 0 h 192"/>
                  <a:gd name="T10" fmla="*/ 0 60000 65536"/>
                  <a:gd name="T11" fmla="*/ 0 60000 65536"/>
                  <a:gd name="T12" fmla="*/ 0 60000 65536"/>
                  <a:gd name="T13" fmla="*/ 0 60000 65536"/>
                  <a:gd name="T14" fmla="*/ 0 60000 65536"/>
                  <a:gd name="T15" fmla="*/ 0 w 528"/>
                  <a:gd name="T16" fmla="*/ 0 h 192"/>
                  <a:gd name="T17" fmla="*/ 528 w 528"/>
                  <a:gd name="T18" fmla="*/ 192 h 192"/>
                </a:gdLst>
                <a:ahLst/>
                <a:cxnLst>
                  <a:cxn ang="T10">
                    <a:pos x="T0" y="T1"/>
                  </a:cxn>
                  <a:cxn ang="T11">
                    <a:pos x="T2" y="T3"/>
                  </a:cxn>
                  <a:cxn ang="T12">
                    <a:pos x="T4" y="T5"/>
                  </a:cxn>
                  <a:cxn ang="T13">
                    <a:pos x="T6" y="T7"/>
                  </a:cxn>
                  <a:cxn ang="T14">
                    <a:pos x="T8" y="T9"/>
                  </a:cxn>
                </a:cxnLst>
                <a:rect l="T15" t="T16" r="T17" b="T18"/>
                <a:pathLst>
                  <a:path w="528" h="192">
                    <a:moveTo>
                      <a:pt x="0" y="0"/>
                    </a:moveTo>
                    <a:lnTo>
                      <a:pt x="48" y="192"/>
                    </a:lnTo>
                    <a:lnTo>
                      <a:pt x="480" y="192"/>
                    </a:lnTo>
                    <a:lnTo>
                      <a:pt x="528" y="0"/>
                    </a:lnTo>
                    <a:lnTo>
                      <a:pt x="0" y="0"/>
                    </a:lnTo>
                    <a:close/>
                  </a:path>
                </a:pathLst>
              </a:custGeom>
              <a:noFill/>
              <a:ln w="28575">
                <a:solidFill>
                  <a:schemeClr val="tx1"/>
                </a:solidFill>
                <a:round/>
                <a:headEnd/>
                <a:tailEnd/>
              </a:ln>
            </p:spPr>
            <p:txBody>
              <a:bodyPr wrap="none" anchor="ctr">
                <a:prstTxWarp prst="textNoShape">
                  <a:avLst/>
                </a:prstTxWarp>
              </a:bodyPr>
              <a:lstStyle/>
              <a:p>
                <a:endParaRPr lang="en-US" sz="1100"/>
              </a:p>
            </p:txBody>
          </p:sp>
        </p:grpSp>
        <p:sp>
          <p:nvSpPr>
            <p:cNvPr id="14420" name="Rectangle 104"/>
            <p:cNvSpPr>
              <a:spLocks noChangeArrowheads="1"/>
            </p:cNvSpPr>
            <p:nvPr/>
          </p:nvSpPr>
          <p:spPr bwMode="auto">
            <a:xfrm>
              <a:off x="3200400" y="3793064"/>
              <a:ext cx="1447800" cy="990600"/>
            </a:xfrm>
            <a:prstGeom prst="rect">
              <a:avLst/>
            </a:prstGeom>
            <a:noFill/>
            <a:ln w="38100">
              <a:solidFill>
                <a:schemeClr val="tx1"/>
              </a:solidFill>
              <a:miter lim="800000"/>
              <a:headEnd/>
              <a:tailEnd/>
            </a:ln>
          </p:spPr>
          <p:txBody>
            <a:bodyPr wrap="none" anchor="ctr">
              <a:prstTxWarp prst="textNoShape">
                <a:avLst/>
              </a:prstTxWarp>
            </a:bodyPr>
            <a:lstStyle/>
            <a:p>
              <a:endParaRPr lang="en-US" sz="1100"/>
            </a:p>
          </p:txBody>
        </p:sp>
        <p:grpSp>
          <p:nvGrpSpPr>
            <p:cNvPr id="14421" name="Group 105"/>
            <p:cNvGrpSpPr>
              <a:grpSpLocks/>
            </p:cNvGrpSpPr>
            <p:nvPr/>
          </p:nvGrpSpPr>
          <p:grpSpPr bwMode="auto">
            <a:xfrm>
              <a:off x="5508625" y="4402664"/>
              <a:ext cx="358775" cy="1298575"/>
              <a:chOff x="3518" y="2640"/>
              <a:chExt cx="226" cy="818"/>
            </a:xfrm>
          </p:grpSpPr>
          <p:sp>
            <p:nvSpPr>
              <p:cNvPr id="14467" name="Rectangle 106"/>
              <p:cNvSpPr>
                <a:spLocks noChangeArrowheads="1"/>
              </p:cNvSpPr>
              <p:nvPr/>
            </p:nvSpPr>
            <p:spPr bwMode="auto">
              <a:xfrm>
                <a:off x="3518" y="2696"/>
                <a:ext cx="214" cy="271"/>
              </a:xfrm>
              <a:prstGeom prst="rect">
                <a:avLst/>
              </a:prstGeom>
              <a:noFill/>
              <a:ln w="12700">
                <a:noFill/>
                <a:miter lim="800000"/>
                <a:headEnd/>
                <a:tailEnd/>
              </a:ln>
            </p:spPr>
            <p:txBody>
              <a:bodyPr wrap="none" lIns="90488" tIns="44450" rIns="90488" bIns="44450">
                <a:prstTxWarp prst="textNoShape">
                  <a:avLst/>
                </a:prstTxWarp>
                <a:spAutoFit/>
              </a:bodyPr>
              <a:lstStyle/>
              <a:p>
                <a:r>
                  <a:rPr lang="en-US" sz="1050">
                    <a:solidFill>
                      <a:schemeClr val="tx1"/>
                    </a:solidFill>
                    <a:latin typeface="Times" charset="0"/>
                  </a:rPr>
                  <a:t>0</a:t>
                </a:r>
              </a:p>
            </p:txBody>
          </p:sp>
          <p:sp>
            <p:nvSpPr>
              <p:cNvPr id="14468" name="Rectangle 107"/>
              <p:cNvSpPr>
                <a:spLocks noChangeArrowheads="1"/>
              </p:cNvSpPr>
              <p:nvPr/>
            </p:nvSpPr>
            <p:spPr bwMode="auto">
              <a:xfrm>
                <a:off x="3518" y="3187"/>
                <a:ext cx="214" cy="271"/>
              </a:xfrm>
              <a:prstGeom prst="rect">
                <a:avLst/>
              </a:prstGeom>
              <a:noFill/>
              <a:ln w="12700">
                <a:noFill/>
                <a:miter lim="800000"/>
                <a:headEnd/>
                <a:tailEnd/>
              </a:ln>
            </p:spPr>
            <p:txBody>
              <a:bodyPr wrap="none" lIns="90488" tIns="44450" rIns="90488" bIns="44450">
                <a:prstTxWarp prst="textNoShape">
                  <a:avLst/>
                </a:prstTxWarp>
                <a:spAutoFit/>
              </a:bodyPr>
              <a:lstStyle/>
              <a:p>
                <a:r>
                  <a:rPr lang="en-US" sz="1050">
                    <a:solidFill>
                      <a:schemeClr val="tx1"/>
                    </a:solidFill>
                    <a:latin typeface="Times" charset="0"/>
                  </a:rPr>
                  <a:t>1</a:t>
                </a:r>
              </a:p>
            </p:txBody>
          </p:sp>
          <p:sp>
            <p:nvSpPr>
              <p:cNvPr id="14469" name="Freeform 108"/>
              <p:cNvSpPr>
                <a:spLocks/>
              </p:cNvSpPr>
              <p:nvPr/>
            </p:nvSpPr>
            <p:spPr bwMode="auto">
              <a:xfrm>
                <a:off x="3552" y="2640"/>
                <a:ext cx="192" cy="768"/>
              </a:xfrm>
              <a:custGeom>
                <a:avLst/>
                <a:gdLst>
                  <a:gd name="T0" fmla="*/ 0 w 192"/>
                  <a:gd name="T1" fmla="*/ 0 h 768"/>
                  <a:gd name="T2" fmla="*/ 0 w 192"/>
                  <a:gd name="T3" fmla="*/ 768 h 768"/>
                  <a:gd name="T4" fmla="*/ 192 w 192"/>
                  <a:gd name="T5" fmla="*/ 672 h 768"/>
                  <a:gd name="T6" fmla="*/ 192 w 192"/>
                  <a:gd name="T7" fmla="*/ 96 h 768"/>
                  <a:gd name="T8" fmla="*/ 0 w 192"/>
                  <a:gd name="T9" fmla="*/ 0 h 768"/>
                  <a:gd name="T10" fmla="*/ 0 60000 65536"/>
                  <a:gd name="T11" fmla="*/ 0 60000 65536"/>
                  <a:gd name="T12" fmla="*/ 0 60000 65536"/>
                  <a:gd name="T13" fmla="*/ 0 60000 65536"/>
                  <a:gd name="T14" fmla="*/ 0 60000 65536"/>
                  <a:gd name="T15" fmla="*/ 0 w 192"/>
                  <a:gd name="T16" fmla="*/ 0 h 768"/>
                  <a:gd name="T17" fmla="*/ 192 w 192"/>
                  <a:gd name="T18" fmla="*/ 768 h 768"/>
                </a:gdLst>
                <a:ahLst/>
                <a:cxnLst>
                  <a:cxn ang="T10">
                    <a:pos x="T0" y="T1"/>
                  </a:cxn>
                  <a:cxn ang="T11">
                    <a:pos x="T2" y="T3"/>
                  </a:cxn>
                  <a:cxn ang="T12">
                    <a:pos x="T4" y="T5"/>
                  </a:cxn>
                  <a:cxn ang="T13">
                    <a:pos x="T6" y="T7"/>
                  </a:cxn>
                  <a:cxn ang="T14">
                    <a:pos x="T8" y="T9"/>
                  </a:cxn>
                </a:cxnLst>
                <a:rect l="T15" t="T16" r="T17" b="T18"/>
                <a:pathLst>
                  <a:path w="192" h="768">
                    <a:moveTo>
                      <a:pt x="0" y="0"/>
                    </a:moveTo>
                    <a:lnTo>
                      <a:pt x="0" y="768"/>
                    </a:lnTo>
                    <a:lnTo>
                      <a:pt x="192" y="672"/>
                    </a:lnTo>
                    <a:lnTo>
                      <a:pt x="192" y="96"/>
                    </a:lnTo>
                    <a:lnTo>
                      <a:pt x="0" y="0"/>
                    </a:lnTo>
                    <a:close/>
                  </a:path>
                </a:pathLst>
              </a:custGeom>
              <a:noFill/>
              <a:ln w="28575">
                <a:solidFill>
                  <a:schemeClr val="tx1"/>
                </a:solidFill>
                <a:round/>
                <a:headEnd/>
                <a:tailEnd/>
              </a:ln>
            </p:spPr>
            <p:txBody>
              <a:bodyPr wrap="none" anchor="ctr">
                <a:prstTxWarp prst="textNoShape">
                  <a:avLst/>
                </a:prstTxWarp>
              </a:bodyPr>
              <a:lstStyle/>
              <a:p>
                <a:endParaRPr lang="en-US" sz="1100"/>
              </a:p>
            </p:txBody>
          </p:sp>
        </p:grpSp>
        <p:grpSp>
          <p:nvGrpSpPr>
            <p:cNvPr id="14422" name="Group 109"/>
            <p:cNvGrpSpPr>
              <a:grpSpLocks/>
            </p:cNvGrpSpPr>
            <p:nvPr/>
          </p:nvGrpSpPr>
          <p:grpSpPr bwMode="auto">
            <a:xfrm>
              <a:off x="6372225" y="3793064"/>
              <a:ext cx="485775" cy="1143000"/>
              <a:chOff x="4009" y="2304"/>
              <a:chExt cx="306" cy="720"/>
            </a:xfrm>
          </p:grpSpPr>
          <p:sp>
            <p:nvSpPr>
              <p:cNvPr id="14464" name="Rectangle 110"/>
              <p:cNvSpPr>
                <a:spLocks noChangeArrowheads="1"/>
              </p:cNvSpPr>
              <p:nvPr/>
            </p:nvSpPr>
            <p:spPr bwMode="auto">
              <a:xfrm>
                <a:off x="4009" y="2322"/>
                <a:ext cx="222" cy="271"/>
              </a:xfrm>
              <a:prstGeom prst="rect">
                <a:avLst/>
              </a:prstGeom>
              <a:noFill/>
              <a:ln w="12700">
                <a:noFill/>
                <a:miter lim="800000"/>
                <a:headEnd/>
                <a:tailEnd/>
              </a:ln>
            </p:spPr>
            <p:txBody>
              <a:bodyPr wrap="none" lIns="90488" tIns="44450" rIns="90488" bIns="44450">
                <a:prstTxWarp prst="textNoShape">
                  <a:avLst/>
                </a:prstTxWarp>
                <a:spAutoFit/>
              </a:bodyPr>
              <a:lstStyle/>
              <a:p>
                <a:r>
                  <a:rPr lang="en-US" sz="1050" b="1">
                    <a:solidFill>
                      <a:schemeClr val="tx1"/>
                    </a:solidFill>
                    <a:latin typeface="Times" charset="0"/>
                  </a:rPr>
                  <a:t>=</a:t>
                </a:r>
              </a:p>
            </p:txBody>
          </p:sp>
          <p:sp>
            <p:nvSpPr>
              <p:cNvPr id="14465" name="Rectangle 111"/>
              <p:cNvSpPr>
                <a:spLocks noChangeArrowheads="1"/>
              </p:cNvSpPr>
              <p:nvPr/>
            </p:nvSpPr>
            <p:spPr bwMode="auto">
              <a:xfrm rot="5400000">
                <a:off x="3934" y="2579"/>
                <a:ext cx="503" cy="219"/>
              </a:xfrm>
              <a:prstGeom prst="rect">
                <a:avLst/>
              </a:prstGeom>
              <a:noFill/>
              <a:ln w="12700">
                <a:noFill/>
                <a:miter lim="800000"/>
                <a:headEnd/>
                <a:tailEnd/>
              </a:ln>
            </p:spPr>
            <p:txBody>
              <a:bodyPr wrap="none" lIns="90488" tIns="44450" rIns="90488" bIns="44450">
                <a:prstTxWarp prst="textNoShape">
                  <a:avLst/>
                </a:prstTxWarp>
                <a:spAutoFit/>
              </a:bodyPr>
              <a:lstStyle/>
              <a:p>
                <a:r>
                  <a:rPr lang="en-US" sz="1050" b="1">
                    <a:solidFill>
                      <a:schemeClr val="tx1"/>
                    </a:solidFill>
                    <a:latin typeface="Times" charset="0"/>
                  </a:rPr>
                  <a:t>ALU</a:t>
                </a:r>
              </a:p>
            </p:txBody>
          </p:sp>
          <p:sp>
            <p:nvSpPr>
              <p:cNvPr id="14466" name="Freeform 112"/>
              <p:cNvSpPr>
                <a:spLocks/>
              </p:cNvSpPr>
              <p:nvPr/>
            </p:nvSpPr>
            <p:spPr bwMode="auto">
              <a:xfrm>
                <a:off x="4032" y="2304"/>
                <a:ext cx="283" cy="720"/>
              </a:xfrm>
              <a:custGeom>
                <a:avLst/>
                <a:gdLst>
                  <a:gd name="T0" fmla="*/ 0 w 240"/>
                  <a:gd name="T1" fmla="*/ 0 h 672"/>
                  <a:gd name="T2" fmla="*/ 0 w 240"/>
                  <a:gd name="T3" fmla="*/ 309 h 672"/>
                  <a:gd name="T4" fmla="*/ 57 w 240"/>
                  <a:gd name="T5" fmla="*/ 360 h 672"/>
                  <a:gd name="T6" fmla="*/ 0 w 240"/>
                  <a:gd name="T7" fmla="*/ 411 h 672"/>
                  <a:gd name="T8" fmla="*/ 0 w 240"/>
                  <a:gd name="T9" fmla="*/ 720 h 672"/>
                  <a:gd name="T10" fmla="*/ 283 w 240"/>
                  <a:gd name="T11" fmla="*/ 514 h 672"/>
                  <a:gd name="T12" fmla="*/ 283 w 240"/>
                  <a:gd name="T13" fmla="*/ 206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prstTxWarp prst="textNoShape">
                  <a:avLst/>
                </a:prstTxWarp>
              </a:bodyPr>
              <a:lstStyle/>
              <a:p>
                <a:endParaRPr lang="en-US" sz="1100"/>
              </a:p>
            </p:txBody>
          </p:sp>
        </p:grpSp>
        <p:grpSp>
          <p:nvGrpSpPr>
            <p:cNvPr id="14423" name="Group 113"/>
            <p:cNvGrpSpPr>
              <a:grpSpLocks/>
            </p:cNvGrpSpPr>
            <p:nvPr/>
          </p:nvGrpSpPr>
          <p:grpSpPr bwMode="auto">
            <a:xfrm>
              <a:off x="8404225" y="4174064"/>
              <a:ext cx="358775" cy="1600200"/>
              <a:chOff x="5294" y="2544"/>
              <a:chExt cx="226" cy="1008"/>
            </a:xfrm>
          </p:grpSpPr>
          <p:sp>
            <p:nvSpPr>
              <p:cNvPr id="14461" name="Rectangle 114"/>
              <p:cNvSpPr>
                <a:spLocks noChangeArrowheads="1"/>
              </p:cNvSpPr>
              <p:nvPr/>
            </p:nvSpPr>
            <p:spPr bwMode="auto">
              <a:xfrm>
                <a:off x="5294" y="2622"/>
                <a:ext cx="214" cy="271"/>
              </a:xfrm>
              <a:prstGeom prst="rect">
                <a:avLst/>
              </a:prstGeom>
              <a:noFill/>
              <a:ln w="12700">
                <a:noFill/>
                <a:miter lim="800000"/>
                <a:headEnd/>
                <a:tailEnd/>
              </a:ln>
            </p:spPr>
            <p:txBody>
              <a:bodyPr wrap="none" lIns="90488" tIns="44450" rIns="90488" bIns="44450">
                <a:prstTxWarp prst="textNoShape">
                  <a:avLst/>
                </a:prstTxWarp>
                <a:spAutoFit/>
              </a:bodyPr>
              <a:lstStyle/>
              <a:p>
                <a:r>
                  <a:rPr lang="en-US" sz="1050">
                    <a:solidFill>
                      <a:schemeClr val="tx1"/>
                    </a:solidFill>
                    <a:latin typeface="Times" charset="0"/>
                  </a:rPr>
                  <a:t>0</a:t>
                </a:r>
              </a:p>
            </p:txBody>
          </p:sp>
          <p:sp>
            <p:nvSpPr>
              <p:cNvPr id="14462" name="Rectangle 115"/>
              <p:cNvSpPr>
                <a:spLocks noChangeArrowheads="1"/>
              </p:cNvSpPr>
              <p:nvPr/>
            </p:nvSpPr>
            <p:spPr bwMode="auto">
              <a:xfrm>
                <a:off x="5294" y="3246"/>
                <a:ext cx="214" cy="271"/>
              </a:xfrm>
              <a:prstGeom prst="rect">
                <a:avLst/>
              </a:prstGeom>
              <a:noFill/>
              <a:ln w="12700">
                <a:noFill/>
                <a:miter lim="800000"/>
                <a:headEnd/>
                <a:tailEnd/>
              </a:ln>
            </p:spPr>
            <p:txBody>
              <a:bodyPr wrap="none" lIns="90488" tIns="44450" rIns="90488" bIns="44450">
                <a:prstTxWarp prst="textNoShape">
                  <a:avLst/>
                </a:prstTxWarp>
                <a:spAutoFit/>
              </a:bodyPr>
              <a:lstStyle/>
              <a:p>
                <a:r>
                  <a:rPr lang="en-US" sz="1050">
                    <a:solidFill>
                      <a:schemeClr val="tx1"/>
                    </a:solidFill>
                    <a:latin typeface="Times" charset="0"/>
                  </a:rPr>
                  <a:t>1</a:t>
                </a:r>
              </a:p>
            </p:txBody>
          </p:sp>
          <p:sp>
            <p:nvSpPr>
              <p:cNvPr id="14463" name="Freeform 116"/>
              <p:cNvSpPr>
                <a:spLocks/>
              </p:cNvSpPr>
              <p:nvPr/>
            </p:nvSpPr>
            <p:spPr bwMode="auto">
              <a:xfrm>
                <a:off x="5328" y="2544"/>
                <a:ext cx="192" cy="1008"/>
              </a:xfrm>
              <a:custGeom>
                <a:avLst/>
                <a:gdLst>
                  <a:gd name="T0" fmla="*/ 0 w 192"/>
                  <a:gd name="T1" fmla="*/ 0 h 1008"/>
                  <a:gd name="T2" fmla="*/ 0 w 192"/>
                  <a:gd name="T3" fmla="*/ 1008 h 1008"/>
                  <a:gd name="T4" fmla="*/ 192 w 192"/>
                  <a:gd name="T5" fmla="*/ 864 h 1008"/>
                  <a:gd name="T6" fmla="*/ 192 w 192"/>
                  <a:gd name="T7" fmla="*/ 144 h 1008"/>
                  <a:gd name="T8" fmla="*/ 0 w 192"/>
                  <a:gd name="T9" fmla="*/ 0 h 1008"/>
                  <a:gd name="T10" fmla="*/ 0 60000 65536"/>
                  <a:gd name="T11" fmla="*/ 0 60000 65536"/>
                  <a:gd name="T12" fmla="*/ 0 60000 65536"/>
                  <a:gd name="T13" fmla="*/ 0 60000 65536"/>
                  <a:gd name="T14" fmla="*/ 0 60000 65536"/>
                  <a:gd name="T15" fmla="*/ 0 w 192"/>
                  <a:gd name="T16" fmla="*/ 0 h 1008"/>
                  <a:gd name="T17" fmla="*/ 192 w 192"/>
                  <a:gd name="T18" fmla="*/ 1008 h 1008"/>
                </a:gdLst>
                <a:ahLst/>
                <a:cxnLst>
                  <a:cxn ang="T10">
                    <a:pos x="T0" y="T1"/>
                  </a:cxn>
                  <a:cxn ang="T11">
                    <a:pos x="T2" y="T3"/>
                  </a:cxn>
                  <a:cxn ang="T12">
                    <a:pos x="T4" y="T5"/>
                  </a:cxn>
                  <a:cxn ang="T13">
                    <a:pos x="T6" y="T7"/>
                  </a:cxn>
                  <a:cxn ang="T14">
                    <a:pos x="T8" y="T9"/>
                  </a:cxn>
                </a:cxnLst>
                <a:rect l="T15" t="T16" r="T17" b="T18"/>
                <a:pathLst>
                  <a:path w="192" h="1008">
                    <a:moveTo>
                      <a:pt x="0" y="0"/>
                    </a:moveTo>
                    <a:lnTo>
                      <a:pt x="0" y="1008"/>
                    </a:lnTo>
                    <a:lnTo>
                      <a:pt x="192" y="864"/>
                    </a:lnTo>
                    <a:lnTo>
                      <a:pt x="192" y="144"/>
                    </a:lnTo>
                    <a:lnTo>
                      <a:pt x="0" y="0"/>
                    </a:lnTo>
                    <a:close/>
                  </a:path>
                </a:pathLst>
              </a:custGeom>
              <a:noFill/>
              <a:ln w="28575">
                <a:solidFill>
                  <a:schemeClr val="tx1"/>
                </a:solidFill>
                <a:round/>
                <a:headEnd/>
                <a:tailEnd/>
              </a:ln>
            </p:spPr>
            <p:txBody>
              <a:bodyPr wrap="none" anchor="ctr">
                <a:prstTxWarp prst="textNoShape">
                  <a:avLst/>
                </a:prstTxWarp>
              </a:bodyPr>
              <a:lstStyle/>
              <a:p>
                <a:endParaRPr lang="en-US" sz="1100"/>
              </a:p>
            </p:txBody>
          </p:sp>
        </p:grpSp>
        <p:grpSp>
          <p:nvGrpSpPr>
            <p:cNvPr id="14424" name="Group 117"/>
            <p:cNvGrpSpPr>
              <a:grpSpLocks/>
            </p:cNvGrpSpPr>
            <p:nvPr/>
          </p:nvGrpSpPr>
          <p:grpSpPr bwMode="auto">
            <a:xfrm>
              <a:off x="6981824" y="4983689"/>
              <a:ext cx="1149350" cy="1181100"/>
              <a:chOff x="4398" y="3054"/>
              <a:chExt cx="724" cy="744"/>
            </a:xfrm>
          </p:grpSpPr>
          <p:sp>
            <p:nvSpPr>
              <p:cNvPr id="14455" name="Rectangle 118"/>
              <p:cNvSpPr>
                <a:spLocks noChangeArrowheads="1"/>
              </p:cNvSpPr>
              <p:nvPr/>
            </p:nvSpPr>
            <p:spPr bwMode="auto">
              <a:xfrm>
                <a:off x="4410" y="3087"/>
                <a:ext cx="710" cy="711"/>
              </a:xfrm>
              <a:prstGeom prst="rect">
                <a:avLst/>
              </a:prstGeom>
              <a:noFill/>
              <a:ln w="25400">
                <a:solidFill>
                  <a:schemeClr val="tx1"/>
                </a:solidFill>
                <a:miter lim="800000"/>
                <a:headEnd/>
                <a:tailEnd/>
              </a:ln>
            </p:spPr>
            <p:txBody>
              <a:bodyPr wrap="none" anchor="ctr">
                <a:prstTxWarp prst="textNoShape">
                  <a:avLst/>
                </a:prstTxWarp>
              </a:bodyPr>
              <a:lstStyle/>
              <a:p>
                <a:endParaRPr lang="en-US" sz="1100"/>
              </a:p>
            </p:txBody>
          </p:sp>
          <p:sp>
            <p:nvSpPr>
              <p:cNvPr id="14456" name="Rectangle 119"/>
              <p:cNvSpPr>
                <a:spLocks noChangeArrowheads="1"/>
              </p:cNvSpPr>
              <p:nvPr/>
            </p:nvSpPr>
            <p:spPr bwMode="auto">
              <a:xfrm>
                <a:off x="4398" y="3054"/>
                <a:ext cx="436" cy="271"/>
              </a:xfrm>
              <a:prstGeom prst="rect">
                <a:avLst/>
              </a:prstGeom>
              <a:noFill/>
              <a:ln w="12700">
                <a:noFill/>
                <a:miter lim="800000"/>
                <a:headEnd/>
                <a:tailEnd/>
              </a:ln>
            </p:spPr>
            <p:txBody>
              <a:bodyPr wrap="none" lIns="90488" tIns="44450" rIns="90488" bIns="44450">
                <a:prstTxWarp prst="textNoShape">
                  <a:avLst/>
                </a:prstTxWarp>
                <a:spAutoFit/>
              </a:bodyPr>
              <a:lstStyle/>
              <a:p>
                <a:r>
                  <a:rPr lang="en-US" sz="1050">
                    <a:solidFill>
                      <a:schemeClr val="tx1"/>
                    </a:solidFill>
                    <a:latin typeface="Times" charset="0"/>
                  </a:rPr>
                  <a:t>WrEn</a:t>
                </a:r>
              </a:p>
            </p:txBody>
          </p:sp>
          <p:sp>
            <p:nvSpPr>
              <p:cNvPr id="14457" name="Rectangle 120"/>
              <p:cNvSpPr>
                <a:spLocks noChangeArrowheads="1"/>
              </p:cNvSpPr>
              <p:nvPr/>
            </p:nvSpPr>
            <p:spPr bwMode="auto">
              <a:xfrm>
                <a:off x="4783" y="3054"/>
                <a:ext cx="339" cy="271"/>
              </a:xfrm>
              <a:prstGeom prst="rect">
                <a:avLst/>
              </a:prstGeom>
              <a:noFill/>
              <a:ln w="12700">
                <a:noFill/>
                <a:miter lim="800000"/>
                <a:headEnd/>
                <a:tailEnd/>
              </a:ln>
            </p:spPr>
            <p:txBody>
              <a:bodyPr wrap="none" lIns="90488" tIns="44450" rIns="90488" bIns="44450">
                <a:prstTxWarp prst="textNoShape">
                  <a:avLst/>
                </a:prstTxWarp>
                <a:spAutoFit/>
              </a:bodyPr>
              <a:lstStyle/>
              <a:p>
                <a:r>
                  <a:rPr lang="en-US" sz="1050">
                    <a:solidFill>
                      <a:schemeClr val="tx1"/>
                    </a:solidFill>
                    <a:latin typeface="Times" charset="0"/>
                  </a:rPr>
                  <a:t>Adr</a:t>
                </a:r>
              </a:p>
            </p:txBody>
          </p:sp>
          <p:sp>
            <p:nvSpPr>
              <p:cNvPr id="14458" name="Rectangle 121"/>
              <p:cNvSpPr>
                <a:spLocks noChangeArrowheads="1"/>
              </p:cNvSpPr>
              <p:nvPr/>
            </p:nvSpPr>
            <p:spPr bwMode="auto">
              <a:xfrm>
                <a:off x="4452" y="3311"/>
                <a:ext cx="631" cy="410"/>
              </a:xfrm>
              <a:prstGeom prst="rect">
                <a:avLst/>
              </a:prstGeom>
              <a:noFill/>
              <a:ln w="12700">
                <a:noFill/>
                <a:miter lim="800000"/>
                <a:headEnd/>
                <a:tailEnd/>
              </a:ln>
            </p:spPr>
            <p:txBody>
              <a:bodyPr wrap="none" lIns="90488" tIns="44450" rIns="90488" bIns="44450">
                <a:prstTxWarp prst="textNoShape">
                  <a:avLst/>
                </a:prstTxWarp>
                <a:spAutoFit/>
              </a:bodyPr>
              <a:lstStyle/>
              <a:p>
                <a:pPr algn="ctr">
                  <a:lnSpc>
                    <a:spcPct val="80000"/>
                  </a:lnSpc>
                </a:pPr>
                <a:r>
                  <a:rPr lang="en-US" sz="1200" b="1">
                    <a:solidFill>
                      <a:schemeClr val="tx1"/>
                    </a:solidFill>
                    <a:latin typeface="Times" charset="0"/>
                  </a:rPr>
                  <a:t>Data</a:t>
                </a:r>
              </a:p>
              <a:p>
                <a:pPr algn="ctr">
                  <a:lnSpc>
                    <a:spcPct val="80000"/>
                  </a:lnSpc>
                </a:pPr>
                <a:r>
                  <a:rPr lang="en-US" sz="1200" b="1">
                    <a:solidFill>
                      <a:schemeClr val="tx1"/>
                    </a:solidFill>
                    <a:latin typeface="Times" charset="0"/>
                  </a:rPr>
                  <a:t>Memory</a:t>
                </a:r>
              </a:p>
            </p:txBody>
          </p:sp>
          <p:sp>
            <p:nvSpPr>
              <p:cNvPr id="14459" name="Line 122"/>
              <p:cNvSpPr>
                <a:spLocks noChangeShapeType="1"/>
              </p:cNvSpPr>
              <p:nvPr/>
            </p:nvSpPr>
            <p:spPr bwMode="auto">
              <a:xfrm>
                <a:off x="4416" y="3648"/>
                <a:ext cx="96" cy="48"/>
              </a:xfrm>
              <a:prstGeom prst="line">
                <a:avLst/>
              </a:prstGeom>
              <a:noFill/>
              <a:ln w="12700">
                <a:solidFill>
                  <a:schemeClr val="tx1"/>
                </a:solidFill>
                <a:round/>
                <a:headEnd/>
                <a:tailEnd/>
              </a:ln>
            </p:spPr>
            <p:txBody>
              <a:bodyPr wrap="none" anchor="ctr">
                <a:prstTxWarp prst="textNoShape">
                  <a:avLst/>
                </a:prstTxWarp>
              </a:bodyPr>
              <a:lstStyle/>
              <a:p>
                <a:endParaRPr lang="en-US" sz="1100"/>
              </a:p>
            </p:txBody>
          </p:sp>
          <p:sp>
            <p:nvSpPr>
              <p:cNvPr id="14460" name="Line 123"/>
              <p:cNvSpPr>
                <a:spLocks noChangeShapeType="1"/>
              </p:cNvSpPr>
              <p:nvPr/>
            </p:nvSpPr>
            <p:spPr bwMode="auto">
              <a:xfrm flipH="1">
                <a:off x="4416" y="3696"/>
                <a:ext cx="96" cy="48"/>
              </a:xfrm>
              <a:prstGeom prst="line">
                <a:avLst/>
              </a:prstGeom>
              <a:noFill/>
              <a:ln w="12700">
                <a:solidFill>
                  <a:schemeClr val="tx1"/>
                </a:solidFill>
                <a:round/>
                <a:headEnd/>
                <a:tailEnd/>
              </a:ln>
            </p:spPr>
            <p:txBody>
              <a:bodyPr wrap="none" anchor="ctr">
                <a:prstTxWarp prst="textNoShape">
                  <a:avLst/>
                </a:prstTxWarp>
              </a:bodyPr>
              <a:lstStyle/>
              <a:p>
                <a:endParaRPr lang="en-US" sz="1100"/>
              </a:p>
            </p:txBody>
          </p:sp>
        </p:grpSp>
        <p:sp>
          <p:nvSpPr>
            <p:cNvPr id="14425" name="Line 124"/>
            <p:cNvSpPr>
              <a:spLocks noChangeShapeType="1"/>
            </p:cNvSpPr>
            <p:nvPr/>
          </p:nvSpPr>
          <p:spPr bwMode="auto">
            <a:xfrm>
              <a:off x="3429000" y="2726264"/>
              <a:ext cx="0" cy="152400"/>
            </a:xfrm>
            <a:prstGeom prst="line">
              <a:avLst/>
            </a:prstGeom>
            <a:noFill/>
            <a:ln w="12700">
              <a:solidFill>
                <a:schemeClr val="tx1"/>
              </a:solidFill>
              <a:round/>
              <a:headEnd/>
              <a:tailEnd/>
            </a:ln>
          </p:spPr>
          <p:txBody>
            <a:bodyPr wrap="none" anchor="ctr">
              <a:prstTxWarp prst="textNoShape">
                <a:avLst/>
              </a:prstTxWarp>
            </a:bodyPr>
            <a:lstStyle/>
            <a:p>
              <a:endParaRPr lang="en-US" sz="1100"/>
            </a:p>
          </p:txBody>
        </p:sp>
        <p:sp>
          <p:nvSpPr>
            <p:cNvPr id="14426" name="Line 125"/>
            <p:cNvSpPr>
              <a:spLocks noChangeShapeType="1"/>
            </p:cNvSpPr>
            <p:nvPr/>
          </p:nvSpPr>
          <p:spPr bwMode="auto">
            <a:xfrm>
              <a:off x="3810000" y="2726264"/>
              <a:ext cx="0" cy="152400"/>
            </a:xfrm>
            <a:prstGeom prst="line">
              <a:avLst/>
            </a:prstGeom>
            <a:noFill/>
            <a:ln w="12700">
              <a:solidFill>
                <a:schemeClr val="tx1"/>
              </a:solidFill>
              <a:round/>
              <a:headEnd/>
              <a:tailEnd/>
            </a:ln>
          </p:spPr>
          <p:txBody>
            <a:bodyPr wrap="none" anchor="ctr">
              <a:prstTxWarp prst="textNoShape">
                <a:avLst/>
              </a:prstTxWarp>
            </a:bodyPr>
            <a:lstStyle/>
            <a:p>
              <a:endParaRPr lang="en-US" sz="1100"/>
            </a:p>
          </p:txBody>
        </p:sp>
        <p:sp>
          <p:nvSpPr>
            <p:cNvPr id="14427" name="Freeform 126"/>
            <p:cNvSpPr>
              <a:spLocks/>
            </p:cNvSpPr>
            <p:nvPr/>
          </p:nvSpPr>
          <p:spPr bwMode="auto">
            <a:xfrm>
              <a:off x="2895600" y="2497664"/>
              <a:ext cx="304800" cy="533400"/>
            </a:xfrm>
            <a:custGeom>
              <a:avLst/>
              <a:gdLst>
                <a:gd name="T0" fmla="*/ 0 w 192"/>
                <a:gd name="T1" fmla="*/ 0 h 336"/>
                <a:gd name="T2" fmla="*/ 0 w 192"/>
                <a:gd name="T3" fmla="*/ 533400 h 336"/>
                <a:gd name="T4" fmla="*/ 304800 w 192"/>
                <a:gd name="T5" fmla="*/ 533400 h 336"/>
                <a:gd name="T6" fmla="*/ 0 60000 65536"/>
                <a:gd name="T7" fmla="*/ 0 60000 65536"/>
                <a:gd name="T8" fmla="*/ 0 60000 65536"/>
                <a:gd name="T9" fmla="*/ 0 w 192"/>
                <a:gd name="T10" fmla="*/ 0 h 336"/>
                <a:gd name="T11" fmla="*/ 192 w 192"/>
                <a:gd name="T12" fmla="*/ 336 h 336"/>
              </a:gdLst>
              <a:ahLst/>
              <a:cxnLst>
                <a:cxn ang="T6">
                  <a:pos x="T0" y="T1"/>
                </a:cxn>
                <a:cxn ang="T7">
                  <a:pos x="T2" y="T3"/>
                </a:cxn>
                <a:cxn ang="T8">
                  <a:pos x="T4" y="T5"/>
                </a:cxn>
              </a:cxnLst>
              <a:rect l="T9" t="T10" r="T11" b="T12"/>
              <a:pathLst>
                <a:path w="192" h="336">
                  <a:moveTo>
                    <a:pt x="0" y="0"/>
                  </a:moveTo>
                  <a:lnTo>
                    <a:pt x="0" y="336"/>
                  </a:lnTo>
                  <a:lnTo>
                    <a:pt x="192" y="336"/>
                  </a:lnTo>
                </a:path>
              </a:pathLst>
            </a:custGeom>
            <a:noFill/>
            <a:ln w="19050">
              <a:solidFill>
                <a:schemeClr val="tx1"/>
              </a:solidFill>
              <a:round/>
              <a:headEnd/>
              <a:tailEnd type="triangle" w="med" len="med"/>
            </a:ln>
          </p:spPr>
          <p:txBody>
            <a:bodyPr wrap="none" anchor="ctr">
              <a:prstTxWarp prst="textNoShape">
                <a:avLst/>
              </a:prstTxWarp>
            </a:bodyPr>
            <a:lstStyle/>
            <a:p>
              <a:endParaRPr lang="en-US" sz="1100"/>
            </a:p>
          </p:txBody>
        </p:sp>
        <p:sp>
          <p:nvSpPr>
            <p:cNvPr id="14428" name="Line 127"/>
            <p:cNvSpPr>
              <a:spLocks noChangeShapeType="1"/>
            </p:cNvSpPr>
            <p:nvPr/>
          </p:nvSpPr>
          <p:spPr bwMode="auto">
            <a:xfrm>
              <a:off x="3352800" y="3564464"/>
              <a:ext cx="0" cy="228600"/>
            </a:xfrm>
            <a:prstGeom prst="line">
              <a:avLst/>
            </a:prstGeom>
            <a:noFill/>
            <a:ln w="19050">
              <a:solidFill>
                <a:schemeClr val="tx1"/>
              </a:solidFill>
              <a:round/>
              <a:headEnd/>
              <a:tailEnd/>
            </a:ln>
          </p:spPr>
          <p:txBody>
            <a:bodyPr wrap="none" anchor="ctr">
              <a:prstTxWarp prst="textNoShape">
                <a:avLst/>
              </a:prstTxWarp>
            </a:bodyPr>
            <a:lstStyle/>
            <a:p>
              <a:endParaRPr lang="en-US" sz="1100"/>
            </a:p>
          </p:txBody>
        </p:sp>
        <p:sp>
          <p:nvSpPr>
            <p:cNvPr id="14429" name="Line 128"/>
            <p:cNvSpPr>
              <a:spLocks noChangeShapeType="1"/>
            </p:cNvSpPr>
            <p:nvPr/>
          </p:nvSpPr>
          <p:spPr bwMode="auto">
            <a:xfrm>
              <a:off x="3657600" y="3183464"/>
              <a:ext cx="0" cy="609600"/>
            </a:xfrm>
            <a:prstGeom prst="line">
              <a:avLst/>
            </a:prstGeom>
            <a:noFill/>
            <a:ln w="19050">
              <a:solidFill>
                <a:schemeClr val="tx1"/>
              </a:solidFill>
              <a:round/>
              <a:headEnd/>
              <a:tailEnd/>
            </a:ln>
          </p:spPr>
          <p:txBody>
            <a:bodyPr wrap="none" anchor="ctr">
              <a:prstTxWarp prst="textNoShape">
                <a:avLst/>
              </a:prstTxWarp>
            </a:bodyPr>
            <a:lstStyle/>
            <a:p>
              <a:endParaRPr lang="en-US" sz="1100"/>
            </a:p>
          </p:txBody>
        </p:sp>
        <p:sp>
          <p:nvSpPr>
            <p:cNvPr id="14430" name="Line 129"/>
            <p:cNvSpPr>
              <a:spLocks noChangeShapeType="1"/>
            </p:cNvSpPr>
            <p:nvPr/>
          </p:nvSpPr>
          <p:spPr bwMode="auto">
            <a:xfrm>
              <a:off x="4038600" y="3488264"/>
              <a:ext cx="0" cy="304800"/>
            </a:xfrm>
            <a:prstGeom prst="line">
              <a:avLst/>
            </a:prstGeom>
            <a:noFill/>
            <a:ln w="19050">
              <a:solidFill>
                <a:schemeClr val="tx1"/>
              </a:solidFill>
              <a:round/>
              <a:headEnd/>
              <a:tailEnd/>
            </a:ln>
          </p:spPr>
          <p:txBody>
            <a:bodyPr wrap="none" anchor="ctr">
              <a:prstTxWarp prst="textNoShape">
                <a:avLst/>
              </a:prstTxWarp>
            </a:bodyPr>
            <a:lstStyle/>
            <a:p>
              <a:endParaRPr lang="en-US" sz="1100"/>
            </a:p>
          </p:txBody>
        </p:sp>
        <p:sp>
          <p:nvSpPr>
            <p:cNvPr id="14431" name="Line 130"/>
            <p:cNvSpPr>
              <a:spLocks noChangeShapeType="1"/>
            </p:cNvSpPr>
            <p:nvPr/>
          </p:nvSpPr>
          <p:spPr bwMode="auto">
            <a:xfrm>
              <a:off x="4419600" y="3488264"/>
              <a:ext cx="0" cy="304800"/>
            </a:xfrm>
            <a:prstGeom prst="line">
              <a:avLst/>
            </a:prstGeom>
            <a:noFill/>
            <a:ln w="19050">
              <a:solidFill>
                <a:schemeClr val="tx1"/>
              </a:solidFill>
              <a:round/>
              <a:headEnd/>
              <a:tailEnd/>
            </a:ln>
          </p:spPr>
          <p:txBody>
            <a:bodyPr wrap="none" anchor="ctr">
              <a:prstTxWarp prst="textNoShape">
                <a:avLst/>
              </a:prstTxWarp>
            </a:bodyPr>
            <a:lstStyle/>
            <a:p>
              <a:endParaRPr lang="en-US" sz="1100"/>
            </a:p>
          </p:txBody>
        </p:sp>
        <p:sp>
          <p:nvSpPr>
            <p:cNvPr id="14432" name="Rectangle 131"/>
            <p:cNvSpPr>
              <a:spLocks noChangeArrowheads="1"/>
            </p:cNvSpPr>
            <p:nvPr/>
          </p:nvSpPr>
          <p:spPr bwMode="auto">
            <a:xfrm>
              <a:off x="4213225" y="3412064"/>
              <a:ext cx="356560" cy="430822"/>
            </a:xfrm>
            <a:prstGeom prst="rect">
              <a:avLst/>
            </a:prstGeom>
            <a:noFill/>
            <a:ln w="12700">
              <a:noFill/>
              <a:miter lim="800000"/>
              <a:headEnd/>
              <a:tailEnd/>
            </a:ln>
          </p:spPr>
          <p:txBody>
            <a:bodyPr wrap="none" lIns="90488" tIns="44450" rIns="90488" bIns="44450">
              <a:prstTxWarp prst="textNoShape">
                <a:avLst/>
              </a:prstTxWarp>
              <a:spAutoFit/>
            </a:bodyPr>
            <a:lstStyle/>
            <a:p>
              <a:r>
                <a:rPr lang="en-US" sz="1050">
                  <a:solidFill>
                    <a:schemeClr val="tx1"/>
                  </a:solidFill>
                  <a:latin typeface="Times" charset="0"/>
                </a:rPr>
                <a:t>5</a:t>
              </a:r>
            </a:p>
          </p:txBody>
        </p:sp>
        <p:sp>
          <p:nvSpPr>
            <p:cNvPr id="14433" name="Line 132"/>
            <p:cNvSpPr>
              <a:spLocks noChangeShapeType="1"/>
            </p:cNvSpPr>
            <p:nvPr/>
          </p:nvSpPr>
          <p:spPr bwMode="auto">
            <a:xfrm>
              <a:off x="4648200" y="4097864"/>
              <a:ext cx="17526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sz="1100"/>
            </a:p>
          </p:txBody>
        </p:sp>
        <p:sp>
          <p:nvSpPr>
            <p:cNvPr id="14434" name="Freeform 133"/>
            <p:cNvSpPr>
              <a:spLocks/>
            </p:cNvSpPr>
            <p:nvPr/>
          </p:nvSpPr>
          <p:spPr bwMode="auto">
            <a:xfrm>
              <a:off x="5410200" y="2770714"/>
              <a:ext cx="1066800" cy="1066800"/>
            </a:xfrm>
            <a:custGeom>
              <a:avLst/>
              <a:gdLst>
                <a:gd name="T0" fmla="*/ 1066800 w 672"/>
                <a:gd name="T1" fmla="*/ 1066800 h 672"/>
                <a:gd name="T2" fmla="*/ 1066800 w 672"/>
                <a:gd name="T3" fmla="*/ 457200 h 672"/>
                <a:gd name="T4" fmla="*/ 0 w 672"/>
                <a:gd name="T5" fmla="*/ 457200 h 672"/>
                <a:gd name="T6" fmla="*/ 0 w 672"/>
                <a:gd name="T7" fmla="*/ 0 h 672"/>
                <a:gd name="T8" fmla="*/ 0 60000 65536"/>
                <a:gd name="T9" fmla="*/ 0 60000 65536"/>
                <a:gd name="T10" fmla="*/ 0 60000 65536"/>
                <a:gd name="T11" fmla="*/ 0 60000 65536"/>
                <a:gd name="T12" fmla="*/ 0 w 672"/>
                <a:gd name="T13" fmla="*/ 0 h 672"/>
                <a:gd name="T14" fmla="*/ 672 w 672"/>
                <a:gd name="T15" fmla="*/ 672 h 672"/>
              </a:gdLst>
              <a:ahLst/>
              <a:cxnLst>
                <a:cxn ang="T8">
                  <a:pos x="T0" y="T1"/>
                </a:cxn>
                <a:cxn ang="T9">
                  <a:pos x="T2" y="T3"/>
                </a:cxn>
                <a:cxn ang="T10">
                  <a:pos x="T4" y="T5"/>
                </a:cxn>
                <a:cxn ang="T11">
                  <a:pos x="T6" y="T7"/>
                </a:cxn>
              </a:cxnLst>
              <a:rect l="T12" t="T13" r="T14" b="T15"/>
              <a:pathLst>
                <a:path w="672" h="672">
                  <a:moveTo>
                    <a:pt x="672" y="672"/>
                  </a:moveTo>
                  <a:lnTo>
                    <a:pt x="672" y="288"/>
                  </a:lnTo>
                  <a:lnTo>
                    <a:pt x="0" y="288"/>
                  </a:lnTo>
                  <a:lnTo>
                    <a:pt x="0" y="0"/>
                  </a:lnTo>
                </a:path>
              </a:pathLst>
            </a:custGeom>
            <a:noFill/>
            <a:ln w="19050">
              <a:solidFill>
                <a:schemeClr val="tx1"/>
              </a:solidFill>
              <a:round/>
              <a:headEnd/>
              <a:tailEnd type="triangle" w="med" len="med"/>
            </a:ln>
          </p:spPr>
          <p:txBody>
            <a:bodyPr wrap="none" anchor="ctr">
              <a:prstTxWarp prst="textNoShape">
                <a:avLst/>
              </a:prstTxWarp>
            </a:bodyPr>
            <a:lstStyle/>
            <a:p>
              <a:endParaRPr lang="en-US" sz="1100"/>
            </a:p>
          </p:txBody>
        </p:sp>
        <p:sp>
          <p:nvSpPr>
            <p:cNvPr id="14435" name="Line 134"/>
            <p:cNvSpPr>
              <a:spLocks noChangeShapeType="1"/>
            </p:cNvSpPr>
            <p:nvPr/>
          </p:nvSpPr>
          <p:spPr bwMode="auto">
            <a:xfrm>
              <a:off x="6705600" y="2764364"/>
              <a:ext cx="0" cy="12192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sz="1100"/>
            </a:p>
          </p:txBody>
        </p:sp>
        <p:sp>
          <p:nvSpPr>
            <p:cNvPr id="14436" name="Line 135"/>
            <p:cNvSpPr>
              <a:spLocks noChangeShapeType="1"/>
            </p:cNvSpPr>
            <p:nvPr/>
          </p:nvSpPr>
          <p:spPr bwMode="auto">
            <a:xfrm>
              <a:off x="4648200" y="4631264"/>
              <a:ext cx="9144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sz="1100"/>
            </a:p>
          </p:txBody>
        </p:sp>
        <p:sp>
          <p:nvSpPr>
            <p:cNvPr id="14437" name="Line 136"/>
            <p:cNvSpPr>
              <a:spLocks noChangeShapeType="1"/>
            </p:cNvSpPr>
            <p:nvPr/>
          </p:nvSpPr>
          <p:spPr bwMode="auto">
            <a:xfrm>
              <a:off x="5867400" y="4783664"/>
              <a:ext cx="5334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sz="1100"/>
            </a:p>
          </p:txBody>
        </p:sp>
        <p:sp>
          <p:nvSpPr>
            <p:cNvPr id="14438" name="Freeform 137"/>
            <p:cNvSpPr>
              <a:spLocks/>
            </p:cNvSpPr>
            <p:nvPr/>
          </p:nvSpPr>
          <p:spPr bwMode="auto">
            <a:xfrm>
              <a:off x="5181600" y="4631264"/>
              <a:ext cx="1828800" cy="609600"/>
            </a:xfrm>
            <a:custGeom>
              <a:avLst/>
              <a:gdLst>
                <a:gd name="T0" fmla="*/ 0 w 1152"/>
                <a:gd name="T1" fmla="*/ 0 h 288"/>
                <a:gd name="T2" fmla="*/ 0 w 1152"/>
                <a:gd name="T3" fmla="*/ 609600 h 288"/>
                <a:gd name="T4" fmla="*/ 1828800 w 1152"/>
                <a:gd name="T5" fmla="*/ 609600 h 288"/>
                <a:gd name="T6" fmla="*/ 0 60000 65536"/>
                <a:gd name="T7" fmla="*/ 0 60000 65536"/>
                <a:gd name="T8" fmla="*/ 0 60000 65536"/>
                <a:gd name="T9" fmla="*/ 0 w 1152"/>
                <a:gd name="T10" fmla="*/ 0 h 288"/>
                <a:gd name="T11" fmla="*/ 1152 w 1152"/>
                <a:gd name="T12" fmla="*/ 288 h 288"/>
              </a:gdLst>
              <a:ahLst/>
              <a:cxnLst>
                <a:cxn ang="T6">
                  <a:pos x="T0" y="T1"/>
                </a:cxn>
                <a:cxn ang="T7">
                  <a:pos x="T2" y="T3"/>
                </a:cxn>
                <a:cxn ang="T8">
                  <a:pos x="T4" y="T5"/>
                </a:cxn>
              </a:cxnLst>
              <a:rect l="T9" t="T10" r="T11" b="T12"/>
              <a:pathLst>
                <a:path w="1152" h="288">
                  <a:moveTo>
                    <a:pt x="0" y="0"/>
                  </a:moveTo>
                  <a:lnTo>
                    <a:pt x="0" y="288"/>
                  </a:lnTo>
                  <a:lnTo>
                    <a:pt x="1152" y="288"/>
                  </a:lnTo>
                </a:path>
              </a:pathLst>
            </a:custGeom>
            <a:noFill/>
            <a:ln w="19050">
              <a:solidFill>
                <a:schemeClr val="tx1"/>
              </a:solidFill>
              <a:round/>
              <a:headEnd/>
              <a:tailEnd type="triangle" w="med" len="med"/>
            </a:ln>
          </p:spPr>
          <p:txBody>
            <a:bodyPr wrap="none" anchor="ctr">
              <a:prstTxWarp prst="textNoShape">
                <a:avLst/>
              </a:prstTxWarp>
            </a:bodyPr>
            <a:lstStyle/>
            <a:p>
              <a:endParaRPr lang="en-US" sz="1100"/>
            </a:p>
          </p:txBody>
        </p:sp>
        <p:sp>
          <p:nvSpPr>
            <p:cNvPr id="14439" name="Line 138"/>
            <p:cNvSpPr>
              <a:spLocks noChangeShapeType="1"/>
            </p:cNvSpPr>
            <p:nvPr/>
          </p:nvSpPr>
          <p:spPr bwMode="auto">
            <a:xfrm>
              <a:off x="4876800" y="5469464"/>
              <a:ext cx="685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sz="1100"/>
            </a:p>
          </p:txBody>
        </p:sp>
        <p:sp>
          <p:nvSpPr>
            <p:cNvPr id="14440" name="Line 139"/>
            <p:cNvSpPr>
              <a:spLocks noChangeShapeType="1"/>
            </p:cNvSpPr>
            <p:nvPr/>
          </p:nvSpPr>
          <p:spPr bwMode="auto">
            <a:xfrm>
              <a:off x="3810000" y="5469464"/>
              <a:ext cx="685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sz="1100"/>
            </a:p>
          </p:txBody>
        </p:sp>
        <p:sp>
          <p:nvSpPr>
            <p:cNvPr id="14441" name="Line 140"/>
            <p:cNvSpPr>
              <a:spLocks noChangeShapeType="1"/>
            </p:cNvSpPr>
            <p:nvPr/>
          </p:nvSpPr>
          <p:spPr bwMode="auto">
            <a:xfrm flipH="1">
              <a:off x="3429000" y="4631264"/>
              <a:ext cx="76200" cy="152400"/>
            </a:xfrm>
            <a:prstGeom prst="line">
              <a:avLst/>
            </a:prstGeom>
            <a:noFill/>
            <a:ln w="19050">
              <a:solidFill>
                <a:schemeClr val="tx1"/>
              </a:solidFill>
              <a:round/>
              <a:headEnd/>
              <a:tailEnd/>
            </a:ln>
          </p:spPr>
          <p:txBody>
            <a:bodyPr wrap="none" anchor="ctr">
              <a:prstTxWarp prst="textNoShape">
                <a:avLst/>
              </a:prstTxWarp>
            </a:bodyPr>
            <a:lstStyle/>
            <a:p>
              <a:endParaRPr lang="en-US" sz="1100"/>
            </a:p>
          </p:txBody>
        </p:sp>
        <p:sp>
          <p:nvSpPr>
            <p:cNvPr id="14442" name="Line 141"/>
            <p:cNvSpPr>
              <a:spLocks noChangeShapeType="1"/>
            </p:cNvSpPr>
            <p:nvPr/>
          </p:nvSpPr>
          <p:spPr bwMode="auto">
            <a:xfrm>
              <a:off x="3505200" y="4631264"/>
              <a:ext cx="76200" cy="152400"/>
            </a:xfrm>
            <a:prstGeom prst="line">
              <a:avLst/>
            </a:prstGeom>
            <a:noFill/>
            <a:ln w="19050">
              <a:solidFill>
                <a:schemeClr val="tx1"/>
              </a:solidFill>
              <a:round/>
              <a:headEnd/>
              <a:tailEnd/>
            </a:ln>
          </p:spPr>
          <p:txBody>
            <a:bodyPr wrap="none" anchor="ctr">
              <a:prstTxWarp prst="textNoShape">
                <a:avLst/>
              </a:prstTxWarp>
            </a:bodyPr>
            <a:lstStyle/>
            <a:p>
              <a:endParaRPr lang="en-US" sz="1100"/>
            </a:p>
          </p:txBody>
        </p:sp>
        <p:sp>
          <p:nvSpPr>
            <p:cNvPr id="14443" name="Line 142"/>
            <p:cNvSpPr>
              <a:spLocks noChangeShapeType="1"/>
            </p:cNvSpPr>
            <p:nvPr/>
          </p:nvSpPr>
          <p:spPr bwMode="auto">
            <a:xfrm>
              <a:off x="3505200" y="4783664"/>
              <a:ext cx="0" cy="228600"/>
            </a:xfrm>
            <a:prstGeom prst="line">
              <a:avLst/>
            </a:prstGeom>
            <a:noFill/>
            <a:ln w="19050">
              <a:solidFill>
                <a:schemeClr val="tx1"/>
              </a:solidFill>
              <a:round/>
              <a:headEnd/>
              <a:tailEnd/>
            </a:ln>
          </p:spPr>
          <p:txBody>
            <a:bodyPr wrap="none" anchor="ctr">
              <a:prstTxWarp prst="textNoShape">
                <a:avLst/>
              </a:prstTxWarp>
            </a:bodyPr>
            <a:lstStyle/>
            <a:p>
              <a:endParaRPr lang="en-US" sz="1100"/>
            </a:p>
          </p:txBody>
        </p:sp>
        <p:sp>
          <p:nvSpPr>
            <p:cNvPr id="14444" name="Line 143"/>
            <p:cNvSpPr>
              <a:spLocks noChangeShapeType="1"/>
            </p:cNvSpPr>
            <p:nvPr/>
          </p:nvSpPr>
          <p:spPr bwMode="auto">
            <a:xfrm flipV="1">
              <a:off x="4724400" y="6079064"/>
              <a:ext cx="0" cy="3810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sz="1100"/>
            </a:p>
          </p:txBody>
        </p:sp>
        <p:sp>
          <p:nvSpPr>
            <p:cNvPr id="14445" name="Line 144"/>
            <p:cNvSpPr>
              <a:spLocks noChangeShapeType="1"/>
            </p:cNvSpPr>
            <p:nvPr/>
          </p:nvSpPr>
          <p:spPr bwMode="auto">
            <a:xfrm flipV="1">
              <a:off x="5715000" y="5545664"/>
              <a:ext cx="0" cy="9144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sz="1100"/>
            </a:p>
          </p:txBody>
        </p:sp>
        <p:sp>
          <p:nvSpPr>
            <p:cNvPr id="14446" name="Line 145"/>
            <p:cNvSpPr>
              <a:spLocks noChangeShapeType="1"/>
            </p:cNvSpPr>
            <p:nvPr/>
          </p:nvSpPr>
          <p:spPr bwMode="auto">
            <a:xfrm flipH="1">
              <a:off x="6781800" y="6002864"/>
              <a:ext cx="228600" cy="0"/>
            </a:xfrm>
            <a:prstGeom prst="line">
              <a:avLst/>
            </a:prstGeom>
            <a:noFill/>
            <a:ln w="19050">
              <a:solidFill>
                <a:schemeClr val="tx1"/>
              </a:solidFill>
              <a:round/>
              <a:headEnd/>
              <a:tailEnd/>
            </a:ln>
          </p:spPr>
          <p:txBody>
            <a:bodyPr wrap="none" anchor="ctr">
              <a:prstTxWarp prst="textNoShape">
                <a:avLst/>
              </a:prstTxWarp>
            </a:bodyPr>
            <a:lstStyle/>
            <a:p>
              <a:endParaRPr lang="en-US" sz="1100"/>
            </a:p>
          </p:txBody>
        </p:sp>
        <p:sp>
          <p:nvSpPr>
            <p:cNvPr id="14447" name="Line 146"/>
            <p:cNvSpPr>
              <a:spLocks noChangeShapeType="1"/>
            </p:cNvSpPr>
            <p:nvPr/>
          </p:nvSpPr>
          <p:spPr bwMode="auto">
            <a:xfrm>
              <a:off x="6858000" y="4402664"/>
              <a:ext cx="16002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sz="1100"/>
            </a:p>
          </p:txBody>
        </p:sp>
        <p:sp>
          <p:nvSpPr>
            <p:cNvPr id="14448" name="Line 147"/>
            <p:cNvSpPr>
              <a:spLocks noChangeShapeType="1"/>
            </p:cNvSpPr>
            <p:nvPr/>
          </p:nvSpPr>
          <p:spPr bwMode="auto">
            <a:xfrm>
              <a:off x="7848600" y="4402664"/>
              <a:ext cx="0" cy="6096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sz="1100"/>
            </a:p>
          </p:txBody>
        </p:sp>
        <p:sp>
          <p:nvSpPr>
            <p:cNvPr id="14449" name="Line 148"/>
            <p:cNvSpPr>
              <a:spLocks noChangeShapeType="1"/>
            </p:cNvSpPr>
            <p:nvPr/>
          </p:nvSpPr>
          <p:spPr bwMode="auto">
            <a:xfrm flipH="1">
              <a:off x="7086600" y="4326464"/>
              <a:ext cx="76200" cy="152400"/>
            </a:xfrm>
            <a:prstGeom prst="line">
              <a:avLst/>
            </a:prstGeom>
            <a:noFill/>
            <a:ln w="12700">
              <a:solidFill>
                <a:schemeClr val="tx1"/>
              </a:solidFill>
              <a:round/>
              <a:headEnd/>
              <a:tailEnd/>
            </a:ln>
          </p:spPr>
          <p:txBody>
            <a:bodyPr wrap="none" anchor="ctr">
              <a:prstTxWarp prst="textNoShape">
                <a:avLst/>
              </a:prstTxWarp>
            </a:bodyPr>
            <a:lstStyle/>
            <a:p>
              <a:endParaRPr lang="en-US" sz="1100"/>
            </a:p>
          </p:txBody>
        </p:sp>
        <p:sp>
          <p:nvSpPr>
            <p:cNvPr id="14450" name="Freeform 149"/>
            <p:cNvSpPr>
              <a:spLocks/>
            </p:cNvSpPr>
            <p:nvPr/>
          </p:nvSpPr>
          <p:spPr bwMode="auto">
            <a:xfrm>
              <a:off x="2667000" y="4250264"/>
              <a:ext cx="6248400" cy="2057400"/>
            </a:xfrm>
            <a:custGeom>
              <a:avLst/>
              <a:gdLst>
                <a:gd name="T0" fmla="*/ 6096000 w 3936"/>
                <a:gd name="T1" fmla="*/ 685800 h 1296"/>
                <a:gd name="T2" fmla="*/ 6248400 w 3936"/>
                <a:gd name="T3" fmla="*/ 685800 h 1296"/>
                <a:gd name="T4" fmla="*/ 6248400 w 3936"/>
                <a:gd name="T5" fmla="*/ 2057400 h 1296"/>
                <a:gd name="T6" fmla="*/ 0 w 3936"/>
                <a:gd name="T7" fmla="*/ 2057400 h 1296"/>
                <a:gd name="T8" fmla="*/ 0 w 3936"/>
                <a:gd name="T9" fmla="*/ 0 h 1296"/>
                <a:gd name="T10" fmla="*/ 533400 w 3936"/>
                <a:gd name="T11" fmla="*/ 0 h 1296"/>
                <a:gd name="T12" fmla="*/ 0 60000 65536"/>
                <a:gd name="T13" fmla="*/ 0 60000 65536"/>
                <a:gd name="T14" fmla="*/ 0 60000 65536"/>
                <a:gd name="T15" fmla="*/ 0 60000 65536"/>
                <a:gd name="T16" fmla="*/ 0 60000 65536"/>
                <a:gd name="T17" fmla="*/ 0 60000 65536"/>
                <a:gd name="T18" fmla="*/ 0 w 3936"/>
                <a:gd name="T19" fmla="*/ 0 h 1296"/>
                <a:gd name="T20" fmla="*/ 3936 w 3936"/>
                <a:gd name="T21" fmla="*/ 1296 h 1296"/>
              </a:gdLst>
              <a:ahLst/>
              <a:cxnLst>
                <a:cxn ang="T12">
                  <a:pos x="T0" y="T1"/>
                </a:cxn>
                <a:cxn ang="T13">
                  <a:pos x="T2" y="T3"/>
                </a:cxn>
                <a:cxn ang="T14">
                  <a:pos x="T4" y="T5"/>
                </a:cxn>
                <a:cxn ang="T15">
                  <a:pos x="T6" y="T7"/>
                </a:cxn>
                <a:cxn ang="T16">
                  <a:pos x="T8" y="T9"/>
                </a:cxn>
                <a:cxn ang="T17">
                  <a:pos x="T10" y="T11"/>
                </a:cxn>
              </a:cxnLst>
              <a:rect l="T18" t="T19" r="T20" b="T21"/>
              <a:pathLst>
                <a:path w="3936" h="1296">
                  <a:moveTo>
                    <a:pt x="3840" y="432"/>
                  </a:moveTo>
                  <a:lnTo>
                    <a:pt x="3936" y="432"/>
                  </a:lnTo>
                  <a:lnTo>
                    <a:pt x="3936" y="1296"/>
                  </a:lnTo>
                  <a:lnTo>
                    <a:pt x="0" y="1296"/>
                  </a:lnTo>
                  <a:lnTo>
                    <a:pt x="0" y="0"/>
                  </a:lnTo>
                  <a:lnTo>
                    <a:pt x="336" y="0"/>
                  </a:lnTo>
                </a:path>
              </a:pathLst>
            </a:custGeom>
            <a:noFill/>
            <a:ln w="19050">
              <a:solidFill>
                <a:schemeClr val="tx1"/>
              </a:solidFill>
              <a:round/>
              <a:headEnd/>
              <a:tailEnd type="triangle" w="med" len="med"/>
            </a:ln>
          </p:spPr>
          <p:txBody>
            <a:bodyPr wrap="none" anchor="ctr">
              <a:prstTxWarp prst="textNoShape">
                <a:avLst/>
              </a:prstTxWarp>
            </a:bodyPr>
            <a:lstStyle/>
            <a:p>
              <a:endParaRPr lang="en-US" sz="1100"/>
            </a:p>
          </p:txBody>
        </p:sp>
        <p:sp>
          <p:nvSpPr>
            <p:cNvPr id="14451" name="Line 150"/>
            <p:cNvSpPr>
              <a:spLocks noChangeShapeType="1"/>
            </p:cNvSpPr>
            <p:nvPr/>
          </p:nvSpPr>
          <p:spPr bwMode="auto">
            <a:xfrm>
              <a:off x="8153400" y="5545664"/>
              <a:ext cx="304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sz="1100"/>
            </a:p>
          </p:txBody>
        </p:sp>
        <p:sp>
          <p:nvSpPr>
            <p:cNvPr id="14452" name="Line 151"/>
            <p:cNvSpPr>
              <a:spLocks noChangeShapeType="1"/>
            </p:cNvSpPr>
            <p:nvPr/>
          </p:nvSpPr>
          <p:spPr bwMode="auto">
            <a:xfrm flipV="1">
              <a:off x="2165350" y="4948764"/>
              <a:ext cx="76200" cy="152400"/>
            </a:xfrm>
            <a:prstGeom prst="line">
              <a:avLst/>
            </a:prstGeom>
            <a:noFill/>
            <a:ln w="19050">
              <a:solidFill>
                <a:schemeClr val="tx1"/>
              </a:solidFill>
              <a:round/>
              <a:headEnd/>
              <a:tailEnd/>
            </a:ln>
          </p:spPr>
          <p:txBody>
            <a:bodyPr wrap="none" anchor="ctr">
              <a:prstTxWarp prst="textNoShape">
                <a:avLst/>
              </a:prstTxWarp>
            </a:bodyPr>
            <a:lstStyle/>
            <a:p>
              <a:endParaRPr lang="en-US" sz="1100"/>
            </a:p>
          </p:txBody>
        </p:sp>
        <p:sp>
          <p:nvSpPr>
            <p:cNvPr id="14453" name="Line 152"/>
            <p:cNvSpPr>
              <a:spLocks noChangeShapeType="1"/>
            </p:cNvSpPr>
            <p:nvPr/>
          </p:nvSpPr>
          <p:spPr bwMode="auto">
            <a:xfrm>
              <a:off x="2241550" y="4948764"/>
              <a:ext cx="76200" cy="152400"/>
            </a:xfrm>
            <a:prstGeom prst="line">
              <a:avLst/>
            </a:prstGeom>
            <a:noFill/>
            <a:ln w="19050">
              <a:solidFill>
                <a:schemeClr val="tx1"/>
              </a:solidFill>
              <a:round/>
              <a:headEnd/>
              <a:tailEnd/>
            </a:ln>
          </p:spPr>
          <p:txBody>
            <a:bodyPr wrap="none" anchor="ctr">
              <a:prstTxWarp prst="textNoShape">
                <a:avLst/>
              </a:prstTxWarp>
            </a:bodyPr>
            <a:lstStyle/>
            <a:p>
              <a:endParaRPr lang="en-US" sz="1100"/>
            </a:p>
          </p:txBody>
        </p:sp>
        <p:sp>
          <p:nvSpPr>
            <p:cNvPr id="14454" name="Line 153"/>
            <p:cNvSpPr>
              <a:spLocks noChangeShapeType="1"/>
            </p:cNvSpPr>
            <p:nvPr/>
          </p:nvSpPr>
          <p:spPr bwMode="auto">
            <a:xfrm>
              <a:off x="2241550" y="5113864"/>
              <a:ext cx="0" cy="152400"/>
            </a:xfrm>
            <a:prstGeom prst="line">
              <a:avLst/>
            </a:prstGeom>
            <a:noFill/>
            <a:ln w="19050">
              <a:solidFill>
                <a:schemeClr val="tx1"/>
              </a:solidFill>
              <a:round/>
              <a:headEnd/>
              <a:tailEnd/>
            </a:ln>
          </p:spPr>
          <p:txBody>
            <a:bodyPr wrap="none" anchor="ctr">
              <a:prstTxWarp prst="textNoShape">
                <a:avLst/>
              </a:prstTxWarp>
            </a:bodyPr>
            <a:lstStyle/>
            <a:p>
              <a:endParaRPr lang="en-US" sz="1100"/>
            </a:p>
          </p:txBody>
        </p:sp>
      </p:grpSp>
      <p:sp>
        <p:nvSpPr>
          <p:cNvPr id="2" name="Title 1"/>
          <p:cNvSpPr>
            <a:spLocks noGrp="1"/>
          </p:cNvSpPr>
          <p:nvPr>
            <p:ph type="title"/>
          </p:nvPr>
        </p:nvSpPr>
        <p:spPr>
          <a:xfrm>
            <a:off x="497735" y="-225231"/>
            <a:ext cx="8229600" cy="1143000"/>
          </a:xfrm>
        </p:spPr>
        <p:txBody>
          <a:bodyPr/>
          <a:lstStyle/>
          <a:p>
            <a:r>
              <a:rPr lang="en-US" dirty="0" smtClean="0"/>
              <a:t>Clickers/Peer Instruction</a:t>
            </a:r>
            <a:endParaRPr lang="en-US" dirty="0"/>
          </a:p>
        </p:txBody>
      </p:sp>
      <p:sp>
        <p:nvSpPr>
          <p:cNvPr id="4" name="Content Placeholder 3"/>
          <p:cNvSpPr>
            <a:spLocks noGrp="1"/>
          </p:cNvSpPr>
          <p:nvPr>
            <p:ph idx="1"/>
          </p:nvPr>
        </p:nvSpPr>
        <p:spPr>
          <a:xfrm>
            <a:off x="145250" y="594437"/>
            <a:ext cx="8998750" cy="3242395"/>
          </a:xfrm>
        </p:spPr>
        <p:txBody>
          <a:bodyPr/>
          <a:lstStyle/>
          <a:p>
            <a:pPr marL="0" indent="0">
              <a:buNone/>
            </a:pPr>
            <a:r>
              <a:rPr lang="en-US" sz="2400" dirty="0" smtClean="0"/>
              <a:t>What new instruction would need no new </a:t>
            </a:r>
            <a:r>
              <a:rPr lang="en-US" sz="2400" dirty="0" err="1" smtClean="0"/>
              <a:t>datapath</a:t>
            </a:r>
            <a:r>
              <a:rPr lang="en-US" sz="2400" dirty="0" smtClean="0"/>
              <a:t> hardware?</a:t>
            </a:r>
          </a:p>
          <a:p>
            <a:r>
              <a:rPr lang="en-US" sz="2400" dirty="0" smtClean="0"/>
              <a:t>A: branch if </a:t>
            </a:r>
            <a:r>
              <a:rPr lang="en-US" sz="2400" dirty="0" err="1" smtClean="0"/>
              <a:t>reg</a:t>
            </a:r>
            <a:r>
              <a:rPr lang="en-US" sz="2400" dirty="0" smtClean="0"/>
              <a:t>==immediate</a:t>
            </a:r>
          </a:p>
          <a:p>
            <a:r>
              <a:rPr lang="en-US" sz="2400" dirty="0" smtClean="0"/>
              <a:t>B: add two registers and branch if result zero</a:t>
            </a:r>
          </a:p>
          <a:p>
            <a:r>
              <a:rPr lang="en-US" sz="2400" dirty="0" smtClean="0"/>
              <a:t>C: store with auto-increment of base address:</a:t>
            </a:r>
          </a:p>
          <a:p>
            <a:pPr lvl="1"/>
            <a:r>
              <a:rPr lang="en-US" sz="2000" dirty="0" err="1" smtClean="0"/>
              <a:t>sw</a:t>
            </a:r>
            <a:r>
              <a:rPr lang="en-US" sz="2000" dirty="0" smtClean="0"/>
              <a:t> </a:t>
            </a:r>
            <a:r>
              <a:rPr lang="en-US" sz="2000" dirty="0" err="1" smtClean="0"/>
              <a:t>rt</a:t>
            </a:r>
            <a:r>
              <a:rPr lang="en-US" sz="2000" dirty="0" smtClean="0"/>
              <a:t>, </a:t>
            </a:r>
            <a:r>
              <a:rPr lang="en-US" sz="2000" dirty="0" err="1" smtClean="0"/>
              <a:t>rs</a:t>
            </a:r>
            <a:r>
              <a:rPr lang="en-US" sz="2000" dirty="0" smtClean="0"/>
              <a:t>, offset // </a:t>
            </a:r>
            <a:r>
              <a:rPr lang="en-US" sz="2000" dirty="0" err="1" smtClean="0"/>
              <a:t>rs</a:t>
            </a:r>
            <a:r>
              <a:rPr lang="en-US" sz="2000" dirty="0" smtClean="0"/>
              <a:t> incremented by offset after store</a:t>
            </a:r>
          </a:p>
          <a:p>
            <a:r>
              <a:rPr lang="en-US" sz="2400" dirty="0" smtClean="0"/>
              <a:t>D: shift left logical by one bit</a:t>
            </a:r>
            <a:endParaRPr lang="en-US" sz="2400" dirty="0"/>
          </a:p>
        </p:txBody>
      </p:sp>
    </p:spTree>
    <p:extLst>
      <p:ext uri="{BB962C8B-B14F-4D97-AF65-F5344CB8AC3E}">
        <p14:creationId xmlns:p14="http://schemas.microsoft.com/office/powerpoint/2010/main" val="18731934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News: Tile-Mx100</a:t>
            </a:r>
            <a:br>
              <a:rPr lang="en-US" dirty="0" smtClean="0"/>
            </a:br>
            <a:r>
              <a:rPr lang="en-US" dirty="0" smtClean="0"/>
              <a:t>100 64-bit ARM cores on one chip</a:t>
            </a:r>
            <a:endParaRPr lang="en-US" dirty="0"/>
          </a:p>
        </p:txBody>
      </p:sp>
      <p:sp>
        <p:nvSpPr>
          <p:cNvPr id="4" name="Slide Number Placeholder 3"/>
          <p:cNvSpPr>
            <a:spLocks noGrp="1"/>
          </p:cNvSpPr>
          <p:nvPr>
            <p:ph type="sldNum" sz="quarter" idx="12"/>
          </p:nvPr>
        </p:nvSpPr>
        <p:spPr/>
        <p:txBody>
          <a:bodyPr/>
          <a:lstStyle/>
          <a:p>
            <a:pPr>
              <a:defRPr/>
            </a:pPr>
            <a:fld id="{0D227FE4-C4DE-B64E-BF78-4F634596A1E9}" type="slidenum">
              <a:rPr lang="en-US" smtClean="0"/>
              <a:pPr>
                <a:defRPr/>
              </a:pPr>
              <a:t>45</a:t>
            </a:fld>
            <a:endParaRPr lang="en-US"/>
          </a:p>
        </p:txBody>
      </p:sp>
      <p:pic>
        <p:nvPicPr>
          <p:cNvPr id="6" name="Picture 5"/>
          <p:cNvPicPr>
            <a:picLocks noChangeAspect="1"/>
          </p:cNvPicPr>
          <p:nvPr/>
        </p:nvPicPr>
        <p:blipFill>
          <a:blip r:embed="rId2"/>
          <a:stretch>
            <a:fillRect/>
          </a:stretch>
        </p:blipFill>
        <p:spPr>
          <a:xfrm>
            <a:off x="-40536" y="1648217"/>
            <a:ext cx="5969296" cy="5209783"/>
          </a:xfrm>
          <a:prstGeom prst="rect">
            <a:avLst/>
          </a:prstGeom>
        </p:spPr>
      </p:pic>
      <p:sp>
        <p:nvSpPr>
          <p:cNvPr id="7" name="TextBox 6"/>
          <p:cNvSpPr txBox="1"/>
          <p:nvPr/>
        </p:nvSpPr>
        <p:spPr>
          <a:xfrm>
            <a:off x="5891074" y="1729277"/>
            <a:ext cx="3134699" cy="1754327"/>
          </a:xfrm>
          <a:prstGeom prst="rect">
            <a:avLst/>
          </a:prstGeom>
          <a:noFill/>
        </p:spPr>
        <p:txBody>
          <a:bodyPr wrap="square" rtlCol="0">
            <a:spAutoFit/>
          </a:bodyPr>
          <a:lstStyle/>
          <a:p>
            <a:r>
              <a:rPr lang="en-US" dirty="0" err="1" smtClean="0"/>
              <a:t>EZChip</a:t>
            </a:r>
            <a:r>
              <a:rPr lang="en-US" dirty="0" smtClean="0"/>
              <a:t> (bought </a:t>
            </a:r>
            <a:r>
              <a:rPr lang="en-US" dirty="0" err="1" smtClean="0"/>
              <a:t>Tilera</a:t>
            </a:r>
            <a:r>
              <a:rPr lang="en-US" dirty="0" smtClean="0"/>
              <a:t>)</a:t>
            </a:r>
          </a:p>
          <a:p>
            <a:endParaRPr lang="en-US" dirty="0" smtClean="0"/>
          </a:p>
          <a:p>
            <a:r>
              <a:rPr lang="en-US" dirty="0" smtClean="0"/>
              <a:t>100 64-bit  ARM Cortex A53</a:t>
            </a:r>
          </a:p>
          <a:p>
            <a:pPr marL="285750" indent="-285750">
              <a:buFont typeface="Arial"/>
              <a:buChar char="•"/>
            </a:pPr>
            <a:r>
              <a:rPr lang="en-US" dirty="0" smtClean="0"/>
              <a:t>Dual-issue, in-order</a:t>
            </a:r>
          </a:p>
          <a:p>
            <a:pPr marL="285750" indent="-285750">
              <a:buFont typeface="Arial"/>
              <a:buChar char="•"/>
            </a:pPr>
            <a:endParaRPr lang="en-US" dirty="0" smtClean="0"/>
          </a:p>
          <a:p>
            <a:endParaRPr lang="en-US" dirty="0"/>
          </a:p>
        </p:txBody>
      </p:sp>
    </p:spTree>
    <p:extLst>
      <p:ext uri="{BB962C8B-B14F-4D97-AF65-F5344CB8AC3E}">
        <p14:creationId xmlns:p14="http://schemas.microsoft.com/office/powerpoint/2010/main" val="93022638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a:t>
            </a:r>
            <a:endParaRPr lang="en-US" dirty="0"/>
          </a:p>
        </p:txBody>
      </p:sp>
      <p:sp>
        <p:nvSpPr>
          <p:cNvPr id="3" name="Slide Number Placeholder 2"/>
          <p:cNvSpPr>
            <a:spLocks noGrp="1"/>
          </p:cNvSpPr>
          <p:nvPr>
            <p:ph type="sldNum" sz="quarter" idx="12"/>
          </p:nvPr>
        </p:nvSpPr>
        <p:spPr/>
        <p:txBody>
          <a:bodyPr/>
          <a:lstStyle/>
          <a:p>
            <a:pPr>
              <a:defRPr/>
            </a:pPr>
            <a:fld id="{2B3FC65D-271A-A842-B579-8A644641AC8D}" type="slidenum">
              <a:rPr lang="en-US" smtClean="0"/>
              <a:pPr>
                <a:defRPr/>
              </a:pPr>
              <a:t>46</a:t>
            </a:fld>
            <a:endParaRPr lang="en-US"/>
          </a:p>
        </p:txBody>
      </p:sp>
    </p:spTree>
    <p:extLst>
      <p:ext uri="{BB962C8B-B14F-4D97-AF65-F5344CB8AC3E}">
        <p14:creationId xmlns:p14="http://schemas.microsoft.com/office/powerpoint/2010/main" val="2570075361"/>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9973"/>
            <a:ext cx="8229600" cy="1143000"/>
          </a:xfrm>
        </p:spPr>
        <p:txBody>
          <a:bodyPr/>
          <a:lstStyle/>
          <a:p>
            <a:r>
              <a:rPr lang="en-US" dirty="0" smtClean="0"/>
              <a:t>P&amp;H Figure 4.17</a:t>
            </a:r>
            <a:endParaRPr lang="en-US" dirty="0"/>
          </a:p>
        </p:txBody>
      </p:sp>
      <p:pic>
        <p:nvPicPr>
          <p:cNvPr id="7" name="Picture 6" descr="Screen shot 2011-11-02 at 1.43.1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500" y="1151466"/>
            <a:ext cx="7734300" cy="5033433"/>
          </a:xfrm>
          <a:prstGeom prst="rect">
            <a:avLst/>
          </a:prstGeom>
        </p:spPr>
      </p:pic>
    </p:spTree>
    <p:extLst>
      <p:ext uri="{BB962C8B-B14F-4D97-AF65-F5344CB8AC3E}">
        <p14:creationId xmlns:p14="http://schemas.microsoft.com/office/powerpoint/2010/main" val="38767446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95300" y="228600"/>
            <a:ext cx="8343900" cy="474663"/>
          </a:xfrm>
        </p:spPr>
        <p:txBody>
          <a:bodyPr/>
          <a:lstStyle/>
          <a:p>
            <a:r>
              <a:rPr lang="en-US" sz="4000">
                <a:latin typeface="Calibri" charset="0"/>
                <a:ea typeface="ＭＳ Ｐゴシック" charset="0"/>
                <a:cs typeface="ＭＳ Ｐゴシック" charset="0"/>
              </a:rPr>
              <a:t>Summary of the Control Signals (1/2)</a:t>
            </a:r>
          </a:p>
        </p:txBody>
      </p:sp>
      <p:sp>
        <p:nvSpPr>
          <p:cNvPr id="52227" name="Rectangle 3"/>
          <p:cNvSpPr>
            <a:spLocks noChangeArrowheads="1"/>
          </p:cNvSpPr>
          <p:nvPr/>
        </p:nvSpPr>
        <p:spPr bwMode="auto">
          <a:xfrm>
            <a:off x="193675" y="762000"/>
            <a:ext cx="9339263" cy="538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spcBef>
                <a:spcPct val="50000"/>
              </a:spcBef>
              <a:tabLst>
                <a:tab pos="914400" algn="l"/>
                <a:tab pos="5092700" algn="l"/>
              </a:tabLst>
            </a:pPr>
            <a:r>
              <a:rPr lang="en-US" sz="1600" u="sng">
                <a:latin typeface="Courier" charset="0"/>
                <a:cs typeface="Courier" charset="0"/>
              </a:rPr>
              <a:t>inst</a:t>
            </a:r>
            <a:r>
              <a:rPr lang="en-US" sz="1600">
                <a:latin typeface="Courier" charset="0"/>
                <a:cs typeface="Courier" charset="0"/>
              </a:rPr>
              <a:t> 	</a:t>
            </a:r>
            <a:r>
              <a:rPr lang="en-US" sz="1600" u="sng">
                <a:latin typeface="Courier" charset="0"/>
                <a:cs typeface="Courier" charset="0"/>
              </a:rPr>
              <a:t>Register Transfer</a:t>
            </a:r>
          </a:p>
          <a:p>
            <a:pPr>
              <a:spcBef>
                <a:spcPct val="50000"/>
              </a:spcBef>
              <a:tabLst>
                <a:tab pos="914400" algn="l"/>
                <a:tab pos="5092700" algn="l"/>
              </a:tabLst>
            </a:pPr>
            <a:r>
              <a:rPr lang="en-US" sz="1600">
                <a:latin typeface="Courier" charset="0"/>
                <a:cs typeface="Courier" charset="0"/>
              </a:rPr>
              <a:t>add	R[rd] </a:t>
            </a:r>
            <a:r>
              <a:rPr lang="en-US" sz="1600">
                <a:latin typeface="Courier" charset="0"/>
                <a:cs typeface="Courier" charset="0"/>
                <a:sym typeface="Symbol" charset="0"/>
              </a:rPr>
              <a:t></a:t>
            </a:r>
            <a:r>
              <a:rPr lang="en-US" sz="1600">
                <a:latin typeface="Courier" charset="0"/>
                <a:cs typeface="Courier" charset="0"/>
              </a:rPr>
              <a:t> R[rs] + R[rt]; PC </a:t>
            </a:r>
            <a:r>
              <a:rPr lang="en-US" sz="1600">
                <a:latin typeface="Courier" charset="0"/>
                <a:cs typeface="Courier" charset="0"/>
                <a:sym typeface="Symbol" charset="0"/>
              </a:rPr>
              <a:t></a:t>
            </a:r>
            <a:r>
              <a:rPr lang="en-US" sz="1600">
                <a:latin typeface="Courier" charset="0"/>
                <a:cs typeface="Courier" charset="0"/>
              </a:rPr>
              <a:t> PC + 4</a:t>
            </a:r>
          </a:p>
          <a:p>
            <a:pPr>
              <a:spcBef>
                <a:spcPct val="50000"/>
              </a:spcBef>
              <a:tabLst>
                <a:tab pos="914400" algn="l"/>
                <a:tab pos="5092700" algn="l"/>
              </a:tabLst>
            </a:pPr>
            <a:r>
              <a:rPr lang="en-US" sz="1600">
                <a:latin typeface="Courier" charset="0"/>
                <a:cs typeface="Courier" charset="0"/>
              </a:rPr>
              <a:t>	ALUsrc=RegB, ALUctr=</a:t>
            </a:r>
            <a:r>
              <a:rPr lang="ja-JP" altLang="en-US" sz="1600">
                <a:latin typeface="Courier" charset="0"/>
                <a:cs typeface="Courier" charset="0"/>
              </a:rPr>
              <a:t>“</a:t>
            </a:r>
            <a:r>
              <a:rPr lang="en-US" sz="1600">
                <a:latin typeface="Courier" charset="0"/>
                <a:cs typeface="Courier" charset="0"/>
              </a:rPr>
              <a:t>ADD</a:t>
            </a:r>
            <a:r>
              <a:rPr lang="ja-JP" altLang="en-US" sz="1600">
                <a:latin typeface="Courier" charset="0"/>
                <a:cs typeface="Courier" charset="0"/>
              </a:rPr>
              <a:t>”</a:t>
            </a:r>
            <a:r>
              <a:rPr lang="en-US" sz="1600">
                <a:latin typeface="Courier" charset="0"/>
                <a:cs typeface="Courier" charset="0"/>
              </a:rPr>
              <a:t>, RegDst=rd, RegWr, nPC_sel=</a:t>
            </a:r>
            <a:r>
              <a:rPr lang="ja-JP" altLang="en-US" sz="1600">
                <a:latin typeface="Courier" charset="0"/>
                <a:cs typeface="Courier" charset="0"/>
              </a:rPr>
              <a:t>“</a:t>
            </a:r>
            <a:r>
              <a:rPr lang="en-US" sz="1600">
                <a:latin typeface="Courier" charset="0"/>
                <a:cs typeface="Courier" charset="0"/>
              </a:rPr>
              <a:t>+4</a:t>
            </a:r>
            <a:r>
              <a:rPr lang="ja-JP" altLang="en-US" sz="1600">
                <a:latin typeface="Courier" charset="0"/>
                <a:cs typeface="Courier" charset="0"/>
              </a:rPr>
              <a:t>”</a:t>
            </a:r>
            <a:endParaRPr lang="en-US" sz="1600">
              <a:latin typeface="Courier" charset="0"/>
              <a:cs typeface="Courier" charset="0"/>
            </a:endParaRPr>
          </a:p>
          <a:p>
            <a:pPr>
              <a:tabLst>
                <a:tab pos="914400" algn="l"/>
                <a:tab pos="5092700" algn="l"/>
              </a:tabLst>
            </a:pPr>
            <a:endParaRPr lang="en-US" sz="1600">
              <a:latin typeface="Courier" charset="0"/>
              <a:cs typeface="Courier" charset="0"/>
            </a:endParaRPr>
          </a:p>
          <a:p>
            <a:pPr>
              <a:tabLst>
                <a:tab pos="914400" algn="l"/>
                <a:tab pos="5092700" algn="l"/>
              </a:tabLst>
            </a:pPr>
            <a:r>
              <a:rPr lang="en-US" sz="1600">
                <a:latin typeface="Courier" charset="0"/>
                <a:cs typeface="Courier" charset="0"/>
              </a:rPr>
              <a:t>sub	R[rd] </a:t>
            </a:r>
            <a:r>
              <a:rPr lang="en-US" sz="1600">
                <a:latin typeface="Courier" charset="0"/>
                <a:cs typeface="Courier" charset="0"/>
                <a:sym typeface="Symbol" charset="0"/>
              </a:rPr>
              <a:t></a:t>
            </a:r>
            <a:r>
              <a:rPr lang="en-US" sz="1600">
                <a:latin typeface="Courier" charset="0"/>
                <a:cs typeface="Courier" charset="0"/>
              </a:rPr>
              <a:t> R[rs] – R[rt]; PC </a:t>
            </a:r>
            <a:r>
              <a:rPr lang="en-US" sz="1600">
                <a:latin typeface="Courier" charset="0"/>
                <a:cs typeface="Courier" charset="0"/>
                <a:sym typeface="Symbol" charset="0"/>
              </a:rPr>
              <a:t></a:t>
            </a:r>
            <a:r>
              <a:rPr lang="en-US" sz="1600">
                <a:latin typeface="Courier" charset="0"/>
                <a:cs typeface="Courier" charset="0"/>
              </a:rPr>
              <a:t> PC + 4</a:t>
            </a:r>
          </a:p>
          <a:p>
            <a:pPr>
              <a:spcBef>
                <a:spcPct val="50000"/>
              </a:spcBef>
              <a:tabLst>
                <a:tab pos="914400" algn="l"/>
                <a:tab pos="5092700" algn="l"/>
              </a:tabLst>
            </a:pPr>
            <a:r>
              <a:rPr lang="en-US" sz="1600">
                <a:latin typeface="Courier" charset="0"/>
                <a:cs typeface="Courier" charset="0"/>
              </a:rPr>
              <a:t>	ALUsrc=RegB, ALUctr=</a:t>
            </a:r>
            <a:r>
              <a:rPr lang="ja-JP" altLang="en-US" sz="1600">
                <a:latin typeface="Courier" charset="0"/>
                <a:cs typeface="Courier" charset="0"/>
              </a:rPr>
              <a:t>“</a:t>
            </a:r>
            <a:r>
              <a:rPr lang="en-US" sz="1600">
                <a:latin typeface="Courier" charset="0"/>
                <a:cs typeface="Courier" charset="0"/>
              </a:rPr>
              <a:t>SUB</a:t>
            </a:r>
            <a:r>
              <a:rPr lang="ja-JP" altLang="en-US" sz="1600">
                <a:latin typeface="Courier" charset="0"/>
                <a:cs typeface="Courier" charset="0"/>
              </a:rPr>
              <a:t>”</a:t>
            </a:r>
            <a:r>
              <a:rPr lang="en-US" sz="1600">
                <a:latin typeface="Courier" charset="0"/>
                <a:cs typeface="Courier" charset="0"/>
              </a:rPr>
              <a:t>, RegDst=rd, RegWr, nPC_sel=</a:t>
            </a:r>
            <a:r>
              <a:rPr lang="ja-JP" altLang="en-US" sz="1600">
                <a:latin typeface="Courier" charset="0"/>
                <a:cs typeface="Courier" charset="0"/>
              </a:rPr>
              <a:t>“</a:t>
            </a:r>
            <a:r>
              <a:rPr lang="en-US" sz="1600">
                <a:latin typeface="Courier" charset="0"/>
                <a:cs typeface="Courier" charset="0"/>
              </a:rPr>
              <a:t>+4</a:t>
            </a:r>
            <a:r>
              <a:rPr lang="ja-JP" altLang="en-US" sz="1600">
                <a:latin typeface="Courier" charset="0"/>
                <a:cs typeface="Courier" charset="0"/>
              </a:rPr>
              <a:t>”</a:t>
            </a:r>
            <a:endParaRPr lang="en-US" sz="1600">
              <a:latin typeface="Courier" charset="0"/>
              <a:cs typeface="Courier" charset="0"/>
            </a:endParaRPr>
          </a:p>
          <a:p>
            <a:pPr>
              <a:spcBef>
                <a:spcPct val="50000"/>
              </a:spcBef>
              <a:tabLst>
                <a:tab pos="914400" algn="l"/>
                <a:tab pos="5092700" algn="l"/>
              </a:tabLst>
            </a:pPr>
            <a:r>
              <a:rPr lang="en-US" sz="1600">
                <a:latin typeface="Courier" charset="0"/>
                <a:cs typeface="Courier" charset="0"/>
              </a:rPr>
              <a:t>ori	R[rt] </a:t>
            </a:r>
            <a:r>
              <a:rPr lang="en-US" sz="1600">
                <a:latin typeface="Courier" charset="0"/>
                <a:cs typeface="Courier" charset="0"/>
                <a:sym typeface="Symbol" charset="0"/>
              </a:rPr>
              <a:t></a:t>
            </a:r>
            <a:r>
              <a:rPr lang="en-US" sz="1600">
                <a:latin typeface="Courier" charset="0"/>
                <a:cs typeface="Courier" charset="0"/>
              </a:rPr>
              <a:t> R[rs] + zero_ext(Imm16); PC </a:t>
            </a:r>
            <a:r>
              <a:rPr lang="en-US" sz="1600">
                <a:latin typeface="Courier" charset="0"/>
                <a:cs typeface="Courier" charset="0"/>
                <a:sym typeface="Symbol" charset="0"/>
              </a:rPr>
              <a:t></a:t>
            </a:r>
            <a:r>
              <a:rPr lang="en-US" sz="1600">
                <a:latin typeface="Courier" charset="0"/>
                <a:cs typeface="Courier" charset="0"/>
              </a:rPr>
              <a:t> PC + 4</a:t>
            </a:r>
          </a:p>
          <a:p>
            <a:pPr>
              <a:spcBef>
                <a:spcPct val="50000"/>
              </a:spcBef>
              <a:tabLst>
                <a:tab pos="914400" algn="l"/>
                <a:tab pos="5092700" algn="l"/>
              </a:tabLst>
            </a:pPr>
            <a:r>
              <a:rPr lang="en-US" sz="1600">
                <a:latin typeface="Courier" charset="0"/>
                <a:cs typeface="Courier" charset="0"/>
              </a:rPr>
              <a:t>	ALUsrc=Im, Extop=</a:t>
            </a:r>
            <a:r>
              <a:rPr lang="ja-JP" altLang="en-US" sz="1600">
                <a:latin typeface="Courier" charset="0"/>
                <a:cs typeface="Courier" charset="0"/>
              </a:rPr>
              <a:t>“</a:t>
            </a:r>
            <a:r>
              <a:rPr lang="en-US" sz="1600">
                <a:latin typeface="Courier" charset="0"/>
                <a:cs typeface="Courier" charset="0"/>
              </a:rPr>
              <a:t>Z</a:t>
            </a:r>
            <a:r>
              <a:rPr lang="ja-JP" altLang="en-US" sz="1600">
                <a:latin typeface="Courier" charset="0"/>
                <a:cs typeface="Courier" charset="0"/>
              </a:rPr>
              <a:t>”</a:t>
            </a:r>
            <a:r>
              <a:rPr lang="en-US" sz="1600">
                <a:latin typeface="Courier" charset="0"/>
                <a:cs typeface="Courier" charset="0"/>
              </a:rPr>
              <a:t>, ALUctr=</a:t>
            </a:r>
            <a:r>
              <a:rPr lang="ja-JP" altLang="en-US" sz="1600">
                <a:latin typeface="Courier" charset="0"/>
                <a:cs typeface="Courier" charset="0"/>
              </a:rPr>
              <a:t>“</a:t>
            </a:r>
            <a:r>
              <a:rPr lang="en-US" sz="1600">
                <a:latin typeface="Courier" charset="0"/>
                <a:cs typeface="Courier" charset="0"/>
              </a:rPr>
              <a:t>OR</a:t>
            </a:r>
            <a:r>
              <a:rPr lang="ja-JP" altLang="en-US" sz="1600">
                <a:latin typeface="Courier" charset="0"/>
                <a:cs typeface="Courier" charset="0"/>
              </a:rPr>
              <a:t>”</a:t>
            </a:r>
            <a:r>
              <a:rPr lang="en-US" sz="1600">
                <a:latin typeface="Courier" charset="0"/>
                <a:cs typeface="Courier" charset="0"/>
              </a:rPr>
              <a:t>, RegDst=rt,RegWr, nPC_sel=</a:t>
            </a:r>
            <a:r>
              <a:rPr lang="ja-JP" altLang="en-US" sz="1600">
                <a:latin typeface="Courier" charset="0"/>
                <a:cs typeface="Courier" charset="0"/>
              </a:rPr>
              <a:t>“</a:t>
            </a:r>
            <a:r>
              <a:rPr lang="en-US" sz="1600">
                <a:latin typeface="Courier" charset="0"/>
                <a:cs typeface="Courier" charset="0"/>
              </a:rPr>
              <a:t>+4</a:t>
            </a:r>
            <a:r>
              <a:rPr lang="ja-JP" altLang="en-US" sz="1600">
                <a:latin typeface="Courier" charset="0"/>
                <a:cs typeface="Courier" charset="0"/>
              </a:rPr>
              <a:t>”</a:t>
            </a:r>
            <a:endParaRPr lang="en-US" sz="1600">
              <a:latin typeface="Courier" charset="0"/>
              <a:cs typeface="Courier" charset="0"/>
            </a:endParaRPr>
          </a:p>
          <a:p>
            <a:pPr>
              <a:spcBef>
                <a:spcPct val="50000"/>
              </a:spcBef>
              <a:tabLst>
                <a:tab pos="914400" algn="l"/>
                <a:tab pos="5092700" algn="l"/>
              </a:tabLst>
            </a:pPr>
            <a:r>
              <a:rPr lang="en-US" sz="1600">
                <a:latin typeface="Courier" charset="0"/>
                <a:cs typeface="Courier" charset="0"/>
              </a:rPr>
              <a:t>lw	R[rt] </a:t>
            </a:r>
            <a:r>
              <a:rPr lang="en-US" sz="1600">
                <a:latin typeface="Courier" charset="0"/>
                <a:cs typeface="Courier" charset="0"/>
                <a:sym typeface="Symbol" charset="0"/>
              </a:rPr>
              <a:t></a:t>
            </a:r>
            <a:r>
              <a:rPr lang="en-US" sz="1600">
                <a:latin typeface="Courier" charset="0"/>
                <a:cs typeface="Courier" charset="0"/>
              </a:rPr>
              <a:t> MEM[ R[rs] + sign_ext(Imm16)]; PC </a:t>
            </a:r>
            <a:r>
              <a:rPr lang="en-US" sz="1600">
                <a:latin typeface="Courier" charset="0"/>
                <a:cs typeface="Courier" charset="0"/>
                <a:sym typeface="Symbol" charset="0"/>
              </a:rPr>
              <a:t></a:t>
            </a:r>
            <a:r>
              <a:rPr lang="en-US" sz="1600">
                <a:latin typeface="Courier" charset="0"/>
                <a:cs typeface="Courier" charset="0"/>
              </a:rPr>
              <a:t> PC + 4</a:t>
            </a:r>
          </a:p>
          <a:p>
            <a:pPr>
              <a:spcBef>
                <a:spcPct val="50000"/>
              </a:spcBef>
              <a:tabLst>
                <a:tab pos="914400" algn="l"/>
                <a:tab pos="5092700" algn="l"/>
              </a:tabLst>
            </a:pPr>
            <a:r>
              <a:rPr lang="en-US" sz="1600">
                <a:latin typeface="Courier" charset="0"/>
                <a:cs typeface="Courier" charset="0"/>
              </a:rPr>
              <a:t>	ALUsrc=Im, Extop=</a:t>
            </a:r>
            <a:r>
              <a:rPr lang="ja-JP" altLang="en-US" sz="1600">
                <a:latin typeface="Courier" charset="0"/>
                <a:cs typeface="Courier" charset="0"/>
              </a:rPr>
              <a:t>“</a:t>
            </a:r>
            <a:r>
              <a:rPr lang="en-US" sz="1600">
                <a:latin typeface="Courier" charset="0"/>
                <a:cs typeface="Courier" charset="0"/>
              </a:rPr>
              <a:t>sn</a:t>
            </a:r>
            <a:r>
              <a:rPr lang="ja-JP" altLang="en-US" sz="1600">
                <a:latin typeface="Courier" charset="0"/>
                <a:cs typeface="Courier" charset="0"/>
              </a:rPr>
              <a:t>”</a:t>
            </a:r>
            <a:r>
              <a:rPr lang="en-US" sz="1600">
                <a:latin typeface="Courier" charset="0"/>
                <a:cs typeface="Courier" charset="0"/>
              </a:rPr>
              <a:t>, ALUctr=</a:t>
            </a:r>
            <a:r>
              <a:rPr lang="ja-JP" altLang="en-US" sz="1600">
                <a:latin typeface="Courier" charset="0"/>
                <a:cs typeface="Courier" charset="0"/>
              </a:rPr>
              <a:t>“</a:t>
            </a:r>
            <a:r>
              <a:rPr lang="en-US" sz="1600">
                <a:latin typeface="Courier" charset="0"/>
                <a:cs typeface="Courier" charset="0"/>
              </a:rPr>
              <a:t>ADD</a:t>
            </a:r>
            <a:r>
              <a:rPr lang="ja-JP" altLang="en-US" sz="1600">
                <a:latin typeface="Courier" charset="0"/>
                <a:cs typeface="Courier" charset="0"/>
              </a:rPr>
              <a:t>”</a:t>
            </a:r>
            <a:r>
              <a:rPr lang="en-US" sz="1600">
                <a:latin typeface="Courier" charset="0"/>
                <a:cs typeface="Courier" charset="0"/>
              </a:rPr>
              <a:t>, MemtoReg, RegDst=rt, RegWr, 	nPC_sel = </a:t>
            </a:r>
            <a:r>
              <a:rPr lang="ja-JP" altLang="en-US" sz="1600">
                <a:latin typeface="Courier" charset="0"/>
                <a:cs typeface="Courier" charset="0"/>
              </a:rPr>
              <a:t>“</a:t>
            </a:r>
            <a:r>
              <a:rPr lang="en-US" sz="1600">
                <a:latin typeface="Courier" charset="0"/>
                <a:cs typeface="Courier" charset="0"/>
              </a:rPr>
              <a:t>+4</a:t>
            </a:r>
            <a:r>
              <a:rPr lang="ja-JP" altLang="en-US" sz="1600">
                <a:latin typeface="Courier" charset="0"/>
                <a:cs typeface="Courier" charset="0"/>
              </a:rPr>
              <a:t>”</a:t>
            </a:r>
            <a:endParaRPr lang="en-US" sz="1600">
              <a:latin typeface="Courier" charset="0"/>
              <a:cs typeface="Courier" charset="0"/>
            </a:endParaRPr>
          </a:p>
          <a:p>
            <a:pPr>
              <a:spcBef>
                <a:spcPct val="50000"/>
              </a:spcBef>
              <a:tabLst>
                <a:tab pos="914400" algn="l"/>
                <a:tab pos="5092700" algn="l"/>
              </a:tabLst>
            </a:pPr>
            <a:r>
              <a:rPr lang="en-US" sz="1600">
                <a:latin typeface="Courier" charset="0"/>
                <a:cs typeface="Courier" charset="0"/>
              </a:rPr>
              <a:t>sw	MEM[ R[rs] + sign_ext(Imm16)] </a:t>
            </a:r>
            <a:r>
              <a:rPr lang="en-US" sz="1600">
                <a:latin typeface="Courier" charset="0"/>
                <a:cs typeface="Courier" charset="0"/>
                <a:sym typeface="Symbol" charset="0"/>
              </a:rPr>
              <a:t></a:t>
            </a:r>
            <a:r>
              <a:rPr lang="en-US" sz="1600">
                <a:latin typeface="Courier" charset="0"/>
                <a:cs typeface="Courier" charset="0"/>
              </a:rPr>
              <a:t> R[rs]; PC </a:t>
            </a:r>
            <a:r>
              <a:rPr lang="en-US" sz="1600">
                <a:latin typeface="Courier" charset="0"/>
                <a:cs typeface="Courier" charset="0"/>
                <a:sym typeface="Symbol" charset="0"/>
              </a:rPr>
              <a:t></a:t>
            </a:r>
            <a:r>
              <a:rPr lang="en-US" sz="1600">
                <a:latin typeface="Courier" charset="0"/>
                <a:cs typeface="Courier" charset="0"/>
              </a:rPr>
              <a:t> PC + 4</a:t>
            </a:r>
          </a:p>
          <a:p>
            <a:pPr>
              <a:spcBef>
                <a:spcPct val="50000"/>
              </a:spcBef>
              <a:tabLst>
                <a:tab pos="914400" algn="l"/>
                <a:tab pos="5092700" algn="l"/>
              </a:tabLst>
            </a:pPr>
            <a:r>
              <a:rPr lang="en-US" sz="1600">
                <a:latin typeface="Courier" charset="0"/>
                <a:cs typeface="Courier" charset="0"/>
              </a:rPr>
              <a:t>	ALUsrc=Im, Extop=</a:t>
            </a:r>
            <a:r>
              <a:rPr lang="ja-JP" altLang="en-US" sz="1600">
                <a:latin typeface="Courier" charset="0"/>
                <a:cs typeface="Courier" charset="0"/>
              </a:rPr>
              <a:t>“</a:t>
            </a:r>
            <a:r>
              <a:rPr lang="en-US" sz="1600">
                <a:latin typeface="Courier" charset="0"/>
                <a:cs typeface="Courier" charset="0"/>
              </a:rPr>
              <a:t>sn</a:t>
            </a:r>
            <a:r>
              <a:rPr lang="ja-JP" altLang="en-US" sz="1600">
                <a:latin typeface="Courier" charset="0"/>
                <a:cs typeface="Courier" charset="0"/>
              </a:rPr>
              <a:t>”</a:t>
            </a:r>
            <a:r>
              <a:rPr lang="en-US" sz="1600">
                <a:latin typeface="Courier" charset="0"/>
                <a:cs typeface="Courier" charset="0"/>
              </a:rPr>
              <a:t>, ALUctr = </a:t>
            </a:r>
            <a:r>
              <a:rPr lang="ja-JP" altLang="en-US" sz="1600">
                <a:latin typeface="Courier" charset="0"/>
                <a:cs typeface="Courier" charset="0"/>
              </a:rPr>
              <a:t>“</a:t>
            </a:r>
            <a:r>
              <a:rPr lang="en-US" sz="1600">
                <a:latin typeface="Courier" charset="0"/>
                <a:cs typeface="Courier" charset="0"/>
              </a:rPr>
              <a:t>ADD</a:t>
            </a:r>
            <a:r>
              <a:rPr lang="ja-JP" altLang="en-US" sz="1600">
                <a:latin typeface="Courier" charset="0"/>
                <a:cs typeface="Courier" charset="0"/>
              </a:rPr>
              <a:t>”</a:t>
            </a:r>
            <a:r>
              <a:rPr lang="en-US" sz="1600">
                <a:latin typeface="Courier" charset="0"/>
                <a:cs typeface="Courier" charset="0"/>
              </a:rPr>
              <a:t>, MemWr, nPC_sel = </a:t>
            </a:r>
            <a:r>
              <a:rPr lang="ja-JP" altLang="en-US" sz="1600">
                <a:latin typeface="Courier" charset="0"/>
                <a:cs typeface="Courier" charset="0"/>
              </a:rPr>
              <a:t>“</a:t>
            </a:r>
            <a:r>
              <a:rPr lang="en-US" sz="1600">
                <a:latin typeface="Courier" charset="0"/>
                <a:cs typeface="Courier" charset="0"/>
              </a:rPr>
              <a:t>+4</a:t>
            </a:r>
            <a:r>
              <a:rPr lang="ja-JP" altLang="en-US" sz="1600">
                <a:latin typeface="Courier" charset="0"/>
                <a:cs typeface="Courier" charset="0"/>
              </a:rPr>
              <a:t>”</a:t>
            </a:r>
            <a:endParaRPr lang="en-US" sz="1600">
              <a:latin typeface="Courier" charset="0"/>
              <a:cs typeface="Courier" charset="0"/>
            </a:endParaRPr>
          </a:p>
          <a:p>
            <a:pPr>
              <a:spcBef>
                <a:spcPct val="50000"/>
              </a:spcBef>
              <a:tabLst>
                <a:tab pos="914400" algn="l"/>
                <a:tab pos="5092700" algn="l"/>
              </a:tabLst>
            </a:pPr>
            <a:r>
              <a:rPr lang="en-US" sz="1600">
                <a:latin typeface="Courier" charset="0"/>
                <a:cs typeface="Courier" charset="0"/>
              </a:rPr>
              <a:t>beq	if (R[rs] == R[rt]) then PC </a:t>
            </a:r>
            <a:r>
              <a:rPr lang="en-US" sz="1600">
                <a:latin typeface="Courier" charset="0"/>
                <a:cs typeface="Courier" charset="0"/>
                <a:sym typeface="Symbol" charset="0"/>
              </a:rPr>
              <a:t></a:t>
            </a:r>
            <a:r>
              <a:rPr lang="en-US" sz="1600">
                <a:latin typeface="Courier" charset="0"/>
                <a:cs typeface="Courier" charset="0"/>
              </a:rPr>
              <a:t> PC + sign_ext(Imm16)] || 00</a:t>
            </a:r>
            <a:br>
              <a:rPr lang="en-US" sz="1600">
                <a:latin typeface="Courier" charset="0"/>
                <a:cs typeface="Courier" charset="0"/>
              </a:rPr>
            </a:br>
            <a:r>
              <a:rPr lang="en-US" sz="1600">
                <a:latin typeface="Courier" charset="0"/>
                <a:cs typeface="Courier" charset="0"/>
              </a:rPr>
              <a:t>	else PC </a:t>
            </a:r>
            <a:r>
              <a:rPr lang="en-US" sz="1600">
                <a:latin typeface="Courier" charset="0"/>
                <a:cs typeface="Courier" charset="0"/>
                <a:sym typeface="Symbol" charset="0"/>
              </a:rPr>
              <a:t></a:t>
            </a:r>
            <a:r>
              <a:rPr lang="en-US" sz="1600">
                <a:latin typeface="Courier" charset="0"/>
                <a:cs typeface="Courier" charset="0"/>
              </a:rPr>
              <a:t> PC + 4</a:t>
            </a:r>
          </a:p>
          <a:p>
            <a:pPr>
              <a:spcBef>
                <a:spcPct val="50000"/>
              </a:spcBef>
              <a:tabLst>
                <a:tab pos="914400" algn="l"/>
                <a:tab pos="5092700" algn="l"/>
              </a:tabLst>
            </a:pPr>
            <a:r>
              <a:rPr lang="en-US" sz="1600">
                <a:latin typeface="Courier" charset="0"/>
                <a:cs typeface="Courier" charset="0"/>
              </a:rPr>
              <a:t>	nPC_sel = </a:t>
            </a:r>
            <a:r>
              <a:rPr lang="ja-JP" altLang="en-US" sz="1600">
                <a:latin typeface="Courier" charset="0"/>
                <a:cs typeface="Courier" charset="0"/>
              </a:rPr>
              <a:t>“</a:t>
            </a:r>
            <a:r>
              <a:rPr lang="en-US" sz="1600">
                <a:latin typeface="Courier" charset="0"/>
                <a:cs typeface="Courier" charset="0"/>
              </a:rPr>
              <a:t>br</a:t>
            </a:r>
            <a:r>
              <a:rPr lang="ja-JP" altLang="en-US" sz="1600">
                <a:latin typeface="Courier" charset="0"/>
                <a:cs typeface="Courier" charset="0"/>
              </a:rPr>
              <a:t>”</a:t>
            </a:r>
            <a:r>
              <a:rPr lang="en-US" sz="1600">
                <a:latin typeface="Courier" charset="0"/>
                <a:cs typeface="Courier" charset="0"/>
              </a:rPr>
              <a:t>,  ALUctr = </a:t>
            </a:r>
            <a:r>
              <a:rPr lang="ja-JP" altLang="en-US" sz="1600">
                <a:latin typeface="Courier" charset="0"/>
                <a:cs typeface="Courier" charset="0"/>
              </a:rPr>
              <a:t>“</a:t>
            </a:r>
            <a:r>
              <a:rPr lang="en-US" sz="1600">
                <a:latin typeface="Courier" charset="0"/>
                <a:cs typeface="Courier" charset="0"/>
              </a:rPr>
              <a:t>SUB</a:t>
            </a:r>
            <a:r>
              <a:rPr lang="ja-JP" altLang="en-US" sz="1600">
                <a:latin typeface="Courier" charset="0"/>
                <a:cs typeface="Courier" charset="0"/>
              </a:rPr>
              <a:t>”</a:t>
            </a:r>
            <a:endParaRPr lang="en-US" sz="1600">
              <a:latin typeface="Courier" charset="0"/>
              <a:cs typeface="Courier" charset="0"/>
            </a:endParaRPr>
          </a:p>
        </p:txBody>
      </p:sp>
    </p:spTree>
    <p:extLst>
      <p:ext uri="{BB962C8B-B14F-4D97-AF65-F5344CB8AC3E}">
        <p14:creationId xmlns:p14="http://schemas.microsoft.com/office/powerpoint/2010/main" val="41134596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20638"/>
            <a:ext cx="8229600" cy="1143000"/>
          </a:xfrm>
        </p:spPr>
        <p:txBody>
          <a:bodyPr/>
          <a:lstStyle/>
          <a:p>
            <a:r>
              <a:rPr lang="en-US" sz="4000">
                <a:latin typeface="Calibri" charset="0"/>
                <a:ea typeface="ＭＳ Ｐゴシック" charset="0"/>
                <a:cs typeface="ＭＳ Ｐゴシック" charset="0"/>
              </a:rPr>
              <a:t>Summary of the Control Signals (2/2)</a:t>
            </a:r>
          </a:p>
        </p:txBody>
      </p:sp>
      <p:grpSp>
        <p:nvGrpSpPr>
          <p:cNvPr id="54278" name="Group 3"/>
          <p:cNvGrpSpPr>
            <a:grpSpLocks/>
          </p:cNvGrpSpPr>
          <p:nvPr/>
        </p:nvGrpSpPr>
        <p:grpSpPr bwMode="auto">
          <a:xfrm>
            <a:off x="1066800" y="1731963"/>
            <a:ext cx="6858000" cy="3086100"/>
            <a:chOff x="672" y="952"/>
            <a:chExt cx="4320" cy="1944"/>
          </a:xfrm>
        </p:grpSpPr>
        <p:grpSp>
          <p:nvGrpSpPr>
            <p:cNvPr id="54363" name="Group 4"/>
            <p:cNvGrpSpPr>
              <a:grpSpLocks/>
            </p:cNvGrpSpPr>
            <p:nvPr/>
          </p:nvGrpSpPr>
          <p:grpSpPr bwMode="auto">
            <a:xfrm>
              <a:off x="672" y="952"/>
              <a:ext cx="4320" cy="1944"/>
              <a:chOff x="672" y="952"/>
              <a:chExt cx="4320" cy="1944"/>
            </a:xfrm>
          </p:grpSpPr>
          <p:sp>
            <p:nvSpPr>
              <p:cNvPr id="64667" name="Rectangle 5"/>
              <p:cNvSpPr>
                <a:spLocks noChangeArrowheads="1"/>
              </p:cNvSpPr>
              <p:nvPr/>
            </p:nvSpPr>
            <p:spPr bwMode="auto">
              <a:xfrm>
                <a:off x="1715" y="956"/>
                <a:ext cx="320" cy="210"/>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add</a:t>
                </a:r>
              </a:p>
            </p:txBody>
          </p:sp>
          <p:sp>
            <p:nvSpPr>
              <p:cNvPr id="64668" name="Rectangle 6"/>
              <p:cNvSpPr>
                <a:spLocks noChangeArrowheads="1"/>
              </p:cNvSpPr>
              <p:nvPr/>
            </p:nvSpPr>
            <p:spPr bwMode="auto">
              <a:xfrm>
                <a:off x="2195" y="956"/>
                <a:ext cx="306" cy="210"/>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sub</a:t>
                </a:r>
              </a:p>
            </p:txBody>
          </p:sp>
          <p:sp>
            <p:nvSpPr>
              <p:cNvPr id="64669" name="Rectangle 7"/>
              <p:cNvSpPr>
                <a:spLocks noChangeArrowheads="1"/>
              </p:cNvSpPr>
              <p:nvPr/>
            </p:nvSpPr>
            <p:spPr bwMode="auto">
              <a:xfrm>
                <a:off x="2675" y="956"/>
                <a:ext cx="270" cy="210"/>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ori</a:t>
                </a:r>
              </a:p>
            </p:txBody>
          </p:sp>
          <p:sp>
            <p:nvSpPr>
              <p:cNvPr id="64670" name="Rectangle 8"/>
              <p:cNvSpPr>
                <a:spLocks noChangeArrowheads="1"/>
              </p:cNvSpPr>
              <p:nvPr/>
            </p:nvSpPr>
            <p:spPr bwMode="auto">
              <a:xfrm>
                <a:off x="3155" y="956"/>
                <a:ext cx="244" cy="212"/>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lw</a:t>
                </a:r>
              </a:p>
            </p:txBody>
          </p:sp>
          <p:sp>
            <p:nvSpPr>
              <p:cNvPr id="64671" name="Rectangle 9"/>
              <p:cNvSpPr>
                <a:spLocks noChangeArrowheads="1"/>
              </p:cNvSpPr>
              <p:nvPr/>
            </p:nvSpPr>
            <p:spPr bwMode="auto">
              <a:xfrm>
                <a:off x="3635" y="956"/>
                <a:ext cx="262" cy="212"/>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sw</a:t>
                </a:r>
              </a:p>
            </p:txBody>
          </p:sp>
          <p:sp>
            <p:nvSpPr>
              <p:cNvPr id="64672" name="Rectangle 10"/>
              <p:cNvSpPr>
                <a:spLocks noChangeArrowheads="1"/>
              </p:cNvSpPr>
              <p:nvPr/>
            </p:nvSpPr>
            <p:spPr bwMode="auto">
              <a:xfrm>
                <a:off x="4115" y="956"/>
                <a:ext cx="319" cy="212"/>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beq</a:t>
                </a:r>
              </a:p>
            </p:txBody>
          </p:sp>
          <p:sp>
            <p:nvSpPr>
              <p:cNvPr id="64673" name="Rectangle 11"/>
              <p:cNvSpPr>
                <a:spLocks noChangeArrowheads="1"/>
              </p:cNvSpPr>
              <p:nvPr/>
            </p:nvSpPr>
            <p:spPr bwMode="auto">
              <a:xfrm>
                <a:off x="4547" y="956"/>
                <a:ext cx="406" cy="210"/>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jump</a:t>
                </a:r>
              </a:p>
            </p:txBody>
          </p:sp>
          <p:sp>
            <p:nvSpPr>
              <p:cNvPr id="64674" name="Rectangle 12"/>
              <p:cNvSpPr>
                <a:spLocks noChangeArrowheads="1"/>
              </p:cNvSpPr>
              <p:nvPr/>
            </p:nvSpPr>
            <p:spPr bwMode="auto">
              <a:xfrm>
                <a:off x="755" y="1148"/>
                <a:ext cx="489" cy="212"/>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RegDst</a:t>
                </a:r>
              </a:p>
            </p:txBody>
          </p:sp>
          <p:sp>
            <p:nvSpPr>
              <p:cNvPr id="64675" name="Rectangle 13"/>
              <p:cNvSpPr>
                <a:spLocks noChangeArrowheads="1"/>
              </p:cNvSpPr>
              <p:nvPr/>
            </p:nvSpPr>
            <p:spPr bwMode="auto">
              <a:xfrm>
                <a:off x="755" y="1340"/>
                <a:ext cx="503" cy="212"/>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ALUSrc</a:t>
                </a:r>
              </a:p>
            </p:txBody>
          </p:sp>
          <p:sp>
            <p:nvSpPr>
              <p:cNvPr id="64676" name="Rectangle 14"/>
              <p:cNvSpPr>
                <a:spLocks noChangeArrowheads="1"/>
              </p:cNvSpPr>
              <p:nvPr/>
            </p:nvSpPr>
            <p:spPr bwMode="auto">
              <a:xfrm>
                <a:off x="755" y="1532"/>
                <a:ext cx="718" cy="210"/>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MemtoReg</a:t>
                </a:r>
              </a:p>
            </p:txBody>
          </p:sp>
          <p:sp>
            <p:nvSpPr>
              <p:cNvPr id="64677" name="Rectangle 15"/>
              <p:cNvSpPr>
                <a:spLocks noChangeArrowheads="1"/>
              </p:cNvSpPr>
              <p:nvPr/>
            </p:nvSpPr>
            <p:spPr bwMode="auto">
              <a:xfrm>
                <a:off x="755" y="1724"/>
                <a:ext cx="612" cy="212"/>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RegWrite</a:t>
                </a:r>
              </a:p>
            </p:txBody>
          </p:sp>
          <p:sp>
            <p:nvSpPr>
              <p:cNvPr id="64678" name="Rectangle 16"/>
              <p:cNvSpPr>
                <a:spLocks noChangeArrowheads="1"/>
              </p:cNvSpPr>
              <p:nvPr/>
            </p:nvSpPr>
            <p:spPr bwMode="auto">
              <a:xfrm>
                <a:off x="755" y="1916"/>
                <a:ext cx="718" cy="210"/>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MemWrite</a:t>
                </a:r>
              </a:p>
            </p:txBody>
          </p:sp>
          <p:sp>
            <p:nvSpPr>
              <p:cNvPr id="64679" name="Rectangle 17"/>
              <p:cNvSpPr>
                <a:spLocks noChangeArrowheads="1"/>
              </p:cNvSpPr>
              <p:nvPr/>
            </p:nvSpPr>
            <p:spPr bwMode="auto">
              <a:xfrm>
                <a:off x="755" y="2108"/>
                <a:ext cx="470" cy="212"/>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nPCsel</a:t>
                </a:r>
              </a:p>
            </p:txBody>
          </p:sp>
          <p:sp>
            <p:nvSpPr>
              <p:cNvPr id="64680" name="Rectangle 18"/>
              <p:cNvSpPr>
                <a:spLocks noChangeArrowheads="1"/>
              </p:cNvSpPr>
              <p:nvPr/>
            </p:nvSpPr>
            <p:spPr bwMode="auto">
              <a:xfrm>
                <a:off x="755" y="2300"/>
                <a:ext cx="402" cy="212"/>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Jump</a:t>
                </a:r>
              </a:p>
            </p:txBody>
          </p:sp>
          <p:sp>
            <p:nvSpPr>
              <p:cNvPr id="64681" name="Rectangle 19"/>
              <p:cNvSpPr>
                <a:spLocks noChangeArrowheads="1"/>
              </p:cNvSpPr>
              <p:nvPr/>
            </p:nvSpPr>
            <p:spPr bwMode="auto">
              <a:xfrm>
                <a:off x="755" y="2492"/>
                <a:ext cx="439" cy="212"/>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ExtOp</a:t>
                </a:r>
              </a:p>
            </p:txBody>
          </p:sp>
          <p:sp>
            <p:nvSpPr>
              <p:cNvPr id="64682" name="Rectangle 20"/>
              <p:cNvSpPr>
                <a:spLocks noChangeArrowheads="1"/>
              </p:cNvSpPr>
              <p:nvPr/>
            </p:nvSpPr>
            <p:spPr bwMode="auto">
              <a:xfrm>
                <a:off x="755" y="2684"/>
                <a:ext cx="778" cy="212"/>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ALUctr&lt;2:0&gt;</a:t>
                </a:r>
              </a:p>
            </p:txBody>
          </p:sp>
          <p:sp>
            <p:nvSpPr>
              <p:cNvPr id="64683" name="Line 21"/>
              <p:cNvSpPr>
                <a:spLocks noChangeShapeType="1"/>
              </p:cNvSpPr>
              <p:nvPr/>
            </p:nvSpPr>
            <p:spPr bwMode="auto">
              <a:xfrm>
                <a:off x="680" y="1344"/>
                <a:ext cx="4304"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4684" name="Line 22"/>
              <p:cNvSpPr>
                <a:spLocks noChangeShapeType="1"/>
              </p:cNvSpPr>
              <p:nvPr/>
            </p:nvSpPr>
            <p:spPr bwMode="auto">
              <a:xfrm>
                <a:off x="680" y="1536"/>
                <a:ext cx="4304"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4685" name="Line 23"/>
              <p:cNvSpPr>
                <a:spLocks noChangeShapeType="1"/>
              </p:cNvSpPr>
              <p:nvPr/>
            </p:nvSpPr>
            <p:spPr bwMode="auto">
              <a:xfrm>
                <a:off x="680" y="1728"/>
                <a:ext cx="4304"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4686" name="Line 24"/>
              <p:cNvSpPr>
                <a:spLocks noChangeShapeType="1"/>
              </p:cNvSpPr>
              <p:nvPr/>
            </p:nvSpPr>
            <p:spPr bwMode="auto">
              <a:xfrm>
                <a:off x="680" y="1920"/>
                <a:ext cx="4304"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4687" name="Line 25"/>
              <p:cNvSpPr>
                <a:spLocks noChangeShapeType="1"/>
              </p:cNvSpPr>
              <p:nvPr/>
            </p:nvSpPr>
            <p:spPr bwMode="auto">
              <a:xfrm>
                <a:off x="680" y="2112"/>
                <a:ext cx="4304"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4688" name="Line 26"/>
              <p:cNvSpPr>
                <a:spLocks noChangeShapeType="1"/>
              </p:cNvSpPr>
              <p:nvPr/>
            </p:nvSpPr>
            <p:spPr bwMode="auto">
              <a:xfrm>
                <a:off x="680" y="2304"/>
                <a:ext cx="4304"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4689" name="Line 27"/>
              <p:cNvSpPr>
                <a:spLocks noChangeShapeType="1"/>
              </p:cNvSpPr>
              <p:nvPr/>
            </p:nvSpPr>
            <p:spPr bwMode="auto">
              <a:xfrm>
                <a:off x="680" y="2496"/>
                <a:ext cx="4304"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4690" name="Line 28"/>
              <p:cNvSpPr>
                <a:spLocks noChangeShapeType="1"/>
              </p:cNvSpPr>
              <p:nvPr/>
            </p:nvSpPr>
            <p:spPr bwMode="auto">
              <a:xfrm>
                <a:off x="680" y="2688"/>
                <a:ext cx="4304"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4691" name="Line 29"/>
              <p:cNvSpPr>
                <a:spLocks noChangeShapeType="1"/>
              </p:cNvSpPr>
              <p:nvPr/>
            </p:nvSpPr>
            <p:spPr bwMode="auto">
              <a:xfrm>
                <a:off x="680" y="1152"/>
                <a:ext cx="4304"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4692" name="Line 30"/>
              <p:cNvSpPr>
                <a:spLocks noChangeShapeType="1"/>
              </p:cNvSpPr>
              <p:nvPr/>
            </p:nvSpPr>
            <p:spPr bwMode="auto">
              <a:xfrm>
                <a:off x="680" y="2880"/>
                <a:ext cx="4304"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4693" name="Line 31"/>
              <p:cNvSpPr>
                <a:spLocks noChangeShapeType="1"/>
              </p:cNvSpPr>
              <p:nvPr/>
            </p:nvSpPr>
            <p:spPr bwMode="auto">
              <a:xfrm flipV="1">
                <a:off x="1632" y="952"/>
                <a:ext cx="0" cy="1936"/>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4694" name="Line 32"/>
              <p:cNvSpPr>
                <a:spLocks noChangeShapeType="1"/>
              </p:cNvSpPr>
              <p:nvPr/>
            </p:nvSpPr>
            <p:spPr bwMode="auto">
              <a:xfrm>
                <a:off x="680" y="960"/>
                <a:ext cx="4304"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4695" name="Line 33"/>
              <p:cNvSpPr>
                <a:spLocks noChangeShapeType="1"/>
              </p:cNvSpPr>
              <p:nvPr/>
            </p:nvSpPr>
            <p:spPr bwMode="auto">
              <a:xfrm flipV="1">
                <a:off x="2112" y="952"/>
                <a:ext cx="0" cy="1936"/>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4696" name="Line 34"/>
              <p:cNvSpPr>
                <a:spLocks noChangeShapeType="1"/>
              </p:cNvSpPr>
              <p:nvPr/>
            </p:nvSpPr>
            <p:spPr bwMode="auto">
              <a:xfrm flipV="1">
                <a:off x="2592" y="952"/>
                <a:ext cx="0" cy="1936"/>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4697" name="Line 35"/>
              <p:cNvSpPr>
                <a:spLocks noChangeShapeType="1"/>
              </p:cNvSpPr>
              <p:nvPr/>
            </p:nvSpPr>
            <p:spPr bwMode="auto">
              <a:xfrm flipV="1">
                <a:off x="3072" y="952"/>
                <a:ext cx="0" cy="1936"/>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4698" name="Line 36"/>
              <p:cNvSpPr>
                <a:spLocks noChangeShapeType="1"/>
              </p:cNvSpPr>
              <p:nvPr/>
            </p:nvSpPr>
            <p:spPr bwMode="auto">
              <a:xfrm flipV="1">
                <a:off x="3552" y="952"/>
                <a:ext cx="0" cy="1936"/>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4699" name="Line 37"/>
              <p:cNvSpPr>
                <a:spLocks noChangeShapeType="1"/>
              </p:cNvSpPr>
              <p:nvPr/>
            </p:nvSpPr>
            <p:spPr bwMode="auto">
              <a:xfrm flipV="1">
                <a:off x="4032" y="952"/>
                <a:ext cx="0" cy="1936"/>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4700" name="Line 38"/>
              <p:cNvSpPr>
                <a:spLocks noChangeShapeType="1"/>
              </p:cNvSpPr>
              <p:nvPr/>
            </p:nvSpPr>
            <p:spPr bwMode="auto">
              <a:xfrm flipV="1">
                <a:off x="4512" y="952"/>
                <a:ext cx="0" cy="1936"/>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4701" name="Line 39"/>
              <p:cNvSpPr>
                <a:spLocks noChangeShapeType="1"/>
              </p:cNvSpPr>
              <p:nvPr/>
            </p:nvSpPr>
            <p:spPr bwMode="auto">
              <a:xfrm flipV="1">
                <a:off x="4992" y="952"/>
                <a:ext cx="0" cy="1936"/>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4702" name="Line 40"/>
              <p:cNvSpPr>
                <a:spLocks noChangeShapeType="1"/>
              </p:cNvSpPr>
              <p:nvPr/>
            </p:nvSpPr>
            <p:spPr bwMode="auto">
              <a:xfrm flipV="1">
                <a:off x="672" y="952"/>
                <a:ext cx="0" cy="1936"/>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grpSp>
        <p:sp>
          <p:nvSpPr>
            <p:cNvPr id="64604" name="Rectangle 41"/>
            <p:cNvSpPr>
              <a:spLocks noChangeArrowheads="1"/>
            </p:cNvSpPr>
            <p:nvPr/>
          </p:nvSpPr>
          <p:spPr bwMode="auto">
            <a:xfrm>
              <a:off x="1763" y="1148"/>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1</a:t>
              </a:r>
            </a:p>
          </p:txBody>
        </p:sp>
        <p:sp>
          <p:nvSpPr>
            <p:cNvPr id="64605" name="Rectangle 42"/>
            <p:cNvSpPr>
              <a:spLocks noChangeArrowheads="1"/>
            </p:cNvSpPr>
            <p:nvPr/>
          </p:nvSpPr>
          <p:spPr bwMode="auto">
            <a:xfrm>
              <a:off x="1763" y="1340"/>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64606" name="Rectangle 43"/>
            <p:cNvSpPr>
              <a:spLocks noChangeArrowheads="1"/>
            </p:cNvSpPr>
            <p:nvPr/>
          </p:nvSpPr>
          <p:spPr bwMode="auto">
            <a:xfrm>
              <a:off x="1763" y="1532"/>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64607" name="Rectangle 44"/>
            <p:cNvSpPr>
              <a:spLocks noChangeArrowheads="1"/>
            </p:cNvSpPr>
            <p:nvPr/>
          </p:nvSpPr>
          <p:spPr bwMode="auto">
            <a:xfrm>
              <a:off x="1763" y="1724"/>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1</a:t>
              </a:r>
            </a:p>
          </p:txBody>
        </p:sp>
        <p:sp>
          <p:nvSpPr>
            <p:cNvPr id="64608" name="Rectangle 45"/>
            <p:cNvSpPr>
              <a:spLocks noChangeArrowheads="1"/>
            </p:cNvSpPr>
            <p:nvPr/>
          </p:nvSpPr>
          <p:spPr bwMode="auto">
            <a:xfrm>
              <a:off x="1763" y="1916"/>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64609" name="Rectangle 46"/>
            <p:cNvSpPr>
              <a:spLocks noChangeArrowheads="1"/>
            </p:cNvSpPr>
            <p:nvPr/>
          </p:nvSpPr>
          <p:spPr bwMode="auto">
            <a:xfrm>
              <a:off x="1763" y="2108"/>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64610" name="Rectangle 47"/>
            <p:cNvSpPr>
              <a:spLocks noChangeArrowheads="1"/>
            </p:cNvSpPr>
            <p:nvPr/>
          </p:nvSpPr>
          <p:spPr bwMode="auto">
            <a:xfrm>
              <a:off x="1763" y="2300"/>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64611" name="Rectangle 48"/>
            <p:cNvSpPr>
              <a:spLocks noChangeArrowheads="1"/>
            </p:cNvSpPr>
            <p:nvPr/>
          </p:nvSpPr>
          <p:spPr bwMode="auto">
            <a:xfrm>
              <a:off x="1763" y="2492"/>
              <a:ext cx="178" cy="210"/>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x</a:t>
              </a:r>
            </a:p>
          </p:txBody>
        </p:sp>
        <p:sp>
          <p:nvSpPr>
            <p:cNvPr id="64612" name="Rectangle 49"/>
            <p:cNvSpPr>
              <a:spLocks noChangeArrowheads="1"/>
            </p:cNvSpPr>
            <p:nvPr/>
          </p:nvSpPr>
          <p:spPr bwMode="auto">
            <a:xfrm>
              <a:off x="1715" y="2684"/>
              <a:ext cx="334" cy="210"/>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Add</a:t>
              </a:r>
            </a:p>
          </p:txBody>
        </p:sp>
        <p:sp>
          <p:nvSpPr>
            <p:cNvPr id="64613" name="Rectangle 50"/>
            <p:cNvSpPr>
              <a:spLocks noChangeArrowheads="1"/>
            </p:cNvSpPr>
            <p:nvPr/>
          </p:nvSpPr>
          <p:spPr bwMode="auto">
            <a:xfrm>
              <a:off x="2243" y="1148"/>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1</a:t>
              </a:r>
            </a:p>
          </p:txBody>
        </p:sp>
        <p:sp>
          <p:nvSpPr>
            <p:cNvPr id="64614" name="Rectangle 51"/>
            <p:cNvSpPr>
              <a:spLocks noChangeArrowheads="1"/>
            </p:cNvSpPr>
            <p:nvPr/>
          </p:nvSpPr>
          <p:spPr bwMode="auto">
            <a:xfrm>
              <a:off x="2243" y="1340"/>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64615" name="Rectangle 52"/>
            <p:cNvSpPr>
              <a:spLocks noChangeArrowheads="1"/>
            </p:cNvSpPr>
            <p:nvPr/>
          </p:nvSpPr>
          <p:spPr bwMode="auto">
            <a:xfrm>
              <a:off x="2243" y="1532"/>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64616" name="Rectangle 53"/>
            <p:cNvSpPr>
              <a:spLocks noChangeArrowheads="1"/>
            </p:cNvSpPr>
            <p:nvPr/>
          </p:nvSpPr>
          <p:spPr bwMode="auto">
            <a:xfrm>
              <a:off x="2243" y="1724"/>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1</a:t>
              </a:r>
            </a:p>
          </p:txBody>
        </p:sp>
        <p:sp>
          <p:nvSpPr>
            <p:cNvPr id="64617" name="Rectangle 54"/>
            <p:cNvSpPr>
              <a:spLocks noChangeArrowheads="1"/>
            </p:cNvSpPr>
            <p:nvPr/>
          </p:nvSpPr>
          <p:spPr bwMode="auto">
            <a:xfrm>
              <a:off x="2243" y="1916"/>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64618" name="Rectangle 55"/>
            <p:cNvSpPr>
              <a:spLocks noChangeArrowheads="1"/>
            </p:cNvSpPr>
            <p:nvPr/>
          </p:nvSpPr>
          <p:spPr bwMode="auto">
            <a:xfrm>
              <a:off x="2243" y="2108"/>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64619" name="Rectangle 56"/>
            <p:cNvSpPr>
              <a:spLocks noChangeArrowheads="1"/>
            </p:cNvSpPr>
            <p:nvPr/>
          </p:nvSpPr>
          <p:spPr bwMode="auto">
            <a:xfrm>
              <a:off x="2243" y="2300"/>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64620" name="Rectangle 57"/>
            <p:cNvSpPr>
              <a:spLocks noChangeArrowheads="1"/>
            </p:cNvSpPr>
            <p:nvPr/>
          </p:nvSpPr>
          <p:spPr bwMode="auto">
            <a:xfrm>
              <a:off x="2243" y="2492"/>
              <a:ext cx="178" cy="210"/>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x</a:t>
              </a:r>
            </a:p>
          </p:txBody>
        </p:sp>
        <p:sp>
          <p:nvSpPr>
            <p:cNvPr id="64621" name="Rectangle 58"/>
            <p:cNvSpPr>
              <a:spLocks noChangeArrowheads="1"/>
            </p:cNvSpPr>
            <p:nvPr/>
          </p:nvSpPr>
          <p:spPr bwMode="auto">
            <a:xfrm>
              <a:off x="2078" y="2684"/>
              <a:ext cx="555"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Subtract</a:t>
              </a:r>
            </a:p>
          </p:txBody>
        </p:sp>
        <p:sp>
          <p:nvSpPr>
            <p:cNvPr id="64622" name="Rectangle 59"/>
            <p:cNvSpPr>
              <a:spLocks noChangeArrowheads="1"/>
            </p:cNvSpPr>
            <p:nvPr/>
          </p:nvSpPr>
          <p:spPr bwMode="auto">
            <a:xfrm>
              <a:off x="2723" y="1148"/>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64623" name="Rectangle 60"/>
            <p:cNvSpPr>
              <a:spLocks noChangeArrowheads="1"/>
            </p:cNvSpPr>
            <p:nvPr/>
          </p:nvSpPr>
          <p:spPr bwMode="auto">
            <a:xfrm>
              <a:off x="2723" y="1340"/>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1</a:t>
              </a:r>
            </a:p>
          </p:txBody>
        </p:sp>
        <p:sp>
          <p:nvSpPr>
            <p:cNvPr id="64624" name="Rectangle 61"/>
            <p:cNvSpPr>
              <a:spLocks noChangeArrowheads="1"/>
            </p:cNvSpPr>
            <p:nvPr/>
          </p:nvSpPr>
          <p:spPr bwMode="auto">
            <a:xfrm>
              <a:off x="2723" y="1532"/>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64625" name="Rectangle 62"/>
            <p:cNvSpPr>
              <a:spLocks noChangeArrowheads="1"/>
            </p:cNvSpPr>
            <p:nvPr/>
          </p:nvSpPr>
          <p:spPr bwMode="auto">
            <a:xfrm>
              <a:off x="2723" y="1724"/>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1</a:t>
              </a:r>
            </a:p>
          </p:txBody>
        </p:sp>
        <p:sp>
          <p:nvSpPr>
            <p:cNvPr id="64626" name="Rectangle 63"/>
            <p:cNvSpPr>
              <a:spLocks noChangeArrowheads="1"/>
            </p:cNvSpPr>
            <p:nvPr/>
          </p:nvSpPr>
          <p:spPr bwMode="auto">
            <a:xfrm>
              <a:off x="2723" y="1916"/>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64627" name="Rectangle 64"/>
            <p:cNvSpPr>
              <a:spLocks noChangeArrowheads="1"/>
            </p:cNvSpPr>
            <p:nvPr/>
          </p:nvSpPr>
          <p:spPr bwMode="auto">
            <a:xfrm>
              <a:off x="2723" y="2108"/>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64628" name="Rectangle 65"/>
            <p:cNvSpPr>
              <a:spLocks noChangeArrowheads="1"/>
            </p:cNvSpPr>
            <p:nvPr/>
          </p:nvSpPr>
          <p:spPr bwMode="auto">
            <a:xfrm>
              <a:off x="2723" y="2300"/>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64629" name="Rectangle 66"/>
            <p:cNvSpPr>
              <a:spLocks noChangeArrowheads="1"/>
            </p:cNvSpPr>
            <p:nvPr/>
          </p:nvSpPr>
          <p:spPr bwMode="auto">
            <a:xfrm>
              <a:off x="2723" y="2492"/>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64630" name="Rectangle 67"/>
            <p:cNvSpPr>
              <a:spLocks noChangeArrowheads="1"/>
            </p:cNvSpPr>
            <p:nvPr/>
          </p:nvSpPr>
          <p:spPr bwMode="auto">
            <a:xfrm>
              <a:off x="2675" y="2684"/>
              <a:ext cx="249" cy="210"/>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Or</a:t>
              </a:r>
            </a:p>
          </p:txBody>
        </p:sp>
        <p:sp>
          <p:nvSpPr>
            <p:cNvPr id="64631" name="Rectangle 68"/>
            <p:cNvSpPr>
              <a:spLocks noChangeArrowheads="1"/>
            </p:cNvSpPr>
            <p:nvPr/>
          </p:nvSpPr>
          <p:spPr bwMode="auto">
            <a:xfrm>
              <a:off x="3203" y="1148"/>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64632" name="Rectangle 69"/>
            <p:cNvSpPr>
              <a:spLocks noChangeArrowheads="1"/>
            </p:cNvSpPr>
            <p:nvPr/>
          </p:nvSpPr>
          <p:spPr bwMode="auto">
            <a:xfrm>
              <a:off x="3203" y="1340"/>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1</a:t>
              </a:r>
            </a:p>
          </p:txBody>
        </p:sp>
        <p:sp>
          <p:nvSpPr>
            <p:cNvPr id="64633" name="Rectangle 70"/>
            <p:cNvSpPr>
              <a:spLocks noChangeArrowheads="1"/>
            </p:cNvSpPr>
            <p:nvPr/>
          </p:nvSpPr>
          <p:spPr bwMode="auto">
            <a:xfrm>
              <a:off x="3203" y="1532"/>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1</a:t>
              </a:r>
            </a:p>
          </p:txBody>
        </p:sp>
        <p:sp>
          <p:nvSpPr>
            <p:cNvPr id="64634" name="Rectangle 71"/>
            <p:cNvSpPr>
              <a:spLocks noChangeArrowheads="1"/>
            </p:cNvSpPr>
            <p:nvPr/>
          </p:nvSpPr>
          <p:spPr bwMode="auto">
            <a:xfrm>
              <a:off x="3203" y="1724"/>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1</a:t>
              </a:r>
            </a:p>
          </p:txBody>
        </p:sp>
        <p:sp>
          <p:nvSpPr>
            <p:cNvPr id="64635" name="Rectangle 72"/>
            <p:cNvSpPr>
              <a:spLocks noChangeArrowheads="1"/>
            </p:cNvSpPr>
            <p:nvPr/>
          </p:nvSpPr>
          <p:spPr bwMode="auto">
            <a:xfrm>
              <a:off x="3203" y="1916"/>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64636" name="Rectangle 73"/>
            <p:cNvSpPr>
              <a:spLocks noChangeArrowheads="1"/>
            </p:cNvSpPr>
            <p:nvPr/>
          </p:nvSpPr>
          <p:spPr bwMode="auto">
            <a:xfrm>
              <a:off x="3203" y="2108"/>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64637" name="Rectangle 74"/>
            <p:cNvSpPr>
              <a:spLocks noChangeArrowheads="1"/>
            </p:cNvSpPr>
            <p:nvPr/>
          </p:nvSpPr>
          <p:spPr bwMode="auto">
            <a:xfrm>
              <a:off x="3203" y="2300"/>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64638" name="Rectangle 75"/>
            <p:cNvSpPr>
              <a:spLocks noChangeArrowheads="1"/>
            </p:cNvSpPr>
            <p:nvPr/>
          </p:nvSpPr>
          <p:spPr bwMode="auto">
            <a:xfrm>
              <a:off x="3203" y="2492"/>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1</a:t>
              </a:r>
            </a:p>
          </p:txBody>
        </p:sp>
        <p:sp>
          <p:nvSpPr>
            <p:cNvPr id="64639" name="Rectangle 76"/>
            <p:cNvSpPr>
              <a:spLocks noChangeArrowheads="1"/>
            </p:cNvSpPr>
            <p:nvPr/>
          </p:nvSpPr>
          <p:spPr bwMode="auto">
            <a:xfrm>
              <a:off x="3155" y="2684"/>
              <a:ext cx="334" cy="210"/>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Add</a:t>
              </a:r>
            </a:p>
          </p:txBody>
        </p:sp>
        <p:sp>
          <p:nvSpPr>
            <p:cNvPr id="64640" name="Rectangle 77"/>
            <p:cNvSpPr>
              <a:spLocks noChangeArrowheads="1"/>
            </p:cNvSpPr>
            <p:nvPr/>
          </p:nvSpPr>
          <p:spPr bwMode="auto">
            <a:xfrm>
              <a:off x="3683" y="1148"/>
              <a:ext cx="178" cy="210"/>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x</a:t>
              </a:r>
            </a:p>
          </p:txBody>
        </p:sp>
        <p:sp>
          <p:nvSpPr>
            <p:cNvPr id="64641" name="Rectangle 78"/>
            <p:cNvSpPr>
              <a:spLocks noChangeArrowheads="1"/>
            </p:cNvSpPr>
            <p:nvPr/>
          </p:nvSpPr>
          <p:spPr bwMode="auto">
            <a:xfrm>
              <a:off x="3683" y="1340"/>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1</a:t>
              </a:r>
            </a:p>
          </p:txBody>
        </p:sp>
        <p:sp>
          <p:nvSpPr>
            <p:cNvPr id="64642" name="Rectangle 79"/>
            <p:cNvSpPr>
              <a:spLocks noChangeArrowheads="1"/>
            </p:cNvSpPr>
            <p:nvPr/>
          </p:nvSpPr>
          <p:spPr bwMode="auto">
            <a:xfrm>
              <a:off x="3683" y="1532"/>
              <a:ext cx="178" cy="210"/>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x</a:t>
              </a:r>
            </a:p>
          </p:txBody>
        </p:sp>
        <p:sp>
          <p:nvSpPr>
            <p:cNvPr id="64643" name="Rectangle 80"/>
            <p:cNvSpPr>
              <a:spLocks noChangeArrowheads="1"/>
            </p:cNvSpPr>
            <p:nvPr/>
          </p:nvSpPr>
          <p:spPr bwMode="auto">
            <a:xfrm>
              <a:off x="3683" y="1724"/>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64644" name="Rectangle 81"/>
            <p:cNvSpPr>
              <a:spLocks noChangeArrowheads="1"/>
            </p:cNvSpPr>
            <p:nvPr/>
          </p:nvSpPr>
          <p:spPr bwMode="auto">
            <a:xfrm>
              <a:off x="3683" y="1916"/>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1</a:t>
              </a:r>
            </a:p>
          </p:txBody>
        </p:sp>
        <p:sp>
          <p:nvSpPr>
            <p:cNvPr id="64645" name="Rectangle 82"/>
            <p:cNvSpPr>
              <a:spLocks noChangeArrowheads="1"/>
            </p:cNvSpPr>
            <p:nvPr/>
          </p:nvSpPr>
          <p:spPr bwMode="auto">
            <a:xfrm>
              <a:off x="3683" y="2108"/>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64646" name="Rectangle 83"/>
            <p:cNvSpPr>
              <a:spLocks noChangeArrowheads="1"/>
            </p:cNvSpPr>
            <p:nvPr/>
          </p:nvSpPr>
          <p:spPr bwMode="auto">
            <a:xfrm>
              <a:off x="3683" y="2300"/>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64647" name="Rectangle 84"/>
            <p:cNvSpPr>
              <a:spLocks noChangeArrowheads="1"/>
            </p:cNvSpPr>
            <p:nvPr/>
          </p:nvSpPr>
          <p:spPr bwMode="auto">
            <a:xfrm>
              <a:off x="3683" y="2492"/>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1</a:t>
              </a:r>
            </a:p>
          </p:txBody>
        </p:sp>
        <p:sp>
          <p:nvSpPr>
            <p:cNvPr id="64648" name="Rectangle 85"/>
            <p:cNvSpPr>
              <a:spLocks noChangeArrowheads="1"/>
            </p:cNvSpPr>
            <p:nvPr/>
          </p:nvSpPr>
          <p:spPr bwMode="auto">
            <a:xfrm>
              <a:off x="3635" y="2684"/>
              <a:ext cx="334" cy="210"/>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Add</a:t>
              </a:r>
            </a:p>
          </p:txBody>
        </p:sp>
        <p:sp>
          <p:nvSpPr>
            <p:cNvPr id="64649" name="Rectangle 86"/>
            <p:cNvSpPr>
              <a:spLocks noChangeArrowheads="1"/>
            </p:cNvSpPr>
            <p:nvPr/>
          </p:nvSpPr>
          <p:spPr bwMode="auto">
            <a:xfrm>
              <a:off x="4163" y="1148"/>
              <a:ext cx="178" cy="210"/>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x</a:t>
              </a:r>
            </a:p>
          </p:txBody>
        </p:sp>
        <p:sp>
          <p:nvSpPr>
            <p:cNvPr id="64650" name="Rectangle 87"/>
            <p:cNvSpPr>
              <a:spLocks noChangeArrowheads="1"/>
            </p:cNvSpPr>
            <p:nvPr/>
          </p:nvSpPr>
          <p:spPr bwMode="auto">
            <a:xfrm>
              <a:off x="4163" y="1340"/>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64651" name="Rectangle 88"/>
            <p:cNvSpPr>
              <a:spLocks noChangeArrowheads="1"/>
            </p:cNvSpPr>
            <p:nvPr/>
          </p:nvSpPr>
          <p:spPr bwMode="auto">
            <a:xfrm>
              <a:off x="4163" y="1532"/>
              <a:ext cx="178" cy="210"/>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x</a:t>
              </a:r>
            </a:p>
          </p:txBody>
        </p:sp>
        <p:sp>
          <p:nvSpPr>
            <p:cNvPr id="64652" name="Rectangle 89"/>
            <p:cNvSpPr>
              <a:spLocks noChangeArrowheads="1"/>
            </p:cNvSpPr>
            <p:nvPr/>
          </p:nvSpPr>
          <p:spPr bwMode="auto">
            <a:xfrm>
              <a:off x="4163" y="1724"/>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64653" name="Rectangle 90"/>
            <p:cNvSpPr>
              <a:spLocks noChangeArrowheads="1"/>
            </p:cNvSpPr>
            <p:nvPr/>
          </p:nvSpPr>
          <p:spPr bwMode="auto">
            <a:xfrm>
              <a:off x="4163" y="1916"/>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64654" name="Rectangle 91"/>
            <p:cNvSpPr>
              <a:spLocks noChangeArrowheads="1"/>
            </p:cNvSpPr>
            <p:nvPr/>
          </p:nvSpPr>
          <p:spPr bwMode="auto">
            <a:xfrm>
              <a:off x="4163" y="2108"/>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1</a:t>
              </a:r>
            </a:p>
          </p:txBody>
        </p:sp>
        <p:sp>
          <p:nvSpPr>
            <p:cNvPr id="64655" name="Rectangle 92"/>
            <p:cNvSpPr>
              <a:spLocks noChangeArrowheads="1"/>
            </p:cNvSpPr>
            <p:nvPr/>
          </p:nvSpPr>
          <p:spPr bwMode="auto">
            <a:xfrm>
              <a:off x="4163" y="2300"/>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64656" name="Rectangle 93"/>
            <p:cNvSpPr>
              <a:spLocks noChangeArrowheads="1"/>
            </p:cNvSpPr>
            <p:nvPr/>
          </p:nvSpPr>
          <p:spPr bwMode="auto">
            <a:xfrm>
              <a:off x="4163" y="2492"/>
              <a:ext cx="178" cy="210"/>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x</a:t>
              </a:r>
            </a:p>
          </p:txBody>
        </p:sp>
        <p:sp>
          <p:nvSpPr>
            <p:cNvPr id="64657" name="Rectangle 94"/>
            <p:cNvSpPr>
              <a:spLocks noChangeArrowheads="1"/>
            </p:cNvSpPr>
            <p:nvPr/>
          </p:nvSpPr>
          <p:spPr bwMode="auto">
            <a:xfrm>
              <a:off x="3997" y="2673"/>
              <a:ext cx="555" cy="212"/>
            </a:xfrm>
            <a:prstGeom prst="rect">
              <a:avLst/>
            </a:prstGeom>
            <a:noFill/>
            <a:ln w="12700">
              <a:noFill/>
              <a:miter lim="800000"/>
              <a:headEnd/>
              <a:tailEnd/>
            </a:ln>
          </p:spPr>
          <p:txBody>
            <a:bodyPr wrap="none" lIns="90488" tIns="44450" rIns="90488" bIns="44450">
              <a:spAutoFit/>
            </a:bodyPr>
            <a:lstStyle/>
            <a:p>
              <a:pPr>
                <a:defRPr/>
              </a:pPr>
              <a:r>
                <a:rPr lang="en-US" sz="1600" dirty="0">
                  <a:latin typeface="+mn-lt"/>
                  <a:ea typeface="ＭＳ Ｐゴシック" charset="-128"/>
                  <a:cs typeface="ＭＳ Ｐゴシック" charset="-128"/>
                </a:rPr>
                <a:t>Subtract</a:t>
              </a:r>
            </a:p>
          </p:txBody>
        </p:sp>
        <p:sp>
          <p:nvSpPr>
            <p:cNvPr id="64658" name="Rectangle 95"/>
            <p:cNvSpPr>
              <a:spLocks noChangeArrowheads="1"/>
            </p:cNvSpPr>
            <p:nvPr/>
          </p:nvSpPr>
          <p:spPr bwMode="auto">
            <a:xfrm>
              <a:off x="4643" y="1148"/>
              <a:ext cx="178" cy="210"/>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x</a:t>
              </a:r>
            </a:p>
          </p:txBody>
        </p:sp>
        <p:sp>
          <p:nvSpPr>
            <p:cNvPr id="64659" name="Rectangle 96"/>
            <p:cNvSpPr>
              <a:spLocks noChangeArrowheads="1"/>
            </p:cNvSpPr>
            <p:nvPr/>
          </p:nvSpPr>
          <p:spPr bwMode="auto">
            <a:xfrm>
              <a:off x="4643" y="1340"/>
              <a:ext cx="178" cy="210"/>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x</a:t>
              </a:r>
            </a:p>
          </p:txBody>
        </p:sp>
        <p:sp>
          <p:nvSpPr>
            <p:cNvPr id="64660" name="Rectangle 97"/>
            <p:cNvSpPr>
              <a:spLocks noChangeArrowheads="1"/>
            </p:cNvSpPr>
            <p:nvPr/>
          </p:nvSpPr>
          <p:spPr bwMode="auto">
            <a:xfrm>
              <a:off x="4643" y="1532"/>
              <a:ext cx="178" cy="210"/>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x</a:t>
              </a:r>
            </a:p>
          </p:txBody>
        </p:sp>
        <p:sp>
          <p:nvSpPr>
            <p:cNvPr id="64661" name="Rectangle 98"/>
            <p:cNvSpPr>
              <a:spLocks noChangeArrowheads="1"/>
            </p:cNvSpPr>
            <p:nvPr/>
          </p:nvSpPr>
          <p:spPr bwMode="auto">
            <a:xfrm>
              <a:off x="4643" y="1724"/>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64662" name="Rectangle 99"/>
            <p:cNvSpPr>
              <a:spLocks noChangeArrowheads="1"/>
            </p:cNvSpPr>
            <p:nvPr/>
          </p:nvSpPr>
          <p:spPr bwMode="auto">
            <a:xfrm>
              <a:off x="4643" y="1916"/>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64663" name="Rectangle 100"/>
            <p:cNvSpPr>
              <a:spLocks noChangeArrowheads="1"/>
            </p:cNvSpPr>
            <p:nvPr/>
          </p:nvSpPr>
          <p:spPr bwMode="auto">
            <a:xfrm>
              <a:off x="4643" y="2108"/>
              <a:ext cx="175"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a:t>
              </a:r>
            </a:p>
          </p:txBody>
        </p:sp>
        <p:sp>
          <p:nvSpPr>
            <p:cNvPr id="64664" name="Rectangle 101"/>
            <p:cNvSpPr>
              <a:spLocks noChangeArrowheads="1"/>
            </p:cNvSpPr>
            <p:nvPr/>
          </p:nvSpPr>
          <p:spPr bwMode="auto">
            <a:xfrm>
              <a:off x="4643" y="2300"/>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1</a:t>
              </a:r>
            </a:p>
          </p:txBody>
        </p:sp>
        <p:sp>
          <p:nvSpPr>
            <p:cNvPr id="64665" name="Rectangle 102"/>
            <p:cNvSpPr>
              <a:spLocks noChangeArrowheads="1"/>
            </p:cNvSpPr>
            <p:nvPr/>
          </p:nvSpPr>
          <p:spPr bwMode="auto">
            <a:xfrm>
              <a:off x="4643" y="2492"/>
              <a:ext cx="178" cy="210"/>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x</a:t>
              </a:r>
            </a:p>
          </p:txBody>
        </p:sp>
        <p:sp>
          <p:nvSpPr>
            <p:cNvPr id="64666" name="Rectangle 103"/>
            <p:cNvSpPr>
              <a:spLocks noChangeArrowheads="1"/>
            </p:cNvSpPr>
            <p:nvPr/>
          </p:nvSpPr>
          <p:spPr bwMode="auto">
            <a:xfrm>
              <a:off x="4595" y="2684"/>
              <a:ext cx="210" cy="210"/>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 x</a:t>
              </a:r>
            </a:p>
          </p:txBody>
        </p:sp>
      </p:grpSp>
      <p:sp>
        <p:nvSpPr>
          <p:cNvPr id="64516" name="Line 104"/>
          <p:cNvSpPr>
            <a:spLocks noChangeShapeType="1"/>
          </p:cNvSpPr>
          <p:nvPr/>
        </p:nvSpPr>
        <p:spPr bwMode="auto">
          <a:xfrm>
            <a:off x="2603500" y="1439863"/>
            <a:ext cx="53086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grpSp>
        <p:nvGrpSpPr>
          <p:cNvPr id="54280" name="Group 105"/>
          <p:cNvGrpSpPr>
            <a:grpSpLocks/>
          </p:cNvGrpSpPr>
          <p:nvPr/>
        </p:nvGrpSpPr>
        <p:grpSpPr bwMode="auto">
          <a:xfrm>
            <a:off x="544513" y="4903788"/>
            <a:ext cx="8489950" cy="1555750"/>
            <a:chOff x="323" y="3068"/>
            <a:chExt cx="5348" cy="980"/>
          </a:xfrm>
        </p:grpSpPr>
        <p:grpSp>
          <p:nvGrpSpPr>
            <p:cNvPr id="54308" name="Group 106"/>
            <p:cNvGrpSpPr>
              <a:grpSpLocks/>
            </p:cNvGrpSpPr>
            <p:nvPr/>
          </p:nvGrpSpPr>
          <p:grpSpPr bwMode="auto">
            <a:xfrm>
              <a:off x="868" y="3825"/>
              <a:ext cx="3832" cy="223"/>
              <a:chOff x="868" y="3825"/>
              <a:chExt cx="3832" cy="223"/>
            </a:xfrm>
          </p:grpSpPr>
          <p:sp>
            <p:nvSpPr>
              <p:cNvPr id="64597" name="Rectangle 107"/>
              <p:cNvSpPr>
                <a:spLocks noChangeArrowheads="1"/>
              </p:cNvSpPr>
              <p:nvPr/>
            </p:nvSpPr>
            <p:spPr bwMode="auto">
              <a:xfrm>
                <a:off x="872" y="3848"/>
                <a:ext cx="3824" cy="176"/>
              </a:xfrm>
              <a:prstGeom prst="rect">
                <a:avLst/>
              </a:prstGeom>
              <a:noFill/>
              <a:ln w="254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grpSp>
            <p:nvGrpSpPr>
              <p:cNvPr id="54358" name="Group 108"/>
              <p:cNvGrpSpPr>
                <a:grpSpLocks/>
              </p:cNvGrpSpPr>
              <p:nvPr/>
            </p:nvGrpSpPr>
            <p:grpSpPr bwMode="auto">
              <a:xfrm>
                <a:off x="868" y="3836"/>
                <a:ext cx="664" cy="212"/>
                <a:chOff x="868" y="3836"/>
                <a:chExt cx="664" cy="212"/>
              </a:xfrm>
            </p:grpSpPr>
            <p:sp>
              <p:nvSpPr>
                <p:cNvPr id="64601" name="Rectangle 109"/>
                <p:cNvSpPr>
                  <a:spLocks noChangeArrowheads="1"/>
                </p:cNvSpPr>
                <p:nvPr/>
              </p:nvSpPr>
              <p:spPr bwMode="auto">
                <a:xfrm>
                  <a:off x="868" y="3844"/>
                  <a:ext cx="664" cy="184"/>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64602" name="Rectangle 110"/>
                <p:cNvSpPr>
                  <a:spLocks noChangeArrowheads="1"/>
                </p:cNvSpPr>
                <p:nvPr/>
              </p:nvSpPr>
              <p:spPr bwMode="auto">
                <a:xfrm>
                  <a:off x="1061" y="3836"/>
                  <a:ext cx="254" cy="212"/>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op</a:t>
                  </a:r>
                </a:p>
              </p:txBody>
            </p:sp>
          </p:grpSp>
          <p:sp>
            <p:nvSpPr>
              <p:cNvPr id="64599" name="Rectangle 111"/>
              <p:cNvSpPr>
                <a:spLocks noChangeArrowheads="1"/>
              </p:cNvSpPr>
              <p:nvPr/>
            </p:nvSpPr>
            <p:spPr bwMode="auto">
              <a:xfrm>
                <a:off x="1540" y="3844"/>
                <a:ext cx="3160" cy="184"/>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64600" name="Rectangle 112"/>
              <p:cNvSpPr>
                <a:spLocks noChangeArrowheads="1"/>
              </p:cNvSpPr>
              <p:nvPr/>
            </p:nvSpPr>
            <p:spPr bwMode="auto">
              <a:xfrm>
                <a:off x="2542" y="3825"/>
                <a:ext cx="893" cy="210"/>
              </a:xfrm>
              <a:prstGeom prst="rect">
                <a:avLst/>
              </a:prstGeom>
              <a:noFill/>
              <a:ln w="12700">
                <a:noFill/>
                <a:miter lim="800000"/>
                <a:headEnd/>
                <a:tailEnd/>
              </a:ln>
            </p:spPr>
            <p:txBody>
              <a:bodyPr wrap="none" lIns="90488" tIns="44450" rIns="90488" bIns="44450">
                <a:spAutoFit/>
              </a:bodyPr>
              <a:lstStyle/>
              <a:p>
                <a:pPr>
                  <a:defRPr/>
                </a:pPr>
                <a:r>
                  <a:rPr lang="en-US" sz="1600" b="1" dirty="0">
                    <a:latin typeface="+mn-lt"/>
                    <a:ea typeface="ＭＳ Ｐゴシック" charset="-128"/>
                    <a:cs typeface="ＭＳ Ｐゴシック" charset="-128"/>
                  </a:rPr>
                  <a:t>target address</a:t>
                </a:r>
              </a:p>
            </p:txBody>
          </p:sp>
        </p:grpSp>
        <p:grpSp>
          <p:nvGrpSpPr>
            <p:cNvPr id="54309" name="Group 113"/>
            <p:cNvGrpSpPr>
              <a:grpSpLocks/>
            </p:cNvGrpSpPr>
            <p:nvPr/>
          </p:nvGrpSpPr>
          <p:grpSpPr bwMode="auto">
            <a:xfrm>
              <a:off x="803" y="3068"/>
              <a:ext cx="3973" cy="404"/>
              <a:chOff x="803" y="3068"/>
              <a:chExt cx="3973" cy="404"/>
            </a:xfrm>
          </p:grpSpPr>
          <p:grpSp>
            <p:nvGrpSpPr>
              <p:cNvPr id="54329" name="Group 114"/>
              <p:cNvGrpSpPr>
                <a:grpSpLocks/>
              </p:cNvGrpSpPr>
              <p:nvPr/>
            </p:nvGrpSpPr>
            <p:grpSpPr bwMode="auto">
              <a:xfrm>
                <a:off x="868" y="3260"/>
                <a:ext cx="3832" cy="212"/>
                <a:chOff x="868" y="3260"/>
                <a:chExt cx="3832" cy="212"/>
              </a:xfrm>
            </p:grpSpPr>
            <p:sp>
              <p:nvSpPr>
                <p:cNvPr id="64577" name="Rectangle 115"/>
                <p:cNvSpPr>
                  <a:spLocks noChangeArrowheads="1"/>
                </p:cNvSpPr>
                <p:nvPr/>
              </p:nvSpPr>
              <p:spPr bwMode="auto">
                <a:xfrm>
                  <a:off x="872" y="3272"/>
                  <a:ext cx="3824" cy="176"/>
                </a:xfrm>
                <a:prstGeom prst="rect">
                  <a:avLst/>
                </a:prstGeom>
                <a:noFill/>
                <a:ln w="254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grpSp>
              <p:nvGrpSpPr>
                <p:cNvPr id="54338" name="Group 116"/>
                <p:cNvGrpSpPr>
                  <a:grpSpLocks/>
                </p:cNvGrpSpPr>
                <p:nvPr/>
              </p:nvGrpSpPr>
              <p:grpSpPr bwMode="auto">
                <a:xfrm>
                  <a:off x="868" y="3260"/>
                  <a:ext cx="3832" cy="212"/>
                  <a:chOff x="868" y="3260"/>
                  <a:chExt cx="3832" cy="212"/>
                </a:xfrm>
              </p:grpSpPr>
              <p:grpSp>
                <p:nvGrpSpPr>
                  <p:cNvPr id="54339" name="Group 117"/>
                  <p:cNvGrpSpPr>
                    <a:grpSpLocks/>
                  </p:cNvGrpSpPr>
                  <p:nvPr/>
                </p:nvGrpSpPr>
                <p:grpSpPr bwMode="auto">
                  <a:xfrm>
                    <a:off x="868" y="3260"/>
                    <a:ext cx="664" cy="212"/>
                    <a:chOff x="868" y="3260"/>
                    <a:chExt cx="664" cy="212"/>
                  </a:xfrm>
                </p:grpSpPr>
                <p:sp>
                  <p:nvSpPr>
                    <p:cNvPr id="64595" name="Rectangle 118"/>
                    <p:cNvSpPr>
                      <a:spLocks noChangeArrowheads="1"/>
                    </p:cNvSpPr>
                    <p:nvPr/>
                  </p:nvSpPr>
                  <p:spPr bwMode="auto">
                    <a:xfrm>
                      <a:off x="868" y="3268"/>
                      <a:ext cx="664" cy="184"/>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64596" name="Rectangle 119"/>
                    <p:cNvSpPr>
                      <a:spLocks noChangeArrowheads="1"/>
                    </p:cNvSpPr>
                    <p:nvPr/>
                  </p:nvSpPr>
                  <p:spPr bwMode="auto">
                    <a:xfrm>
                      <a:off x="1061" y="3260"/>
                      <a:ext cx="254" cy="212"/>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op</a:t>
                      </a:r>
                    </a:p>
                  </p:txBody>
                </p:sp>
              </p:grpSp>
              <p:grpSp>
                <p:nvGrpSpPr>
                  <p:cNvPr id="54340" name="Group 120"/>
                  <p:cNvGrpSpPr>
                    <a:grpSpLocks/>
                  </p:cNvGrpSpPr>
                  <p:nvPr/>
                </p:nvGrpSpPr>
                <p:grpSpPr bwMode="auto">
                  <a:xfrm>
                    <a:off x="1540" y="3260"/>
                    <a:ext cx="616" cy="212"/>
                    <a:chOff x="1540" y="3260"/>
                    <a:chExt cx="616" cy="212"/>
                  </a:xfrm>
                </p:grpSpPr>
                <p:sp>
                  <p:nvSpPr>
                    <p:cNvPr id="64593" name="Rectangle 121"/>
                    <p:cNvSpPr>
                      <a:spLocks noChangeArrowheads="1"/>
                    </p:cNvSpPr>
                    <p:nvPr/>
                  </p:nvSpPr>
                  <p:spPr bwMode="auto">
                    <a:xfrm>
                      <a:off x="1540" y="3268"/>
                      <a:ext cx="616" cy="184"/>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64594" name="Rectangle 122"/>
                    <p:cNvSpPr>
                      <a:spLocks noChangeArrowheads="1"/>
                    </p:cNvSpPr>
                    <p:nvPr/>
                  </p:nvSpPr>
                  <p:spPr bwMode="auto">
                    <a:xfrm>
                      <a:off x="1715" y="3260"/>
                      <a:ext cx="211" cy="212"/>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rs</a:t>
                      </a:r>
                    </a:p>
                  </p:txBody>
                </p:sp>
              </p:grpSp>
              <p:grpSp>
                <p:nvGrpSpPr>
                  <p:cNvPr id="54341" name="Group 123"/>
                  <p:cNvGrpSpPr>
                    <a:grpSpLocks/>
                  </p:cNvGrpSpPr>
                  <p:nvPr/>
                </p:nvGrpSpPr>
                <p:grpSpPr bwMode="auto">
                  <a:xfrm>
                    <a:off x="2164" y="3260"/>
                    <a:ext cx="616" cy="210"/>
                    <a:chOff x="2164" y="3260"/>
                    <a:chExt cx="616" cy="210"/>
                  </a:xfrm>
                </p:grpSpPr>
                <p:sp>
                  <p:nvSpPr>
                    <p:cNvPr id="64591" name="Rectangle 124"/>
                    <p:cNvSpPr>
                      <a:spLocks noChangeArrowheads="1"/>
                    </p:cNvSpPr>
                    <p:nvPr/>
                  </p:nvSpPr>
                  <p:spPr bwMode="auto">
                    <a:xfrm>
                      <a:off x="2164" y="3268"/>
                      <a:ext cx="616" cy="184"/>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64592" name="Rectangle 125"/>
                    <p:cNvSpPr>
                      <a:spLocks noChangeArrowheads="1"/>
                    </p:cNvSpPr>
                    <p:nvPr/>
                  </p:nvSpPr>
                  <p:spPr bwMode="auto">
                    <a:xfrm>
                      <a:off x="2339" y="3260"/>
                      <a:ext cx="213" cy="210"/>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rt</a:t>
                      </a:r>
                    </a:p>
                  </p:txBody>
                </p:sp>
              </p:grpSp>
              <p:grpSp>
                <p:nvGrpSpPr>
                  <p:cNvPr id="54342" name="Group 126"/>
                  <p:cNvGrpSpPr>
                    <a:grpSpLocks/>
                  </p:cNvGrpSpPr>
                  <p:nvPr/>
                </p:nvGrpSpPr>
                <p:grpSpPr bwMode="auto">
                  <a:xfrm>
                    <a:off x="2788" y="3260"/>
                    <a:ext cx="616" cy="212"/>
                    <a:chOff x="2788" y="3260"/>
                    <a:chExt cx="616" cy="212"/>
                  </a:xfrm>
                </p:grpSpPr>
                <p:sp>
                  <p:nvSpPr>
                    <p:cNvPr id="64589" name="Rectangle 127"/>
                    <p:cNvSpPr>
                      <a:spLocks noChangeArrowheads="1"/>
                    </p:cNvSpPr>
                    <p:nvPr/>
                  </p:nvSpPr>
                  <p:spPr bwMode="auto">
                    <a:xfrm>
                      <a:off x="2788" y="3268"/>
                      <a:ext cx="616" cy="184"/>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64590" name="Rectangle 128"/>
                    <p:cNvSpPr>
                      <a:spLocks noChangeArrowheads="1"/>
                    </p:cNvSpPr>
                    <p:nvPr/>
                  </p:nvSpPr>
                  <p:spPr bwMode="auto">
                    <a:xfrm>
                      <a:off x="2963" y="3260"/>
                      <a:ext cx="229" cy="212"/>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rd</a:t>
                      </a:r>
                    </a:p>
                  </p:txBody>
                </p:sp>
              </p:grpSp>
              <p:grpSp>
                <p:nvGrpSpPr>
                  <p:cNvPr id="54343" name="Group 129"/>
                  <p:cNvGrpSpPr>
                    <a:grpSpLocks/>
                  </p:cNvGrpSpPr>
                  <p:nvPr/>
                </p:nvGrpSpPr>
                <p:grpSpPr bwMode="auto">
                  <a:xfrm>
                    <a:off x="3412" y="3260"/>
                    <a:ext cx="616" cy="210"/>
                    <a:chOff x="3412" y="3260"/>
                    <a:chExt cx="616" cy="210"/>
                  </a:xfrm>
                </p:grpSpPr>
                <p:sp>
                  <p:nvSpPr>
                    <p:cNvPr id="64587" name="Rectangle 130"/>
                    <p:cNvSpPr>
                      <a:spLocks noChangeArrowheads="1"/>
                    </p:cNvSpPr>
                    <p:nvPr/>
                  </p:nvSpPr>
                  <p:spPr bwMode="auto">
                    <a:xfrm>
                      <a:off x="3412" y="3268"/>
                      <a:ext cx="616" cy="184"/>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64588" name="Rectangle 131"/>
                    <p:cNvSpPr>
                      <a:spLocks noChangeArrowheads="1"/>
                    </p:cNvSpPr>
                    <p:nvPr/>
                  </p:nvSpPr>
                  <p:spPr bwMode="auto">
                    <a:xfrm>
                      <a:off x="3491" y="3260"/>
                      <a:ext cx="448" cy="210"/>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shamt</a:t>
                      </a:r>
                    </a:p>
                  </p:txBody>
                </p:sp>
              </p:grpSp>
              <p:grpSp>
                <p:nvGrpSpPr>
                  <p:cNvPr id="54344" name="Group 132"/>
                  <p:cNvGrpSpPr>
                    <a:grpSpLocks/>
                  </p:cNvGrpSpPr>
                  <p:nvPr/>
                </p:nvGrpSpPr>
                <p:grpSpPr bwMode="auto">
                  <a:xfrm>
                    <a:off x="4036" y="3260"/>
                    <a:ext cx="664" cy="210"/>
                    <a:chOff x="4036" y="3260"/>
                    <a:chExt cx="664" cy="210"/>
                  </a:xfrm>
                </p:grpSpPr>
                <p:sp>
                  <p:nvSpPr>
                    <p:cNvPr id="64585" name="Rectangle 133"/>
                    <p:cNvSpPr>
                      <a:spLocks noChangeArrowheads="1"/>
                    </p:cNvSpPr>
                    <p:nvPr/>
                  </p:nvSpPr>
                  <p:spPr bwMode="auto">
                    <a:xfrm>
                      <a:off x="4036" y="3268"/>
                      <a:ext cx="664" cy="184"/>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64586" name="Rectangle 134"/>
                    <p:cNvSpPr>
                      <a:spLocks noChangeArrowheads="1"/>
                    </p:cNvSpPr>
                    <p:nvPr/>
                  </p:nvSpPr>
                  <p:spPr bwMode="auto">
                    <a:xfrm>
                      <a:off x="4229" y="3260"/>
                      <a:ext cx="398" cy="210"/>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funct</a:t>
                      </a:r>
                    </a:p>
                  </p:txBody>
                </p:sp>
              </p:grpSp>
            </p:grpSp>
          </p:grpSp>
          <p:sp>
            <p:nvSpPr>
              <p:cNvPr id="64570" name="Rectangle 135"/>
              <p:cNvSpPr>
                <a:spLocks noChangeArrowheads="1"/>
              </p:cNvSpPr>
              <p:nvPr/>
            </p:nvSpPr>
            <p:spPr bwMode="auto">
              <a:xfrm>
                <a:off x="4595" y="3068"/>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64571" name="Rectangle 136"/>
              <p:cNvSpPr>
                <a:spLocks noChangeArrowheads="1"/>
              </p:cNvSpPr>
              <p:nvPr/>
            </p:nvSpPr>
            <p:spPr bwMode="auto">
              <a:xfrm>
                <a:off x="3875" y="3068"/>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6</a:t>
                </a:r>
              </a:p>
            </p:txBody>
          </p:sp>
          <p:sp>
            <p:nvSpPr>
              <p:cNvPr id="64572" name="Rectangle 137"/>
              <p:cNvSpPr>
                <a:spLocks noChangeArrowheads="1"/>
              </p:cNvSpPr>
              <p:nvPr/>
            </p:nvSpPr>
            <p:spPr bwMode="auto">
              <a:xfrm>
                <a:off x="3203" y="3068"/>
                <a:ext cx="246"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11</a:t>
                </a:r>
              </a:p>
            </p:txBody>
          </p:sp>
          <p:sp>
            <p:nvSpPr>
              <p:cNvPr id="64573" name="Rectangle 138"/>
              <p:cNvSpPr>
                <a:spLocks noChangeArrowheads="1"/>
              </p:cNvSpPr>
              <p:nvPr/>
            </p:nvSpPr>
            <p:spPr bwMode="auto">
              <a:xfrm>
                <a:off x="2579" y="3068"/>
                <a:ext cx="246"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16</a:t>
                </a:r>
              </a:p>
            </p:txBody>
          </p:sp>
          <p:sp>
            <p:nvSpPr>
              <p:cNvPr id="64574" name="Rectangle 139"/>
              <p:cNvSpPr>
                <a:spLocks noChangeArrowheads="1"/>
              </p:cNvSpPr>
              <p:nvPr/>
            </p:nvSpPr>
            <p:spPr bwMode="auto">
              <a:xfrm>
                <a:off x="1955" y="3068"/>
                <a:ext cx="246"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21</a:t>
                </a:r>
              </a:p>
            </p:txBody>
          </p:sp>
          <p:sp>
            <p:nvSpPr>
              <p:cNvPr id="64575" name="Rectangle 140"/>
              <p:cNvSpPr>
                <a:spLocks noChangeArrowheads="1"/>
              </p:cNvSpPr>
              <p:nvPr/>
            </p:nvSpPr>
            <p:spPr bwMode="auto">
              <a:xfrm>
                <a:off x="1331" y="3068"/>
                <a:ext cx="246"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26</a:t>
                </a:r>
              </a:p>
            </p:txBody>
          </p:sp>
          <p:sp>
            <p:nvSpPr>
              <p:cNvPr id="64576" name="Rectangle 141"/>
              <p:cNvSpPr>
                <a:spLocks noChangeArrowheads="1"/>
              </p:cNvSpPr>
              <p:nvPr/>
            </p:nvSpPr>
            <p:spPr bwMode="auto">
              <a:xfrm>
                <a:off x="803" y="3068"/>
                <a:ext cx="246"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31</a:t>
                </a:r>
              </a:p>
            </p:txBody>
          </p:sp>
        </p:grpSp>
        <p:grpSp>
          <p:nvGrpSpPr>
            <p:cNvPr id="54310" name="Group 142"/>
            <p:cNvGrpSpPr>
              <a:grpSpLocks/>
            </p:cNvGrpSpPr>
            <p:nvPr/>
          </p:nvGrpSpPr>
          <p:grpSpPr bwMode="auto">
            <a:xfrm>
              <a:off x="868" y="3537"/>
              <a:ext cx="3832" cy="223"/>
              <a:chOff x="868" y="3537"/>
              <a:chExt cx="3832" cy="223"/>
            </a:xfrm>
          </p:grpSpPr>
          <p:sp>
            <p:nvSpPr>
              <p:cNvPr id="64557" name="Rectangle 143"/>
              <p:cNvSpPr>
                <a:spLocks noChangeArrowheads="1"/>
              </p:cNvSpPr>
              <p:nvPr/>
            </p:nvSpPr>
            <p:spPr bwMode="auto">
              <a:xfrm>
                <a:off x="872" y="3560"/>
                <a:ext cx="3824" cy="176"/>
              </a:xfrm>
              <a:prstGeom prst="rect">
                <a:avLst/>
              </a:prstGeom>
              <a:noFill/>
              <a:ln w="254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grpSp>
            <p:nvGrpSpPr>
              <p:cNvPr id="54318" name="Group 144"/>
              <p:cNvGrpSpPr>
                <a:grpSpLocks/>
              </p:cNvGrpSpPr>
              <p:nvPr/>
            </p:nvGrpSpPr>
            <p:grpSpPr bwMode="auto">
              <a:xfrm>
                <a:off x="868" y="3548"/>
                <a:ext cx="664" cy="212"/>
                <a:chOff x="868" y="3548"/>
                <a:chExt cx="664" cy="212"/>
              </a:xfrm>
            </p:grpSpPr>
            <p:sp>
              <p:nvSpPr>
                <p:cNvPr id="64567" name="Rectangle 145"/>
                <p:cNvSpPr>
                  <a:spLocks noChangeArrowheads="1"/>
                </p:cNvSpPr>
                <p:nvPr/>
              </p:nvSpPr>
              <p:spPr bwMode="auto">
                <a:xfrm>
                  <a:off x="868" y="3556"/>
                  <a:ext cx="664" cy="184"/>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64568" name="Rectangle 146"/>
                <p:cNvSpPr>
                  <a:spLocks noChangeArrowheads="1"/>
                </p:cNvSpPr>
                <p:nvPr/>
              </p:nvSpPr>
              <p:spPr bwMode="auto">
                <a:xfrm>
                  <a:off x="1061" y="3548"/>
                  <a:ext cx="254" cy="212"/>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op</a:t>
                  </a:r>
                </a:p>
              </p:txBody>
            </p:sp>
          </p:grpSp>
          <p:grpSp>
            <p:nvGrpSpPr>
              <p:cNvPr id="54319" name="Group 147"/>
              <p:cNvGrpSpPr>
                <a:grpSpLocks/>
              </p:cNvGrpSpPr>
              <p:nvPr/>
            </p:nvGrpSpPr>
            <p:grpSpPr bwMode="auto">
              <a:xfrm>
                <a:off x="1540" y="3548"/>
                <a:ext cx="616" cy="212"/>
                <a:chOff x="1540" y="3548"/>
                <a:chExt cx="616" cy="212"/>
              </a:xfrm>
            </p:grpSpPr>
            <p:sp>
              <p:nvSpPr>
                <p:cNvPr id="64565" name="Rectangle 148"/>
                <p:cNvSpPr>
                  <a:spLocks noChangeArrowheads="1"/>
                </p:cNvSpPr>
                <p:nvPr/>
              </p:nvSpPr>
              <p:spPr bwMode="auto">
                <a:xfrm>
                  <a:off x="1540" y="3556"/>
                  <a:ext cx="616" cy="184"/>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64566" name="Rectangle 149"/>
                <p:cNvSpPr>
                  <a:spLocks noChangeArrowheads="1"/>
                </p:cNvSpPr>
                <p:nvPr/>
              </p:nvSpPr>
              <p:spPr bwMode="auto">
                <a:xfrm>
                  <a:off x="1715" y="3548"/>
                  <a:ext cx="211" cy="212"/>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rs</a:t>
                  </a:r>
                </a:p>
              </p:txBody>
            </p:sp>
          </p:grpSp>
          <p:grpSp>
            <p:nvGrpSpPr>
              <p:cNvPr id="54320" name="Group 150"/>
              <p:cNvGrpSpPr>
                <a:grpSpLocks/>
              </p:cNvGrpSpPr>
              <p:nvPr/>
            </p:nvGrpSpPr>
            <p:grpSpPr bwMode="auto">
              <a:xfrm>
                <a:off x="2164" y="3548"/>
                <a:ext cx="616" cy="210"/>
                <a:chOff x="2164" y="3548"/>
                <a:chExt cx="616" cy="210"/>
              </a:xfrm>
            </p:grpSpPr>
            <p:sp>
              <p:nvSpPr>
                <p:cNvPr id="64563" name="Rectangle 151"/>
                <p:cNvSpPr>
                  <a:spLocks noChangeArrowheads="1"/>
                </p:cNvSpPr>
                <p:nvPr/>
              </p:nvSpPr>
              <p:spPr bwMode="auto">
                <a:xfrm>
                  <a:off x="2164" y="3556"/>
                  <a:ext cx="616" cy="184"/>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64564" name="Rectangle 152"/>
                <p:cNvSpPr>
                  <a:spLocks noChangeArrowheads="1"/>
                </p:cNvSpPr>
                <p:nvPr/>
              </p:nvSpPr>
              <p:spPr bwMode="auto">
                <a:xfrm>
                  <a:off x="2339" y="3548"/>
                  <a:ext cx="213" cy="210"/>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rt</a:t>
                  </a:r>
                </a:p>
              </p:txBody>
            </p:sp>
          </p:grpSp>
          <p:sp>
            <p:nvSpPr>
              <p:cNvPr id="64561" name="Rectangle 153"/>
              <p:cNvSpPr>
                <a:spLocks noChangeArrowheads="1"/>
              </p:cNvSpPr>
              <p:nvPr/>
            </p:nvSpPr>
            <p:spPr bwMode="auto">
              <a:xfrm>
                <a:off x="2788" y="3556"/>
                <a:ext cx="1912" cy="184"/>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64562" name="Rectangle 154"/>
              <p:cNvSpPr>
                <a:spLocks noChangeArrowheads="1"/>
              </p:cNvSpPr>
              <p:nvPr/>
            </p:nvSpPr>
            <p:spPr bwMode="auto">
              <a:xfrm>
                <a:off x="3363" y="3537"/>
                <a:ext cx="697" cy="212"/>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immediate</a:t>
                </a:r>
              </a:p>
            </p:txBody>
          </p:sp>
        </p:grpSp>
        <p:sp>
          <p:nvSpPr>
            <p:cNvPr id="64551" name="Rectangle 155"/>
            <p:cNvSpPr>
              <a:spLocks noChangeArrowheads="1"/>
            </p:cNvSpPr>
            <p:nvPr/>
          </p:nvSpPr>
          <p:spPr bwMode="auto">
            <a:xfrm>
              <a:off x="323" y="3260"/>
              <a:ext cx="484" cy="210"/>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R-type</a:t>
              </a:r>
            </a:p>
          </p:txBody>
        </p:sp>
        <p:sp>
          <p:nvSpPr>
            <p:cNvPr id="64552" name="Rectangle 156"/>
            <p:cNvSpPr>
              <a:spLocks noChangeArrowheads="1"/>
            </p:cNvSpPr>
            <p:nvPr/>
          </p:nvSpPr>
          <p:spPr bwMode="auto">
            <a:xfrm>
              <a:off x="371" y="3548"/>
              <a:ext cx="441" cy="210"/>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I-type</a:t>
              </a:r>
            </a:p>
          </p:txBody>
        </p:sp>
        <p:sp>
          <p:nvSpPr>
            <p:cNvPr id="64553" name="Rectangle 157"/>
            <p:cNvSpPr>
              <a:spLocks noChangeArrowheads="1"/>
            </p:cNvSpPr>
            <p:nvPr/>
          </p:nvSpPr>
          <p:spPr bwMode="auto">
            <a:xfrm>
              <a:off x="371" y="3836"/>
              <a:ext cx="455" cy="210"/>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J-type</a:t>
              </a:r>
            </a:p>
          </p:txBody>
        </p:sp>
        <p:sp>
          <p:nvSpPr>
            <p:cNvPr id="64554" name="Rectangle 158"/>
            <p:cNvSpPr>
              <a:spLocks noChangeArrowheads="1"/>
            </p:cNvSpPr>
            <p:nvPr/>
          </p:nvSpPr>
          <p:spPr bwMode="auto">
            <a:xfrm>
              <a:off x="4739" y="3260"/>
              <a:ext cx="577" cy="210"/>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add, sub</a:t>
              </a:r>
            </a:p>
          </p:txBody>
        </p:sp>
        <p:sp>
          <p:nvSpPr>
            <p:cNvPr id="64555" name="Rectangle 159"/>
            <p:cNvSpPr>
              <a:spLocks noChangeArrowheads="1"/>
            </p:cNvSpPr>
            <p:nvPr/>
          </p:nvSpPr>
          <p:spPr bwMode="auto">
            <a:xfrm>
              <a:off x="4739" y="3548"/>
              <a:ext cx="932" cy="210"/>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ori, lw, sw, beq</a:t>
              </a:r>
            </a:p>
          </p:txBody>
        </p:sp>
        <p:sp>
          <p:nvSpPr>
            <p:cNvPr id="64556" name="Rectangle 160"/>
            <p:cNvSpPr>
              <a:spLocks noChangeArrowheads="1"/>
            </p:cNvSpPr>
            <p:nvPr/>
          </p:nvSpPr>
          <p:spPr bwMode="auto">
            <a:xfrm>
              <a:off x="4739" y="3825"/>
              <a:ext cx="406" cy="210"/>
            </a:xfrm>
            <a:prstGeom prst="rect">
              <a:avLst/>
            </a:prstGeom>
            <a:noFill/>
            <a:ln w="12700">
              <a:noFill/>
              <a:miter lim="800000"/>
              <a:headEnd/>
              <a:tailEnd/>
            </a:ln>
          </p:spPr>
          <p:txBody>
            <a:bodyPr wrap="none" lIns="90488" tIns="44450" rIns="90488" bIns="44450">
              <a:spAutoFit/>
            </a:bodyPr>
            <a:lstStyle/>
            <a:p>
              <a:pPr>
                <a:defRPr/>
              </a:pPr>
              <a:r>
                <a:rPr lang="en-US" sz="1600" b="1" dirty="0">
                  <a:latin typeface="+mn-lt"/>
                  <a:ea typeface="ＭＳ Ｐゴシック" charset="-128"/>
                  <a:cs typeface="ＭＳ Ｐゴシック" charset="-128"/>
                </a:rPr>
                <a:t>jump</a:t>
              </a:r>
            </a:p>
          </p:txBody>
        </p:sp>
      </p:grpSp>
      <p:sp>
        <p:nvSpPr>
          <p:cNvPr id="64518" name="Rectangle 161"/>
          <p:cNvSpPr>
            <a:spLocks noChangeArrowheads="1"/>
          </p:cNvSpPr>
          <p:nvPr/>
        </p:nvSpPr>
        <p:spPr bwMode="auto">
          <a:xfrm>
            <a:off x="2036763" y="1128713"/>
            <a:ext cx="565150" cy="333375"/>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func</a:t>
            </a:r>
          </a:p>
        </p:txBody>
      </p:sp>
      <p:sp>
        <p:nvSpPr>
          <p:cNvPr id="64519" name="Rectangle 162"/>
          <p:cNvSpPr>
            <a:spLocks noChangeArrowheads="1"/>
          </p:cNvSpPr>
          <p:nvPr/>
        </p:nvSpPr>
        <p:spPr bwMode="auto">
          <a:xfrm>
            <a:off x="2189163" y="1433513"/>
            <a:ext cx="403225" cy="334962"/>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op</a:t>
            </a:r>
          </a:p>
        </p:txBody>
      </p:sp>
      <p:sp>
        <p:nvSpPr>
          <p:cNvPr id="64520" name="Rectangle 163"/>
          <p:cNvSpPr>
            <a:spLocks noChangeArrowheads="1"/>
          </p:cNvSpPr>
          <p:nvPr/>
        </p:nvSpPr>
        <p:spPr bwMode="auto">
          <a:xfrm>
            <a:off x="2570163" y="1433513"/>
            <a:ext cx="852487" cy="33496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00 0000</a:t>
            </a:r>
          </a:p>
        </p:txBody>
      </p:sp>
      <p:sp>
        <p:nvSpPr>
          <p:cNvPr id="64521" name="Rectangle 164"/>
          <p:cNvSpPr>
            <a:spLocks noChangeArrowheads="1"/>
          </p:cNvSpPr>
          <p:nvPr/>
        </p:nvSpPr>
        <p:spPr bwMode="auto">
          <a:xfrm>
            <a:off x="3332163" y="1433513"/>
            <a:ext cx="852487" cy="33496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00 0000</a:t>
            </a:r>
          </a:p>
        </p:txBody>
      </p:sp>
      <p:sp>
        <p:nvSpPr>
          <p:cNvPr id="64522" name="Rectangle 165"/>
          <p:cNvSpPr>
            <a:spLocks noChangeArrowheads="1"/>
          </p:cNvSpPr>
          <p:nvPr/>
        </p:nvSpPr>
        <p:spPr bwMode="auto">
          <a:xfrm>
            <a:off x="4094163" y="1433513"/>
            <a:ext cx="852487" cy="33496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00 1101</a:t>
            </a:r>
          </a:p>
        </p:txBody>
      </p:sp>
      <p:sp>
        <p:nvSpPr>
          <p:cNvPr id="64523" name="Rectangle 166"/>
          <p:cNvSpPr>
            <a:spLocks noChangeArrowheads="1"/>
          </p:cNvSpPr>
          <p:nvPr/>
        </p:nvSpPr>
        <p:spPr bwMode="auto">
          <a:xfrm>
            <a:off x="4856163" y="1433513"/>
            <a:ext cx="852487" cy="33496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10 0011</a:t>
            </a:r>
          </a:p>
        </p:txBody>
      </p:sp>
      <p:sp>
        <p:nvSpPr>
          <p:cNvPr id="64524" name="Rectangle 167"/>
          <p:cNvSpPr>
            <a:spLocks noChangeArrowheads="1"/>
          </p:cNvSpPr>
          <p:nvPr/>
        </p:nvSpPr>
        <p:spPr bwMode="auto">
          <a:xfrm>
            <a:off x="5618163" y="1433513"/>
            <a:ext cx="852487" cy="33496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10 1011</a:t>
            </a:r>
          </a:p>
        </p:txBody>
      </p:sp>
      <p:sp>
        <p:nvSpPr>
          <p:cNvPr id="64525" name="Rectangle 168"/>
          <p:cNvSpPr>
            <a:spLocks noChangeArrowheads="1"/>
          </p:cNvSpPr>
          <p:nvPr/>
        </p:nvSpPr>
        <p:spPr bwMode="auto">
          <a:xfrm>
            <a:off x="6380163" y="1433513"/>
            <a:ext cx="852487" cy="33496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00 0100</a:t>
            </a:r>
          </a:p>
        </p:txBody>
      </p:sp>
      <p:sp>
        <p:nvSpPr>
          <p:cNvPr id="64526" name="Rectangle 169"/>
          <p:cNvSpPr>
            <a:spLocks noChangeArrowheads="1"/>
          </p:cNvSpPr>
          <p:nvPr/>
        </p:nvSpPr>
        <p:spPr bwMode="auto">
          <a:xfrm>
            <a:off x="7142163" y="1433513"/>
            <a:ext cx="852487" cy="33496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00 0010</a:t>
            </a:r>
          </a:p>
        </p:txBody>
      </p:sp>
      <p:sp>
        <p:nvSpPr>
          <p:cNvPr id="64527" name="Line 170"/>
          <p:cNvSpPr>
            <a:spLocks noChangeShapeType="1"/>
          </p:cNvSpPr>
          <p:nvPr/>
        </p:nvSpPr>
        <p:spPr bwMode="auto">
          <a:xfrm flipV="1">
            <a:off x="2590800" y="1122363"/>
            <a:ext cx="0" cy="6350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4528" name="Line 171"/>
          <p:cNvSpPr>
            <a:spLocks noChangeShapeType="1"/>
          </p:cNvSpPr>
          <p:nvPr/>
        </p:nvSpPr>
        <p:spPr bwMode="auto">
          <a:xfrm>
            <a:off x="2603500" y="1135063"/>
            <a:ext cx="53086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4529" name="Line 172"/>
          <p:cNvSpPr>
            <a:spLocks noChangeShapeType="1"/>
          </p:cNvSpPr>
          <p:nvPr/>
        </p:nvSpPr>
        <p:spPr bwMode="auto">
          <a:xfrm flipV="1">
            <a:off x="3352800" y="1122363"/>
            <a:ext cx="0" cy="6350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4530" name="Line 173"/>
          <p:cNvSpPr>
            <a:spLocks noChangeShapeType="1"/>
          </p:cNvSpPr>
          <p:nvPr/>
        </p:nvSpPr>
        <p:spPr bwMode="auto">
          <a:xfrm flipV="1">
            <a:off x="4114800" y="1122363"/>
            <a:ext cx="0" cy="6350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4531" name="Line 174"/>
          <p:cNvSpPr>
            <a:spLocks noChangeShapeType="1"/>
          </p:cNvSpPr>
          <p:nvPr/>
        </p:nvSpPr>
        <p:spPr bwMode="auto">
          <a:xfrm flipV="1">
            <a:off x="4876800" y="1427163"/>
            <a:ext cx="0" cy="3302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4532" name="Line 175"/>
          <p:cNvSpPr>
            <a:spLocks noChangeShapeType="1"/>
          </p:cNvSpPr>
          <p:nvPr/>
        </p:nvSpPr>
        <p:spPr bwMode="auto">
          <a:xfrm flipV="1">
            <a:off x="5638800" y="1427163"/>
            <a:ext cx="0" cy="3302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4533" name="Line 176"/>
          <p:cNvSpPr>
            <a:spLocks noChangeShapeType="1"/>
          </p:cNvSpPr>
          <p:nvPr/>
        </p:nvSpPr>
        <p:spPr bwMode="auto">
          <a:xfrm flipV="1">
            <a:off x="6400800" y="1427163"/>
            <a:ext cx="0" cy="3302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4534" name="Line 177"/>
          <p:cNvSpPr>
            <a:spLocks noChangeShapeType="1"/>
          </p:cNvSpPr>
          <p:nvPr/>
        </p:nvSpPr>
        <p:spPr bwMode="auto">
          <a:xfrm flipV="1">
            <a:off x="7162800" y="1427163"/>
            <a:ext cx="0" cy="3302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4535" name="Line 178"/>
          <p:cNvSpPr>
            <a:spLocks noChangeShapeType="1"/>
          </p:cNvSpPr>
          <p:nvPr/>
        </p:nvSpPr>
        <p:spPr bwMode="auto">
          <a:xfrm flipV="1">
            <a:off x="7924800" y="1122363"/>
            <a:ext cx="0" cy="6350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4536" name="Rectangle 179"/>
          <p:cNvSpPr>
            <a:spLocks noChangeArrowheads="1"/>
          </p:cNvSpPr>
          <p:nvPr/>
        </p:nvSpPr>
        <p:spPr bwMode="auto">
          <a:xfrm>
            <a:off x="214313" y="1357313"/>
            <a:ext cx="1179512" cy="333375"/>
          </a:xfrm>
          <a:prstGeom prst="rect">
            <a:avLst/>
          </a:prstGeom>
          <a:noFill/>
          <a:ln w="12700">
            <a:noFill/>
            <a:miter lim="800000"/>
            <a:headEnd/>
            <a:tailEnd/>
          </a:ln>
        </p:spPr>
        <p:txBody>
          <a:bodyPr wrap="none" lIns="90488" tIns="44450" rIns="90488" bIns="44450">
            <a:spAutoFit/>
          </a:bodyPr>
          <a:lstStyle/>
          <a:p>
            <a:pPr algn="ctr">
              <a:defRPr/>
            </a:pPr>
            <a:r>
              <a:rPr lang="en-US" sz="1600">
                <a:latin typeface="+mn-lt"/>
                <a:ea typeface="ＭＳ Ｐゴシック" charset="-128"/>
                <a:cs typeface="ＭＳ Ｐゴシック" charset="-128"/>
              </a:rPr>
              <a:t>Appendix A</a:t>
            </a:r>
          </a:p>
        </p:txBody>
      </p:sp>
      <p:sp>
        <p:nvSpPr>
          <p:cNvPr id="64537" name="Line 180"/>
          <p:cNvSpPr>
            <a:spLocks noChangeShapeType="1"/>
          </p:cNvSpPr>
          <p:nvPr/>
        </p:nvSpPr>
        <p:spPr bwMode="auto">
          <a:xfrm>
            <a:off x="1155700" y="1287463"/>
            <a:ext cx="889000" cy="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64538" name="Rectangle 181"/>
          <p:cNvSpPr>
            <a:spLocks noChangeArrowheads="1"/>
          </p:cNvSpPr>
          <p:nvPr/>
        </p:nvSpPr>
        <p:spPr bwMode="auto">
          <a:xfrm>
            <a:off x="2570163" y="1128713"/>
            <a:ext cx="852487" cy="33496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10 0000</a:t>
            </a:r>
          </a:p>
        </p:txBody>
      </p:sp>
      <p:sp>
        <p:nvSpPr>
          <p:cNvPr id="64539" name="Rectangle 182"/>
          <p:cNvSpPr>
            <a:spLocks noChangeArrowheads="1"/>
          </p:cNvSpPr>
          <p:nvPr/>
        </p:nvSpPr>
        <p:spPr bwMode="auto">
          <a:xfrm>
            <a:off x="715963" y="1128713"/>
            <a:ext cx="481012" cy="334962"/>
          </a:xfrm>
          <a:prstGeom prst="rect">
            <a:avLst/>
          </a:prstGeom>
          <a:noFill/>
          <a:ln w="12700">
            <a:noFill/>
            <a:miter lim="800000"/>
            <a:headEnd/>
            <a:tailEnd/>
          </a:ln>
        </p:spPr>
        <p:txBody>
          <a:bodyPr wrap="none" lIns="90488" tIns="44450" rIns="90488" bIns="44450">
            <a:spAutoFit/>
          </a:bodyPr>
          <a:lstStyle/>
          <a:p>
            <a:pPr algn="ctr">
              <a:defRPr/>
            </a:pPr>
            <a:r>
              <a:rPr lang="en-US" sz="1600">
                <a:latin typeface="+mn-lt"/>
                <a:ea typeface="ＭＳ Ｐゴシック" charset="-128"/>
                <a:cs typeface="ＭＳ Ｐゴシック" charset="-128"/>
              </a:rPr>
              <a:t>See</a:t>
            </a:r>
          </a:p>
        </p:txBody>
      </p:sp>
      <p:sp>
        <p:nvSpPr>
          <p:cNvPr id="64540" name="Line 183"/>
          <p:cNvSpPr>
            <a:spLocks noChangeShapeType="1"/>
          </p:cNvSpPr>
          <p:nvPr/>
        </p:nvSpPr>
        <p:spPr bwMode="auto">
          <a:xfrm>
            <a:off x="1524000" y="1300163"/>
            <a:ext cx="0" cy="2794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4541" name="Line 184"/>
          <p:cNvSpPr>
            <a:spLocks noChangeShapeType="1"/>
          </p:cNvSpPr>
          <p:nvPr/>
        </p:nvSpPr>
        <p:spPr bwMode="auto">
          <a:xfrm>
            <a:off x="1536700" y="1592263"/>
            <a:ext cx="660400" cy="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64542" name="Rectangle 185"/>
          <p:cNvSpPr>
            <a:spLocks noChangeArrowheads="1"/>
          </p:cNvSpPr>
          <p:nvPr/>
        </p:nvSpPr>
        <p:spPr bwMode="auto">
          <a:xfrm>
            <a:off x="3332163" y="1128713"/>
            <a:ext cx="852487" cy="33496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10 0010</a:t>
            </a:r>
          </a:p>
        </p:txBody>
      </p:sp>
      <p:sp>
        <p:nvSpPr>
          <p:cNvPr id="64543" name="Rectangle 186"/>
          <p:cNvSpPr>
            <a:spLocks noChangeArrowheads="1"/>
          </p:cNvSpPr>
          <p:nvPr/>
        </p:nvSpPr>
        <p:spPr bwMode="auto">
          <a:xfrm>
            <a:off x="5084763" y="1128713"/>
            <a:ext cx="1644650" cy="334962"/>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We Don’t Care :-)</a:t>
            </a:r>
          </a:p>
        </p:txBody>
      </p:sp>
    </p:spTree>
    <p:extLst>
      <p:ext uri="{BB962C8B-B14F-4D97-AF65-F5344CB8AC3E}">
        <p14:creationId xmlns:p14="http://schemas.microsoft.com/office/powerpoint/2010/main" val="18612133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5"/>
          <p:cNvSpPr>
            <a:spLocks noGrp="1" noChangeArrowheads="1"/>
          </p:cNvSpPr>
          <p:nvPr>
            <p:ph type="title"/>
          </p:nvPr>
        </p:nvSpPr>
        <p:spPr/>
        <p:txBody>
          <a:bodyPr/>
          <a:lstStyle/>
          <a:p>
            <a:r>
              <a:rPr lang="en-US" dirty="0" smtClean="0"/>
              <a:t>No More Magic!</a:t>
            </a:r>
            <a:endParaRPr lang="en-US" dirty="0"/>
          </a:p>
        </p:txBody>
      </p:sp>
      <p:sp>
        <p:nvSpPr>
          <p:cNvPr id="45" name="Slide Number Placeholder 44"/>
          <p:cNvSpPr>
            <a:spLocks noGrp="1"/>
          </p:cNvSpPr>
          <p:nvPr>
            <p:ph type="sldNum" sz="quarter" idx="4294967295"/>
          </p:nvPr>
        </p:nvSpPr>
        <p:spPr>
          <a:xfrm>
            <a:off x="6553200" y="6356352"/>
            <a:ext cx="2133600" cy="365125"/>
          </a:xfrm>
        </p:spPr>
        <p:txBody>
          <a:bodyPr/>
          <a:lstStyle/>
          <a:p>
            <a:fld id="{3CC63E4C-4642-794D-A2FD-70F6B81535F5}" type="slidenum">
              <a:rPr lang="en-US" smtClean="0"/>
              <a:pPr/>
              <a:t>5</a:t>
            </a:fld>
            <a:endParaRPr lang="en-US" dirty="0"/>
          </a:p>
        </p:txBody>
      </p:sp>
      <p:grpSp>
        <p:nvGrpSpPr>
          <p:cNvPr id="2" name="Group 42"/>
          <p:cNvGrpSpPr/>
          <p:nvPr/>
        </p:nvGrpSpPr>
        <p:grpSpPr>
          <a:xfrm>
            <a:off x="31036" y="1347657"/>
            <a:ext cx="9351851" cy="5236025"/>
            <a:chOff x="495300" y="1657219"/>
            <a:chExt cx="8589778" cy="4820157"/>
          </a:xfrm>
        </p:grpSpPr>
        <p:sp>
          <p:nvSpPr>
            <p:cNvPr id="26663" name="Oval 3" descr="5%"/>
            <p:cNvSpPr>
              <a:spLocks noChangeArrowheads="1"/>
            </p:cNvSpPr>
            <p:nvPr/>
          </p:nvSpPr>
          <p:spPr bwMode="auto">
            <a:xfrm>
              <a:off x="495300" y="1755139"/>
              <a:ext cx="8305800" cy="4722237"/>
            </a:xfrm>
            <a:prstGeom prst="ellipse">
              <a:avLst/>
            </a:prstGeom>
            <a:pattFill prst="pct5">
              <a:fgClr>
                <a:schemeClr val="hlink"/>
              </a:fgClr>
              <a:bgClr>
                <a:srgbClr val="FFFFFF"/>
              </a:bgClr>
            </a:pattFill>
            <a:ln w="28575">
              <a:solidFill>
                <a:schemeClr val="accent2"/>
              </a:solidFill>
              <a:round/>
              <a:headEnd/>
              <a:tailEnd/>
            </a:ln>
          </p:spPr>
          <p:txBody>
            <a:bodyPr wrap="none" anchor="ctr">
              <a:prstTxWarp prst="textNoShape">
                <a:avLst/>
              </a:prstTxWarp>
            </a:bodyPr>
            <a:lstStyle/>
            <a:p>
              <a:endParaRPr lang="en-US"/>
            </a:p>
          </p:txBody>
        </p:sp>
        <p:sp>
          <p:nvSpPr>
            <p:cNvPr id="26664" name="Text Box 4"/>
            <p:cNvSpPr txBox="1">
              <a:spLocks noChangeArrowheads="1"/>
            </p:cNvSpPr>
            <p:nvPr/>
          </p:nvSpPr>
          <p:spPr bwMode="auto">
            <a:xfrm>
              <a:off x="7137187" y="1657219"/>
              <a:ext cx="1947891" cy="4164972"/>
            </a:xfrm>
            <a:prstGeom prst="rect">
              <a:avLst/>
            </a:prstGeom>
            <a:noFill/>
            <a:ln w="12700">
              <a:noFill/>
              <a:miter lim="800000"/>
              <a:headEnd/>
              <a:tailEnd/>
            </a:ln>
          </p:spPr>
          <p:txBody>
            <a:bodyPr wrap="square">
              <a:prstTxWarp prst="textNoShape">
                <a:avLst/>
              </a:prstTxWarp>
              <a:spAutoFit/>
            </a:bodyPr>
            <a:lstStyle/>
            <a:p>
              <a:pPr algn="l"/>
              <a:r>
                <a:rPr lang="en-US" sz="3200" b="1" dirty="0" smtClean="0">
                  <a:solidFill>
                    <a:srgbClr val="FF0000"/>
                  </a:solidFill>
                </a:rPr>
                <a:t>CS61A</a:t>
              </a:r>
            </a:p>
            <a:p>
              <a:pPr algn="l"/>
              <a:r>
                <a:rPr lang="en-US" sz="3200" b="1" dirty="0" smtClean="0">
                  <a:solidFill>
                    <a:srgbClr val="FF0000"/>
                  </a:solidFill>
                </a:rPr>
                <a:t>CS61B</a:t>
              </a:r>
            </a:p>
            <a:p>
              <a:pPr algn="l"/>
              <a:r>
                <a:rPr lang="en-US" sz="3200" b="1" dirty="0" smtClean="0">
                  <a:solidFill>
                    <a:srgbClr val="FF0000"/>
                  </a:solidFill>
                </a:rPr>
                <a:t>CS61C </a:t>
              </a:r>
              <a:r>
                <a:rPr lang="en-US" sz="3200" b="1" dirty="0" smtClean="0">
                  <a:solidFill>
                    <a:srgbClr val="FF0000"/>
                  </a:solidFill>
                  <a:latin typeface="Zapf Dingbats"/>
                  <a:ea typeface="Zapf Dingbats"/>
                  <a:cs typeface="Zapf Dingbats"/>
                  <a:sym typeface="Zapf Dingbats"/>
                </a:rPr>
                <a:t>✔</a:t>
              </a:r>
              <a:endParaRPr lang="en-US" sz="3200" b="1" dirty="0" smtClean="0">
                <a:solidFill>
                  <a:srgbClr val="FF0000"/>
                </a:solidFill>
              </a:endParaRPr>
            </a:p>
            <a:p>
              <a:pPr algn="l"/>
              <a:r>
                <a:rPr lang="en-US" sz="3200" b="1" dirty="0" smtClean="0">
                  <a:solidFill>
                    <a:srgbClr val="FF0000"/>
                  </a:solidFill>
                </a:rPr>
                <a:t>CS61C </a:t>
              </a:r>
              <a:r>
                <a:rPr lang="en-US" sz="3200" b="1" dirty="0" smtClean="0">
                  <a:solidFill>
                    <a:srgbClr val="FF0000"/>
                  </a:solidFill>
                  <a:latin typeface="Zapf Dingbats"/>
                  <a:ea typeface="Zapf Dingbats"/>
                  <a:cs typeface="Zapf Dingbats"/>
                  <a:sym typeface="Zapf Dingbats"/>
                </a:rPr>
                <a:t>✔</a:t>
              </a:r>
              <a:endParaRPr lang="en-US" sz="3200" b="1" dirty="0" smtClean="0">
                <a:solidFill>
                  <a:srgbClr val="FF0000"/>
                </a:solidFill>
              </a:endParaRPr>
            </a:p>
            <a:p>
              <a:pPr algn="l"/>
              <a:r>
                <a:rPr lang="en-US" sz="3200" b="1" dirty="0" smtClean="0">
                  <a:solidFill>
                    <a:srgbClr val="FF0000"/>
                  </a:solidFill>
                </a:rPr>
                <a:t>CS61C </a:t>
              </a:r>
              <a:r>
                <a:rPr lang="en-US" sz="3200" b="1" dirty="0" smtClean="0">
                  <a:solidFill>
                    <a:srgbClr val="FF0000"/>
                  </a:solidFill>
                  <a:latin typeface="Zapf Dingbats"/>
                  <a:ea typeface="Zapf Dingbats"/>
                  <a:cs typeface="Zapf Dingbats"/>
                  <a:sym typeface="Zapf Dingbats"/>
                </a:rPr>
                <a:t>✔</a:t>
              </a:r>
              <a:endParaRPr lang="en-US" sz="3200" b="1" dirty="0">
                <a:solidFill>
                  <a:srgbClr val="FF0000"/>
                </a:solidFill>
              </a:endParaRPr>
            </a:p>
            <a:p>
              <a:pPr algn="l"/>
              <a:r>
                <a:rPr lang="en-US" sz="3200" b="1" dirty="0" smtClean="0">
                  <a:solidFill>
                    <a:srgbClr val="FF0000"/>
                  </a:solidFill>
                </a:rPr>
                <a:t>CS61C </a:t>
              </a:r>
              <a:r>
                <a:rPr lang="en-US" sz="3200" b="1" dirty="0" smtClean="0">
                  <a:solidFill>
                    <a:srgbClr val="FF0000"/>
                  </a:solidFill>
                  <a:latin typeface="Wingdings"/>
                  <a:ea typeface="Wingdings"/>
                  <a:cs typeface="Wingdings"/>
                  <a:sym typeface="Wingdings"/>
                </a:rPr>
                <a:t></a:t>
              </a:r>
              <a:endParaRPr lang="en-US" sz="3200" b="1" dirty="0" smtClean="0">
                <a:solidFill>
                  <a:srgbClr val="FF0000"/>
                </a:solidFill>
              </a:endParaRPr>
            </a:p>
            <a:p>
              <a:pPr algn="l"/>
              <a:r>
                <a:rPr lang="en-US" sz="3200" b="1" dirty="0" smtClean="0">
                  <a:solidFill>
                    <a:srgbClr val="FF0000"/>
                  </a:solidFill>
                </a:rPr>
                <a:t>CS61C </a:t>
              </a:r>
              <a:r>
                <a:rPr lang="en-US" sz="3200" b="1" dirty="0" smtClean="0">
                  <a:solidFill>
                    <a:srgbClr val="FF0000"/>
                  </a:solidFill>
                  <a:latin typeface="Zapf Dingbats"/>
                  <a:ea typeface="Zapf Dingbats"/>
                  <a:cs typeface="Zapf Dingbats"/>
                  <a:sym typeface="Zapf Dingbats"/>
                </a:rPr>
                <a:t>✔</a:t>
              </a:r>
              <a:endParaRPr lang="en-US" sz="3200" b="1" dirty="0">
                <a:solidFill>
                  <a:srgbClr val="FF0000"/>
                </a:solidFill>
              </a:endParaRPr>
            </a:p>
            <a:p>
              <a:pPr algn="l"/>
              <a:r>
                <a:rPr lang="en-US" sz="3200" b="1" dirty="0" smtClean="0">
                  <a:solidFill>
                    <a:srgbClr val="FF0000"/>
                  </a:solidFill>
                </a:rPr>
                <a:t>EE40</a:t>
              </a:r>
            </a:p>
            <a:p>
              <a:pPr algn="l"/>
              <a:r>
                <a:rPr lang="en-US" sz="3200" b="1" dirty="0" err="1" smtClean="0">
                  <a:solidFill>
                    <a:srgbClr val="FF0000"/>
                  </a:solidFill>
                </a:rPr>
                <a:t>Phys</a:t>
              </a:r>
              <a:r>
                <a:rPr lang="en-US" sz="3200" b="1" dirty="0" smtClean="0">
                  <a:solidFill>
                    <a:srgbClr val="FF0000"/>
                  </a:solidFill>
                </a:rPr>
                <a:t> 7B</a:t>
              </a:r>
              <a:endParaRPr lang="en-US" sz="3200" dirty="0">
                <a:solidFill>
                  <a:srgbClr val="FF0000"/>
                </a:solidFill>
              </a:endParaRPr>
            </a:p>
          </p:txBody>
        </p:sp>
        <p:sp>
          <p:nvSpPr>
            <p:cNvPr id="26629" name="Rectangle 7"/>
            <p:cNvSpPr>
              <a:spLocks noChangeArrowheads="1"/>
            </p:cNvSpPr>
            <p:nvPr/>
          </p:nvSpPr>
          <p:spPr bwMode="auto">
            <a:xfrm>
              <a:off x="4914900" y="3848352"/>
              <a:ext cx="1282700" cy="305783"/>
            </a:xfrm>
            <a:prstGeom prst="rect">
              <a:avLst/>
            </a:prstGeom>
            <a:noFill/>
            <a:ln w="12700">
              <a:noFill/>
              <a:miter lim="800000"/>
              <a:headEnd/>
              <a:tailEnd/>
            </a:ln>
          </p:spPr>
          <p:txBody>
            <a:bodyPr wrap="square" lIns="63500" tIns="25400" rIns="63500" bIns="25400">
              <a:prstTxWarp prst="textNoShape">
                <a:avLst/>
              </a:prstTxWarp>
              <a:spAutoFit/>
            </a:bodyPr>
            <a:lstStyle/>
            <a:p>
              <a:pPr algn="l">
                <a:lnSpc>
                  <a:spcPct val="102000"/>
                </a:lnSpc>
              </a:pPr>
              <a:r>
                <a:rPr lang="en-US" sz="1800" b="1">
                  <a:solidFill>
                    <a:schemeClr val="tx1"/>
                  </a:solidFill>
                </a:rPr>
                <a:t>I/O system</a:t>
              </a:r>
            </a:p>
          </p:txBody>
        </p:sp>
        <p:sp>
          <p:nvSpPr>
            <p:cNvPr id="26630" name="Rectangle 8"/>
            <p:cNvSpPr>
              <a:spLocks noChangeArrowheads="1"/>
            </p:cNvSpPr>
            <p:nvPr/>
          </p:nvSpPr>
          <p:spPr bwMode="auto">
            <a:xfrm>
              <a:off x="3251200" y="5265990"/>
              <a:ext cx="25400" cy="279400"/>
            </a:xfrm>
            <a:prstGeom prst="rect">
              <a:avLst/>
            </a:prstGeom>
            <a:noFill/>
            <a:ln w="76200">
              <a:noFill/>
              <a:miter lim="800000"/>
              <a:headEnd/>
              <a:tailEnd/>
            </a:ln>
          </p:spPr>
          <p:txBody>
            <a:bodyPr wrap="none" anchor="ctr">
              <a:prstTxWarp prst="textNoShape">
                <a:avLst/>
              </a:prstTxWarp>
            </a:bodyPr>
            <a:lstStyle/>
            <a:p>
              <a:endParaRPr lang="en-US"/>
            </a:p>
          </p:txBody>
        </p:sp>
        <p:sp>
          <p:nvSpPr>
            <p:cNvPr id="26631" name="Rectangle 9"/>
            <p:cNvSpPr>
              <a:spLocks noChangeArrowheads="1"/>
            </p:cNvSpPr>
            <p:nvPr/>
          </p:nvSpPr>
          <p:spPr bwMode="auto">
            <a:xfrm>
              <a:off x="2705100" y="3848352"/>
              <a:ext cx="1244600" cy="305783"/>
            </a:xfrm>
            <a:prstGeom prst="rect">
              <a:avLst/>
            </a:prstGeom>
            <a:noFill/>
            <a:ln w="12700">
              <a:noFill/>
              <a:miter lim="800000"/>
              <a:headEnd/>
              <a:tailEnd/>
            </a:ln>
          </p:spPr>
          <p:txBody>
            <a:bodyPr wrap="square" lIns="63500" tIns="25400" rIns="63500" bIns="25400">
              <a:prstTxWarp prst="textNoShape">
                <a:avLst/>
              </a:prstTxWarp>
              <a:spAutoFit/>
            </a:bodyPr>
            <a:lstStyle/>
            <a:p>
              <a:pPr algn="l">
                <a:lnSpc>
                  <a:spcPct val="102000"/>
                </a:lnSpc>
              </a:pPr>
              <a:r>
                <a:rPr lang="en-US" sz="1800" b="1">
                  <a:solidFill>
                    <a:schemeClr val="tx1"/>
                  </a:solidFill>
                </a:rPr>
                <a:t>Processor</a:t>
              </a:r>
            </a:p>
          </p:txBody>
        </p:sp>
        <p:sp>
          <p:nvSpPr>
            <p:cNvPr id="26632" name="Rectangle 10"/>
            <p:cNvSpPr>
              <a:spLocks noChangeArrowheads="1"/>
            </p:cNvSpPr>
            <p:nvPr/>
          </p:nvSpPr>
          <p:spPr bwMode="auto">
            <a:xfrm>
              <a:off x="2628900" y="3842002"/>
              <a:ext cx="3810000" cy="381000"/>
            </a:xfrm>
            <a:prstGeom prst="rect">
              <a:avLst/>
            </a:prstGeom>
            <a:noFill/>
            <a:ln w="28575">
              <a:solidFill>
                <a:schemeClr val="tx1"/>
              </a:solidFill>
              <a:miter lim="800000"/>
              <a:headEnd/>
              <a:tailEnd/>
            </a:ln>
          </p:spPr>
          <p:txBody>
            <a:bodyPr wrap="none" anchor="ctr">
              <a:prstTxWarp prst="textNoShape">
                <a:avLst/>
              </a:prstTxWarp>
            </a:bodyPr>
            <a:lstStyle/>
            <a:p>
              <a:endParaRPr lang="en-US"/>
            </a:p>
          </p:txBody>
        </p:sp>
        <p:sp>
          <p:nvSpPr>
            <p:cNvPr id="26633" name="Line 11"/>
            <p:cNvSpPr>
              <a:spLocks noChangeShapeType="1"/>
            </p:cNvSpPr>
            <p:nvPr/>
          </p:nvSpPr>
          <p:spPr bwMode="auto">
            <a:xfrm>
              <a:off x="4914900" y="3848352"/>
              <a:ext cx="0" cy="371475"/>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6634" name="Rectangle 12"/>
            <p:cNvSpPr>
              <a:spLocks noChangeArrowheads="1"/>
            </p:cNvSpPr>
            <p:nvPr/>
          </p:nvSpPr>
          <p:spPr bwMode="auto">
            <a:xfrm>
              <a:off x="3086100" y="2933952"/>
              <a:ext cx="1117600" cy="305783"/>
            </a:xfrm>
            <a:prstGeom prst="rect">
              <a:avLst/>
            </a:prstGeom>
            <a:noFill/>
            <a:ln w="12700">
              <a:noFill/>
              <a:miter lim="800000"/>
              <a:headEnd/>
              <a:tailEnd/>
            </a:ln>
          </p:spPr>
          <p:txBody>
            <a:bodyPr wrap="square" lIns="63500" tIns="25400" rIns="63500" bIns="25400">
              <a:prstTxWarp prst="textNoShape">
                <a:avLst/>
              </a:prstTxWarp>
              <a:spAutoFit/>
            </a:bodyPr>
            <a:lstStyle/>
            <a:p>
              <a:pPr algn="l">
                <a:lnSpc>
                  <a:spcPct val="102000"/>
                </a:lnSpc>
              </a:pPr>
              <a:r>
                <a:rPr lang="en-US" sz="1800" b="1">
                  <a:solidFill>
                    <a:schemeClr val="tx1"/>
                  </a:solidFill>
                </a:rPr>
                <a:t>Compiler</a:t>
              </a:r>
            </a:p>
          </p:txBody>
        </p:sp>
        <p:sp>
          <p:nvSpPr>
            <p:cNvPr id="26635" name="Rectangle 13"/>
            <p:cNvSpPr>
              <a:spLocks noChangeArrowheads="1"/>
            </p:cNvSpPr>
            <p:nvPr/>
          </p:nvSpPr>
          <p:spPr bwMode="auto">
            <a:xfrm>
              <a:off x="3086100" y="3314952"/>
              <a:ext cx="1295400" cy="330200"/>
            </a:xfrm>
            <a:prstGeom prst="rect">
              <a:avLst/>
            </a:prstGeom>
            <a:noFill/>
            <a:ln w="28575">
              <a:solidFill>
                <a:schemeClr val="tx1"/>
              </a:solidFill>
              <a:miter lim="800000"/>
              <a:headEnd/>
              <a:tailEnd/>
            </a:ln>
          </p:spPr>
          <p:txBody>
            <a:bodyPr wrap="none" anchor="ctr">
              <a:prstTxWarp prst="textNoShape">
                <a:avLst/>
              </a:prstTxWarp>
            </a:bodyPr>
            <a:lstStyle/>
            <a:p>
              <a:endParaRPr lang="en-US"/>
            </a:p>
          </p:txBody>
        </p:sp>
        <p:sp>
          <p:nvSpPr>
            <p:cNvPr id="26636" name="Rectangle 14"/>
            <p:cNvSpPr>
              <a:spLocks noChangeArrowheads="1"/>
            </p:cNvSpPr>
            <p:nvPr/>
          </p:nvSpPr>
          <p:spPr bwMode="auto">
            <a:xfrm>
              <a:off x="4610100" y="2629153"/>
              <a:ext cx="1206500" cy="305783"/>
            </a:xfrm>
            <a:prstGeom prst="rect">
              <a:avLst/>
            </a:prstGeom>
            <a:noFill/>
            <a:ln w="12700">
              <a:noFill/>
              <a:miter lim="800000"/>
              <a:headEnd/>
              <a:tailEnd/>
            </a:ln>
          </p:spPr>
          <p:txBody>
            <a:bodyPr wrap="square" lIns="63500" tIns="25400" rIns="63500" bIns="25400">
              <a:prstTxWarp prst="textNoShape">
                <a:avLst/>
              </a:prstTxWarp>
              <a:spAutoFit/>
            </a:bodyPr>
            <a:lstStyle/>
            <a:p>
              <a:pPr algn="l">
                <a:lnSpc>
                  <a:spcPct val="102000"/>
                </a:lnSpc>
              </a:pPr>
              <a:r>
                <a:rPr lang="en-US" sz="1800" b="1">
                  <a:solidFill>
                    <a:schemeClr val="tx1"/>
                  </a:solidFill>
                </a:rPr>
                <a:t>Operating</a:t>
              </a:r>
            </a:p>
          </p:txBody>
        </p:sp>
        <p:sp>
          <p:nvSpPr>
            <p:cNvPr id="26637" name="Rectangle 15"/>
            <p:cNvSpPr>
              <a:spLocks noChangeArrowheads="1"/>
            </p:cNvSpPr>
            <p:nvPr/>
          </p:nvSpPr>
          <p:spPr bwMode="auto">
            <a:xfrm>
              <a:off x="4622800" y="2933952"/>
              <a:ext cx="1270000" cy="565299"/>
            </a:xfrm>
            <a:prstGeom prst="rect">
              <a:avLst/>
            </a:prstGeom>
            <a:noFill/>
            <a:ln w="12700">
              <a:noFill/>
              <a:miter lim="800000"/>
              <a:headEnd/>
              <a:tailEnd/>
            </a:ln>
          </p:spPr>
          <p:txBody>
            <a:bodyPr wrap="square" lIns="63500" tIns="25400" rIns="63500" bIns="25400">
              <a:prstTxWarp prst="textNoShape">
                <a:avLst/>
              </a:prstTxWarp>
              <a:spAutoFit/>
            </a:bodyPr>
            <a:lstStyle/>
            <a:p>
              <a:pPr>
                <a:lnSpc>
                  <a:spcPct val="102000"/>
                </a:lnSpc>
              </a:pPr>
              <a:r>
                <a:rPr lang="en-US" sz="1800" b="1">
                  <a:solidFill>
                    <a:schemeClr val="tx1"/>
                  </a:solidFill>
                </a:rPr>
                <a:t>System</a:t>
              </a:r>
            </a:p>
            <a:p>
              <a:pPr>
                <a:lnSpc>
                  <a:spcPct val="102000"/>
                </a:lnSpc>
              </a:pPr>
              <a:r>
                <a:rPr lang="en-US" sz="1800" b="1">
                  <a:solidFill>
                    <a:schemeClr val="tx1"/>
                  </a:solidFill>
                </a:rPr>
                <a:t>(Mac OSX)</a:t>
              </a:r>
            </a:p>
          </p:txBody>
        </p:sp>
        <p:sp>
          <p:nvSpPr>
            <p:cNvPr id="26638" name="Line 16"/>
            <p:cNvSpPr>
              <a:spLocks noChangeShapeType="1"/>
            </p:cNvSpPr>
            <p:nvPr/>
          </p:nvSpPr>
          <p:spPr bwMode="auto">
            <a:xfrm flipV="1">
              <a:off x="3848100" y="2629152"/>
              <a:ext cx="0" cy="3556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6639" name="Line 17"/>
            <p:cNvSpPr>
              <a:spLocks noChangeShapeType="1"/>
            </p:cNvSpPr>
            <p:nvPr/>
          </p:nvSpPr>
          <p:spPr bwMode="auto">
            <a:xfrm>
              <a:off x="3854450" y="2629152"/>
              <a:ext cx="220345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6640" name="Line 18"/>
            <p:cNvSpPr>
              <a:spLocks noChangeShapeType="1"/>
            </p:cNvSpPr>
            <p:nvPr/>
          </p:nvSpPr>
          <p:spPr bwMode="auto">
            <a:xfrm>
              <a:off x="6057900" y="2629152"/>
              <a:ext cx="0" cy="10541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6641" name="Rectangle 19"/>
            <p:cNvSpPr>
              <a:spLocks noChangeArrowheads="1"/>
            </p:cNvSpPr>
            <p:nvPr/>
          </p:nvSpPr>
          <p:spPr bwMode="auto">
            <a:xfrm>
              <a:off x="3009900" y="2273552"/>
              <a:ext cx="2870200" cy="305783"/>
            </a:xfrm>
            <a:prstGeom prst="rect">
              <a:avLst/>
            </a:prstGeom>
            <a:noFill/>
            <a:ln w="12700">
              <a:noFill/>
              <a:miter lim="800000"/>
              <a:headEnd/>
              <a:tailEnd/>
            </a:ln>
          </p:spPr>
          <p:txBody>
            <a:bodyPr wrap="square" lIns="63500" tIns="25400" rIns="63500" bIns="25400">
              <a:prstTxWarp prst="textNoShape">
                <a:avLst/>
              </a:prstTxWarp>
              <a:spAutoFit/>
            </a:bodyPr>
            <a:lstStyle/>
            <a:p>
              <a:pPr algn="l">
                <a:lnSpc>
                  <a:spcPct val="102000"/>
                </a:lnSpc>
              </a:pPr>
              <a:r>
                <a:rPr lang="en-US" sz="1800" b="1">
                  <a:solidFill>
                    <a:schemeClr val="tx1"/>
                  </a:solidFill>
                </a:rPr>
                <a:t>Application (ex: browser)</a:t>
              </a:r>
            </a:p>
          </p:txBody>
        </p:sp>
        <p:sp>
          <p:nvSpPr>
            <p:cNvPr id="26642" name="Line 20"/>
            <p:cNvSpPr>
              <a:spLocks noChangeShapeType="1"/>
            </p:cNvSpPr>
            <p:nvPr/>
          </p:nvSpPr>
          <p:spPr bwMode="auto">
            <a:xfrm flipV="1">
              <a:off x="2781300" y="2171952"/>
              <a:ext cx="0" cy="14478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6643" name="Line 21"/>
            <p:cNvSpPr>
              <a:spLocks noChangeShapeType="1"/>
            </p:cNvSpPr>
            <p:nvPr/>
          </p:nvSpPr>
          <p:spPr bwMode="auto">
            <a:xfrm>
              <a:off x="5905500" y="2178302"/>
              <a:ext cx="0" cy="4445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6644" name="Rectangle 22"/>
            <p:cNvSpPr>
              <a:spLocks noChangeArrowheads="1"/>
            </p:cNvSpPr>
            <p:nvPr/>
          </p:nvSpPr>
          <p:spPr bwMode="auto">
            <a:xfrm>
              <a:off x="3540125" y="4669090"/>
              <a:ext cx="1651000" cy="305783"/>
            </a:xfrm>
            <a:prstGeom prst="rect">
              <a:avLst/>
            </a:prstGeom>
            <a:noFill/>
            <a:ln w="50800">
              <a:noFill/>
              <a:miter lim="800000"/>
              <a:headEnd/>
              <a:tailEnd/>
            </a:ln>
          </p:spPr>
          <p:txBody>
            <a:bodyPr wrap="square" lIns="63500" tIns="25400" rIns="63500" bIns="25400">
              <a:prstTxWarp prst="textNoShape">
                <a:avLst/>
              </a:prstTxWarp>
              <a:spAutoFit/>
            </a:bodyPr>
            <a:lstStyle/>
            <a:p>
              <a:pPr algn="l">
                <a:lnSpc>
                  <a:spcPct val="102000"/>
                </a:lnSpc>
              </a:pPr>
              <a:r>
                <a:rPr lang="en-US" sz="1800" b="1">
                  <a:solidFill>
                    <a:schemeClr val="tx1"/>
                  </a:solidFill>
                </a:rPr>
                <a:t>Digital Design</a:t>
              </a:r>
            </a:p>
          </p:txBody>
        </p:sp>
        <p:sp>
          <p:nvSpPr>
            <p:cNvPr id="26645" name="Rectangle 23"/>
            <p:cNvSpPr>
              <a:spLocks noChangeArrowheads="1"/>
            </p:cNvSpPr>
            <p:nvPr/>
          </p:nvSpPr>
          <p:spPr bwMode="auto">
            <a:xfrm>
              <a:off x="3076575" y="4672265"/>
              <a:ext cx="2654300" cy="342900"/>
            </a:xfrm>
            <a:prstGeom prst="rect">
              <a:avLst/>
            </a:prstGeom>
            <a:noFill/>
            <a:ln w="28575">
              <a:solidFill>
                <a:schemeClr val="tx1"/>
              </a:solidFill>
              <a:miter lim="800000"/>
              <a:headEnd/>
              <a:tailEnd/>
            </a:ln>
          </p:spPr>
          <p:txBody>
            <a:bodyPr wrap="none" anchor="ctr">
              <a:prstTxWarp prst="textNoShape">
                <a:avLst/>
              </a:prstTxWarp>
            </a:bodyPr>
            <a:lstStyle/>
            <a:p>
              <a:endParaRPr lang="en-US"/>
            </a:p>
          </p:txBody>
        </p:sp>
        <p:sp>
          <p:nvSpPr>
            <p:cNvPr id="26646" name="Rectangle 24"/>
            <p:cNvSpPr>
              <a:spLocks noChangeArrowheads="1"/>
            </p:cNvSpPr>
            <p:nvPr/>
          </p:nvSpPr>
          <p:spPr bwMode="auto">
            <a:xfrm>
              <a:off x="3527425" y="4996115"/>
              <a:ext cx="1676400" cy="305783"/>
            </a:xfrm>
            <a:prstGeom prst="rect">
              <a:avLst/>
            </a:prstGeom>
            <a:noFill/>
            <a:ln w="50800">
              <a:noFill/>
              <a:miter lim="800000"/>
              <a:headEnd/>
              <a:tailEnd/>
            </a:ln>
          </p:spPr>
          <p:txBody>
            <a:bodyPr wrap="square" lIns="63500" tIns="25400" rIns="63500" bIns="25400">
              <a:prstTxWarp prst="textNoShape">
                <a:avLst/>
              </a:prstTxWarp>
              <a:spAutoFit/>
            </a:bodyPr>
            <a:lstStyle/>
            <a:p>
              <a:pPr algn="l">
                <a:lnSpc>
                  <a:spcPct val="102000"/>
                </a:lnSpc>
              </a:pPr>
              <a:r>
                <a:rPr lang="en-US" sz="1800" b="1">
                  <a:solidFill>
                    <a:schemeClr val="tx1"/>
                  </a:solidFill>
                </a:rPr>
                <a:t>Circuit Design</a:t>
              </a:r>
            </a:p>
          </p:txBody>
        </p:sp>
        <p:sp>
          <p:nvSpPr>
            <p:cNvPr id="26647" name="Rectangle 25"/>
            <p:cNvSpPr>
              <a:spLocks noChangeArrowheads="1"/>
            </p:cNvSpPr>
            <p:nvPr/>
          </p:nvSpPr>
          <p:spPr bwMode="auto">
            <a:xfrm>
              <a:off x="3248025" y="5021515"/>
              <a:ext cx="2247900" cy="304800"/>
            </a:xfrm>
            <a:prstGeom prst="rect">
              <a:avLst/>
            </a:prstGeom>
            <a:noFill/>
            <a:ln w="28575">
              <a:solidFill>
                <a:schemeClr val="tx1"/>
              </a:solidFill>
              <a:miter lim="800000"/>
              <a:headEnd/>
              <a:tailEnd/>
            </a:ln>
          </p:spPr>
          <p:txBody>
            <a:bodyPr wrap="none" anchor="ctr">
              <a:prstTxWarp prst="textNoShape">
                <a:avLst/>
              </a:prstTxWarp>
            </a:bodyPr>
            <a:lstStyle/>
            <a:p>
              <a:endParaRPr lang="en-US"/>
            </a:p>
          </p:txBody>
        </p:sp>
        <p:sp>
          <p:nvSpPr>
            <p:cNvPr id="26648" name="Rectangle 26" descr="50%"/>
            <p:cNvSpPr>
              <a:spLocks noChangeArrowheads="1"/>
            </p:cNvSpPr>
            <p:nvPr/>
          </p:nvSpPr>
          <p:spPr bwMode="auto">
            <a:xfrm>
              <a:off x="1181100" y="3619752"/>
              <a:ext cx="5670550" cy="225425"/>
            </a:xfrm>
            <a:prstGeom prst="rect">
              <a:avLst/>
            </a:prstGeom>
            <a:pattFill prst="pct50">
              <a:fgClr>
                <a:schemeClr val="accent1"/>
              </a:fgClr>
              <a:bgClr>
                <a:schemeClr val="bg1"/>
              </a:bgClr>
            </a:pattFill>
            <a:ln w="12700">
              <a:solidFill>
                <a:schemeClr val="tx1"/>
              </a:solidFill>
              <a:miter lim="800000"/>
              <a:headEnd/>
              <a:tailEnd/>
            </a:ln>
          </p:spPr>
          <p:txBody>
            <a:bodyPr wrap="none" anchor="ctr">
              <a:prstTxWarp prst="textNoShape">
                <a:avLst/>
              </a:prstTxWarp>
            </a:bodyPr>
            <a:lstStyle/>
            <a:p>
              <a:endParaRPr lang="en-US"/>
            </a:p>
          </p:txBody>
        </p:sp>
        <p:sp>
          <p:nvSpPr>
            <p:cNvPr id="26649" name="Rectangle 27"/>
            <p:cNvSpPr>
              <a:spLocks noChangeArrowheads="1"/>
            </p:cNvSpPr>
            <p:nvPr/>
          </p:nvSpPr>
          <p:spPr bwMode="auto">
            <a:xfrm>
              <a:off x="2190746" y="3585703"/>
              <a:ext cx="3666723" cy="270346"/>
            </a:xfrm>
            <a:prstGeom prst="rect">
              <a:avLst/>
            </a:prstGeom>
            <a:noFill/>
            <a:ln w="12700">
              <a:noFill/>
              <a:miter lim="800000"/>
              <a:headEnd/>
              <a:tailEnd/>
            </a:ln>
          </p:spPr>
          <p:txBody>
            <a:bodyPr wrap="square" lIns="63500" tIns="25400" rIns="63500" bIns="25400">
              <a:prstTxWarp prst="textNoShape">
                <a:avLst/>
              </a:prstTxWarp>
              <a:spAutoFit/>
            </a:bodyPr>
            <a:lstStyle/>
            <a:p>
              <a:pPr algn="l">
                <a:lnSpc>
                  <a:spcPct val="85000"/>
                </a:lnSpc>
              </a:pPr>
              <a:r>
                <a:rPr lang="en-US" sz="1800" b="1" dirty="0">
                  <a:solidFill>
                    <a:schemeClr val="tx1"/>
                  </a:solidFill>
                </a:rPr>
                <a:t>Instruction </a:t>
              </a:r>
              <a:r>
                <a:rPr lang="en-US" sz="1800" b="1" dirty="0" smtClean="0">
                  <a:solidFill>
                    <a:schemeClr val="tx1"/>
                  </a:solidFill>
                </a:rPr>
                <a:t>Set Architecture</a:t>
              </a:r>
              <a:endParaRPr lang="en-US" sz="1800" b="1" dirty="0">
                <a:solidFill>
                  <a:schemeClr val="tx1"/>
                </a:solidFill>
              </a:endParaRPr>
            </a:p>
          </p:txBody>
        </p:sp>
        <p:sp>
          <p:nvSpPr>
            <p:cNvPr id="26650" name="Line 28"/>
            <p:cNvSpPr>
              <a:spLocks noChangeShapeType="1"/>
            </p:cNvSpPr>
            <p:nvPr/>
          </p:nvSpPr>
          <p:spPr bwMode="auto">
            <a:xfrm>
              <a:off x="2787650" y="2171952"/>
              <a:ext cx="311785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6651" name="Rectangle 29"/>
            <p:cNvSpPr>
              <a:spLocks noChangeArrowheads="1"/>
            </p:cNvSpPr>
            <p:nvPr/>
          </p:nvSpPr>
          <p:spPr bwMode="auto">
            <a:xfrm>
              <a:off x="3224213" y="4273802"/>
              <a:ext cx="2327275" cy="336880"/>
            </a:xfrm>
            <a:prstGeom prst="rect">
              <a:avLst/>
            </a:prstGeom>
            <a:noFill/>
            <a:ln w="12700">
              <a:noFill/>
              <a:miter lim="800000"/>
              <a:headEnd/>
              <a:tailEnd/>
            </a:ln>
          </p:spPr>
          <p:txBody>
            <a:bodyPr wrap="square" lIns="90487" tIns="44450" rIns="90487" bIns="44450">
              <a:prstTxWarp prst="textNoShape">
                <a:avLst/>
              </a:prstTxWarp>
              <a:spAutoFit/>
            </a:bodyPr>
            <a:lstStyle/>
            <a:p>
              <a:pPr algn="l"/>
              <a:r>
                <a:rPr lang="en-US" sz="1800" b="1">
                  <a:solidFill>
                    <a:schemeClr val="tx1"/>
                  </a:solidFill>
                </a:rPr>
                <a:t>Datapath &amp; Control </a:t>
              </a:r>
            </a:p>
          </p:txBody>
        </p:sp>
        <p:sp>
          <p:nvSpPr>
            <p:cNvPr id="26652" name="Rectangle 30"/>
            <p:cNvSpPr>
              <a:spLocks noChangeArrowheads="1"/>
            </p:cNvSpPr>
            <p:nvPr/>
          </p:nvSpPr>
          <p:spPr bwMode="auto">
            <a:xfrm>
              <a:off x="2940050" y="4226177"/>
              <a:ext cx="2882900" cy="444500"/>
            </a:xfrm>
            <a:prstGeom prst="rect">
              <a:avLst/>
            </a:prstGeom>
            <a:noFill/>
            <a:ln w="28575">
              <a:solidFill>
                <a:schemeClr val="tx1"/>
              </a:solidFill>
              <a:miter lim="800000"/>
              <a:headEnd/>
              <a:tailEnd/>
            </a:ln>
          </p:spPr>
          <p:txBody>
            <a:bodyPr wrap="none" anchor="ctr">
              <a:prstTxWarp prst="textNoShape">
                <a:avLst/>
              </a:prstTxWarp>
            </a:bodyPr>
            <a:lstStyle/>
            <a:p>
              <a:endParaRPr lang="en-US"/>
            </a:p>
          </p:txBody>
        </p:sp>
        <p:sp>
          <p:nvSpPr>
            <p:cNvPr id="26653" name="Rectangle 31"/>
            <p:cNvSpPr>
              <a:spLocks noChangeArrowheads="1"/>
            </p:cNvSpPr>
            <p:nvPr/>
          </p:nvSpPr>
          <p:spPr bwMode="auto">
            <a:xfrm>
              <a:off x="3695700" y="5297740"/>
              <a:ext cx="1295400" cy="308610"/>
            </a:xfrm>
            <a:prstGeom prst="rect">
              <a:avLst/>
            </a:prstGeom>
            <a:noFill/>
            <a:ln w="12700">
              <a:noFill/>
              <a:miter lim="800000"/>
              <a:headEnd/>
              <a:tailEnd/>
            </a:ln>
          </p:spPr>
          <p:txBody>
            <a:bodyPr wrap="square" lIns="90487" tIns="44450" rIns="90487" bIns="44450">
              <a:prstTxWarp prst="textNoShape">
                <a:avLst/>
              </a:prstTxWarp>
              <a:spAutoFit/>
            </a:bodyPr>
            <a:lstStyle/>
            <a:p>
              <a:r>
                <a:rPr lang="en-US" sz="1600" b="1">
                  <a:solidFill>
                    <a:schemeClr val="tx1"/>
                  </a:solidFill>
                </a:rPr>
                <a:t>transistors</a:t>
              </a:r>
            </a:p>
          </p:txBody>
        </p:sp>
        <p:sp>
          <p:nvSpPr>
            <p:cNvPr id="26654" name="Rectangle 32"/>
            <p:cNvSpPr>
              <a:spLocks noChangeArrowheads="1"/>
            </p:cNvSpPr>
            <p:nvPr/>
          </p:nvSpPr>
          <p:spPr bwMode="auto">
            <a:xfrm>
              <a:off x="3330575" y="5332665"/>
              <a:ext cx="2044700" cy="298450"/>
            </a:xfrm>
            <a:prstGeom prst="rect">
              <a:avLst/>
            </a:prstGeom>
            <a:noFill/>
            <a:ln w="28575">
              <a:solidFill>
                <a:schemeClr val="tx1"/>
              </a:solidFill>
              <a:miter lim="800000"/>
              <a:headEnd/>
              <a:tailEnd/>
            </a:ln>
          </p:spPr>
          <p:txBody>
            <a:bodyPr wrap="none" anchor="ctr">
              <a:prstTxWarp prst="textNoShape">
                <a:avLst/>
              </a:prstTxWarp>
            </a:bodyPr>
            <a:lstStyle/>
            <a:p>
              <a:endParaRPr lang="en-US"/>
            </a:p>
          </p:txBody>
        </p:sp>
        <p:sp>
          <p:nvSpPr>
            <p:cNvPr id="26655" name="Line 33"/>
            <p:cNvSpPr>
              <a:spLocks noChangeShapeType="1"/>
            </p:cNvSpPr>
            <p:nvPr/>
          </p:nvSpPr>
          <p:spPr bwMode="auto">
            <a:xfrm>
              <a:off x="3924300" y="3848352"/>
              <a:ext cx="0" cy="3810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6656" name="Rectangle 34"/>
            <p:cNvSpPr>
              <a:spLocks noChangeArrowheads="1"/>
            </p:cNvSpPr>
            <p:nvPr/>
          </p:nvSpPr>
          <p:spPr bwMode="auto">
            <a:xfrm>
              <a:off x="3911600" y="3848352"/>
              <a:ext cx="1003300" cy="305783"/>
            </a:xfrm>
            <a:prstGeom prst="rect">
              <a:avLst/>
            </a:prstGeom>
            <a:noFill/>
            <a:ln w="12700">
              <a:noFill/>
              <a:miter lim="800000"/>
              <a:headEnd/>
              <a:tailEnd/>
            </a:ln>
          </p:spPr>
          <p:txBody>
            <a:bodyPr wrap="square" lIns="63500" tIns="25400" rIns="63500" bIns="25400">
              <a:prstTxWarp prst="textNoShape">
                <a:avLst/>
              </a:prstTxWarp>
              <a:spAutoFit/>
            </a:bodyPr>
            <a:lstStyle/>
            <a:p>
              <a:pPr algn="l">
                <a:lnSpc>
                  <a:spcPct val="102000"/>
                </a:lnSpc>
              </a:pPr>
              <a:r>
                <a:rPr lang="en-US" sz="1800" b="1">
                  <a:solidFill>
                    <a:schemeClr val="tx1"/>
                  </a:solidFill>
                </a:rPr>
                <a:t>Memory</a:t>
              </a:r>
            </a:p>
          </p:txBody>
        </p:sp>
        <p:sp>
          <p:nvSpPr>
            <p:cNvPr id="26657" name="Text Box 35"/>
            <p:cNvSpPr txBox="1">
              <a:spLocks noChangeArrowheads="1"/>
            </p:cNvSpPr>
            <p:nvPr/>
          </p:nvSpPr>
          <p:spPr bwMode="auto">
            <a:xfrm>
              <a:off x="1104900" y="3772153"/>
              <a:ext cx="1341438" cy="367505"/>
            </a:xfrm>
            <a:prstGeom prst="rect">
              <a:avLst/>
            </a:prstGeom>
            <a:noFill/>
            <a:ln w="12700">
              <a:noFill/>
              <a:miter lim="800000"/>
              <a:headEnd/>
              <a:tailEnd/>
            </a:ln>
          </p:spPr>
          <p:txBody>
            <a:bodyPr wrap="square">
              <a:prstTxWarp prst="textNoShape">
                <a:avLst/>
              </a:prstTxWarp>
              <a:spAutoFit/>
            </a:bodyPr>
            <a:lstStyle/>
            <a:p>
              <a:pPr algn="l"/>
              <a:r>
                <a:rPr lang="en-US" sz="2000" b="1"/>
                <a:t>Hardware</a:t>
              </a:r>
            </a:p>
          </p:txBody>
        </p:sp>
        <p:sp>
          <p:nvSpPr>
            <p:cNvPr id="26658" name="Text Box 36"/>
            <p:cNvSpPr txBox="1">
              <a:spLocks noChangeArrowheads="1"/>
            </p:cNvSpPr>
            <p:nvPr/>
          </p:nvSpPr>
          <p:spPr bwMode="auto">
            <a:xfrm>
              <a:off x="1104900" y="3238752"/>
              <a:ext cx="1257300" cy="367505"/>
            </a:xfrm>
            <a:prstGeom prst="rect">
              <a:avLst/>
            </a:prstGeom>
            <a:noFill/>
            <a:ln w="12700">
              <a:noFill/>
              <a:miter lim="800000"/>
              <a:headEnd/>
              <a:tailEnd/>
            </a:ln>
          </p:spPr>
          <p:txBody>
            <a:bodyPr wrap="square">
              <a:prstTxWarp prst="textNoShape">
                <a:avLst/>
              </a:prstTxWarp>
              <a:spAutoFit/>
            </a:bodyPr>
            <a:lstStyle/>
            <a:p>
              <a:pPr algn="l"/>
              <a:r>
                <a:rPr lang="en-US" sz="2000" b="1"/>
                <a:t>Software</a:t>
              </a:r>
            </a:p>
          </p:txBody>
        </p:sp>
        <p:sp>
          <p:nvSpPr>
            <p:cNvPr id="26659" name="Line 37"/>
            <p:cNvSpPr>
              <a:spLocks noChangeShapeType="1"/>
            </p:cNvSpPr>
            <p:nvPr/>
          </p:nvSpPr>
          <p:spPr bwMode="auto">
            <a:xfrm flipV="1">
              <a:off x="2476500" y="2629152"/>
              <a:ext cx="0" cy="99060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26660" name="Line 38"/>
            <p:cNvSpPr>
              <a:spLocks noChangeShapeType="1"/>
            </p:cNvSpPr>
            <p:nvPr/>
          </p:nvSpPr>
          <p:spPr bwMode="auto">
            <a:xfrm>
              <a:off x="2476500" y="3843590"/>
              <a:ext cx="0" cy="106680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26661" name="Rectangle 39"/>
            <p:cNvSpPr>
              <a:spLocks noChangeArrowheads="1"/>
            </p:cNvSpPr>
            <p:nvPr/>
          </p:nvSpPr>
          <p:spPr bwMode="auto">
            <a:xfrm>
              <a:off x="3098800" y="2984752"/>
              <a:ext cx="1143000" cy="330200"/>
            </a:xfrm>
            <a:prstGeom prst="rect">
              <a:avLst/>
            </a:prstGeom>
            <a:noFill/>
            <a:ln w="28575">
              <a:solidFill>
                <a:schemeClr val="tx1"/>
              </a:solidFill>
              <a:miter lim="800000"/>
              <a:headEnd/>
              <a:tailEnd/>
            </a:ln>
          </p:spPr>
          <p:txBody>
            <a:bodyPr wrap="none" anchor="ctr">
              <a:prstTxWarp prst="textNoShape">
                <a:avLst/>
              </a:prstTxWarp>
            </a:bodyPr>
            <a:lstStyle/>
            <a:p>
              <a:endParaRPr lang="en-US"/>
            </a:p>
          </p:txBody>
        </p:sp>
        <p:sp>
          <p:nvSpPr>
            <p:cNvPr id="26662" name="Rectangle 40"/>
            <p:cNvSpPr>
              <a:spLocks noChangeArrowheads="1"/>
            </p:cNvSpPr>
            <p:nvPr/>
          </p:nvSpPr>
          <p:spPr bwMode="auto">
            <a:xfrm>
              <a:off x="3086100" y="3314952"/>
              <a:ext cx="1371600" cy="305783"/>
            </a:xfrm>
            <a:prstGeom prst="rect">
              <a:avLst/>
            </a:prstGeom>
            <a:noFill/>
            <a:ln w="12700">
              <a:noFill/>
              <a:miter lim="800000"/>
              <a:headEnd/>
              <a:tailEnd/>
            </a:ln>
          </p:spPr>
          <p:txBody>
            <a:bodyPr wrap="square" lIns="63500" tIns="25400" rIns="63500" bIns="25400">
              <a:prstTxWarp prst="textNoShape">
                <a:avLst/>
              </a:prstTxWarp>
              <a:spAutoFit/>
            </a:bodyPr>
            <a:lstStyle/>
            <a:p>
              <a:pPr algn="l">
                <a:lnSpc>
                  <a:spcPct val="102000"/>
                </a:lnSpc>
              </a:pPr>
              <a:r>
                <a:rPr lang="en-US" sz="1800" b="1">
                  <a:solidFill>
                    <a:schemeClr val="tx1"/>
                  </a:solidFill>
                </a:rPr>
                <a:t>Assembler</a:t>
              </a:r>
            </a:p>
          </p:txBody>
        </p:sp>
      </p:grpSp>
    </p:spTree>
    <p:extLst>
      <p:ext uri="{BB962C8B-B14F-4D97-AF65-F5344CB8AC3E}">
        <p14:creationId xmlns:p14="http://schemas.microsoft.com/office/powerpoint/2010/main" val="4900887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atin typeface="Calibri" charset="0"/>
                <a:ea typeface="ＭＳ Ｐゴシック" charset="0"/>
                <a:cs typeface="ＭＳ Ｐゴシック" charset="0"/>
              </a:rPr>
              <a:t>Boolean Expressions for Controller</a:t>
            </a:r>
          </a:p>
        </p:txBody>
      </p:sp>
      <p:sp>
        <p:nvSpPr>
          <p:cNvPr id="56326" name="Rectangle 3"/>
          <p:cNvSpPr>
            <a:spLocks noChangeArrowheads="1"/>
          </p:cNvSpPr>
          <p:nvPr/>
        </p:nvSpPr>
        <p:spPr bwMode="auto">
          <a:xfrm>
            <a:off x="473075" y="1412875"/>
            <a:ext cx="8780463" cy="513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spcBef>
                <a:spcPct val="50000"/>
              </a:spcBef>
              <a:tabLst>
                <a:tab pos="914400" algn="l"/>
                <a:tab pos="5092700" algn="l"/>
              </a:tabLst>
            </a:pPr>
            <a:r>
              <a:rPr lang="en-US" sz="1600">
                <a:latin typeface="Courier" charset="0"/>
                <a:cs typeface="Courier" charset="0"/>
              </a:rPr>
              <a:t>RegDst    = add + sub</a:t>
            </a:r>
            <a:br>
              <a:rPr lang="en-US" sz="1600">
                <a:latin typeface="Courier" charset="0"/>
                <a:cs typeface="Courier" charset="0"/>
              </a:rPr>
            </a:br>
            <a:r>
              <a:rPr lang="en-US" sz="1600">
                <a:latin typeface="Courier" charset="0"/>
                <a:cs typeface="Courier" charset="0"/>
              </a:rPr>
              <a:t>ALUSrc    = ori + lw + sw</a:t>
            </a:r>
            <a:br>
              <a:rPr lang="en-US" sz="1600">
                <a:latin typeface="Courier" charset="0"/>
                <a:cs typeface="Courier" charset="0"/>
              </a:rPr>
            </a:br>
            <a:r>
              <a:rPr lang="en-US" sz="1600">
                <a:latin typeface="Courier" charset="0"/>
                <a:cs typeface="Courier" charset="0"/>
              </a:rPr>
              <a:t>MemtoReg  = lw</a:t>
            </a:r>
            <a:br>
              <a:rPr lang="en-US" sz="1600">
                <a:latin typeface="Courier" charset="0"/>
                <a:cs typeface="Courier" charset="0"/>
              </a:rPr>
            </a:br>
            <a:r>
              <a:rPr lang="en-US" sz="1600">
                <a:latin typeface="Courier" charset="0"/>
                <a:cs typeface="Courier" charset="0"/>
              </a:rPr>
              <a:t>RegWrite  = add + sub + ori + lw  </a:t>
            </a:r>
            <a:br>
              <a:rPr lang="en-US" sz="1600">
                <a:latin typeface="Courier" charset="0"/>
                <a:cs typeface="Courier" charset="0"/>
              </a:rPr>
            </a:br>
            <a:r>
              <a:rPr lang="en-US" sz="1600">
                <a:latin typeface="Courier" charset="0"/>
                <a:cs typeface="Courier" charset="0"/>
              </a:rPr>
              <a:t>MemWrite  = sw</a:t>
            </a:r>
            <a:br>
              <a:rPr lang="en-US" sz="1600">
                <a:latin typeface="Courier" charset="0"/>
                <a:cs typeface="Courier" charset="0"/>
              </a:rPr>
            </a:br>
            <a:r>
              <a:rPr lang="en-US" sz="1600">
                <a:latin typeface="Courier" charset="0"/>
                <a:cs typeface="Courier" charset="0"/>
              </a:rPr>
              <a:t>nPCsel    = beq</a:t>
            </a:r>
            <a:br>
              <a:rPr lang="en-US" sz="1600">
                <a:latin typeface="Courier" charset="0"/>
                <a:cs typeface="Courier" charset="0"/>
              </a:rPr>
            </a:br>
            <a:r>
              <a:rPr lang="en-US" sz="1600">
                <a:latin typeface="Courier" charset="0"/>
                <a:cs typeface="Courier" charset="0"/>
              </a:rPr>
              <a:t>Jump      = jump </a:t>
            </a:r>
            <a:br>
              <a:rPr lang="en-US" sz="1600">
                <a:latin typeface="Courier" charset="0"/>
                <a:cs typeface="Courier" charset="0"/>
              </a:rPr>
            </a:br>
            <a:r>
              <a:rPr lang="en-US" sz="1600">
                <a:latin typeface="Courier" charset="0"/>
                <a:cs typeface="Courier" charset="0"/>
              </a:rPr>
              <a:t>ExtOp     = lw + sw</a:t>
            </a:r>
            <a:br>
              <a:rPr lang="en-US" sz="1600">
                <a:latin typeface="Courier" charset="0"/>
                <a:cs typeface="Courier" charset="0"/>
              </a:rPr>
            </a:br>
            <a:r>
              <a:rPr lang="en-US" sz="1600">
                <a:latin typeface="Courier" charset="0"/>
                <a:cs typeface="Courier" charset="0"/>
              </a:rPr>
              <a:t>ALUctr[0] = sub + beq   (assume ALUctr is 00 ADD, 01 SUB, 10 OR)</a:t>
            </a:r>
            <a:br>
              <a:rPr lang="en-US" sz="1600">
                <a:latin typeface="Courier" charset="0"/>
                <a:cs typeface="Courier" charset="0"/>
              </a:rPr>
            </a:br>
            <a:r>
              <a:rPr lang="en-US" sz="1600">
                <a:latin typeface="Courier" charset="0"/>
                <a:cs typeface="Courier" charset="0"/>
              </a:rPr>
              <a:t>ALUctr[1] = or</a:t>
            </a:r>
          </a:p>
          <a:p>
            <a:pPr>
              <a:spcBef>
                <a:spcPct val="50000"/>
              </a:spcBef>
              <a:tabLst>
                <a:tab pos="914400" algn="l"/>
                <a:tab pos="5092700" algn="l"/>
              </a:tabLst>
            </a:pPr>
            <a:r>
              <a:rPr lang="en-US" sz="1600" i="1">
                <a:latin typeface="Courier" charset="0"/>
                <a:cs typeface="Courier" charset="0"/>
              </a:rPr>
              <a:t>Where:</a:t>
            </a:r>
            <a:endParaRPr lang="en-US" sz="1600">
              <a:latin typeface="Courier" charset="0"/>
              <a:cs typeface="Courier" charset="0"/>
            </a:endParaRPr>
          </a:p>
          <a:p>
            <a:pPr>
              <a:spcBef>
                <a:spcPct val="50000"/>
              </a:spcBef>
              <a:tabLst>
                <a:tab pos="914400" algn="l"/>
                <a:tab pos="5092700" algn="l"/>
              </a:tabLst>
            </a:pPr>
            <a:r>
              <a:rPr lang="en-US" sz="1600">
                <a:latin typeface="Courier" charset="0"/>
                <a:cs typeface="Courier" charset="0"/>
              </a:rPr>
              <a:t>rtype = ~op</a:t>
            </a:r>
            <a:r>
              <a:rPr lang="en-US" sz="1600" baseline="-25000">
                <a:latin typeface="Courier" charset="0"/>
                <a:cs typeface="Courier" charset="0"/>
              </a:rPr>
              <a:t>5 </a:t>
            </a:r>
            <a:r>
              <a:rPr lang="en-US" sz="1600">
                <a:latin typeface="Courier" charset="0"/>
                <a:cs typeface="Courier" charset="0"/>
                <a:sym typeface="Symbol" charset="0"/>
              </a:rPr>
              <a:t></a:t>
            </a:r>
            <a:r>
              <a:rPr lang="en-US" sz="1600">
                <a:latin typeface="Courier" charset="0"/>
                <a:cs typeface="Courier" charset="0"/>
              </a:rPr>
              <a:t> ~op</a:t>
            </a:r>
            <a:r>
              <a:rPr lang="en-US" sz="1600" baseline="-25000">
                <a:latin typeface="Courier" charset="0"/>
                <a:cs typeface="Courier" charset="0"/>
              </a:rPr>
              <a:t>4 </a:t>
            </a:r>
            <a:r>
              <a:rPr lang="en-US" sz="1600">
                <a:latin typeface="Courier" charset="0"/>
                <a:cs typeface="Courier" charset="0"/>
                <a:sym typeface="Symbol" charset="0"/>
              </a:rPr>
              <a:t></a:t>
            </a:r>
            <a:r>
              <a:rPr lang="en-US" sz="1600">
                <a:latin typeface="Courier" charset="0"/>
                <a:cs typeface="Courier" charset="0"/>
              </a:rPr>
              <a:t> ~op</a:t>
            </a:r>
            <a:r>
              <a:rPr lang="en-US" sz="1600" baseline="-25000">
                <a:latin typeface="Courier" charset="0"/>
                <a:cs typeface="Courier" charset="0"/>
              </a:rPr>
              <a:t>3 </a:t>
            </a:r>
            <a:r>
              <a:rPr lang="en-US" sz="1600">
                <a:latin typeface="Courier" charset="0"/>
                <a:cs typeface="Courier" charset="0"/>
                <a:sym typeface="Symbol" charset="0"/>
              </a:rPr>
              <a:t></a:t>
            </a:r>
            <a:r>
              <a:rPr lang="en-US" sz="1600">
                <a:latin typeface="Courier" charset="0"/>
                <a:cs typeface="Courier" charset="0"/>
              </a:rPr>
              <a:t> ~op</a:t>
            </a:r>
            <a:r>
              <a:rPr lang="en-US" sz="1600" baseline="-25000">
                <a:latin typeface="Courier" charset="0"/>
                <a:cs typeface="Courier" charset="0"/>
              </a:rPr>
              <a:t>2 </a:t>
            </a:r>
            <a:r>
              <a:rPr lang="en-US" sz="1600">
                <a:latin typeface="Courier" charset="0"/>
                <a:cs typeface="Courier" charset="0"/>
                <a:sym typeface="Symbol" charset="0"/>
              </a:rPr>
              <a:t></a:t>
            </a:r>
            <a:r>
              <a:rPr lang="en-US" sz="1600">
                <a:latin typeface="Courier" charset="0"/>
                <a:cs typeface="Courier" charset="0"/>
              </a:rPr>
              <a:t>  ~op</a:t>
            </a:r>
            <a:r>
              <a:rPr lang="en-US" sz="1600" baseline="-25000">
                <a:latin typeface="Courier" charset="0"/>
                <a:cs typeface="Courier" charset="0"/>
              </a:rPr>
              <a:t>1 </a:t>
            </a:r>
            <a:r>
              <a:rPr lang="en-US" sz="1600">
                <a:latin typeface="Courier" charset="0"/>
                <a:cs typeface="Courier" charset="0"/>
                <a:sym typeface="Symbol" charset="0"/>
              </a:rPr>
              <a:t></a:t>
            </a:r>
            <a:r>
              <a:rPr lang="en-US" sz="1600">
                <a:latin typeface="Courier" charset="0"/>
                <a:cs typeface="Courier" charset="0"/>
              </a:rPr>
              <a:t> ~op</a:t>
            </a:r>
            <a:r>
              <a:rPr lang="en-US" sz="1600" baseline="-25000">
                <a:latin typeface="Courier" charset="0"/>
                <a:cs typeface="Courier" charset="0"/>
              </a:rPr>
              <a:t>0</a:t>
            </a:r>
            <a:r>
              <a:rPr lang="en-US" sz="1600">
                <a:latin typeface="Courier" charset="0"/>
                <a:cs typeface="Courier" charset="0"/>
              </a:rPr>
              <a:t>,  </a:t>
            </a:r>
            <a:r>
              <a:rPr lang="en-US" sz="1600" baseline="-25000">
                <a:latin typeface="Courier" charset="0"/>
                <a:cs typeface="Courier" charset="0"/>
              </a:rPr>
              <a:t/>
            </a:r>
            <a:br>
              <a:rPr lang="en-US" sz="1600" baseline="-25000">
                <a:latin typeface="Courier" charset="0"/>
                <a:cs typeface="Courier" charset="0"/>
              </a:rPr>
            </a:br>
            <a:r>
              <a:rPr lang="en-US" sz="1600">
                <a:latin typeface="Courier" charset="0"/>
                <a:cs typeface="Courier" charset="0"/>
              </a:rPr>
              <a:t>ori   = ~op</a:t>
            </a:r>
            <a:r>
              <a:rPr lang="en-US" sz="1600" baseline="-25000">
                <a:latin typeface="Courier" charset="0"/>
                <a:cs typeface="Courier" charset="0"/>
              </a:rPr>
              <a:t>5 </a:t>
            </a:r>
            <a:r>
              <a:rPr lang="en-US" sz="1600">
                <a:latin typeface="Courier" charset="0"/>
                <a:cs typeface="Courier" charset="0"/>
                <a:sym typeface="Symbol" charset="0"/>
              </a:rPr>
              <a:t></a:t>
            </a:r>
            <a:r>
              <a:rPr lang="en-US" sz="1600">
                <a:latin typeface="Courier" charset="0"/>
                <a:cs typeface="Courier" charset="0"/>
              </a:rPr>
              <a:t> ~op</a:t>
            </a:r>
            <a:r>
              <a:rPr lang="en-US" sz="1600" baseline="-25000">
                <a:latin typeface="Courier" charset="0"/>
                <a:cs typeface="Courier" charset="0"/>
              </a:rPr>
              <a:t>4 </a:t>
            </a:r>
            <a:r>
              <a:rPr lang="en-US" sz="1600">
                <a:latin typeface="Courier" charset="0"/>
                <a:cs typeface="Courier" charset="0"/>
                <a:sym typeface="Symbol" charset="0"/>
              </a:rPr>
              <a:t></a:t>
            </a:r>
            <a:r>
              <a:rPr lang="en-US" sz="1600">
                <a:latin typeface="Courier" charset="0"/>
                <a:cs typeface="Courier" charset="0"/>
              </a:rPr>
              <a:t>  op</a:t>
            </a:r>
            <a:r>
              <a:rPr lang="en-US" sz="1600" baseline="-25000">
                <a:latin typeface="Courier" charset="0"/>
                <a:cs typeface="Courier" charset="0"/>
              </a:rPr>
              <a:t>3 </a:t>
            </a:r>
            <a:r>
              <a:rPr lang="en-US" sz="1600">
                <a:latin typeface="Courier" charset="0"/>
                <a:cs typeface="Courier" charset="0"/>
                <a:sym typeface="Symbol" charset="0"/>
              </a:rPr>
              <a:t></a:t>
            </a:r>
            <a:r>
              <a:rPr lang="en-US" sz="1600">
                <a:latin typeface="Courier" charset="0"/>
                <a:cs typeface="Courier" charset="0"/>
              </a:rPr>
              <a:t>  op</a:t>
            </a:r>
            <a:r>
              <a:rPr lang="en-US" sz="1600" baseline="-25000">
                <a:latin typeface="Courier" charset="0"/>
                <a:cs typeface="Courier" charset="0"/>
              </a:rPr>
              <a:t>2 </a:t>
            </a:r>
            <a:r>
              <a:rPr lang="en-US" sz="1600">
                <a:latin typeface="Courier" charset="0"/>
                <a:cs typeface="Courier" charset="0"/>
                <a:sym typeface="Symbol" charset="0"/>
              </a:rPr>
              <a:t></a:t>
            </a:r>
            <a:r>
              <a:rPr lang="en-US" sz="1600">
                <a:latin typeface="Courier" charset="0"/>
                <a:cs typeface="Courier" charset="0"/>
              </a:rPr>
              <a:t>  ~op</a:t>
            </a:r>
            <a:r>
              <a:rPr lang="en-US" sz="1600" baseline="-25000">
                <a:latin typeface="Courier" charset="0"/>
                <a:cs typeface="Courier" charset="0"/>
              </a:rPr>
              <a:t>1 </a:t>
            </a:r>
            <a:r>
              <a:rPr lang="en-US" sz="1600">
                <a:latin typeface="Courier" charset="0"/>
                <a:cs typeface="Courier" charset="0"/>
                <a:sym typeface="Symbol" charset="0"/>
              </a:rPr>
              <a:t></a:t>
            </a:r>
            <a:r>
              <a:rPr lang="en-US" sz="1600">
                <a:latin typeface="Courier" charset="0"/>
                <a:cs typeface="Courier" charset="0"/>
              </a:rPr>
              <a:t>  op</a:t>
            </a:r>
            <a:r>
              <a:rPr lang="en-US" sz="1600" baseline="-25000">
                <a:latin typeface="Courier" charset="0"/>
                <a:cs typeface="Courier" charset="0"/>
              </a:rPr>
              <a:t>0</a:t>
            </a:r>
            <a:r>
              <a:rPr lang="en-US" sz="1600">
                <a:latin typeface="Courier" charset="0"/>
                <a:cs typeface="Courier" charset="0"/>
              </a:rPr>
              <a:t> </a:t>
            </a:r>
            <a:br>
              <a:rPr lang="en-US" sz="1600">
                <a:latin typeface="Courier" charset="0"/>
                <a:cs typeface="Courier" charset="0"/>
              </a:rPr>
            </a:br>
            <a:r>
              <a:rPr lang="en-US" sz="1600">
                <a:latin typeface="Courier" charset="0"/>
                <a:cs typeface="Courier" charset="0"/>
              </a:rPr>
              <a:t>lw    =  op</a:t>
            </a:r>
            <a:r>
              <a:rPr lang="en-US" sz="1600" baseline="-25000">
                <a:latin typeface="Courier" charset="0"/>
                <a:cs typeface="Courier" charset="0"/>
              </a:rPr>
              <a:t>5 </a:t>
            </a:r>
            <a:r>
              <a:rPr lang="en-US" sz="1600">
                <a:latin typeface="Courier" charset="0"/>
                <a:cs typeface="Courier" charset="0"/>
                <a:sym typeface="Symbol" charset="0"/>
              </a:rPr>
              <a:t></a:t>
            </a:r>
            <a:r>
              <a:rPr lang="en-US" sz="1600">
                <a:latin typeface="Courier" charset="0"/>
                <a:cs typeface="Courier" charset="0"/>
              </a:rPr>
              <a:t> ~op</a:t>
            </a:r>
            <a:r>
              <a:rPr lang="en-US" sz="1600" baseline="-25000">
                <a:latin typeface="Courier" charset="0"/>
                <a:cs typeface="Courier" charset="0"/>
              </a:rPr>
              <a:t>4 </a:t>
            </a:r>
            <a:r>
              <a:rPr lang="en-US" sz="1600">
                <a:latin typeface="Courier" charset="0"/>
                <a:cs typeface="Courier" charset="0"/>
                <a:sym typeface="Symbol" charset="0"/>
              </a:rPr>
              <a:t></a:t>
            </a:r>
            <a:r>
              <a:rPr lang="en-US" sz="1600">
                <a:latin typeface="Courier" charset="0"/>
                <a:cs typeface="Courier" charset="0"/>
              </a:rPr>
              <a:t> ~op</a:t>
            </a:r>
            <a:r>
              <a:rPr lang="en-US" sz="1600" baseline="-25000">
                <a:latin typeface="Courier" charset="0"/>
                <a:cs typeface="Courier" charset="0"/>
              </a:rPr>
              <a:t>3 </a:t>
            </a:r>
            <a:r>
              <a:rPr lang="en-US" sz="1600">
                <a:latin typeface="Courier" charset="0"/>
                <a:cs typeface="Courier" charset="0"/>
                <a:sym typeface="Symbol" charset="0"/>
              </a:rPr>
              <a:t></a:t>
            </a:r>
            <a:r>
              <a:rPr lang="en-US" sz="1600">
                <a:latin typeface="Courier" charset="0"/>
                <a:cs typeface="Courier" charset="0"/>
              </a:rPr>
              <a:t> ~op</a:t>
            </a:r>
            <a:r>
              <a:rPr lang="en-US" sz="1600" baseline="-25000">
                <a:latin typeface="Courier" charset="0"/>
                <a:cs typeface="Courier" charset="0"/>
              </a:rPr>
              <a:t>2 </a:t>
            </a:r>
            <a:r>
              <a:rPr lang="en-US" sz="1600">
                <a:latin typeface="Courier" charset="0"/>
                <a:cs typeface="Courier" charset="0"/>
                <a:sym typeface="Symbol" charset="0"/>
              </a:rPr>
              <a:t></a:t>
            </a:r>
            <a:r>
              <a:rPr lang="en-US" sz="1600">
                <a:latin typeface="Courier" charset="0"/>
                <a:cs typeface="Courier" charset="0"/>
              </a:rPr>
              <a:t>   op</a:t>
            </a:r>
            <a:r>
              <a:rPr lang="en-US" sz="1600" baseline="-25000">
                <a:latin typeface="Courier" charset="0"/>
                <a:cs typeface="Courier" charset="0"/>
              </a:rPr>
              <a:t>1 </a:t>
            </a:r>
            <a:r>
              <a:rPr lang="en-US" sz="1600">
                <a:latin typeface="Courier" charset="0"/>
                <a:cs typeface="Courier" charset="0"/>
                <a:sym typeface="Symbol" charset="0"/>
              </a:rPr>
              <a:t></a:t>
            </a:r>
            <a:r>
              <a:rPr lang="en-US" sz="1600">
                <a:latin typeface="Courier" charset="0"/>
                <a:cs typeface="Courier" charset="0"/>
              </a:rPr>
              <a:t>  op</a:t>
            </a:r>
            <a:r>
              <a:rPr lang="en-US" sz="1600" baseline="-25000">
                <a:latin typeface="Courier" charset="0"/>
                <a:cs typeface="Courier" charset="0"/>
              </a:rPr>
              <a:t>0</a:t>
            </a:r>
            <a:r>
              <a:rPr lang="en-US" sz="1600">
                <a:latin typeface="Courier" charset="0"/>
                <a:cs typeface="Courier" charset="0"/>
              </a:rPr>
              <a:t> </a:t>
            </a:r>
            <a:br>
              <a:rPr lang="en-US" sz="1600">
                <a:latin typeface="Courier" charset="0"/>
                <a:cs typeface="Courier" charset="0"/>
              </a:rPr>
            </a:br>
            <a:r>
              <a:rPr lang="en-US" sz="1600">
                <a:latin typeface="Courier" charset="0"/>
                <a:cs typeface="Courier" charset="0"/>
              </a:rPr>
              <a:t>sw    =  op</a:t>
            </a:r>
            <a:r>
              <a:rPr lang="en-US" sz="1600" baseline="-25000">
                <a:latin typeface="Courier" charset="0"/>
                <a:cs typeface="Courier" charset="0"/>
              </a:rPr>
              <a:t>5 </a:t>
            </a:r>
            <a:r>
              <a:rPr lang="en-US" sz="1600">
                <a:latin typeface="Courier" charset="0"/>
                <a:cs typeface="Courier" charset="0"/>
                <a:sym typeface="Symbol" charset="0"/>
              </a:rPr>
              <a:t></a:t>
            </a:r>
            <a:r>
              <a:rPr lang="en-US" sz="1600">
                <a:latin typeface="Courier" charset="0"/>
                <a:cs typeface="Courier" charset="0"/>
              </a:rPr>
              <a:t> ~op</a:t>
            </a:r>
            <a:r>
              <a:rPr lang="en-US" sz="1600" baseline="-25000">
                <a:latin typeface="Courier" charset="0"/>
                <a:cs typeface="Courier" charset="0"/>
              </a:rPr>
              <a:t>4 </a:t>
            </a:r>
            <a:r>
              <a:rPr lang="en-US" sz="1600">
                <a:latin typeface="Courier" charset="0"/>
                <a:cs typeface="Courier" charset="0"/>
                <a:sym typeface="Symbol" charset="0"/>
              </a:rPr>
              <a:t></a:t>
            </a:r>
            <a:r>
              <a:rPr lang="en-US" sz="1600">
                <a:latin typeface="Courier" charset="0"/>
                <a:cs typeface="Courier" charset="0"/>
              </a:rPr>
              <a:t>  op</a:t>
            </a:r>
            <a:r>
              <a:rPr lang="en-US" sz="1600" baseline="-25000">
                <a:latin typeface="Courier" charset="0"/>
                <a:cs typeface="Courier" charset="0"/>
              </a:rPr>
              <a:t>3 </a:t>
            </a:r>
            <a:r>
              <a:rPr lang="en-US" sz="1600">
                <a:latin typeface="Courier" charset="0"/>
                <a:cs typeface="Courier" charset="0"/>
                <a:sym typeface="Symbol" charset="0"/>
              </a:rPr>
              <a:t></a:t>
            </a:r>
            <a:r>
              <a:rPr lang="en-US" sz="1600">
                <a:latin typeface="Courier" charset="0"/>
                <a:cs typeface="Courier" charset="0"/>
              </a:rPr>
              <a:t> ~op</a:t>
            </a:r>
            <a:r>
              <a:rPr lang="en-US" sz="1600" baseline="-25000">
                <a:latin typeface="Courier" charset="0"/>
                <a:cs typeface="Courier" charset="0"/>
              </a:rPr>
              <a:t>2 </a:t>
            </a:r>
            <a:r>
              <a:rPr lang="en-US" sz="1600">
                <a:latin typeface="Courier" charset="0"/>
                <a:cs typeface="Courier" charset="0"/>
                <a:sym typeface="Symbol" charset="0"/>
              </a:rPr>
              <a:t></a:t>
            </a:r>
            <a:r>
              <a:rPr lang="en-US" sz="1600">
                <a:latin typeface="Courier" charset="0"/>
                <a:cs typeface="Courier" charset="0"/>
              </a:rPr>
              <a:t>   op</a:t>
            </a:r>
            <a:r>
              <a:rPr lang="en-US" sz="1600" baseline="-25000">
                <a:latin typeface="Courier" charset="0"/>
                <a:cs typeface="Courier" charset="0"/>
              </a:rPr>
              <a:t>1 </a:t>
            </a:r>
            <a:r>
              <a:rPr lang="en-US" sz="1600">
                <a:latin typeface="Courier" charset="0"/>
                <a:cs typeface="Courier" charset="0"/>
                <a:sym typeface="Symbol" charset="0"/>
              </a:rPr>
              <a:t></a:t>
            </a:r>
            <a:r>
              <a:rPr lang="en-US" sz="1600">
                <a:latin typeface="Courier" charset="0"/>
                <a:cs typeface="Courier" charset="0"/>
              </a:rPr>
              <a:t>  op</a:t>
            </a:r>
            <a:r>
              <a:rPr lang="en-US" sz="1600" baseline="-25000">
                <a:latin typeface="Courier" charset="0"/>
                <a:cs typeface="Courier" charset="0"/>
              </a:rPr>
              <a:t>0</a:t>
            </a:r>
            <a:r>
              <a:rPr lang="en-US" sz="1600" b="1" baseline="-25000">
                <a:latin typeface="Courier" charset="0"/>
                <a:cs typeface="Courier" charset="0"/>
              </a:rPr>
              <a:t/>
            </a:r>
            <a:br>
              <a:rPr lang="en-US" sz="1600" b="1" baseline="-25000">
                <a:latin typeface="Courier" charset="0"/>
                <a:cs typeface="Courier" charset="0"/>
              </a:rPr>
            </a:br>
            <a:r>
              <a:rPr lang="en-US" sz="1600">
                <a:latin typeface="Courier" charset="0"/>
                <a:cs typeface="Courier" charset="0"/>
              </a:rPr>
              <a:t>beq   = ~op</a:t>
            </a:r>
            <a:r>
              <a:rPr lang="en-US" sz="1600" baseline="-25000">
                <a:latin typeface="Courier" charset="0"/>
                <a:cs typeface="Courier" charset="0"/>
              </a:rPr>
              <a:t>5 </a:t>
            </a:r>
            <a:r>
              <a:rPr lang="en-US" sz="1600">
                <a:latin typeface="Courier" charset="0"/>
                <a:cs typeface="Courier" charset="0"/>
                <a:sym typeface="Symbol" charset="0"/>
              </a:rPr>
              <a:t></a:t>
            </a:r>
            <a:r>
              <a:rPr lang="en-US" sz="1600">
                <a:latin typeface="Courier" charset="0"/>
                <a:cs typeface="Courier" charset="0"/>
              </a:rPr>
              <a:t> ~op</a:t>
            </a:r>
            <a:r>
              <a:rPr lang="en-US" sz="1600" baseline="-25000">
                <a:latin typeface="Courier" charset="0"/>
                <a:cs typeface="Courier" charset="0"/>
              </a:rPr>
              <a:t>4 </a:t>
            </a:r>
            <a:r>
              <a:rPr lang="en-US" sz="1600">
                <a:latin typeface="Courier" charset="0"/>
                <a:cs typeface="Courier" charset="0"/>
                <a:sym typeface="Symbol" charset="0"/>
              </a:rPr>
              <a:t></a:t>
            </a:r>
            <a:r>
              <a:rPr lang="en-US" sz="1600">
                <a:latin typeface="Courier" charset="0"/>
                <a:cs typeface="Courier" charset="0"/>
              </a:rPr>
              <a:t> ~op</a:t>
            </a:r>
            <a:r>
              <a:rPr lang="en-US" sz="1600" baseline="-25000">
                <a:latin typeface="Courier" charset="0"/>
                <a:cs typeface="Courier" charset="0"/>
              </a:rPr>
              <a:t>3 </a:t>
            </a:r>
            <a:r>
              <a:rPr lang="en-US" sz="1600">
                <a:latin typeface="Courier" charset="0"/>
                <a:cs typeface="Courier" charset="0"/>
                <a:sym typeface="Symbol" charset="0"/>
              </a:rPr>
              <a:t></a:t>
            </a:r>
            <a:r>
              <a:rPr lang="en-US" sz="1600">
                <a:latin typeface="Courier" charset="0"/>
                <a:cs typeface="Courier" charset="0"/>
              </a:rPr>
              <a:t>  op</a:t>
            </a:r>
            <a:r>
              <a:rPr lang="en-US" sz="1600" baseline="-25000">
                <a:latin typeface="Courier" charset="0"/>
                <a:cs typeface="Courier" charset="0"/>
              </a:rPr>
              <a:t>2 </a:t>
            </a:r>
            <a:r>
              <a:rPr lang="en-US" sz="1600">
                <a:latin typeface="Courier" charset="0"/>
                <a:cs typeface="Courier" charset="0"/>
                <a:sym typeface="Symbol" charset="0"/>
              </a:rPr>
              <a:t></a:t>
            </a:r>
            <a:r>
              <a:rPr lang="en-US" sz="1600">
                <a:latin typeface="Courier" charset="0"/>
                <a:cs typeface="Courier" charset="0"/>
              </a:rPr>
              <a:t>  ~op</a:t>
            </a:r>
            <a:r>
              <a:rPr lang="en-US" sz="1600" baseline="-25000">
                <a:latin typeface="Courier" charset="0"/>
                <a:cs typeface="Courier" charset="0"/>
              </a:rPr>
              <a:t>1 </a:t>
            </a:r>
            <a:r>
              <a:rPr lang="en-US" sz="1600">
                <a:latin typeface="Courier" charset="0"/>
                <a:cs typeface="Courier" charset="0"/>
                <a:sym typeface="Symbol" charset="0"/>
              </a:rPr>
              <a:t></a:t>
            </a:r>
            <a:r>
              <a:rPr lang="en-US" sz="1600">
                <a:latin typeface="Courier" charset="0"/>
                <a:cs typeface="Courier" charset="0"/>
              </a:rPr>
              <a:t> ~op</a:t>
            </a:r>
            <a:r>
              <a:rPr lang="en-US" sz="1600" baseline="-25000">
                <a:latin typeface="Courier" charset="0"/>
                <a:cs typeface="Courier" charset="0"/>
              </a:rPr>
              <a:t>0</a:t>
            </a:r>
            <a:r>
              <a:rPr lang="en-US" sz="1600">
                <a:latin typeface="Courier" charset="0"/>
                <a:cs typeface="Courier" charset="0"/>
              </a:rPr>
              <a:t>  </a:t>
            </a:r>
            <a:br>
              <a:rPr lang="en-US" sz="1600">
                <a:latin typeface="Courier" charset="0"/>
                <a:cs typeface="Courier" charset="0"/>
              </a:rPr>
            </a:br>
            <a:r>
              <a:rPr lang="en-US" sz="1600">
                <a:latin typeface="Courier" charset="0"/>
                <a:cs typeface="Courier" charset="0"/>
              </a:rPr>
              <a:t>jump  = ~op</a:t>
            </a:r>
            <a:r>
              <a:rPr lang="en-US" sz="1600" baseline="-25000">
                <a:latin typeface="Courier" charset="0"/>
                <a:cs typeface="Courier" charset="0"/>
              </a:rPr>
              <a:t>5 </a:t>
            </a:r>
            <a:r>
              <a:rPr lang="en-US" sz="1600">
                <a:latin typeface="Courier" charset="0"/>
                <a:cs typeface="Courier" charset="0"/>
                <a:sym typeface="Symbol" charset="0"/>
              </a:rPr>
              <a:t></a:t>
            </a:r>
            <a:r>
              <a:rPr lang="en-US" sz="1600">
                <a:latin typeface="Courier" charset="0"/>
                <a:cs typeface="Courier" charset="0"/>
              </a:rPr>
              <a:t> ~op</a:t>
            </a:r>
            <a:r>
              <a:rPr lang="en-US" sz="1600" baseline="-25000">
                <a:latin typeface="Courier" charset="0"/>
                <a:cs typeface="Courier" charset="0"/>
              </a:rPr>
              <a:t>4 </a:t>
            </a:r>
            <a:r>
              <a:rPr lang="en-US" sz="1600">
                <a:latin typeface="Courier" charset="0"/>
                <a:cs typeface="Courier" charset="0"/>
                <a:sym typeface="Symbol" charset="0"/>
              </a:rPr>
              <a:t></a:t>
            </a:r>
            <a:r>
              <a:rPr lang="en-US" sz="1600">
                <a:latin typeface="Courier" charset="0"/>
                <a:cs typeface="Courier" charset="0"/>
              </a:rPr>
              <a:t> ~op</a:t>
            </a:r>
            <a:r>
              <a:rPr lang="en-US" sz="1600" baseline="-25000">
                <a:latin typeface="Courier" charset="0"/>
                <a:cs typeface="Courier" charset="0"/>
              </a:rPr>
              <a:t>3 </a:t>
            </a:r>
            <a:r>
              <a:rPr lang="en-US" sz="1600">
                <a:latin typeface="Courier" charset="0"/>
                <a:cs typeface="Courier" charset="0"/>
                <a:sym typeface="Symbol" charset="0"/>
              </a:rPr>
              <a:t></a:t>
            </a:r>
            <a:r>
              <a:rPr lang="en-US" sz="1600">
                <a:latin typeface="Courier" charset="0"/>
                <a:cs typeface="Courier" charset="0"/>
              </a:rPr>
              <a:t> ~op</a:t>
            </a:r>
            <a:r>
              <a:rPr lang="en-US" sz="1600" baseline="-25000">
                <a:latin typeface="Courier" charset="0"/>
                <a:cs typeface="Courier" charset="0"/>
              </a:rPr>
              <a:t>2 </a:t>
            </a:r>
            <a:r>
              <a:rPr lang="en-US" sz="1600">
                <a:latin typeface="Courier" charset="0"/>
                <a:cs typeface="Courier" charset="0"/>
                <a:sym typeface="Symbol" charset="0"/>
              </a:rPr>
              <a:t></a:t>
            </a:r>
            <a:r>
              <a:rPr lang="en-US" sz="1600">
                <a:latin typeface="Courier" charset="0"/>
                <a:cs typeface="Courier" charset="0"/>
              </a:rPr>
              <a:t>   op</a:t>
            </a:r>
            <a:r>
              <a:rPr lang="en-US" sz="1600" baseline="-25000">
                <a:latin typeface="Courier" charset="0"/>
                <a:cs typeface="Courier" charset="0"/>
              </a:rPr>
              <a:t>1 </a:t>
            </a:r>
            <a:r>
              <a:rPr lang="en-US" sz="1600">
                <a:latin typeface="Courier" charset="0"/>
                <a:cs typeface="Courier" charset="0"/>
                <a:sym typeface="Symbol" charset="0"/>
              </a:rPr>
              <a:t></a:t>
            </a:r>
            <a:r>
              <a:rPr lang="en-US" sz="1600">
                <a:latin typeface="Courier" charset="0"/>
                <a:cs typeface="Courier" charset="0"/>
              </a:rPr>
              <a:t> ~op</a:t>
            </a:r>
            <a:r>
              <a:rPr lang="en-US" sz="1600" baseline="-25000">
                <a:latin typeface="Courier" charset="0"/>
                <a:cs typeface="Courier" charset="0"/>
              </a:rPr>
              <a:t>0</a:t>
            </a:r>
          </a:p>
          <a:p>
            <a:pPr>
              <a:spcBef>
                <a:spcPct val="50000"/>
              </a:spcBef>
              <a:tabLst>
                <a:tab pos="914400" algn="l"/>
                <a:tab pos="5092700" algn="l"/>
              </a:tabLst>
            </a:pPr>
            <a:r>
              <a:rPr lang="en-US" sz="1600">
                <a:latin typeface="Courier" charset="0"/>
                <a:cs typeface="Courier" charset="0"/>
              </a:rPr>
              <a:t>add = rtype </a:t>
            </a:r>
            <a:r>
              <a:rPr lang="en-US" sz="1600">
                <a:latin typeface="Courier" charset="0"/>
                <a:cs typeface="Courier" charset="0"/>
                <a:sym typeface="Symbol" charset="0"/>
              </a:rPr>
              <a:t></a:t>
            </a:r>
            <a:r>
              <a:rPr lang="en-US" sz="1600">
                <a:latin typeface="Courier" charset="0"/>
                <a:cs typeface="Courier" charset="0"/>
              </a:rPr>
              <a:t> func</a:t>
            </a:r>
            <a:r>
              <a:rPr lang="en-US" sz="1600" baseline="-25000">
                <a:latin typeface="Courier" charset="0"/>
                <a:cs typeface="Courier" charset="0"/>
              </a:rPr>
              <a:t>5</a:t>
            </a:r>
            <a:r>
              <a:rPr lang="en-US" sz="1600">
                <a:latin typeface="Courier" charset="0"/>
                <a:cs typeface="Courier" charset="0"/>
              </a:rPr>
              <a:t> </a:t>
            </a:r>
            <a:r>
              <a:rPr lang="en-US" sz="1600">
                <a:latin typeface="Courier" charset="0"/>
                <a:cs typeface="Courier" charset="0"/>
                <a:sym typeface="Symbol" charset="0"/>
              </a:rPr>
              <a:t></a:t>
            </a:r>
            <a:r>
              <a:rPr lang="en-US" sz="1600">
                <a:latin typeface="Courier" charset="0"/>
                <a:cs typeface="Courier" charset="0"/>
              </a:rPr>
              <a:t> ~func</a:t>
            </a:r>
            <a:r>
              <a:rPr lang="en-US" sz="1600" baseline="-25000">
                <a:latin typeface="Courier" charset="0"/>
                <a:cs typeface="Courier" charset="0"/>
              </a:rPr>
              <a:t>4</a:t>
            </a:r>
            <a:r>
              <a:rPr lang="en-US" sz="1600">
                <a:latin typeface="Courier" charset="0"/>
                <a:cs typeface="Courier" charset="0"/>
              </a:rPr>
              <a:t> </a:t>
            </a:r>
            <a:r>
              <a:rPr lang="en-US" sz="1600">
                <a:latin typeface="Courier" charset="0"/>
                <a:cs typeface="Courier" charset="0"/>
                <a:sym typeface="Symbol" charset="0"/>
              </a:rPr>
              <a:t></a:t>
            </a:r>
            <a:r>
              <a:rPr lang="en-US" sz="1600">
                <a:latin typeface="Courier" charset="0"/>
                <a:cs typeface="Courier" charset="0"/>
              </a:rPr>
              <a:t> ~func</a:t>
            </a:r>
            <a:r>
              <a:rPr lang="en-US" sz="1600" baseline="-25000">
                <a:latin typeface="Courier" charset="0"/>
                <a:cs typeface="Courier" charset="0"/>
              </a:rPr>
              <a:t>3</a:t>
            </a:r>
            <a:r>
              <a:rPr lang="en-US" sz="1600">
                <a:latin typeface="Courier" charset="0"/>
                <a:cs typeface="Courier" charset="0"/>
              </a:rPr>
              <a:t> </a:t>
            </a:r>
            <a:r>
              <a:rPr lang="en-US" sz="1600">
                <a:latin typeface="Courier" charset="0"/>
                <a:cs typeface="Courier" charset="0"/>
                <a:sym typeface="Symbol" charset="0"/>
              </a:rPr>
              <a:t></a:t>
            </a:r>
            <a:r>
              <a:rPr lang="en-US" sz="1600">
                <a:latin typeface="Courier" charset="0"/>
                <a:cs typeface="Courier" charset="0"/>
              </a:rPr>
              <a:t> ~func</a:t>
            </a:r>
            <a:r>
              <a:rPr lang="en-US" sz="1600" baseline="-25000">
                <a:latin typeface="Courier" charset="0"/>
                <a:cs typeface="Courier" charset="0"/>
              </a:rPr>
              <a:t>2</a:t>
            </a:r>
            <a:r>
              <a:rPr lang="en-US" sz="1600">
                <a:latin typeface="Courier" charset="0"/>
                <a:cs typeface="Courier" charset="0"/>
              </a:rPr>
              <a:t> </a:t>
            </a:r>
            <a:r>
              <a:rPr lang="en-US" sz="1600">
                <a:latin typeface="Courier" charset="0"/>
                <a:cs typeface="Courier" charset="0"/>
                <a:sym typeface="Symbol" charset="0"/>
              </a:rPr>
              <a:t></a:t>
            </a:r>
            <a:r>
              <a:rPr lang="en-US" sz="1600">
                <a:latin typeface="Courier" charset="0"/>
                <a:cs typeface="Courier" charset="0"/>
              </a:rPr>
              <a:t> ~func</a:t>
            </a:r>
            <a:r>
              <a:rPr lang="en-US" sz="1600" baseline="-25000">
                <a:latin typeface="Courier" charset="0"/>
                <a:cs typeface="Courier" charset="0"/>
              </a:rPr>
              <a:t>1</a:t>
            </a:r>
            <a:r>
              <a:rPr lang="en-US" sz="1600">
                <a:latin typeface="Courier" charset="0"/>
                <a:cs typeface="Courier" charset="0"/>
              </a:rPr>
              <a:t> </a:t>
            </a:r>
            <a:r>
              <a:rPr lang="en-US" sz="1600">
                <a:latin typeface="Courier" charset="0"/>
                <a:cs typeface="Courier" charset="0"/>
                <a:sym typeface="Symbol" charset="0"/>
              </a:rPr>
              <a:t></a:t>
            </a:r>
            <a:r>
              <a:rPr lang="en-US" sz="1600">
                <a:latin typeface="Courier" charset="0"/>
                <a:cs typeface="Courier" charset="0"/>
              </a:rPr>
              <a:t> ~func</a:t>
            </a:r>
            <a:r>
              <a:rPr lang="en-US" sz="1600" baseline="-25000">
                <a:latin typeface="Courier" charset="0"/>
                <a:cs typeface="Courier" charset="0"/>
              </a:rPr>
              <a:t>0</a:t>
            </a:r>
            <a:br>
              <a:rPr lang="en-US" sz="1600" baseline="-25000">
                <a:latin typeface="Courier" charset="0"/>
                <a:cs typeface="Courier" charset="0"/>
              </a:rPr>
            </a:br>
            <a:r>
              <a:rPr lang="en-US" sz="1600">
                <a:latin typeface="Courier" charset="0"/>
                <a:cs typeface="Courier" charset="0"/>
              </a:rPr>
              <a:t>sub = rtype </a:t>
            </a:r>
            <a:r>
              <a:rPr lang="en-US" sz="1600">
                <a:latin typeface="Courier" charset="0"/>
                <a:cs typeface="Courier" charset="0"/>
                <a:sym typeface="Symbol" charset="0"/>
              </a:rPr>
              <a:t></a:t>
            </a:r>
            <a:r>
              <a:rPr lang="en-US" sz="1600">
                <a:latin typeface="Courier" charset="0"/>
                <a:cs typeface="Courier" charset="0"/>
              </a:rPr>
              <a:t> func</a:t>
            </a:r>
            <a:r>
              <a:rPr lang="en-US" sz="1600" baseline="-25000">
                <a:latin typeface="Courier" charset="0"/>
                <a:cs typeface="Courier" charset="0"/>
              </a:rPr>
              <a:t>5</a:t>
            </a:r>
            <a:r>
              <a:rPr lang="en-US" sz="1600">
                <a:latin typeface="Courier" charset="0"/>
                <a:cs typeface="Courier" charset="0"/>
              </a:rPr>
              <a:t> </a:t>
            </a:r>
            <a:r>
              <a:rPr lang="en-US" sz="1600">
                <a:latin typeface="Courier" charset="0"/>
                <a:cs typeface="Courier" charset="0"/>
                <a:sym typeface="Symbol" charset="0"/>
              </a:rPr>
              <a:t></a:t>
            </a:r>
            <a:r>
              <a:rPr lang="en-US" sz="1600">
                <a:latin typeface="Courier" charset="0"/>
                <a:cs typeface="Courier" charset="0"/>
              </a:rPr>
              <a:t> ~func</a:t>
            </a:r>
            <a:r>
              <a:rPr lang="en-US" sz="1600" baseline="-25000">
                <a:latin typeface="Courier" charset="0"/>
                <a:cs typeface="Courier" charset="0"/>
              </a:rPr>
              <a:t>4</a:t>
            </a:r>
            <a:r>
              <a:rPr lang="en-US" sz="1600">
                <a:latin typeface="Courier" charset="0"/>
                <a:cs typeface="Courier" charset="0"/>
              </a:rPr>
              <a:t> </a:t>
            </a:r>
            <a:r>
              <a:rPr lang="en-US" sz="1600">
                <a:latin typeface="Courier" charset="0"/>
                <a:cs typeface="Courier" charset="0"/>
                <a:sym typeface="Symbol" charset="0"/>
              </a:rPr>
              <a:t></a:t>
            </a:r>
            <a:r>
              <a:rPr lang="en-US" sz="1600">
                <a:latin typeface="Courier" charset="0"/>
                <a:cs typeface="Courier" charset="0"/>
              </a:rPr>
              <a:t> ~func</a:t>
            </a:r>
            <a:r>
              <a:rPr lang="en-US" sz="1600" baseline="-25000">
                <a:latin typeface="Courier" charset="0"/>
                <a:cs typeface="Courier" charset="0"/>
              </a:rPr>
              <a:t>3</a:t>
            </a:r>
            <a:r>
              <a:rPr lang="en-US" sz="1600">
                <a:latin typeface="Courier" charset="0"/>
                <a:cs typeface="Courier" charset="0"/>
              </a:rPr>
              <a:t> </a:t>
            </a:r>
            <a:r>
              <a:rPr lang="en-US" sz="1600">
                <a:latin typeface="Courier" charset="0"/>
                <a:cs typeface="Courier" charset="0"/>
                <a:sym typeface="Symbol" charset="0"/>
              </a:rPr>
              <a:t></a:t>
            </a:r>
            <a:r>
              <a:rPr lang="en-US" sz="1600">
                <a:latin typeface="Courier" charset="0"/>
                <a:cs typeface="Courier" charset="0"/>
              </a:rPr>
              <a:t> ~func</a:t>
            </a:r>
            <a:r>
              <a:rPr lang="en-US" sz="1600" baseline="-25000">
                <a:latin typeface="Courier" charset="0"/>
                <a:cs typeface="Courier" charset="0"/>
              </a:rPr>
              <a:t>2</a:t>
            </a:r>
            <a:r>
              <a:rPr lang="en-US" sz="1600">
                <a:latin typeface="Courier" charset="0"/>
                <a:cs typeface="Courier" charset="0"/>
              </a:rPr>
              <a:t> </a:t>
            </a:r>
            <a:r>
              <a:rPr lang="en-US" sz="1600">
                <a:latin typeface="Courier" charset="0"/>
                <a:cs typeface="Courier" charset="0"/>
                <a:sym typeface="Symbol" charset="0"/>
              </a:rPr>
              <a:t></a:t>
            </a:r>
            <a:r>
              <a:rPr lang="en-US" sz="1600">
                <a:latin typeface="Courier" charset="0"/>
                <a:cs typeface="Courier" charset="0"/>
              </a:rPr>
              <a:t>  func</a:t>
            </a:r>
            <a:r>
              <a:rPr lang="en-US" sz="1600" baseline="-25000">
                <a:latin typeface="Courier" charset="0"/>
                <a:cs typeface="Courier" charset="0"/>
              </a:rPr>
              <a:t>1</a:t>
            </a:r>
            <a:r>
              <a:rPr lang="en-US" sz="1600">
                <a:latin typeface="Courier" charset="0"/>
                <a:cs typeface="Courier" charset="0"/>
              </a:rPr>
              <a:t> </a:t>
            </a:r>
            <a:r>
              <a:rPr lang="en-US" sz="1600">
                <a:latin typeface="Courier" charset="0"/>
                <a:cs typeface="Courier" charset="0"/>
                <a:sym typeface="Symbol" charset="0"/>
              </a:rPr>
              <a:t></a:t>
            </a:r>
            <a:r>
              <a:rPr lang="en-US" sz="1600">
                <a:latin typeface="Courier" charset="0"/>
                <a:cs typeface="Courier" charset="0"/>
              </a:rPr>
              <a:t> ~func</a:t>
            </a:r>
            <a:r>
              <a:rPr lang="en-US" sz="1600" baseline="-25000">
                <a:latin typeface="Courier" charset="0"/>
                <a:cs typeface="Courier" charset="0"/>
              </a:rPr>
              <a:t>0</a:t>
            </a:r>
          </a:p>
        </p:txBody>
      </p:sp>
      <p:sp>
        <p:nvSpPr>
          <p:cNvPr id="56327" name="Text Box 4"/>
          <p:cNvSpPr txBox="1">
            <a:spLocks noChangeArrowheads="1"/>
          </p:cNvSpPr>
          <p:nvPr/>
        </p:nvSpPr>
        <p:spPr bwMode="auto">
          <a:xfrm>
            <a:off x="5994400" y="4427538"/>
            <a:ext cx="2709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t>How do we implement this in gates?</a:t>
            </a:r>
          </a:p>
        </p:txBody>
      </p:sp>
    </p:spTree>
    <p:extLst>
      <p:ext uri="{BB962C8B-B14F-4D97-AF65-F5344CB8AC3E}">
        <p14:creationId xmlns:p14="http://schemas.microsoft.com/office/powerpoint/2010/main" val="8601749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atin typeface="Calibri" charset="0"/>
                <a:ea typeface="ＭＳ Ｐゴシック" charset="0"/>
                <a:cs typeface="ＭＳ Ｐゴシック" charset="0"/>
              </a:rPr>
              <a:t>Controller Implementation</a:t>
            </a:r>
          </a:p>
        </p:txBody>
      </p:sp>
      <p:sp>
        <p:nvSpPr>
          <p:cNvPr id="68614" name="Rectangle 3"/>
          <p:cNvSpPr>
            <a:spLocks noChangeArrowheads="1"/>
          </p:cNvSpPr>
          <p:nvPr/>
        </p:nvSpPr>
        <p:spPr bwMode="auto">
          <a:xfrm>
            <a:off x="1143000" y="2590800"/>
            <a:ext cx="2590800" cy="2819400"/>
          </a:xfrm>
          <a:prstGeom prst="rect">
            <a:avLst/>
          </a:prstGeom>
          <a:noFill/>
          <a:ln w="381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68615" name="Line 4"/>
          <p:cNvSpPr>
            <a:spLocks noChangeShapeType="1"/>
          </p:cNvSpPr>
          <p:nvPr/>
        </p:nvSpPr>
        <p:spPr bwMode="auto">
          <a:xfrm>
            <a:off x="3733800" y="2819400"/>
            <a:ext cx="914400" cy="0"/>
          </a:xfrm>
          <a:prstGeom prst="line">
            <a:avLst/>
          </a:prstGeom>
          <a:noFill/>
          <a:ln w="127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68616" name="Line 5"/>
          <p:cNvSpPr>
            <a:spLocks noChangeShapeType="1"/>
          </p:cNvSpPr>
          <p:nvPr/>
        </p:nvSpPr>
        <p:spPr bwMode="auto">
          <a:xfrm>
            <a:off x="3733800" y="3200400"/>
            <a:ext cx="914400" cy="0"/>
          </a:xfrm>
          <a:prstGeom prst="line">
            <a:avLst/>
          </a:prstGeom>
          <a:noFill/>
          <a:ln w="127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68617" name="Line 6"/>
          <p:cNvSpPr>
            <a:spLocks noChangeShapeType="1"/>
          </p:cNvSpPr>
          <p:nvPr/>
        </p:nvSpPr>
        <p:spPr bwMode="auto">
          <a:xfrm>
            <a:off x="3733800" y="3581400"/>
            <a:ext cx="914400" cy="0"/>
          </a:xfrm>
          <a:prstGeom prst="line">
            <a:avLst/>
          </a:prstGeom>
          <a:noFill/>
          <a:ln w="127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68618" name="Line 7"/>
          <p:cNvSpPr>
            <a:spLocks noChangeShapeType="1"/>
          </p:cNvSpPr>
          <p:nvPr/>
        </p:nvSpPr>
        <p:spPr bwMode="auto">
          <a:xfrm>
            <a:off x="3733800" y="3962400"/>
            <a:ext cx="914400" cy="0"/>
          </a:xfrm>
          <a:prstGeom prst="line">
            <a:avLst/>
          </a:prstGeom>
          <a:noFill/>
          <a:ln w="127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68619" name="Line 8"/>
          <p:cNvSpPr>
            <a:spLocks noChangeShapeType="1"/>
          </p:cNvSpPr>
          <p:nvPr/>
        </p:nvSpPr>
        <p:spPr bwMode="auto">
          <a:xfrm>
            <a:off x="3733800" y="4343400"/>
            <a:ext cx="914400" cy="0"/>
          </a:xfrm>
          <a:prstGeom prst="line">
            <a:avLst/>
          </a:prstGeom>
          <a:noFill/>
          <a:ln w="127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68620" name="Line 9"/>
          <p:cNvSpPr>
            <a:spLocks noChangeShapeType="1"/>
          </p:cNvSpPr>
          <p:nvPr/>
        </p:nvSpPr>
        <p:spPr bwMode="auto">
          <a:xfrm>
            <a:off x="3733800" y="4724400"/>
            <a:ext cx="914400" cy="0"/>
          </a:xfrm>
          <a:prstGeom prst="line">
            <a:avLst/>
          </a:prstGeom>
          <a:noFill/>
          <a:ln w="127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68621" name="Line 10"/>
          <p:cNvSpPr>
            <a:spLocks noChangeShapeType="1"/>
          </p:cNvSpPr>
          <p:nvPr/>
        </p:nvSpPr>
        <p:spPr bwMode="auto">
          <a:xfrm>
            <a:off x="3733800" y="5105400"/>
            <a:ext cx="914400" cy="0"/>
          </a:xfrm>
          <a:prstGeom prst="line">
            <a:avLst/>
          </a:prstGeom>
          <a:noFill/>
          <a:ln w="127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68622" name="Text Box 11"/>
          <p:cNvSpPr txBox="1">
            <a:spLocks noChangeArrowheads="1"/>
          </p:cNvSpPr>
          <p:nvPr/>
        </p:nvSpPr>
        <p:spPr bwMode="auto">
          <a:xfrm>
            <a:off x="3870325" y="2498725"/>
            <a:ext cx="576263" cy="400050"/>
          </a:xfrm>
          <a:prstGeom prst="rect">
            <a:avLst/>
          </a:prstGeom>
          <a:noFill/>
          <a:ln w="12700">
            <a:noFill/>
            <a:miter lim="800000"/>
            <a:headEnd/>
            <a:tailEnd/>
          </a:ln>
        </p:spPr>
        <p:txBody>
          <a:bodyPr wrap="none">
            <a:spAutoFit/>
          </a:bodyPr>
          <a:lstStyle/>
          <a:p>
            <a:pPr>
              <a:defRPr/>
            </a:pPr>
            <a:r>
              <a:rPr lang="en-US" sz="2000">
                <a:latin typeface="+mn-lt"/>
                <a:ea typeface="ＭＳ Ｐゴシック" charset="-128"/>
                <a:cs typeface="ＭＳ Ｐゴシック" charset="-128"/>
              </a:rPr>
              <a:t>add</a:t>
            </a:r>
          </a:p>
        </p:txBody>
      </p:sp>
      <p:sp>
        <p:nvSpPr>
          <p:cNvPr id="68623" name="Text Box 12"/>
          <p:cNvSpPr txBox="1">
            <a:spLocks noChangeArrowheads="1"/>
          </p:cNvSpPr>
          <p:nvPr/>
        </p:nvSpPr>
        <p:spPr bwMode="auto">
          <a:xfrm>
            <a:off x="3886200" y="2879725"/>
            <a:ext cx="554038" cy="400050"/>
          </a:xfrm>
          <a:prstGeom prst="rect">
            <a:avLst/>
          </a:prstGeom>
          <a:noFill/>
          <a:ln w="12700">
            <a:noFill/>
            <a:miter lim="800000"/>
            <a:headEnd/>
            <a:tailEnd/>
          </a:ln>
        </p:spPr>
        <p:txBody>
          <a:bodyPr wrap="none">
            <a:spAutoFit/>
          </a:bodyPr>
          <a:lstStyle/>
          <a:p>
            <a:pPr>
              <a:defRPr/>
            </a:pPr>
            <a:r>
              <a:rPr lang="en-US" sz="2000">
                <a:latin typeface="+mn-lt"/>
                <a:ea typeface="ＭＳ Ｐゴシック" charset="-128"/>
                <a:cs typeface="ＭＳ Ｐゴシック" charset="-128"/>
              </a:rPr>
              <a:t>sub</a:t>
            </a:r>
          </a:p>
        </p:txBody>
      </p:sp>
      <p:sp>
        <p:nvSpPr>
          <p:cNvPr id="68624" name="Text Box 13"/>
          <p:cNvSpPr txBox="1">
            <a:spLocks noChangeArrowheads="1"/>
          </p:cNvSpPr>
          <p:nvPr/>
        </p:nvSpPr>
        <p:spPr bwMode="auto">
          <a:xfrm>
            <a:off x="3886200" y="3260725"/>
            <a:ext cx="466725" cy="396875"/>
          </a:xfrm>
          <a:prstGeom prst="rect">
            <a:avLst/>
          </a:prstGeom>
          <a:noFill/>
          <a:ln w="12700">
            <a:noFill/>
            <a:miter lim="800000"/>
            <a:headEnd/>
            <a:tailEnd/>
          </a:ln>
        </p:spPr>
        <p:txBody>
          <a:bodyPr wrap="none">
            <a:spAutoFit/>
          </a:bodyPr>
          <a:lstStyle/>
          <a:p>
            <a:pPr>
              <a:defRPr/>
            </a:pPr>
            <a:r>
              <a:rPr lang="en-US" sz="2000">
                <a:latin typeface="+mn-lt"/>
                <a:ea typeface="ＭＳ Ｐゴシック" charset="-128"/>
                <a:cs typeface="ＭＳ Ｐゴシック" charset="-128"/>
              </a:rPr>
              <a:t>ori</a:t>
            </a:r>
          </a:p>
        </p:txBody>
      </p:sp>
      <p:sp>
        <p:nvSpPr>
          <p:cNvPr id="68625" name="Text Box 14"/>
          <p:cNvSpPr txBox="1">
            <a:spLocks noChangeArrowheads="1"/>
          </p:cNvSpPr>
          <p:nvPr/>
        </p:nvSpPr>
        <p:spPr bwMode="auto">
          <a:xfrm>
            <a:off x="3886200" y="3641725"/>
            <a:ext cx="428625" cy="400050"/>
          </a:xfrm>
          <a:prstGeom prst="rect">
            <a:avLst/>
          </a:prstGeom>
          <a:noFill/>
          <a:ln w="12700">
            <a:noFill/>
            <a:miter lim="800000"/>
            <a:headEnd/>
            <a:tailEnd/>
          </a:ln>
        </p:spPr>
        <p:txBody>
          <a:bodyPr wrap="none">
            <a:spAutoFit/>
          </a:bodyPr>
          <a:lstStyle/>
          <a:p>
            <a:pPr>
              <a:defRPr/>
            </a:pPr>
            <a:r>
              <a:rPr lang="en-US" sz="2000">
                <a:latin typeface="+mn-lt"/>
                <a:ea typeface="ＭＳ Ｐゴシック" charset="-128"/>
                <a:cs typeface="ＭＳ Ｐゴシック" charset="-128"/>
              </a:rPr>
              <a:t>lw</a:t>
            </a:r>
          </a:p>
        </p:txBody>
      </p:sp>
      <p:sp>
        <p:nvSpPr>
          <p:cNvPr id="68626" name="Text Box 15"/>
          <p:cNvSpPr txBox="1">
            <a:spLocks noChangeArrowheads="1"/>
          </p:cNvSpPr>
          <p:nvPr/>
        </p:nvSpPr>
        <p:spPr bwMode="auto">
          <a:xfrm>
            <a:off x="3886200" y="4022725"/>
            <a:ext cx="466725" cy="400050"/>
          </a:xfrm>
          <a:prstGeom prst="rect">
            <a:avLst/>
          </a:prstGeom>
          <a:noFill/>
          <a:ln w="12700">
            <a:noFill/>
            <a:miter lim="800000"/>
            <a:headEnd/>
            <a:tailEnd/>
          </a:ln>
        </p:spPr>
        <p:txBody>
          <a:bodyPr wrap="none">
            <a:spAutoFit/>
          </a:bodyPr>
          <a:lstStyle/>
          <a:p>
            <a:pPr>
              <a:defRPr/>
            </a:pPr>
            <a:r>
              <a:rPr lang="en-US" sz="2000">
                <a:latin typeface="+mn-lt"/>
                <a:ea typeface="ＭＳ Ｐゴシック" charset="-128"/>
                <a:cs typeface="ＭＳ Ｐゴシック" charset="-128"/>
              </a:rPr>
              <a:t>sw</a:t>
            </a:r>
          </a:p>
        </p:txBody>
      </p:sp>
      <p:sp>
        <p:nvSpPr>
          <p:cNvPr id="68627" name="Text Box 16"/>
          <p:cNvSpPr txBox="1">
            <a:spLocks noChangeArrowheads="1"/>
          </p:cNvSpPr>
          <p:nvPr/>
        </p:nvSpPr>
        <p:spPr bwMode="auto">
          <a:xfrm>
            <a:off x="3886200" y="4403725"/>
            <a:ext cx="581025" cy="400050"/>
          </a:xfrm>
          <a:prstGeom prst="rect">
            <a:avLst/>
          </a:prstGeom>
          <a:noFill/>
          <a:ln w="12700">
            <a:noFill/>
            <a:miter lim="800000"/>
            <a:headEnd/>
            <a:tailEnd/>
          </a:ln>
        </p:spPr>
        <p:txBody>
          <a:bodyPr wrap="none">
            <a:spAutoFit/>
          </a:bodyPr>
          <a:lstStyle/>
          <a:p>
            <a:pPr>
              <a:defRPr/>
            </a:pPr>
            <a:r>
              <a:rPr lang="en-US" sz="2000">
                <a:latin typeface="+mn-lt"/>
                <a:ea typeface="ＭＳ Ｐゴシック" charset="-128"/>
                <a:cs typeface="ＭＳ Ｐゴシック" charset="-128"/>
              </a:rPr>
              <a:t>beq</a:t>
            </a:r>
          </a:p>
        </p:txBody>
      </p:sp>
      <p:sp>
        <p:nvSpPr>
          <p:cNvPr id="68628" name="Text Box 17"/>
          <p:cNvSpPr txBox="1">
            <a:spLocks noChangeArrowheads="1"/>
          </p:cNvSpPr>
          <p:nvPr/>
        </p:nvSpPr>
        <p:spPr bwMode="auto">
          <a:xfrm>
            <a:off x="3886200" y="4784725"/>
            <a:ext cx="735013" cy="396875"/>
          </a:xfrm>
          <a:prstGeom prst="rect">
            <a:avLst/>
          </a:prstGeom>
          <a:noFill/>
          <a:ln w="12700">
            <a:noFill/>
            <a:miter lim="800000"/>
            <a:headEnd/>
            <a:tailEnd/>
          </a:ln>
        </p:spPr>
        <p:txBody>
          <a:bodyPr wrap="none">
            <a:spAutoFit/>
          </a:bodyPr>
          <a:lstStyle/>
          <a:p>
            <a:pPr>
              <a:defRPr/>
            </a:pPr>
            <a:r>
              <a:rPr lang="en-US" sz="2000">
                <a:latin typeface="+mn-lt"/>
                <a:ea typeface="ＭＳ Ｐゴシック" charset="-128"/>
                <a:cs typeface="ＭＳ Ｐゴシック" charset="-128"/>
              </a:rPr>
              <a:t>jump</a:t>
            </a:r>
          </a:p>
        </p:txBody>
      </p:sp>
      <p:sp>
        <p:nvSpPr>
          <p:cNvPr id="68629" name="Rectangle 18"/>
          <p:cNvSpPr>
            <a:spLocks noChangeArrowheads="1"/>
          </p:cNvSpPr>
          <p:nvPr/>
        </p:nvSpPr>
        <p:spPr bwMode="auto">
          <a:xfrm>
            <a:off x="4648200" y="2438400"/>
            <a:ext cx="2057400" cy="3048000"/>
          </a:xfrm>
          <a:prstGeom prst="rect">
            <a:avLst/>
          </a:prstGeom>
          <a:noFill/>
          <a:ln w="38100">
            <a:solidFill>
              <a:schemeClr val="tx1"/>
            </a:solidFill>
            <a:miter lim="800000"/>
            <a:headEnd/>
            <a:tailEnd/>
          </a:ln>
        </p:spPr>
        <p:txBody>
          <a:bodyPr wrap="none" anchor="ctr"/>
          <a:lstStyle/>
          <a:p>
            <a:pPr algn="ctr">
              <a:defRPr/>
            </a:pPr>
            <a:endParaRPr lang="en-US" sz="2000">
              <a:latin typeface="+mn-lt"/>
              <a:ea typeface="ＭＳ Ｐゴシック" charset="-128"/>
              <a:cs typeface="ＭＳ Ｐゴシック" charset="-128"/>
            </a:endParaRPr>
          </a:p>
        </p:txBody>
      </p:sp>
      <p:sp>
        <p:nvSpPr>
          <p:cNvPr id="68630" name="Text Box 19"/>
          <p:cNvSpPr txBox="1">
            <a:spLocks noChangeArrowheads="1"/>
          </p:cNvSpPr>
          <p:nvPr/>
        </p:nvSpPr>
        <p:spPr bwMode="auto">
          <a:xfrm>
            <a:off x="7162800" y="2376488"/>
            <a:ext cx="838200" cy="369887"/>
          </a:xfrm>
          <a:prstGeom prst="rect">
            <a:avLst/>
          </a:prstGeom>
          <a:noFill/>
          <a:ln w="12700">
            <a:no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alibri" charset="0"/>
              </a:rPr>
              <a:t>RegDst</a:t>
            </a:r>
            <a:endParaRPr lang="en-US" sz="2000">
              <a:latin typeface="Calibri" charset="0"/>
            </a:endParaRPr>
          </a:p>
        </p:txBody>
      </p:sp>
      <p:sp>
        <p:nvSpPr>
          <p:cNvPr id="68631" name="Line 20"/>
          <p:cNvSpPr>
            <a:spLocks noChangeShapeType="1"/>
          </p:cNvSpPr>
          <p:nvPr/>
        </p:nvSpPr>
        <p:spPr bwMode="auto">
          <a:xfrm>
            <a:off x="6705600" y="2895600"/>
            <a:ext cx="457200" cy="0"/>
          </a:xfrm>
          <a:prstGeom prst="line">
            <a:avLst/>
          </a:prstGeom>
          <a:noFill/>
          <a:ln w="127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68632" name="Line 21"/>
          <p:cNvSpPr>
            <a:spLocks noChangeShapeType="1"/>
          </p:cNvSpPr>
          <p:nvPr/>
        </p:nvSpPr>
        <p:spPr bwMode="auto">
          <a:xfrm>
            <a:off x="6705600" y="3200400"/>
            <a:ext cx="457200" cy="0"/>
          </a:xfrm>
          <a:prstGeom prst="line">
            <a:avLst/>
          </a:prstGeom>
          <a:noFill/>
          <a:ln w="127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68633" name="Line 22"/>
          <p:cNvSpPr>
            <a:spLocks noChangeShapeType="1"/>
          </p:cNvSpPr>
          <p:nvPr/>
        </p:nvSpPr>
        <p:spPr bwMode="auto">
          <a:xfrm>
            <a:off x="6705600" y="3505200"/>
            <a:ext cx="457200" cy="0"/>
          </a:xfrm>
          <a:prstGeom prst="line">
            <a:avLst/>
          </a:prstGeom>
          <a:noFill/>
          <a:ln w="127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68634" name="Line 23"/>
          <p:cNvSpPr>
            <a:spLocks noChangeShapeType="1"/>
          </p:cNvSpPr>
          <p:nvPr/>
        </p:nvSpPr>
        <p:spPr bwMode="auto">
          <a:xfrm>
            <a:off x="6705600" y="3810000"/>
            <a:ext cx="457200" cy="0"/>
          </a:xfrm>
          <a:prstGeom prst="line">
            <a:avLst/>
          </a:prstGeom>
          <a:noFill/>
          <a:ln w="127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68635" name="Line 24"/>
          <p:cNvSpPr>
            <a:spLocks noChangeShapeType="1"/>
          </p:cNvSpPr>
          <p:nvPr/>
        </p:nvSpPr>
        <p:spPr bwMode="auto">
          <a:xfrm>
            <a:off x="6705600" y="4114800"/>
            <a:ext cx="457200" cy="0"/>
          </a:xfrm>
          <a:prstGeom prst="line">
            <a:avLst/>
          </a:prstGeom>
          <a:noFill/>
          <a:ln w="127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68636" name="Line 25"/>
          <p:cNvSpPr>
            <a:spLocks noChangeShapeType="1"/>
          </p:cNvSpPr>
          <p:nvPr/>
        </p:nvSpPr>
        <p:spPr bwMode="auto">
          <a:xfrm>
            <a:off x="6705600" y="4419600"/>
            <a:ext cx="457200" cy="0"/>
          </a:xfrm>
          <a:prstGeom prst="line">
            <a:avLst/>
          </a:prstGeom>
          <a:noFill/>
          <a:ln w="127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68637" name="Line 26"/>
          <p:cNvSpPr>
            <a:spLocks noChangeShapeType="1"/>
          </p:cNvSpPr>
          <p:nvPr/>
        </p:nvSpPr>
        <p:spPr bwMode="auto">
          <a:xfrm>
            <a:off x="6705600" y="4724400"/>
            <a:ext cx="457200" cy="0"/>
          </a:xfrm>
          <a:prstGeom prst="line">
            <a:avLst/>
          </a:prstGeom>
          <a:noFill/>
          <a:ln w="127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68638" name="Line 27"/>
          <p:cNvSpPr>
            <a:spLocks noChangeShapeType="1"/>
          </p:cNvSpPr>
          <p:nvPr/>
        </p:nvSpPr>
        <p:spPr bwMode="auto">
          <a:xfrm>
            <a:off x="6705600" y="5029200"/>
            <a:ext cx="457200" cy="0"/>
          </a:xfrm>
          <a:prstGeom prst="line">
            <a:avLst/>
          </a:prstGeom>
          <a:noFill/>
          <a:ln w="127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68639" name="Line 28"/>
          <p:cNvSpPr>
            <a:spLocks noChangeShapeType="1"/>
          </p:cNvSpPr>
          <p:nvPr/>
        </p:nvSpPr>
        <p:spPr bwMode="auto">
          <a:xfrm>
            <a:off x="6705600" y="5334000"/>
            <a:ext cx="457200" cy="0"/>
          </a:xfrm>
          <a:prstGeom prst="line">
            <a:avLst/>
          </a:prstGeom>
          <a:noFill/>
          <a:ln w="127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68640" name="Line 29"/>
          <p:cNvSpPr>
            <a:spLocks noChangeShapeType="1"/>
          </p:cNvSpPr>
          <p:nvPr/>
        </p:nvSpPr>
        <p:spPr bwMode="auto">
          <a:xfrm>
            <a:off x="6705600" y="2590800"/>
            <a:ext cx="457200" cy="0"/>
          </a:xfrm>
          <a:prstGeom prst="line">
            <a:avLst/>
          </a:prstGeom>
          <a:noFill/>
          <a:ln w="127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68641" name="Text Box 30"/>
          <p:cNvSpPr txBox="1">
            <a:spLocks noChangeArrowheads="1"/>
          </p:cNvSpPr>
          <p:nvPr/>
        </p:nvSpPr>
        <p:spPr bwMode="auto">
          <a:xfrm>
            <a:off x="7162800" y="2681288"/>
            <a:ext cx="839788" cy="369887"/>
          </a:xfrm>
          <a:prstGeom prst="rect">
            <a:avLst/>
          </a:prstGeom>
          <a:noFill/>
          <a:ln w="12700">
            <a:no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alibri" charset="0"/>
              </a:rPr>
              <a:t>ALUSrc</a:t>
            </a:r>
            <a:endParaRPr lang="en-US" sz="2000">
              <a:latin typeface="Calibri" charset="0"/>
            </a:endParaRPr>
          </a:p>
        </p:txBody>
      </p:sp>
      <p:sp>
        <p:nvSpPr>
          <p:cNvPr id="68642" name="Text Box 31"/>
          <p:cNvSpPr txBox="1">
            <a:spLocks noChangeArrowheads="1"/>
          </p:cNvSpPr>
          <p:nvPr/>
        </p:nvSpPr>
        <p:spPr bwMode="auto">
          <a:xfrm>
            <a:off x="7162800" y="2986088"/>
            <a:ext cx="1220788" cy="369887"/>
          </a:xfrm>
          <a:prstGeom prst="rect">
            <a:avLst/>
          </a:prstGeom>
          <a:noFill/>
          <a:ln w="12700">
            <a:no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alibri" charset="0"/>
              </a:rPr>
              <a:t>MemtoReg</a:t>
            </a:r>
            <a:endParaRPr lang="en-US" sz="2000">
              <a:latin typeface="Calibri" charset="0"/>
            </a:endParaRPr>
          </a:p>
        </p:txBody>
      </p:sp>
      <p:sp>
        <p:nvSpPr>
          <p:cNvPr id="68643" name="Text Box 32"/>
          <p:cNvSpPr txBox="1">
            <a:spLocks noChangeArrowheads="1"/>
          </p:cNvSpPr>
          <p:nvPr/>
        </p:nvSpPr>
        <p:spPr bwMode="auto">
          <a:xfrm>
            <a:off x="7162800" y="3290888"/>
            <a:ext cx="1050925" cy="369887"/>
          </a:xfrm>
          <a:prstGeom prst="rect">
            <a:avLst/>
          </a:prstGeom>
          <a:noFill/>
          <a:ln w="12700">
            <a:no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alibri" charset="0"/>
              </a:rPr>
              <a:t>RegWrite</a:t>
            </a:r>
            <a:endParaRPr lang="en-US" sz="2000">
              <a:latin typeface="Calibri" charset="0"/>
            </a:endParaRPr>
          </a:p>
        </p:txBody>
      </p:sp>
      <p:sp>
        <p:nvSpPr>
          <p:cNvPr id="68644" name="Text Box 33"/>
          <p:cNvSpPr txBox="1">
            <a:spLocks noChangeArrowheads="1"/>
          </p:cNvSpPr>
          <p:nvPr/>
        </p:nvSpPr>
        <p:spPr bwMode="auto">
          <a:xfrm>
            <a:off x="7162800" y="3595688"/>
            <a:ext cx="1225550" cy="366712"/>
          </a:xfrm>
          <a:prstGeom prst="rect">
            <a:avLst/>
          </a:prstGeom>
          <a:noFill/>
          <a:ln w="12700">
            <a:no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alibri" charset="0"/>
              </a:rPr>
              <a:t>MemWrite</a:t>
            </a:r>
            <a:endParaRPr lang="en-US" sz="2000">
              <a:latin typeface="Calibri" charset="0"/>
            </a:endParaRPr>
          </a:p>
        </p:txBody>
      </p:sp>
      <p:sp>
        <p:nvSpPr>
          <p:cNvPr id="68645" name="Text Box 34"/>
          <p:cNvSpPr txBox="1">
            <a:spLocks noChangeArrowheads="1"/>
          </p:cNvSpPr>
          <p:nvPr/>
        </p:nvSpPr>
        <p:spPr bwMode="auto">
          <a:xfrm>
            <a:off x="7162800" y="3900488"/>
            <a:ext cx="806450" cy="369887"/>
          </a:xfrm>
          <a:prstGeom prst="rect">
            <a:avLst/>
          </a:prstGeom>
          <a:noFill/>
          <a:ln w="12700">
            <a:no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alibri" charset="0"/>
              </a:rPr>
              <a:t>nPCsel</a:t>
            </a:r>
            <a:endParaRPr lang="en-US" sz="2000">
              <a:latin typeface="Calibri" charset="0"/>
            </a:endParaRPr>
          </a:p>
        </p:txBody>
      </p:sp>
      <p:sp>
        <p:nvSpPr>
          <p:cNvPr id="68646" name="Text Box 35"/>
          <p:cNvSpPr txBox="1">
            <a:spLocks noChangeArrowheads="1"/>
          </p:cNvSpPr>
          <p:nvPr/>
        </p:nvSpPr>
        <p:spPr bwMode="auto">
          <a:xfrm>
            <a:off x="7162800" y="4205288"/>
            <a:ext cx="685800" cy="369887"/>
          </a:xfrm>
          <a:prstGeom prst="rect">
            <a:avLst/>
          </a:prstGeom>
          <a:noFill/>
          <a:ln w="12700">
            <a:no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alibri" charset="0"/>
              </a:rPr>
              <a:t>Jump</a:t>
            </a:r>
            <a:endParaRPr lang="en-US" sz="2000">
              <a:latin typeface="Calibri" charset="0"/>
            </a:endParaRPr>
          </a:p>
        </p:txBody>
      </p:sp>
      <p:sp>
        <p:nvSpPr>
          <p:cNvPr id="68647" name="Text Box 36"/>
          <p:cNvSpPr txBox="1">
            <a:spLocks noChangeArrowheads="1"/>
          </p:cNvSpPr>
          <p:nvPr/>
        </p:nvSpPr>
        <p:spPr bwMode="auto">
          <a:xfrm>
            <a:off x="7162800" y="4510088"/>
            <a:ext cx="749300" cy="369887"/>
          </a:xfrm>
          <a:prstGeom prst="rect">
            <a:avLst/>
          </a:prstGeom>
          <a:noFill/>
          <a:ln w="12700">
            <a:no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alibri" charset="0"/>
              </a:rPr>
              <a:t>ExtOp</a:t>
            </a:r>
            <a:endParaRPr lang="en-US" sz="2000">
              <a:latin typeface="Calibri" charset="0"/>
            </a:endParaRPr>
          </a:p>
        </p:txBody>
      </p:sp>
      <p:sp>
        <p:nvSpPr>
          <p:cNvPr id="68648" name="Text Box 37"/>
          <p:cNvSpPr txBox="1">
            <a:spLocks noChangeArrowheads="1"/>
          </p:cNvSpPr>
          <p:nvPr/>
        </p:nvSpPr>
        <p:spPr bwMode="auto">
          <a:xfrm>
            <a:off x="7162800" y="4814888"/>
            <a:ext cx="1073150" cy="369887"/>
          </a:xfrm>
          <a:prstGeom prst="rect">
            <a:avLst/>
          </a:prstGeom>
          <a:noFill/>
          <a:ln w="12700">
            <a:no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alibri" charset="0"/>
              </a:rPr>
              <a:t>ALUctr[0]</a:t>
            </a:r>
            <a:endParaRPr lang="en-US" sz="2000">
              <a:latin typeface="Calibri" charset="0"/>
            </a:endParaRPr>
          </a:p>
        </p:txBody>
      </p:sp>
      <p:sp>
        <p:nvSpPr>
          <p:cNvPr id="68649" name="Text Box 38"/>
          <p:cNvSpPr txBox="1">
            <a:spLocks noChangeArrowheads="1"/>
          </p:cNvSpPr>
          <p:nvPr/>
        </p:nvSpPr>
        <p:spPr bwMode="auto">
          <a:xfrm>
            <a:off x="7162800" y="5119688"/>
            <a:ext cx="1073150" cy="369887"/>
          </a:xfrm>
          <a:prstGeom prst="rect">
            <a:avLst/>
          </a:prstGeom>
          <a:noFill/>
          <a:ln w="12700">
            <a:no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alibri" charset="0"/>
              </a:rPr>
              <a:t>ALUctr[1]</a:t>
            </a:r>
            <a:endParaRPr lang="en-US" sz="2000">
              <a:latin typeface="Calibri" charset="0"/>
            </a:endParaRPr>
          </a:p>
        </p:txBody>
      </p:sp>
      <p:sp>
        <p:nvSpPr>
          <p:cNvPr id="68650" name="Text Box 39"/>
          <p:cNvSpPr txBox="1">
            <a:spLocks noChangeArrowheads="1"/>
          </p:cNvSpPr>
          <p:nvPr/>
        </p:nvSpPr>
        <p:spPr bwMode="auto">
          <a:xfrm>
            <a:off x="1427163" y="3595688"/>
            <a:ext cx="1871662" cy="523875"/>
          </a:xfrm>
          <a:prstGeom prst="rect">
            <a:avLst/>
          </a:prstGeom>
          <a:noFill/>
          <a:ln w="12700">
            <a:no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ja-JP" altLang="en-US" sz="2800">
                <a:latin typeface="Calibri" charset="0"/>
              </a:rPr>
              <a:t>“</a:t>
            </a:r>
            <a:r>
              <a:rPr lang="en-US" sz="2800">
                <a:latin typeface="Calibri" charset="0"/>
              </a:rPr>
              <a:t>AND</a:t>
            </a:r>
            <a:r>
              <a:rPr lang="ja-JP" altLang="en-US" sz="2800">
                <a:latin typeface="Calibri" charset="0"/>
              </a:rPr>
              <a:t>”</a:t>
            </a:r>
            <a:r>
              <a:rPr lang="en-US" sz="2800">
                <a:latin typeface="Calibri" charset="0"/>
              </a:rPr>
              <a:t> logic</a:t>
            </a:r>
            <a:endParaRPr lang="en-US" sz="2000">
              <a:latin typeface="Calibri" charset="0"/>
            </a:endParaRPr>
          </a:p>
        </p:txBody>
      </p:sp>
      <p:sp>
        <p:nvSpPr>
          <p:cNvPr id="68651" name="Text Box 40"/>
          <p:cNvSpPr txBox="1">
            <a:spLocks noChangeArrowheads="1"/>
          </p:cNvSpPr>
          <p:nvPr/>
        </p:nvSpPr>
        <p:spPr bwMode="auto">
          <a:xfrm>
            <a:off x="4768850" y="3581400"/>
            <a:ext cx="1670050" cy="523875"/>
          </a:xfrm>
          <a:prstGeom prst="rect">
            <a:avLst/>
          </a:prstGeom>
          <a:noFill/>
          <a:ln w="12700">
            <a:no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ja-JP" altLang="en-US" sz="2800">
                <a:latin typeface="Calibri" charset="0"/>
              </a:rPr>
              <a:t>“</a:t>
            </a:r>
            <a:r>
              <a:rPr lang="en-US" sz="2800">
                <a:latin typeface="Calibri" charset="0"/>
              </a:rPr>
              <a:t>OR</a:t>
            </a:r>
            <a:r>
              <a:rPr lang="ja-JP" altLang="en-US" sz="2800">
                <a:latin typeface="Calibri" charset="0"/>
              </a:rPr>
              <a:t>”</a:t>
            </a:r>
            <a:r>
              <a:rPr lang="en-US" sz="2800">
                <a:latin typeface="Calibri" charset="0"/>
              </a:rPr>
              <a:t> logic</a:t>
            </a:r>
            <a:endParaRPr lang="en-US" sz="2000">
              <a:latin typeface="Calibri" charset="0"/>
            </a:endParaRPr>
          </a:p>
        </p:txBody>
      </p:sp>
      <p:sp>
        <p:nvSpPr>
          <p:cNvPr id="68652" name="Line 41"/>
          <p:cNvSpPr>
            <a:spLocks noChangeShapeType="1"/>
          </p:cNvSpPr>
          <p:nvPr/>
        </p:nvSpPr>
        <p:spPr bwMode="auto">
          <a:xfrm>
            <a:off x="1828800" y="1981200"/>
            <a:ext cx="0" cy="609600"/>
          </a:xfrm>
          <a:prstGeom prst="line">
            <a:avLst/>
          </a:prstGeom>
          <a:noFill/>
          <a:ln w="127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68653" name="Line 42"/>
          <p:cNvSpPr>
            <a:spLocks noChangeShapeType="1"/>
          </p:cNvSpPr>
          <p:nvPr/>
        </p:nvSpPr>
        <p:spPr bwMode="auto">
          <a:xfrm>
            <a:off x="2895600" y="1981200"/>
            <a:ext cx="0" cy="609600"/>
          </a:xfrm>
          <a:prstGeom prst="line">
            <a:avLst/>
          </a:prstGeom>
          <a:noFill/>
          <a:ln w="127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68654" name="Text Box 43"/>
          <p:cNvSpPr txBox="1">
            <a:spLocks noChangeArrowheads="1"/>
          </p:cNvSpPr>
          <p:nvPr/>
        </p:nvSpPr>
        <p:spPr bwMode="auto">
          <a:xfrm>
            <a:off x="1371600" y="1600200"/>
            <a:ext cx="958850" cy="400050"/>
          </a:xfrm>
          <a:prstGeom prst="rect">
            <a:avLst/>
          </a:prstGeom>
          <a:noFill/>
          <a:ln w="12700">
            <a:noFill/>
            <a:miter lim="800000"/>
            <a:headEnd/>
            <a:tailEnd/>
          </a:ln>
        </p:spPr>
        <p:txBody>
          <a:bodyPr wrap="none">
            <a:spAutoFit/>
          </a:bodyPr>
          <a:lstStyle/>
          <a:p>
            <a:pPr>
              <a:defRPr/>
            </a:pPr>
            <a:r>
              <a:rPr lang="en-US" sz="2000">
                <a:latin typeface="+mn-lt"/>
                <a:ea typeface="ＭＳ Ｐゴシック" charset="-128"/>
                <a:cs typeface="ＭＳ Ｐゴシック" charset="-128"/>
              </a:rPr>
              <a:t>opcode</a:t>
            </a:r>
          </a:p>
        </p:txBody>
      </p:sp>
      <p:sp>
        <p:nvSpPr>
          <p:cNvPr id="68655" name="Text Box 44"/>
          <p:cNvSpPr txBox="1">
            <a:spLocks noChangeArrowheads="1"/>
          </p:cNvSpPr>
          <p:nvPr/>
        </p:nvSpPr>
        <p:spPr bwMode="auto">
          <a:xfrm>
            <a:off x="2590800" y="1600200"/>
            <a:ext cx="663575" cy="396875"/>
          </a:xfrm>
          <a:prstGeom prst="rect">
            <a:avLst/>
          </a:prstGeom>
          <a:noFill/>
          <a:ln w="12700">
            <a:noFill/>
            <a:miter lim="800000"/>
            <a:headEnd/>
            <a:tailEnd/>
          </a:ln>
        </p:spPr>
        <p:txBody>
          <a:bodyPr wrap="none">
            <a:spAutoFit/>
          </a:bodyPr>
          <a:lstStyle/>
          <a:p>
            <a:pPr>
              <a:defRPr/>
            </a:pPr>
            <a:r>
              <a:rPr lang="en-US" sz="2000">
                <a:latin typeface="+mn-lt"/>
                <a:ea typeface="ＭＳ Ｐゴシック" charset="-128"/>
                <a:cs typeface="ＭＳ Ｐゴシック" charset="-128"/>
              </a:rPr>
              <a:t>func</a:t>
            </a:r>
          </a:p>
        </p:txBody>
      </p:sp>
      <p:sp>
        <p:nvSpPr>
          <p:cNvPr id="68656" name="Line 45"/>
          <p:cNvSpPr>
            <a:spLocks noChangeShapeType="1"/>
          </p:cNvSpPr>
          <p:nvPr/>
        </p:nvSpPr>
        <p:spPr bwMode="auto">
          <a:xfrm flipV="1">
            <a:off x="1752600" y="2133600"/>
            <a:ext cx="152400" cy="762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8657" name="Line 46"/>
          <p:cNvSpPr>
            <a:spLocks noChangeShapeType="1"/>
          </p:cNvSpPr>
          <p:nvPr/>
        </p:nvSpPr>
        <p:spPr bwMode="auto">
          <a:xfrm flipV="1">
            <a:off x="2819400" y="2133600"/>
            <a:ext cx="152400" cy="762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Tree>
    <p:extLst>
      <p:ext uri="{BB962C8B-B14F-4D97-AF65-F5344CB8AC3E}">
        <p14:creationId xmlns:p14="http://schemas.microsoft.com/office/powerpoint/2010/main" val="21307184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Clicker Question</a:t>
            </a:r>
            <a:endParaRPr lang="en-US" dirty="0"/>
          </a:p>
        </p:txBody>
      </p:sp>
      <p:sp>
        <p:nvSpPr>
          <p:cNvPr id="3" name="Content Placeholder 2"/>
          <p:cNvSpPr>
            <a:spLocks noGrp="1"/>
          </p:cNvSpPr>
          <p:nvPr>
            <p:ph idx="1"/>
          </p:nvPr>
        </p:nvSpPr>
        <p:spPr/>
        <p:txBody>
          <a:bodyPr/>
          <a:lstStyle/>
          <a:p>
            <a:pPr marL="0" indent="0">
              <a:buNone/>
            </a:pPr>
            <a:r>
              <a:rPr lang="en-US" dirty="0" smtClean="0"/>
              <a:t>Which of the following is TRUE?</a:t>
            </a:r>
          </a:p>
          <a:p>
            <a:pPr marL="514350" indent="-514350">
              <a:buFont typeface="+mj-lt"/>
              <a:buAutoNum type="alphaUcPeriod"/>
            </a:pPr>
            <a:r>
              <a:rPr lang="en-US" dirty="0" smtClean="0"/>
              <a:t>The CPU’s control needs only </a:t>
            </a:r>
            <a:r>
              <a:rPr lang="en-US" dirty="0" err="1" smtClean="0"/>
              <a:t>opcode</a:t>
            </a:r>
            <a:r>
              <a:rPr lang="en-US" dirty="0" smtClean="0"/>
              <a:t>/</a:t>
            </a:r>
            <a:r>
              <a:rPr lang="en-US" dirty="0" err="1" smtClean="0"/>
              <a:t>funct</a:t>
            </a:r>
            <a:r>
              <a:rPr lang="en-US" dirty="0" smtClean="0"/>
              <a:t> to determine the next PC value to select</a:t>
            </a:r>
          </a:p>
          <a:p>
            <a:pPr marL="514350" indent="-514350">
              <a:buFont typeface="+mj-lt"/>
              <a:buAutoNum type="alphaUcPeriod"/>
            </a:pPr>
            <a:r>
              <a:rPr lang="en-US" dirty="0" smtClean="0"/>
              <a:t>The clock can have a shorter period for instructions that don’t use memory</a:t>
            </a:r>
          </a:p>
          <a:p>
            <a:pPr marL="514350" indent="-514350">
              <a:buFont typeface="+mj-lt"/>
              <a:buAutoNum type="alphaUcPeriod"/>
            </a:pPr>
            <a:r>
              <a:rPr lang="en-US" dirty="0" smtClean="0"/>
              <a:t>The CPU requires a separate instruction memory and data memory</a:t>
            </a:r>
          </a:p>
          <a:p>
            <a:pPr marL="514350" indent="-514350">
              <a:buFont typeface="+mj-lt"/>
              <a:buAutoNum type="alphaUcPeriod"/>
            </a:pPr>
            <a:r>
              <a:rPr lang="en-US" dirty="0" smtClean="0"/>
              <a:t>The ALU is used to set PC to PC+4 when necessary</a:t>
            </a:r>
          </a:p>
          <a:p>
            <a:pPr marL="514350" indent="-514350">
              <a:buFont typeface="+mj-lt"/>
              <a:buAutoNum type="alphaUcPeriod"/>
            </a:pPr>
            <a:endParaRPr lang="en-US" dirty="0"/>
          </a:p>
        </p:txBody>
      </p:sp>
      <p:sp>
        <p:nvSpPr>
          <p:cNvPr id="4" name="Slide Number Placeholder 3"/>
          <p:cNvSpPr>
            <a:spLocks noGrp="1"/>
          </p:cNvSpPr>
          <p:nvPr>
            <p:ph type="sldNum" sz="quarter" idx="12"/>
          </p:nvPr>
        </p:nvSpPr>
        <p:spPr/>
        <p:txBody>
          <a:bodyPr/>
          <a:lstStyle/>
          <a:p>
            <a:pPr>
              <a:defRPr/>
            </a:pPr>
            <a:fld id="{0D227FE4-C4DE-B64E-BF78-4F634596A1E9}" type="slidenum">
              <a:rPr lang="en-US" smtClean="0"/>
              <a:pPr>
                <a:defRPr/>
              </a:pPr>
              <a:t>52</a:t>
            </a:fld>
            <a:endParaRPr lang="en-US"/>
          </a:p>
        </p:txBody>
      </p:sp>
    </p:spTree>
    <p:extLst>
      <p:ext uri="{BB962C8B-B14F-4D97-AF65-F5344CB8AC3E}">
        <p14:creationId xmlns:p14="http://schemas.microsoft.com/office/powerpoint/2010/main" val="1354438169"/>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type="title"/>
          </p:nvPr>
        </p:nvSpPr>
        <p:spPr/>
        <p:txBody>
          <a:bodyPr/>
          <a:lstStyle/>
          <a:p>
            <a:r>
              <a:rPr lang="en-US">
                <a:latin typeface="Calibri" charset="0"/>
                <a:ea typeface="ＭＳ Ｐゴシック" charset="0"/>
                <a:cs typeface="ＭＳ Ｐゴシック" charset="0"/>
              </a:rPr>
              <a:t>Summary: Single-cycle Processor</a:t>
            </a:r>
          </a:p>
        </p:txBody>
      </p:sp>
      <p:sp>
        <p:nvSpPr>
          <p:cNvPr id="70659" name="Content Placeholder 22"/>
          <p:cNvSpPr>
            <a:spLocks noGrp="1"/>
          </p:cNvSpPr>
          <p:nvPr>
            <p:ph idx="1"/>
          </p:nvPr>
        </p:nvSpPr>
        <p:spPr>
          <a:xfrm>
            <a:off x="457200" y="1600200"/>
            <a:ext cx="8229600" cy="4868863"/>
          </a:xfrm>
        </p:spPr>
        <p:txBody>
          <a:bodyPr>
            <a:normAutofit/>
          </a:bodyPr>
          <a:lstStyle/>
          <a:p>
            <a:pPr>
              <a:lnSpc>
                <a:spcPct val="90000"/>
              </a:lnSpc>
            </a:pPr>
            <a:r>
              <a:rPr lang="en-US" sz="2700">
                <a:latin typeface="Calibri" charset="0"/>
                <a:ea typeface="ＭＳ Ｐゴシック" charset="0"/>
                <a:cs typeface="ＭＳ Ｐゴシック" charset="0"/>
              </a:rPr>
              <a:t>Five steps to design a processor:</a:t>
            </a:r>
          </a:p>
          <a:p>
            <a:pPr lvl="1">
              <a:lnSpc>
                <a:spcPct val="90000"/>
              </a:lnSpc>
              <a:buFont typeface="Arial" charset="0"/>
              <a:buNone/>
            </a:pPr>
            <a:r>
              <a:rPr lang="en-US" sz="2400">
                <a:latin typeface="Calibri" charset="0"/>
                <a:ea typeface="ＭＳ Ｐゴシック" charset="0"/>
              </a:rPr>
              <a:t>1. Analyze instruction set </a:t>
            </a:r>
            <a:r>
              <a:rPr lang="en-US" sz="2400">
                <a:latin typeface="Calibri" charset="0"/>
                <a:ea typeface="ＭＳ Ｐゴシック" charset="0"/>
                <a:sym typeface="Wingdings" charset="0"/>
              </a:rPr>
              <a:t></a:t>
            </a:r>
            <a:r>
              <a:rPr lang="en-US" sz="2400">
                <a:latin typeface="Calibri" charset="0"/>
                <a:ea typeface="ＭＳ Ｐゴシック" charset="0"/>
              </a:rPr>
              <a:t> </a:t>
            </a:r>
            <a:br>
              <a:rPr lang="en-US" sz="2400">
                <a:latin typeface="Calibri" charset="0"/>
                <a:ea typeface="ＭＳ Ｐゴシック" charset="0"/>
              </a:rPr>
            </a:br>
            <a:r>
              <a:rPr lang="en-US" sz="2400">
                <a:latin typeface="Calibri" charset="0"/>
                <a:ea typeface="ＭＳ Ｐゴシック" charset="0"/>
              </a:rPr>
              <a:t>datapath requirements</a:t>
            </a:r>
          </a:p>
          <a:p>
            <a:pPr lvl="1">
              <a:lnSpc>
                <a:spcPct val="90000"/>
              </a:lnSpc>
              <a:buFont typeface="Arial" charset="0"/>
              <a:buNone/>
            </a:pPr>
            <a:r>
              <a:rPr lang="en-US" sz="2400">
                <a:latin typeface="Calibri" charset="0"/>
                <a:ea typeface="ＭＳ Ｐゴシック" charset="0"/>
              </a:rPr>
              <a:t>2. Select set of datapath </a:t>
            </a:r>
            <a:br>
              <a:rPr lang="en-US" sz="2400">
                <a:latin typeface="Calibri" charset="0"/>
                <a:ea typeface="ＭＳ Ｐゴシック" charset="0"/>
              </a:rPr>
            </a:br>
            <a:r>
              <a:rPr lang="en-US" sz="2400">
                <a:latin typeface="Calibri" charset="0"/>
                <a:ea typeface="ＭＳ Ｐゴシック" charset="0"/>
              </a:rPr>
              <a:t>components &amp; establish </a:t>
            </a:r>
            <a:br>
              <a:rPr lang="en-US" sz="2400">
                <a:latin typeface="Calibri" charset="0"/>
                <a:ea typeface="ＭＳ Ｐゴシック" charset="0"/>
              </a:rPr>
            </a:br>
            <a:r>
              <a:rPr lang="en-US" sz="2400">
                <a:latin typeface="Calibri" charset="0"/>
                <a:ea typeface="ＭＳ Ｐゴシック" charset="0"/>
              </a:rPr>
              <a:t>clock methodology</a:t>
            </a:r>
          </a:p>
          <a:p>
            <a:pPr lvl="1">
              <a:lnSpc>
                <a:spcPct val="90000"/>
              </a:lnSpc>
              <a:buFont typeface="Arial" charset="0"/>
              <a:buNone/>
            </a:pPr>
            <a:r>
              <a:rPr lang="en-US" sz="2400">
                <a:latin typeface="Calibri" charset="0"/>
                <a:ea typeface="ＭＳ Ｐゴシック" charset="0"/>
              </a:rPr>
              <a:t>3. Assemble datapath meeting </a:t>
            </a:r>
            <a:br>
              <a:rPr lang="en-US" sz="2400">
                <a:latin typeface="Calibri" charset="0"/>
                <a:ea typeface="ＭＳ Ｐゴシック" charset="0"/>
              </a:rPr>
            </a:br>
            <a:r>
              <a:rPr lang="en-US" sz="2400">
                <a:latin typeface="Calibri" charset="0"/>
                <a:ea typeface="ＭＳ Ｐゴシック" charset="0"/>
              </a:rPr>
              <a:t>the requirements</a:t>
            </a:r>
          </a:p>
          <a:p>
            <a:pPr lvl="1">
              <a:lnSpc>
                <a:spcPct val="90000"/>
              </a:lnSpc>
              <a:buFont typeface="Arial" charset="0"/>
              <a:buNone/>
            </a:pPr>
            <a:r>
              <a:rPr lang="en-US" sz="2400">
                <a:latin typeface="Calibri" charset="0"/>
                <a:ea typeface="ＭＳ Ｐゴシック" charset="0"/>
              </a:rPr>
              <a:t>4. Analyze implementation of each instruction to determine setting of control points that effects the register transfer.</a:t>
            </a:r>
          </a:p>
          <a:p>
            <a:pPr lvl="1">
              <a:lnSpc>
                <a:spcPct val="90000"/>
              </a:lnSpc>
              <a:buFont typeface="Arial" charset="0"/>
              <a:buNone/>
            </a:pPr>
            <a:r>
              <a:rPr lang="en-US" sz="2400">
                <a:latin typeface="Calibri" charset="0"/>
                <a:ea typeface="ＭＳ Ｐゴシック" charset="0"/>
              </a:rPr>
              <a:t>5. Assemble the control logic</a:t>
            </a:r>
          </a:p>
          <a:p>
            <a:pPr lvl="2">
              <a:lnSpc>
                <a:spcPct val="90000"/>
              </a:lnSpc>
            </a:pPr>
            <a:r>
              <a:rPr lang="en-US" sz="2000">
                <a:latin typeface="Calibri" charset="0"/>
                <a:ea typeface="ＭＳ Ｐゴシック" charset="0"/>
              </a:rPr>
              <a:t>Formulate Logic Equations</a:t>
            </a:r>
          </a:p>
          <a:p>
            <a:pPr lvl="2">
              <a:lnSpc>
                <a:spcPct val="90000"/>
              </a:lnSpc>
            </a:pPr>
            <a:r>
              <a:rPr lang="en-US" sz="2000">
                <a:latin typeface="Calibri" charset="0"/>
                <a:ea typeface="ＭＳ Ｐゴシック" charset="0"/>
              </a:rPr>
              <a:t>Design Circuits</a:t>
            </a:r>
          </a:p>
          <a:p>
            <a:pPr>
              <a:lnSpc>
                <a:spcPct val="90000"/>
              </a:lnSpc>
            </a:pPr>
            <a:endParaRPr lang="en-US" sz="2700">
              <a:latin typeface="Calibri" charset="0"/>
              <a:ea typeface="ＭＳ Ｐゴシック" charset="0"/>
              <a:cs typeface="ＭＳ Ｐゴシック" charset="0"/>
            </a:endParaRPr>
          </a:p>
          <a:p>
            <a:pPr>
              <a:lnSpc>
                <a:spcPct val="90000"/>
              </a:lnSpc>
            </a:pPr>
            <a:endParaRPr lang="en-US" sz="2700">
              <a:latin typeface="Calibri" charset="0"/>
              <a:ea typeface="ＭＳ Ｐゴシック" charset="0"/>
              <a:cs typeface="ＭＳ Ｐゴシック" charset="0"/>
            </a:endParaRPr>
          </a:p>
        </p:txBody>
      </p:sp>
      <p:grpSp>
        <p:nvGrpSpPr>
          <p:cNvPr id="60423" name="Group 28"/>
          <p:cNvGrpSpPr>
            <a:grpSpLocks/>
          </p:cNvGrpSpPr>
          <p:nvPr/>
        </p:nvGrpSpPr>
        <p:grpSpPr bwMode="auto">
          <a:xfrm>
            <a:off x="5359400" y="2062163"/>
            <a:ext cx="3556000" cy="1951037"/>
            <a:chOff x="5444062" y="4398949"/>
            <a:chExt cx="3556000" cy="1951037"/>
          </a:xfrm>
        </p:grpSpPr>
        <p:sp>
          <p:nvSpPr>
            <p:cNvPr id="70664" name="Rectangle 4" descr="10%"/>
            <p:cNvSpPr>
              <a:spLocks noChangeArrowheads="1"/>
            </p:cNvSpPr>
            <p:nvPr/>
          </p:nvSpPr>
          <p:spPr bwMode="auto">
            <a:xfrm>
              <a:off x="5579000" y="4754549"/>
              <a:ext cx="1123950" cy="649287"/>
            </a:xfrm>
            <a:prstGeom prst="rect">
              <a:avLst/>
            </a:prstGeom>
            <a:pattFill prst="pct10">
              <a:fgClr>
                <a:schemeClr val="accent1"/>
              </a:fgClr>
              <a:bgClr>
                <a:srgbClr val="FFFFFF"/>
              </a:bgClr>
            </a:pattFill>
            <a:ln w="25400">
              <a:solidFill>
                <a:schemeClr val="accent1"/>
              </a:solidFill>
              <a:miter lim="800000"/>
              <a:headEnd/>
              <a:tailEnd/>
            </a:ln>
          </p:spPr>
          <p:txBody>
            <a:bodyPr wrap="none" anchor="ctr"/>
            <a:lstStyle/>
            <a:p>
              <a:pPr algn="ctr">
                <a:defRPr/>
              </a:pPr>
              <a:endParaRPr lang="en-US" sz="2000">
                <a:latin typeface="+mn-lt"/>
                <a:ea typeface="ＭＳ Ｐゴシック" charset="-128"/>
                <a:cs typeface="ＭＳ Ｐゴシック" charset="-128"/>
              </a:endParaRPr>
            </a:p>
          </p:txBody>
        </p:sp>
        <p:sp>
          <p:nvSpPr>
            <p:cNvPr id="70665" name="Rectangle 5"/>
            <p:cNvSpPr>
              <a:spLocks noChangeArrowheads="1"/>
            </p:cNvSpPr>
            <p:nvPr/>
          </p:nvSpPr>
          <p:spPr bwMode="auto">
            <a:xfrm>
              <a:off x="5659962" y="4860911"/>
              <a:ext cx="812800" cy="336550"/>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Control</a:t>
              </a:r>
            </a:p>
          </p:txBody>
        </p:sp>
        <p:sp>
          <p:nvSpPr>
            <p:cNvPr id="70666" name="Rectangle 6" descr="10%"/>
            <p:cNvSpPr>
              <a:spLocks noChangeArrowheads="1"/>
            </p:cNvSpPr>
            <p:nvPr/>
          </p:nvSpPr>
          <p:spPr bwMode="auto">
            <a:xfrm>
              <a:off x="5579000" y="5564174"/>
              <a:ext cx="1123950" cy="650875"/>
            </a:xfrm>
            <a:prstGeom prst="rect">
              <a:avLst/>
            </a:prstGeom>
            <a:pattFill prst="pct10">
              <a:fgClr>
                <a:schemeClr val="accent2"/>
              </a:fgClr>
              <a:bgClr>
                <a:srgbClr val="FFFFFF"/>
              </a:bgClr>
            </a:pattFill>
            <a:ln w="25400">
              <a:solidFill>
                <a:schemeClr val="accent2"/>
              </a:solidFill>
              <a:miter lim="800000"/>
              <a:headEnd/>
              <a:tailEnd/>
            </a:ln>
          </p:spPr>
          <p:txBody>
            <a:bodyPr wrap="none" anchor="ctr"/>
            <a:lstStyle/>
            <a:p>
              <a:pPr algn="ctr">
                <a:defRPr/>
              </a:pPr>
              <a:endParaRPr lang="en-US" sz="2000">
                <a:solidFill>
                  <a:schemeClr val="accent2"/>
                </a:solidFill>
                <a:latin typeface="+mn-lt"/>
                <a:ea typeface="ＭＳ Ｐゴシック" charset="-128"/>
                <a:cs typeface="ＭＳ Ｐゴシック" charset="-128"/>
              </a:endParaRPr>
            </a:p>
          </p:txBody>
        </p:sp>
        <p:sp>
          <p:nvSpPr>
            <p:cNvPr id="70667" name="Rectangle 7"/>
            <p:cNvSpPr>
              <a:spLocks noChangeArrowheads="1"/>
            </p:cNvSpPr>
            <p:nvPr/>
          </p:nvSpPr>
          <p:spPr bwMode="auto">
            <a:xfrm>
              <a:off x="5679012" y="5729274"/>
              <a:ext cx="993775" cy="333375"/>
            </a:xfrm>
            <a:prstGeom prst="rect">
              <a:avLst/>
            </a:prstGeom>
            <a:noFill/>
            <a:ln w="12700">
              <a:noFill/>
              <a:miter lim="800000"/>
              <a:headEnd/>
              <a:tailEnd/>
            </a:ln>
          </p:spPr>
          <p:txBody>
            <a:bodyPr wrap="none" lIns="90488" tIns="44450" rIns="90488" bIns="44450">
              <a:spAutoFit/>
            </a:bodyPr>
            <a:lstStyle/>
            <a:p>
              <a:r>
                <a:rPr lang="en-US" sz="1600" b="1">
                  <a:solidFill>
                    <a:schemeClr val="accent2"/>
                  </a:solidFill>
                  <a:latin typeface="Calibri" charset="0"/>
                </a:rPr>
                <a:t>Datapath</a:t>
              </a:r>
              <a:endParaRPr lang="en-US" sz="1600" b="1">
                <a:latin typeface="Calibri" charset="0"/>
              </a:endParaRPr>
            </a:p>
          </p:txBody>
        </p:sp>
        <p:sp>
          <p:nvSpPr>
            <p:cNvPr id="70668" name="Rectangle 8"/>
            <p:cNvSpPr>
              <a:spLocks noChangeArrowheads="1"/>
            </p:cNvSpPr>
            <p:nvPr/>
          </p:nvSpPr>
          <p:spPr bwMode="auto">
            <a:xfrm>
              <a:off x="6998225" y="4416411"/>
              <a:ext cx="920750" cy="1933575"/>
            </a:xfrm>
            <a:prstGeom prst="rect">
              <a:avLst/>
            </a:prstGeom>
            <a:noFill/>
            <a:ln w="254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70669" name="Rectangle 9"/>
            <p:cNvSpPr>
              <a:spLocks noChangeArrowheads="1"/>
            </p:cNvSpPr>
            <p:nvPr/>
          </p:nvSpPr>
          <p:spPr bwMode="auto">
            <a:xfrm>
              <a:off x="7050612" y="5165711"/>
              <a:ext cx="925513" cy="333375"/>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Memory</a:t>
              </a:r>
            </a:p>
          </p:txBody>
        </p:sp>
        <p:sp>
          <p:nvSpPr>
            <p:cNvPr id="70670" name="Rectangle 10"/>
            <p:cNvSpPr>
              <a:spLocks noChangeArrowheads="1"/>
            </p:cNvSpPr>
            <p:nvPr/>
          </p:nvSpPr>
          <p:spPr bwMode="auto">
            <a:xfrm>
              <a:off x="5444062" y="4416411"/>
              <a:ext cx="1393825" cy="1933575"/>
            </a:xfrm>
            <a:prstGeom prst="rect">
              <a:avLst/>
            </a:prstGeom>
            <a:noFill/>
            <a:ln w="254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70671" name="Rectangle 11"/>
            <p:cNvSpPr>
              <a:spLocks noChangeArrowheads="1"/>
            </p:cNvSpPr>
            <p:nvPr/>
          </p:nvSpPr>
          <p:spPr bwMode="auto">
            <a:xfrm>
              <a:off x="5679012" y="4398949"/>
              <a:ext cx="1027113" cy="333375"/>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Processor</a:t>
              </a:r>
            </a:p>
          </p:txBody>
        </p:sp>
        <p:sp>
          <p:nvSpPr>
            <p:cNvPr id="70672" name="Rectangle 12"/>
            <p:cNvSpPr>
              <a:spLocks noChangeArrowheads="1"/>
            </p:cNvSpPr>
            <p:nvPr/>
          </p:nvSpPr>
          <p:spPr bwMode="auto">
            <a:xfrm>
              <a:off x="8079312" y="4416411"/>
              <a:ext cx="920750" cy="785813"/>
            </a:xfrm>
            <a:prstGeom prst="rect">
              <a:avLst/>
            </a:prstGeom>
            <a:noFill/>
            <a:ln w="254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70673" name="Rectangle 13"/>
            <p:cNvSpPr>
              <a:spLocks noChangeArrowheads="1"/>
            </p:cNvSpPr>
            <p:nvPr/>
          </p:nvSpPr>
          <p:spPr bwMode="auto">
            <a:xfrm>
              <a:off x="8214250" y="4668824"/>
              <a:ext cx="638175" cy="336550"/>
            </a:xfrm>
            <a:prstGeom prst="rect">
              <a:avLst/>
            </a:prstGeom>
            <a:noFill/>
            <a:ln w="12700">
              <a:noFill/>
              <a:miter lim="800000"/>
              <a:headEnd/>
              <a:tailEnd/>
            </a:ln>
          </p:spPr>
          <p:txBody>
            <a:bodyPr wrap="none" lIns="90488" tIns="44450" rIns="90488" bIns="44450">
              <a:spAutoFit/>
            </a:bodyPr>
            <a:lstStyle/>
            <a:p>
              <a:pPr algn="ctr">
                <a:defRPr/>
              </a:pPr>
              <a:r>
                <a:rPr lang="en-US" sz="1600" b="1">
                  <a:latin typeface="+mn-lt"/>
                  <a:ea typeface="ＭＳ Ｐゴシック" charset="-128"/>
                  <a:cs typeface="ＭＳ Ｐゴシック" charset="-128"/>
                </a:rPr>
                <a:t>Input</a:t>
              </a:r>
            </a:p>
          </p:txBody>
        </p:sp>
        <p:sp>
          <p:nvSpPr>
            <p:cNvPr id="70674" name="Rectangle 14"/>
            <p:cNvSpPr>
              <a:spLocks noChangeArrowheads="1"/>
            </p:cNvSpPr>
            <p:nvPr/>
          </p:nvSpPr>
          <p:spPr bwMode="auto">
            <a:xfrm>
              <a:off x="8079312" y="5564174"/>
              <a:ext cx="920750" cy="785812"/>
            </a:xfrm>
            <a:prstGeom prst="rect">
              <a:avLst/>
            </a:prstGeom>
            <a:noFill/>
            <a:ln w="254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70675" name="Rectangle 15"/>
            <p:cNvSpPr>
              <a:spLocks noChangeArrowheads="1"/>
            </p:cNvSpPr>
            <p:nvPr/>
          </p:nvSpPr>
          <p:spPr bwMode="auto">
            <a:xfrm>
              <a:off x="8126937" y="5816586"/>
              <a:ext cx="812800" cy="333375"/>
            </a:xfrm>
            <a:prstGeom prst="rect">
              <a:avLst/>
            </a:prstGeom>
            <a:noFill/>
            <a:ln w="12700">
              <a:noFill/>
              <a:miter lim="800000"/>
              <a:headEnd/>
              <a:tailEnd/>
            </a:ln>
          </p:spPr>
          <p:txBody>
            <a:bodyPr wrap="none" lIns="90488" tIns="44450" rIns="90488" bIns="44450">
              <a:spAutoFit/>
            </a:bodyPr>
            <a:lstStyle/>
            <a:p>
              <a:pPr algn="ctr">
                <a:defRPr/>
              </a:pPr>
              <a:r>
                <a:rPr lang="en-US" sz="1600" b="1">
                  <a:latin typeface="+mn-lt"/>
                  <a:ea typeface="ＭＳ Ｐゴシック" charset="-128"/>
                  <a:cs typeface="ＭＳ Ｐゴシック" charset="-128"/>
                </a:rPr>
                <a:t>Output</a:t>
              </a:r>
            </a:p>
          </p:txBody>
        </p:sp>
      </p:grpSp>
    </p:spTree>
    <p:extLst>
      <p:ext uri="{BB962C8B-B14F-4D97-AF65-F5344CB8AC3E}">
        <p14:creationId xmlns:p14="http://schemas.microsoft.com/office/powerpoint/2010/main" val="23978900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9"/>
          <p:cNvSpPr>
            <a:spLocks noGrp="1"/>
          </p:cNvSpPr>
          <p:nvPr>
            <p:ph type="title"/>
          </p:nvPr>
        </p:nvSpPr>
        <p:spPr>
          <a:xfrm>
            <a:off x="0" y="274638"/>
            <a:ext cx="9144000" cy="1143000"/>
          </a:xfrm>
        </p:spPr>
        <p:txBody>
          <a:bodyPr/>
          <a:lstStyle/>
          <a:p>
            <a:r>
              <a:rPr lang="en-US" sz="4000" dirty="0" smtClean="0">
                <a:latin typeface="Calibri" charset="0"/>
                <a:ea typeface="ＭＳ Ｐゴシック" charset="0"/>
                <a:cs typeface="ＭＳ Ｐゴシック" charset="0"/>
              </a:rPr>
              <a:t>Last time: Processor Design: 3 of 5 steps</a:t>
            </a:r>
            <a:endParaRPr lang="en-US" sz="4000" dirty="0">
              <a:latin typeface="Calibri" charset="0"/>
              <a:ea typeface="ＭＳ Ｐゴシック" charset="0"/>
              <a:cs typeface="ＭＳ Ｐゴシック" charset="0"/>
            </a:endParaRPr>
          </a:p>
        </p:txBody>
      </p:sp>
      <p:sp>
        <p:nvSpPr>
          <p:cNvPr id="11" name="Content Placeholder 10"/>
          <p:cNvSpPr>
            <a:spLocks noGrp="1"/>
          </p:cNvSpPr>
          <p:nvPr>
            <p:ph idx="1"/>
          </p:nvPr>
        </p:nvSpPr>
        <p:spPr>
          <a:xfrm>
            <a:off x="220132" y="1176867"/>
            <a:ext cx="8923867" cy="5681133"/>
          </a:xfrm>
        </p:spPr>
        <p:txBody>
          <a:bodyPr>
            <a:normAutofit lnSpcReduction="10000"/>
          </a:bodyPr>
          <a:lstStyle/>
          <a:p>
            <a:pPr lvl="1">
              <a:buFont typeface="Arial" charset="0"/>
              <a:buNone/>
              <a:defRPr/>
            </a:pPr>
            <a:r>
              <a:rPr lang="en-US" dirty="0" smtClean="0"/>
              <a:t>Step 1: Analyze instruction set </a:t>
            </a:r>
            <a:r>
              <a:rPr lang="en-US" dirty="0" smtClean="0">
                <a:sym typeface="Wingdings" charset="2"/>
              </a:rPr>
              <a:t>to determine</a:t>
            </a:r>
            <a:r>
              <a:rPr lang="en-US" dirty="0" smtClean="0"/>
              <a:t> </a:t>
            </a:r>
            <a:r>
              <a:rPr lang="en-US" dirty="0" err="1" smtClean="0"/>
              <a:t>datapath</a:t>
            </a:r>
            <a:r>
              <a:rPr lang="en-US" dirty="0" smtClean="0"/>
              <a:t> requirements</a:t>
            </a:r>
          </a:p>
          <a:p>
            <a:pPr lvl="1">
              <a:lnSpc>
                <a:spcPct val="80000"/>
              </a:lnSpc>
            </a:pPr>
            <a:r>
              <a:rPr lang="en-US" sz="2600" dirty="0" smtClean="0">
                <a:latin typeface="Calibri" charset="0"/>
                <a:ea typeface="ＭＳ Ｐゴシック" charset="0"/>
              </a:rPr>
              <a:t>Meaning of each instruction is given by register transfers</a:t>
            </a:r>
          </a:p>
          <a:p>
            <a:pPr lvl="1">
              <a:lnSpc>
                <a:spcPct val="80000"/>
              </a:lnSpc>
            </a:pPr>
            <a:r>
              <a:rPr lang="en-US" sz="2600" dirty="0" err="1" smtClean="0">
                <a:latin typeface="Calibri" charset="0"/>
                <a:ea typeface="ＭＳ Ｐゴシック" charset="0"/>
              </a:rPr>
              <a:t>Datapath</a:t>
            </a:r>
            <a:r>
              <a:rPr lang="en-US" sz="2600" dirty="0" smtClean="0">
                <a:latin typeface="Calibri" charset="0"/>
                <a:ea typeface="ＭＳ Ｐゴシック" charset="0"/>
              </a:rPr>
              <a:t> must include storage element for ISA registers</a:t>
            </a:r>
          </a:p>
          <a:p>
            <a:pPr lvl="1">
              <a:lnSpc>
                <a:spcPct val="80000"/>
              </a:lnSpc>
            </a:pPr>
            <a:r>
              <a:rPr lang="en-US" sz="2600" dirty="0" err="1" smtClean="0">
                <a:latin typeface="Calibri" charset="0"/>
                <a:ea typeface="ＭＳ Ｐゴシック" charset="0"/>
              </a:rPr>
              <a:t>Datapath</a:t>
            </a:r>
            <a:r>
              <a:rPr lang="en-US" sz="2600" dirty="0" smtClean="0">
                <a:latin typeface="Calibri" charset="0"/>
                <a:ea typeface="ＭＳ Ｐゴシック" charset="0"/>
              </a:rPr>
              <a:t> must support each register transfer</a:t>
            </a:r>
            <a:endParaRPr lang="en-US" sz="2600" dirty="0" smtClean="0"/>
          </a:p>
          <a:p>
            <a:pPr lvl="1">
              <a:buFont typeface="Arial" charset="0"/>
              <a:buNone/>
              <a:defRPr/>
            </a:pPr>
            <a:r>
              <a:rPr lang="en-US" dirty="0" smtClean="0"/>
              <a:t>Step 2: Select set of </a:t>
            </a:r>
            <a:r>
              <a:rPr lang="en-US" dirty="0" err="1" smtClean="0"/>
              <a:t>datapath</a:t>
            </a:r>
            <a:r>
              <a:rPr lang="en-US" dirty="0" smtClean="0"/>
              <a:t> components &amp; establish </a:t>
            </a:r>
            <a:br>
              <a:rPr lang="en-US" dirty="0" smtClean="0"/>
            </a:br>
            <a:r>
              <a:rPr lang="en-US" dirty="0" smtClean="0"/>
              <a:t>clock methodology</a:t>
            </a:r>
          </a:p>
          <a:p>
            <a:pPr lvl="1">
              <a:buFont typeface="Arial" charset="0"/>
              <a:buNone/>
              <a:defRPr/>
            </a:pPr>
            <a:r>
              <a:rPr lang="en-US" dirty="0" smtClean="0"/>
              <a:t>Step 3: Assemble </a:t>
            </a:r>
            <a:r>
              <a:rPr lang="en-US" dirty="0" err="1" smtClean="0"/>
              <a:t>datapath</a:t>
            </a:r>
            <a:r>
              <a:rPr lang="en-US" dirty="0" smtClean="0"/>
              <a:t> components that meet the requirements</a:t>
            </a:r>
          </a:p>
          <a:p>
            <a:pPr lvl="1">
              <a:buFont typeface="Arial" charset="0"/>
              <a:buNone/>
              <a:defRPr/>
            </a:pPr>
            <a:r>
              <a:rPr lang="en-US" dirty="0" smtClean="0">
                <a:solidFill>
                  <a:srgbClr val="A6A6A6"/>
                </a:solidFill>
              </a:rPr>
              <a:t>Step 4: Analyze implementation of each instruction to determine setting of control points that realizes the register transfer</a:t>
            </a:r>
          </a:p>
          <a:p>
            <a:pPr lvl="1">
              <a:buFont typeface="Arial" charset="0"/>
              <a:buNone/>
              <a:defRPr/>
            </a:pPr>
            <a:r>
              <a:rPr lang="en-US" dirty="0" smtClean="0">
                <a:solidFill>
                  <a:srgbClr val="A6A6A6"/>
                </a:solidFill>
              </a:rPr>
              <a:t>Step 5: Assemble the control logic</a:t>
            </a:r>
          </a:p>
        </p:txBody>
      </p:sp>
    </p:spTree>
    <p:extLst>
      <p:ext uri="{BB962C8B-B14F-4D97-AF65-F5344CB8AC3E}">
        <p14:creationId xmlns:p14="http://schemas.microsoft.com/office/powerpoint/2010/main" val="404453693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6931" name="Rectangle 3"/>
          <p:cNvSpPr>
            <a:spLocks noGrp="1" noChangeArrowheads="1"/>
          </p:cNvSpPr>
          <p:nvPr>
            <p:ph type="body" idx="1"/>
          </p:nvPr>
        </p:nvSpPr>
        <p:spPr>
          <a:xfrm>
            <a:off x="457200" y="1143000"/>
            <a:ext cx="8686800" cy="5299075"/>
          </a:xfrm>
          <a:noFill/>
          <a:ln/>
        </p:spPr>
        <p:txBody>
          <a:bodyPr/>
          <a:lstStyle/>
          <a:p>
            <a:pPr>
              <a:lnSpc>
                <a:spcPct val="70000"/>
              </a:lnSpc>
              <a:spcBef>
                <a:spcPct val="30000"/>
              </a:spcBef>
            </a:pPr>
            <a:r>
              <a:rPr lang="en-US" sz="2400" dirty="0"/>
              <a:t>All MIPS instructions are 32 bits long.  3 formats:</a:t>
            </a:r>
            <a:br>
              <a:rPr lang="en-US" sz="2400" dirty="0"/>
            </a:br>
            <a:endParaRPr lang="en-US" sz="2400" dirty="0"/>
          </a:p>
          <a:p>
            <a:pPr marL="508000" lvl="1">
              <a:lnSpc>
                <a:spcPct val="70000"/>
              </a:lnSpc>
              <a:spcBef>
                <a:spcPct val="30000"/>
              </a:spcBef>
            </a:pPr>
            <a:r>
              <a:rPr lang="en-US" sz="2000" dirty="0"/>
              <a:t>R-type</a:t>
            </a:r>
            <a:br>
              <a:rPr lang="en-US" sz="2000" dirty="0"/>
            </a:br>
            <a:endParaRPr lang="en-US" sz="2000" dirty="0"/>
          </a:p>
          <a:p>
            <a:pPr marL="508000" lvl="1">
              <a:lnSpc>
                <a:spcPct val="70000"/>
              </a:lnSpc>
              <a:spcBef>
                <a:spcPct val="30000"/>
              </a:spcBef>
            </a:pPr>
            <a:endParaRPr lang="en-US" sz="2800" dirty="0"/>
          </a:p>
          <a:p>
            <a:pPr marL="508000" lvl="1">
              <a:lnSpc>
                <a:spcPct val="70000"/>
              </a:lnSpc>
              <a:spcBef>
                <a:spcPct val="30000"/>
              </a:spcBef>
            </a:pPr>
            <a:r>
              <a:rPr lang="en-US" sz="2000" dirty="0"/>
              <a:t>I-type</a:t>
            </a:r>
            <a:br>
              <a:rPr lang="en-US" sz="2000" dirty="0"/>
            </a:br>
            <a:endParaRPr lang="en-US" sz="2000" dirty="0"/>
          </a:p>
          <a:p>
            <a:pPr marL="508000" lvl="1">
              <a:lnSpc>
                <a:spcPct val="70000"/>
              </a:lnSpc>
              <a:spcBef>
                <a:spcPct val="30000"/>
              </a:spcBef>
            </a:pPr>
            <a:endParaRPr lang="en-US" sz="2800" dirty="0"/>
          </a:p>
          <a:p>
            <a:pPr marL="508000" lvl="1">
              <a:lnSpc>
                <a:spcPct val="70000"/>
              </a:lnSpc>
              <a:spcBef>
                <a:spcPct val="30000"/>
              </a:spcBef>
            </a:pPr>
            <a:r>
              <a:rPr lang="en-US" sz="2000" dirty="0"/>
              <a:t>J-type</a:t>
            </a:r>
            <a:br>
              <a:rPr lang="en-US" sz="2000" dirty="0"/>
            </a:br>
            <a:endParaRPr lang="en-US" sz="2400" dirty="0" smtClean="0"/>
          </a:p>
          <a:p>
            <a:pPr>
              <a:lnSpc>
                <a:spcPct val="70000"/>
              </a:lnSpc>
              <a:spcBef>
                <a:spcPct val="30000"/>
              </a:spcBef>
            </a:pPr>
            <a:r>
              <a:rPr lang="en-US" sz="2400" dirty="0" smtClean="0"/>
              <a:t>The </a:t>
            </a:r>
            <a:r>
              <a:rPr lang="en-US" sz="2400" dirty="0"/>
              <a:t>different fields are:</a:t>
            </a:r>
          </a:p>
          <a:p>
            <a:pPr marL="508000" lvl="1">
              <a:lnSpc>
                <a:spcPct val="70000"/>
              </a:lnSpc>
              <a:spcBef>
                <a:spcPct val="30000"/>
              </a:spcBef>
            </a:pPr>
            <a:r>
              <a:rPr lang="en-US" sz="2000" dirty="0">
                <a:solidFill>
                  <a:schemeClr val="accent1"/>
                </a:solidFill>
              </a:rPr>
              <a:t>op</a:t>
            </a:r>
            <a:r>
              <a:rPr lang="en-US" sz="2000" dirty="0"/>
              <a:t>: operation (“</a:t>
            </a:r>
            <a:r>
              <a:rPr lang="en-US" sz="2000" dirty="0" err="1"/>
              <a:t>opcode</a:t>
            </a:r>
            <a:r>
              <a:rPr lang="en-US" sz="2000" dirty="0"/>
              <a:t>”) of the instruction</a:t>
            </a:r>
          </a:p>
          <a:p>
            <a:pPr marL="508000" lvl="1">
              <a:lnSpc>
                <a:spcPct val="70000"/>
              </a:lnSpc>
              <a:spcBef>
                <a:spcPct val="30000"/>
              </a:spcBef>
            </a:pPr>
            <a:r>
              <a:rPr lang="en-US" sz="2000" dirty="0" err="1">
                <a:solidFill>
                  <a:schemeClr val="accent2"/>
                </a:solidFill>
              </a:rPr>
              <a:t>rs</a:t>
            </a:r>
            <a:r>
              <a:rPr lang="en-US" sz="2000" dirty="0">
                <a:solidFill>
                  <a:schemeClr val="accent2"/>
                </a:solidFill>
              </a:rPr>
              <a:t>, </a:t>
            </a:r>
            <a:r>
              <a:rPr lang="en-US" sz="2000" dirty="0" err="1">
                <a:solidFill>
                  <a:schemeClr val="accent2"/>
                </a:solidFill>
              </a:rPr>
              <a:t>rt</a:t>
            </a:r>
            <a:r>
              <a:rPr lang="en-US" sz="2000" dirty="0">
                <a:solidFill>
                  <a:schemeClr val="accent2"/>
                </a:solidFill>
              </a:rPr>
              <a:t>, rd</a:t>
            </a:r>
            <a:r>
              <a:rPr lang="en-US" sz="2000" dirty="0"/>
              <a:t>: the source and destination register </a:t>
            </a:r>
            <a:r>
              <a:rPr lang="en-US" sz="2000" dirty="0" err="1"/>
              <a:t>specifiers</a:t>
            </a:r>
            <a:endParaRPr lang="en-US" sz="2000" dirty="0"/>
          </a:p>
          <a:p>
            <a:pPr marL="508000" lvl="1">
              <a:lnSpc>
                <a:spcPct val="70000"/>
              </a:lnSpc>
              <a:spcBef>
                <a:spcPct val="30000"/>
              </a:spcBef>
            </a:pPr>
            <a:r>
              <a:rPr lang="en-US" sz="2000" dirty="0" err="1">
                <a:solidFill>
                  <a:srgbClr val="008000"/>
                </a:solidFill>
              </a:rPr>
              <a:t>shamt</a:t>
            </a:r>
            <a:r>
              <a:rPr lang="en-US" sz="2000" dirty="0"/>
              <a:t>: shift amount</a:t>
            </a:r>
          </a:p>
          <a:p>
            <a:pPr marL="508000" lvl="1">
              <a:lnSpc>
                <a:spcPct val="70000"/>
              </a:lnSpc>
              <a:spcBef>
                <a:spcPct val="30000"/>
              </a:spcBef>
            </a:pPr>
            <a:r>
              <a:rPr lang="en-US" sz="2000" dirty="0" err="1">
                <a:solidFill>
                  <a:srgbClr val="0000FF"/>
                </a:solidFill>
              </a:rPr>
              <a:t>funct</a:t>
            </a:r>
            <a:r>
              <a:rPr lang="en-US" sz="2000" dirty="0"/>
              <a:t>: selects the variant of the operation in the “op” field</a:t>
            </a:r>
          </a:p>
          <a:p>
            <a:pPr marL="508000" lvl="1">
              <a:lnSpc>
                <a:spcPct val="70000"/>
              </a:lnSpc>
              <a:spcBef>
                <a:spcPct val="30000"/>
              </a:spcBef>
            </a:pPr>
            <a:r>
              <a:rPr lang="en-US" sz="2000" dirty="0">
                <a:solidFill>
                  <a:schemeClr val="hlink"/>
                </a:solidFill>
              </a:rPr>
              <a:t>address / immediate</a:t>
            </a:r>
            <a:r>
              <a:rPr lang="en-US" sz="2000" dirty="0"/>
              <a:t>: address offset or immediate value</a:t>
            </a:r>
          </a:p>
          <a:p>
            <a:pPr marL="508000" lvl="1">
              <a:lnSpc>
                <a:spcPct val="70000"/>
              </a:lnSpc>
              <a:spcBef>
                <a:spcPct val="30000"/>
              </a:spcBef>
            </a:pPr>
            <a:r>
              <a:rPr lang="en-US" sz="2000" dirty="0">
                <a:solidFill>
                  <a:schemeClr val="accent4"/>
                </a:solidFill>
              </a:rPr>
              <a:t>target address</a:t>
            </a:r>
            <a:r>
              <a:rPr lang="en-US" sz="2000" dirty="0"/>
              <a:t>: target address of jump instruction </a:t>
            </a:r>
          </a:p>
        </p:txBody>
      </p:sp>
      <p:grpSp>
        <p:nvGrpSpPr>
          <p:cNvPr id="2" name="Group 4"/>
          <p:cNvGrpSpPr>
            <a:grpSpLocks/>
          </p:cNvGrpSpPr>
          <p:nvPr/>
        </p:nvGrpSpPr>
        <p:grpSpPr bwMode="auto">
          <a:xfrm>
            <a:off x="2500313" y="3171825"/>
            <a:ext cx="6302375" cy="942975"/>
            <a:chOff x="1575" y="1824"/>
            <a:chExt cx="3970" cy="594"/>
          </a:xfrm>
        </p:grpSpPr>
        <p:sp>
          <p:nvSpPr>
            <p:cNvPr id="2556933" name="Rectangle 5"/>
            <p:cNvSpPr>
              <a:spLocks noChangeArrowheads="1"/>
            </p:cNvSpPr>
            <p:nvPr/>
          </p:nvSpPr>
          <p:spPr bwMode="auto">
            <a:xfrm>
              <a:off x="1640" y="2024"/>
              <a:ext cx="3824" cy="176"/>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nvGrpSpPr>
            <p:cNvPr id="3" name="Group 6"/>
            <p:cNvGrpSpPr>
              <a:grpSpLocks/>
            </p:cNvGrpSpPr>
            <p:nvPr/>
          </p:nvGrpSpPr>
          <p:grpSpPr bwMode="auto">
            <a:xfrm>
              <a:off x="1636" y="2016"/>
              <a:ext cx="664" cy="210"/>
              <a:chOff x="1636" y="2016"/>
              <a:chExt cx="664" cy="210"/>
            </a:xfrm>
          </p:grpSpPr>
          <p:sp>
            <p:nvSpPr>
              <p:cNvPr id="2556935" name="Rectangle 7"/>
              <p:cNvSpPr>
                <a:spLocks noChangeArrowheads="1"/>
              </p:cNvSpPr>
              <p:nvPr/>
            </p:nvSpPr>
            <p:spPr bwMode="auto">
              <a:xfrm>
                <a:off x="1636" y="2020"/>
                <a:ext cx="664" cy="18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2556936" name="Rectangle 8"/>
              <p:cNvSpPr>
                <a:spLocks noChangeArrowheads="1"/>
              </p:cNvSpPr>
              <p:nvPr/>
            </p:nvSpPr>
            <p:spPr bwMode="auto">
              <a:xfrm>
                <a:off x="1833" y="2016"/>
                <a:ext cx="249"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b="1">
                    <a:latin typeface="Times" pitchFamily="-65" charset="0"/>
                  </a:rPr>
                  <a:t>op</a:t>
                </a:r>
                <a:endParaRPr lang="en-US" sz="1600" b="1">
                  <a:solidFill>
                    <a:schemeClr val="tx1"/>
                  </a:solidFill>
                  <a:latin typeface="Times" pitchFamily="-65" charset="0"/>
                </a:endParaRPr>
              </a:p>
            </p:txBody>
          </p:sp>
        </p:grpSp>
        <p:sp>
          <p:nvSpPr>
            <p:cNvPr id="2556937" name="Rectangle 9"/>
            <p:cNvSpPr>
              <a:spLocks noChangeArrowheads="1"/>
            </p:cNvSpPr>
            <p:nvPr/>
          </p:nvSpPr>
          <p:spPr bwMode="auto">
            <a:xfrm>
              <a:off x="2308" y="2020"/>
              <a:ext cx="3160" cy="18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2556938" name="Rectangle 10"/>
            <p:cNvSpPr>
              <a:spLocks noChangeArrowheads="1"/>
            </p:cNvSpPr>
            <p:nvPr/>
          </p:nvSpPr>
          <p:spPr bwMode="auto">
            <a:xfrm>
              <a:off x="3314" y="2016"/>
              <a:ext cx="893"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b="1" dirty="0">
                  <a:solidFill>
                    <a:schemeClr val="accent4"/>
                  </a:solidFill>
                  <a:latin typeface="Times" pitchFamily="-65" charset="0"/>
                </a:rPr>
                <a:t>target address</a:t>
              </a:r>
            </a:p>
          </p:txBody>
        </p:sp>
        <p:sp>
          <p:nvSpPr>
            <p:cNvPr id="2556939" name="Rectangle 11"/>
            <p:cNvSpPr>
              <a:spLocks noChangeArrowheads="1"/>
            </p:cNvSpPr>
            <p:nvPr/>
          </p:nvSpPr>
          <p:spPr bwMode="auto">
            <a:xfrm>
              <a:off x="5367" y="1824"/>
              <a:ext cx="178"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0</a:t>
              </a:r>
            </a:p>
          </p:txBody>
        </p:sp>
        <p:sp>
          <p:nvSpPr>
            <p:cNvPr id="2556940" name="Rectangle 12"/>
            <p:cNvSpPr>
              <a:spLocks noChangeArrowheads="1"/>
            </p:cNvSpPr>
            <p:nvPr/>
          </p:nvSpPr>
          <p:spPr bwMode="auto">
            <a:xfrm>
              <a:off x="2103" y="1824"/>
              <a:ext cx="242"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26</a:t>
              </a:r>
            </a:p>
          </p:txBody>
        </p:sp>
        <p:sp>
          <p:nvSpPr>
            <p:cNvPr id="2556941" name="Rectangle 13"/>
            <p:cNvSpPr>
              <a:spLocks noChangeArrowheads="1"/>
            </p:cNvSpPr>
            <p:nvPr/>
          </p:nvSpPr>
          <p:spPr bwMode="auto">
            <a:xfrm>
              <a:off x="1575" y="1824"/>
              <a:ext cx="242"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31</a:t>
              </a:r>
            </a:p>
          </p:txBody>
        </p:sp>
        <p:sp>
          <p:nvSpPr>
            <p:cNvPr id="2556942" name="Rectangle 14"/>
            <p:cNvSpPr>
              <a:spLocks noChangeArrowheads="1"/>
            </p:cNvSpPr>
            <p:nvPr/>
          </p:nvSpPr>
          <p:spPr bwMode="auto">
            <a:xfrm>
              <a:off x="1815" y="2208"/>
              <a:ext cx="395"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6 bits</a:t>
              </a:r>
            </a:p>
          </p:txBody>
        </p:sp>
        <p:sp>
          <p:nvSpPr>
            <p:cNvPr id="2556943" name="Rectangle 15"/>
            <p:cNvSpPr>
              <a:spLocks noChangeArrowheads="1"/>
            </p:cNvSpPr>
            <p:nvPr/>
          </p:nvSpPr>
          <p:spPr bwMode="auto">
            <a:xfrm>
              <a:off x="3591" y="2208"/>
              <a:ext cx="459"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26 bits</a:t>
              </a:r>
            </a:p>
          </p:txBody>
        </p:sp>
      </p:grpSp>
      <p:grpSp>
        <p:nvGrpSpPr>
          <p:cNvPr id="4" name="Group 16"/>
          <p:cNvGrpSpPr>
            <a:grpSpLocks/>
          </p:cNvGrpSpPr>
          <p:nvPr/>
        </p:nvGrpSpPr>
        <p:grpSpPr bwMode="auto">
          <a:xfrm>
            <a:off x="2500313" y="1495425"/>
            <a:ext cx="6302375" cy="942975"/>
            <a:chOff x="1575" y="768"/>
            <a:chExt cx="3970" cy="594"/>
          </a:xfrm>
        </p:grpSpPr>
        <p:grpSp>
          <p:nvGrpSpPr>
            <p:cNvPr id="5" name="Group 17"/>
            <p:cNvGrpSpPr>
              <a:grpSpLocks/>
            </p:cNvGrpSpPr>
            <p:nvPr/>
          </p:nvGrpSpPr>
          <p:grpSpPr bwMode="auto">
            <a:xfrm>
              <a:off x="1575" y="768"/>
              <a:ext cx="3970" cy="404"/>
              <a:chOff x="1575" y="768"/>
              <a:chExt cx="3970" cy="404"/>
            </a:xfrm>
          </p:grpSpPr>
          <p:grpSp>
            <p:nvGrpSpPr>
              <p:cNvPr id="6" name="Group 18"/>
              <p:cNvGrpSpPr>
                <a:grpSpLocks/>
              </p:cNvGrpSpPr>
              <p:nvPr/>
            </p:nvGrpSpPr>
            <p:grpSpPr bwMode="auto">
              <a:xfrm>
                <a:off x="1636" y="960"/>
                <a:ext cx="3832" cy="212"/>
                <a:chOff x="1636" y="960"/>
                <a:chExt cx="3832" cy="212"/>
              </a:xfrm>
            </p:grpSpPr>
            <p:sp>
              <p:nvSpPr>
                <p:cNvPr id="2556947" name="Rectangle 19"/>
                <p:cNvSpPr>
                  <a:spLocks noChangeArrowheads="1"/>
                </p:cNvSpPr>
                <p:nvPr/>
              </p:nvSpPr>
              <p:spPr bwMode="auto">
                <a:xfrm>
                  <a:off x="1640" y="968"/>
                  <a:ext cx="3824" cy="176"/>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nvGrpSpPr>
                <p:cNvPr id="7" name="Group 20"/>
                <p:cNvGrpSpPr>
                  <a:grpSpLocks/>
                </p:cNvGrpSpPr>
                <p:nvPr/>
              </p:nvGrpSpPr>
              <p:grpSpPr bwMode="auto">
                <a:xfrm>
                  <a:off x="1636" y="960"/>
                  <a:ext cx="3832" cy="212"/>
                  <a:chOff x="1636" y="960"/>
                  <a:chExt cx="3832" cy="212"/>
                </a:xfrm>
              </p:grpSpPr>
              <p:grpSp>
                <p:nvGrpSpPr>
                  <p:cNvPr id="8" name="Group 21"/>
                  <p:cNvGrpSpPr>
                    <a:grpSpLocks/>
                  </p:cNvGrpSpPr>
                  <p:nvPr/>
                </p:nvGrpSpPr>
                <p:grpSpPr bwMode="auto">
                  <a:xfrm>
                    <a:off x="1636" y="960"/>
                    <a:ext cx="664" cy="210"/>
                    <a:chOff x="1636" y="960"/>
                    <a:chExt cx="664" cy="210"/>
                  </a:xfrm>
                </p:grpSpPr>
                <p:sp>
                  <p:nvSpPr>
                    <p:cNvPr id="2556950" name="Rectangle 22"/>
                    <p:cNvSpPr>
                      <a:spLocks noChangeArrowheads="1"/>
                    </p:cNvSpPr>
                    <p:nvPr/>
                  </p:nvSpPr>
                  <p:spPr bwMode="auto">
                    <a:xfrm>
                      <a:off x="1636" y="964"/>
                      <a:ext cx="664" cy="18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2556951" name="Rectangle 23"/>
                    <p:cNvSpPr>
                      <a:spLocks noChangeArrowheads="1"/>
                    </p:cNvSpPr>
                    <p:nvPr/>
                  </p:nvSpPr>
                  <p:spPr bwMode="auto">
                    <a:xfrm>
                      <a:off x="1833" y="960"/>
                      <a:ext cx="249"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b="1">
                          <a:latin typeface="Times" pitchFamily="-65" charset="0"/>
                        </a:rPr>
                        <a:t>op</a:t>
                      </a:r>
                      <a:endParaRPr lang="en-US" sz="1600" b="1">
                        <a:solidFill>
                          <a:schemeClr val="tx1"/>
                        </a:solidFill>
                        <a:latin typeface="Times" pitchFamily="-65" charset="0"/>
                      </a:endParaRPr>
                    </a:p>
                  </p:txBody>
                </p:sp>
              </p:grpSp>
              <p:grpSp>
                <p:nvGrpSpPr>
                  <p:cNvPr id="9" name="Group 24"/>
                  <p:cNvGrpSpPr>
                    <a:grpSpLocks/>
                  </p:cNvGrpSpPr>
                  <p:nvPr/>
                </p:nvGrpSpPr>
                <p:grpSpPr bwMode="auto">
                  <a:xfrm>
                    <a:off x="2308" y="960"/>
                    <a:ext cx="616" cy="210"/>
                    <a:chOff x="2308" y="960"/>
                    <a:chExt cx="616" cy="210"/>
                  </a:xfrm>
                </p:grpSpPr>
                <p:sp>
                  <p:nvSpPr>
                    <p:cNvPr id="2556953" name="Rectangle 25"/>
                    <p:cNvSpPr>
                      <a:spLocks noChangeArrowheads="1"/>
                    </p:cNvSpPr>
                    <p:nvPr/>
                  </p:nvSpPr>
                  <p:spPr bwMode="auto">
                    <a:xfrm>
                      <a:off x="2308" y="964"/>
                      <a:ext cx="616" cy="18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2556954" name="Rectangle 26"/>
                    <p:cNvSpPr>
                      <a:spLocks noChangeArrowheads="1"/>
                    </p:cNvSpPr>
                    <p:nvPr/>
                  </p:nvSpPr>
                  <p:spPr bwMode="auto">
                    <a:xfrm>
                      <a:off x="2487" y="960"/>
                      <a:ext cx="221"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b="1">
                          <a:solidFill>
                            <a:schemeClr val="accent2"/>
                          </a:solidFill>
                          <a:latin typeface="Times" pitchFamily="-65" charset="0"/>
                        </a:rPr>
                        <a:t>rs</a:t>
                      </a:r>
                      <a:endParaRPr lang="en-US" sz="1600" b="1">
                        <a:solidFill>
                          <a:schemeClr val="tx1"/>
                        </a:solidFill>
                        <a:latin typeface="Times" pitchFamily="-65" charset="0"/>
                      </a:endParaRPr>
                    </a:p>
                  </p:txBody>
                </p:sp>
              </p:grpSp>
              <p:grpSp>
                <p:nvGrpSpPr>
                  <p:cNvPr id="10" name="Group 27"/>
                  <p:cNvGrpSpPr>
                    <a:grpSpLocks/>
                  </p:cNvGrpSpPr>
                  <p:nvPr/>
                </p:nvGrpSpPr>
                <p:grpSpPr bwMode="auto">
                  <a:xfrm>
                    <a:off x="2932" y="960"/>
                    <a:ext cx="616" cy="210"/>
                    <a:chOff x="2932" y="960"/>
                    <a:chExt cx="616" cy="210"/>
                  </a:xfrm>
                </p:grpSpPr>
                <p:sp>
                  <p:nvSpPr>
                    <p:cNvPr id="2556956" name="Rectangle 28"/>
                    <p:cNvSpPr>
                      <a:spLocks noChangeArrowheads="1"/>
                    </p:cNvSpPr>
                    <p:nvPr/>
                  </p:nvSpPr>
                  <p:spPr bwMode="auto">
                    <a:xfrm>
                      <a:off x="2932" y="964"/>
                      <a:ext cx="616" cy="18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2556957" name="Rectangle 29"/>
                    <p:cNvSpPr>
                      <a:spLocks noChangeArrowheads="1"/>
                    </p:cNvSpPr>
                    <p:nvPr/>
                  </p:nvSpPr>
                  <p:spPr bwMode="auto">
                    <a:xfrm>
                      <a:off x="3111" y="960"/>
                      <a:ext cx="213"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b="1">
                          <a:solidFill>
                            <a:schemeClr val="accent2"/>
                          </a:solidFill>
                          <a:latin typeface="Times" pitchFamily="-65" charset="0"/>
                        </a:rPr>
                        <a:t>rt</a:t>
                      </a:r>
                      <a:endParaRPr lang="en-US" sz="1600" b="1">
                        <a:solidFill>
                          <a:schemeClr val="tx1"/>
                        </a:solidFill>
                        <a:latin typeface="Times" pitchFamily="-65" charset="0"/>
                      </a:endParaRPr>
                    </a:p>
                  </p:txBody>
                </p:sp>
              </p:grpSp>
              <p:grpSp>
                <p:nvGrpSpPr>
                  <p:cNvPr id="11" name="Group 30"/>
                  <p:cNvGrpSpPr>
                    <a:grpSpLocks/>
                  </p:cNvGrpSpPr>
                  <p:nvPr/>
                </p:nvGrpSpPr>
                <p:grpSpPr bwMode="auto">
                  <a:xfrm>
                    <a:off x="3556" y="960"/>
                    <a:ext cx="616" cy="210"/>
                    <a:chOff x="3556" y="960"/>
                    <a:chExt cx="616" cy="210"/>
                  </a:xfrm>
                </p:grpSpPr>
                <p:sp>
                  <p:nvSpPr>
                    <p:cNvPr id="2556959" name="Rectangle 31"/>
                    <p:cNvSpPr>
                      <a:spLocks noChangeArrowheads="1"/>
                    </p:cNvSpPr>
                    <p:nvPr/>
                  </p:nvSpPr>
                  <p:spPr bwMode="auto">
                    <a:xfrm>
                      <a:off x="3556" y="964"/>
                      <a:ext cx="616" cy="18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2556960" name="Rectangle 32"/>
                    <p:cNvSpPr>
                      <a:spLocks noChangeArrowheads="1"/>
                    </p:cNvSpPr>
                    <p:nvPr/>
                  </p:nvSpPr>
                  <p:spPr bwMode="auto">
                    <a:xfrm>
                      <a:off x="3735" y="960"/>
                      <a:ext cx="242"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b="1">
                          <a:solidFill>
                            <a:schemeClr val="accent2"/>
                          </a:solidFill>
                          <a:latin typeface="Times" pitchFamily="-65" charset="0"/>
                        </a:rPr>
                        <a:t>rd</a:t>
                      </a:r>
                      <a:endParaRPr lang="en-US" sz="1600" b="1">
                        <a:solidFill>
                          <a:schemeClr val="tx1"/>
                        </a:solidFill>
                        <a:latin typeface="Times" pitchFamily="-65" charset="0"/>
                      </a:endParaRPr>
                    </a:p>
                  </p:txBody>
                </p:sp>
              </p:grpSp>
              <p:grpSp>
                <p:nvGrpSpPr>
                  <p:cNvPr id="12" name="Group 33"/>
                  <p:cNvGrpSpPr>
                    <a:grpSpLocks/>
                  </p:cNvGrpSpPr>
                  <p:nvPr/>
                </p:nvGrpSpPr>
                <p:grpSpPr bwMode="auto">
                  <a:xfrm>
                    <a:off x="4180" y="960"/>
                    <a:ext cx="616" cy="210"/>
                    <a:chOff x="4180" y="960"/>
                    <a:chExt cx="616" cy="210"/>
                  </a:xfrm>
                </p:grpSpPr>
                <p:sp>
                  <p:nvSpPr>
                    <p:cNvPr id="2556962" name="Rectangle 34"/>
                    <p:cNvSpPr>
                      <a:spLocks noChangeArrowheads="1"/>
                    </p:cNvSpPr>
                    <p:nvPr/>
                  </p:nvSpPr>
                  <p:spPr bwMode="auto">
                    <a:xfrm>
                      <a:off x="4180" y="964"/>
                      <a:ext cx="616" cy="18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2556963" name="Rectangle 35"/>
                    <p:cNvSpPr>
                      <a:spLocks noChangeArrowheads="1"/>
                    </p:cNvSpPr>
                    <p:nvPr/>
                  </p:nvSpPr>
                  <p:spPr bwMode="auto">
                    <a:xfrm>
                      <a:off x="4263" y="960"/>
                      <a:ext cx="448"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b="1" dirty="0" err="1">
                          <a:solidFill>
                            <a:srgbClr val="008000"/>
                          </a:solidFill>
                          <a:latin typeface="Times" pitchFamily="-65" charset="0"/>
                        </a:rPr>
                        <a:t>shamt</a:t>
                      </a:r>
                      <a:endParaRPr lang="en-US" sz="1600" b="1" dirty="0">
                        <a:solidFill>
                          <a:schemeClr val="tx1"/>
                        </a:solidFill>
                        <a:latin typeface="Times" pitchFamily="-65" charset="0"/>
                      </a:endParaRPr>
                    </a:p>
                  </p:txBody>
                </p:sp>
              </p:grpSp>
              <p:grpSp>
                <p:nvGrpSpPr>
                  <p:cNvPr id="13" name="Group 36"/>
                  <p:cNvGrpSpPr>
                    <a:grpSpLocks/>
                  </p:cNvGrpSpPr>
                  <p:nvPr/>
                </p:nvGrpSpPr>
                <p:grpSpPr bwMode="auto">
                  <a:xfrm>
                    <a:off x="4804" y="960"/>
                    <a:ext cx="664" cy="212"/>
                    <a:chOff x="4804" y="960"/>
                    <a:chExt cx="664" cy="212"/>
                  </a:xfrm>
                </p:grpSpPr>
                <p:sp>
                  <p:nvSpPr>
                    <p:cNvPr id="2556965" name="Rectangle 37"/>
                    <p:cNvSpPr>
                      <a:spLocks noChangeArrowheads="1"/>
                    </p:cNvSpPr>
                    <p:nvPr/>
                  </p:nvSpPr>
                  <p:spPr bwMode="auto">
                    <a:xfrm>
                      <a:off x="4804" y="964"/>
                      <a:ext cx="664" cy="18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2556966" name="Rectangle 38"/>
                    <p:cNvSpPr>
                      <a:spLocks noChangeArrowheads="1"/>
                    </p:cNvSpPr>
                    <p:nvPr/>
                  </p:nvSpPr>
                  <p:spPr bwMode="auto">
                    <a:xfrm>
                      <a:off x="5001" y="960"/>
                      <a:ext cx="402" cy="212"/>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b="1" dirty="0" err="1">
                          <a:solidFill>
                            <a:srgbClr val="0000FF"/>
                          </a:solidFill>
                          <a:latin typeface="Times" pitchFamily="-65" charset="0"/>
                        </a:rPr>
                        <a:t>funct</a:t>
                      </a:r>
                      <a:endParaRPr lang="en-US" sz="1600" b="1" dirty="0">
                        <a:solidFill>
                          <a:srgbClr val="0000FF"/>
                        </a:solidFill>
                        <a:latin typeface="Times" pitchFamily="-65" charset="0"/>
                      </a:endParaRPr>
                    </a:p>
                  </p:txBody>
                </p:sp>
              </p:grpSp>
            </p:grpSp>
          </p:grpSp>
          <p:sp>
            <p:nvSpPr>
              <p:cNvPr id="2556967" name="Rectangle 39"/>
              <p:cNvSpPr>
                <a:spLocks noChangeArrowheads="1"/>
              </p:cNvSpPr>
              <p:nvPr/>
            </p:nvSpPr>
            <p:spPr bwMode="auto">
              <a:xfrm>
                <a:off x="5367" y="768"/>
                <a:ext cx="178"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0</a:t>
                </a:r>
              </a:p>
            </p:txBody>
          </p:sp>
          <p:sp>
            <p:nvSpPr>
              <p:cNvPr id="2556968" name="Rectangle 40"/>
              <p:cNvSpPr>
                <a:spLocks noChangeArrowheads="1"/>
              </p:cNvSpPr>
              <p:nvPr/>
            </p:nvSpPr>
            <p:spPr bwMode="auto">
              <a:xfrm>
                <a:off x="4647" y="768"/>
                <a:ext cx="178"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6</a:t>
                </a:r>
              </a:p>
            </p:txBody>
          </p:sp>
          <p:sp>
            <p:nvSpPr>
              <p:cNvPr id="2556969" name="Rectangle 41"/>
              <p:cNvSpPr>
                <a:spLocks noChangeArrowheads="1"/>
              </p:cNvSpPr>
              <p:nvPr/>
            </p:nvSpPr>
            <p:spPr bwMode="auto">
              <a:xfrm>
                <a:off x="3975" y="768"/>
                <a:ext cx="242"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11</a:t>
                </a:r>
              </a:p>
            </p:txBody>
          </p:sp>
          <p:sp>
            <p:nvSpPr>
              <p:cNvPr id="2556970" name="Rectangle 42"/>
              <p:cNvSpPr>
                <a:spLocks noChangeArrowheads="1"/>
              </p:cNvSpPr>
              <p:nvPr/>
            </p:nvSpPr>
            <p:spPr bwMode="auto">
              <a:xfrm>
                <a:off x="3351" y="768"/>
                <a:ext cx="242"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16</a:t>
                </a:r>
              </a:p>
            </p:txBody>
          </p:sp>
          <p:sp>
            <p:nvSpPr>
              <p:cNvPr id="2556971" name="Rectangle 43"/>
              <p:cNvSpPr>
                <a:spLocks noChangeArrowheads="1"/>
              </p:cNvSpPr>
              <p:nvPr/>
            </p:nvSpPr>
            <p:spPr bwMode="auto">
              <a:xfrm>
                <a:off x="2727" y="768"/>
                <a:ext cx="242"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21</a:t>
                </a:r>
              </a:p>
            </p:txBody>
          </p:sp>
          <p:sp>
            <p:nvSpPr>
              <p:cNvPr id="2556972" name="Rectangle 44"/>
              <p:cNvSpPr>
                <a:spLocks noChangeArrowheads="1"/>
              </p:cNvSpPr>
              <p:nvPr/>
            </p:nvSpPr>
            <p:spPr bwMode="auto">
              <a:xfrm>
                <a:off x="2103" y="768"/>
                <a:ext cx="242"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26</a:t>
                </a:r>
              </a:p>
            </p:txBody>
          </p:sp>
          <p:sp>
            <p:nvSpPr>
              <p:cNvPr id="2556973" name="Rectangle 45"/>
              <p:cNvSpPr>
                <a:spLocks noChangeArrowheads="1"/>
              </p:cNvSpPr>
              <p:nvPr/>
            </p:nvSpPr>
            <p:spPr bwMode="auto">
              <a:xfrm>
                <a:off x="1575" y="768"/>
                <a:ext cx="242"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31</a:t>
                </a:r>
              </a:p>
            </p:txBody>
          </p:sp>
        </p:grpSp>
        <p:sp>
          <p:nvSpPr>
            <p:cNvPr id="2556974" name="Rectangle 46"/>
            <p:cNvSpPr>
              <a:spLocks noChangeArrowheads="1"/>
            </p:cNvSpPr>
            <p:nvPr/>
          </p:nvSpPr>
          <p:spPr bwMode="auto">
            <a:xfrm>
              <a:off x="1815" y="1152"/>
              <a:ext cx="395"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6 bits</a:t>
              </a:r>
            </a:p>
          </p:txBody>
        </p:sp>
        <p:sp>
          <p:nvSpPr>
            <p:cNvPr id="2556975" name="Rectangle 47"/>
            <p:cNvSpPr>
              <a:spLocks noChangeArrowheads="1"/>
            </p:cNvSpPr>
            <p:nvPr/>
          </p:nvSpPr>
          <p:spPr bwMode="auto">
            <a:xfrm>
              <a:off x="4983" y="1152"/>
              <a:ext cx="395"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6 bits</a:t>
              </a:r>
            </a:p>
          </p:txBody>
        </p:sp>
        <p:sp>
          <p:nvSpPr>
            <p:cNvPr id="2556976" name="Rectangle 48"/>
            <p:cNvSpPr>
              <a:spLocks noChangeArrowheads="1"/>
            </p:cNvSpPr>
            <p:nvPr/>
          </p:nvSpPr>
          <p:spPr bwMode="auto">
            <a:xfrm>
              <a:off x="4311" y="1152"/>
              <a:ext cx="395"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5 bits</a:t>
              </a:r>
            </a:p>
          </p:txBody>
        </p:sp>
        <p:sp>
          <p:nvSpPr>
            <p:cNvPr id="2556977" name="Rectangle 49"/>
            <p:cNvSpPr>
              <a:spLocks noChangeArrowheads="1"/>
            </p:cNvSpPr>
            <p:nvPr/>
          </p:nvSpPr>
          <p:spPr bwMode="auto">
            <a:xfrm>
              <a:off x="3687" y="1152"/>
              <a:ext cx="395"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5 bits</a:t>
              </a:r>
            </a:p>
          </p:txBody>
        </p:sp>
        <p:sp>
          <p:nvSpPr>
            <p:cNvPr id="2556978" name="Rectangle 50"/>
            <p:cNvSpPr>
              <a:spLocks noChangeArrowheads="1"/>
            </p:cNvSpPr>
            <p:nvPr/>
          </p:nvSpPr>
          <p:spPr bwMode="auto">
            <a:xfrm>
              <a:off x="3063" y="1152"/>
              <a:ext cx="395"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5 bits</a:t>
              </a:r>
            </a:p>
          </p:txBody>
        </p:sp>
        <p:sp>
          <p:nvSpPr>
            <p:cNvPr id="2556979" name="Rectangle 51"/>
            <p:cNvSpPr>
              <a:spLocks noChangeArrowheads="1"/>
            </p:cNvSpPr>
            <p:nvPr/>
          </p:nvSpPr>
          <p:spPr bwMode="auto">
            <a:xfrm>
              <a:off x="2439" y="1152"/>
              <a:ext cx="395"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5 bits</a:t>
              </a:r>
            </a:p>
          </p:txBody>
        </p:sp>
      </p:grpSp>
      <p:grpSp>
        <p:nvGrpSpPr>
          <p:cNvPr id="14" name="Group 52"/>
          <p:cNvGrpSpPr>
            <a:grpSpLocks/>
          </p:cNvGrpSpPr>
          <p:nvPr/>
        </p:nvGrpSpPr>
        <p:grpSpPr bwMode="auto">
          <a:xfrm>
            <a:off x="2500313" y="2333625"/>
            <a:ext cx="6302375" cy="942975"/>
            <a:chOff x="1575" y="1296"/>
            <a:chExt cx="3970" cy="594"/>
          </a:xfrm>
        </p:grpSpPr>
        <p:sp>
          <p:nvSpPr>
            <p:cNvPr id="2556981" name="Rectangle 53"/>
            <p:cNvSpPr>
              <a:spLocks noChangeArrowheads="1"/>
            </p:cNvSpPr>
            <p:nvPr/>
          </p:nvSpPr>
          <p:spPr bwMode="auto">
            <a:xfrm>
              <a:off x="1640" y="1496"/>
              <a:ext cx="3824" cy="176"/>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nvGrpSpPr>
            <p:cNvPr id="15" name="Group 54"/>
            <p:cNvGrpSpPr>
              <a:grpSpLocks/>
            </p:cNvGrpSpPr>
            <p:nvPr/>
          </p:nvGrpSpPr>
          <p:grpSpPr bwMode="auto">
            <a:xfrm>
              <a:off x="1636" y="1488"/>
              <a:ext cx="664" cy="210"/>
              <a:chOff x="1636" y="1488"/>
              <a:chExt cx="664" cy="210"/>
            </a:xfrm>
          </p:grpSpPr>
          <p:sp>
            <p:nvSpPr>
              <p:cNvPr id="2556983" name="Rectangle 55"/>
              <p:cNvSpPr>
                <a:spLocks noChangeArrowheads="1"/>
              </p:cNvSpPr>
              <p:nvPr/>
            </p:nvSpPr>
            <p:spPr bwMode="auto">
              <a:xfrm>
                <a:off x="1636" y="1492"/>
                <a:ext cx="664" cy="18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2556984" name="Rectangle 56"/>
              <p:cNvSpPr>
                <a:spLocks noChangeArrowheads="1"/>
              </p:cNvSpPr>
              <p:nvPr/>
            </p:nvSpPr>
            <p:spPr bwMode="auto">
              <a:xfrm>
                <a:off x="1833" y="1488"/>
                <a:ext cx="249"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b="1">
                    <a:latin typeface="Times" pitchFamily="-65" charset="0"/>
                  </a:rPr>
                  <a:t>op</a:t>
                </a:r>
                <a:endParaRPr lang="en-US" sz="1600" b="1">
                  <a:solidFill>
                    <a:schemeClr val="tx1"/>
                  </a:solidFill>
                  <a:latin typeface="Times" pitchFamily="-65" charset="0"/>
                </a:endParaRPr>
              </a:p>
            </p:txBody>
          </p:sp>
        </p:grpSp>
        <p:grpSp>
          <p:nvGrpSpPr>
            <p:cNvPr id="16" name="Group 57"/>
            <p:cNvGrpSpPr>
              <a:grpSpLocks/>
            </p:cNvGrpSpPr>
            <p:nvPr/>
          </p:nvGrpSpPr>
          <p:grpSpPr bwMode="auto">
            <a:xfrm>
              <a:off x="2308" y="1488"/>
              <a:ext cx="616" cy="210"/>
              <a:chOff x="2308" y="1488"/>
              <a:chExt cx="616" cy="210"/>
            </a:xfrm>
          </p:grpSpPr>
          <p:sp>
            <p:nvSpPr>
              <p:cNvPr id="2556986" name="Rectangle 58"/>
              <p:cNvSpPr>
                <a:spLocks noChangeArrowheads="1"/>
              </p:cNvSpPr>
              <p:nvPr/>
            </p:nvSpPr>
            <p:spPr bwMode="auto">
              <a:xfrm>
                <a:off x="2308" y="1492"/>
                <a:ext cx="616" cy="18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2556987" name="Rectangle 59"/>
              <p:cNvSpPr>
                <a:spLocks noChangeArrowheads="1"/>
              </p:cNvSpPr>
              <p:nvPr/>
            </p:nvSpPr>
            <p:spPr bwMode="auto">
              <a:xfrm>
                <a:off x="2487" y="1488"/>
                <a:ext cx="221"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b="1">
                    <a:solidFill>
                      <a:schemeClr val="accent2"/>
                    </a:solidFill>
                    <a:latin typeface="Times" pitchFamily="-65" charset="0"/>
                  </a:rPr>
                  <a:t>rs</a:t>
                </a:r>
                <a:endParaRPr lang="en-US" sz="1600" b="1">
                  <a:solidFill>
                    <a:schemeClr val="tx1"/>
                  </a:solidFill>
                  <a:latin typeface="Times" pitchFamily="-65" charset="0"/>
                </a:endParaRPr>
              </a:p>
            </p:txBody>
          </p:sp>
        </p:grpSp>
        <p:grpSp>
          <p:nvGrpSpPr>
            <p:cNvPr id="17" name="Group 60"/>
            <p:cNvGrpSpPr>
              <a:grpSpLocks/>
            </p:cNvGrpSpPr>
            <p:nvPr/>
          </p:nvGrpSpPr>
          <p:grpSpPr bwMode="auto">
            <a:xfrm>
              <a:off x="2932" y="1488"/>
              <a:ext cx="616" cy="210"/>
              <a:chOff x="2932" y="1488"/>
              <a:chExt cx="616" cy="210"/>
            </a:xfrm>
          </p:grpSpPr>
          <p:sp>
            <p:nvSpPr>
              <p:cNvPr id="2556989" name="Rectangle 61"/>
              <p:cNvSpPr>
                <a:spLocks noChangeArrowheads="1"/>
              </p:cNvSpPr>
              <p:nvPr/>
            </p:nvSpPr>
            <p:spPr bwMode="auto">
              <a:xfrm>
                <a:off x="2932" y="1492"/>
                <a:ext cx="616" cy="18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2556990" name="Rectangle 62"/>
              <p:cNvSpPr>
                <a:spLocks noChangeArrowheads="1"/>
              </p:cNvSpPr>
              <p:nvPr/>
            </p:nvSpPr>
            <p:spPr bwMode="auto">
              <a:xfrm>
                <a:off x="3111" y="1488"/>
                <a:ext cx="213"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b="1">
                    <a:solidFill>
                      <a:schemeClr val="accent2"/>
                    </a:solidFill>
                    <a:latin typeface="Times" pitchFamily="-65" charset="0"/>
                  </a:rPr>
                  <a:t>rt</a:t>
                </a:r>
                <a:endParaRPr lang="en-US" sz="1600" b="1">
                  <a:solidFill>
                    <a:schemeClr val="tx1"/>
                  </a:solidFill>
                  <a:latin typeface="Times" pitchFamily="-65" charset="0"/>
                </a:endParaRPr>
              </a:p>
            </p:txBody>
          </p:sp>
        </p:grpSp>
        <p:sp>
          <p:nvSpPr>
            <p:cNvPr id="2556991" name="Rectangle 63"/>
            <p:cNvSpPr>
              <a:spLocks noChangeArrowheads="1"/>
            </p:cNvSpPr>
            <p:nvPr/>
          </p:nvSpPr>
          <p:spPr bwMode="auto">
            <a:xfrm>
              <a:off x="3556" y="1492"/>
              <a:ext cx="1912" cy="18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2556992" name="Rectangle 64"/>
            <p:cNvSpPr>
              <a:spLocks noChangeArrowheads="1"/>
            </p:cNvSpPr>
            <p:nvPr/>
          </p:nvSpPr>
          <p:spPr bwMode="auto">
            <a:xfrm>
              <a:off x="4137" y="1477"/>
              <a:ext cx="1145" cy="210"/>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1600" b="1">
                  <a:solidFill>
                    <a:schemeClr val="hlink"/>
                  </a:solidFill>
                  <a:latin typeface="Times" pitchFamily="-65" charset="0"/>
                </a:rPr>
                <a:t>address/immediate</a:t>
              </a:r>
              <a:endParaRPr lang="en-US" sz="1600" b="1">
                <a:solidFill>
                  <a:schemeClr val="tx1"/>
                </a:solidFill>
                <a:latin typeface="Times" pitchFamily="-65" charset="0"/>
              </a:endParaRPr>
            </a:p>
          </p:txBody>
        </p:sp>
        <p:sp>
          <p:nvSpPr>
            <p:cNvPr id="2556993" name="Rectangle 65"/>
            <p:cNvSpPr>
              <a:spLocks noChangeArrowheads="1"/>
            </p:cNvSpPr>
            <p:nvPr/>
          </p:nvSpPr>
          <p:spPr bwMode="auto">
            <a:xfrm>
              <a:off x="5367" y="1296"/>
              <a:ext cx="178"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0</a:t>
              </a:r>
            </a:p>
          </p:txBody>
        </p:sp>
        <p:sp>
          <p:nvSpPr>
            <p:cNvPr id="2556994" name="Rectangle 66"/>
            <p:cNvSpPr>
              <a:spLocks noChangeArrowheads="1"/>
            </p:cNvSpPr>
            <p:nvPr/>
          </p:nvSpPr>
          <p:spPr bwMode="auto">
            <a:xfrm>
              <a:off x="3351" y="1296"/>
              <a:ext cx="242"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16</a:t>
              </a:r>
            </a:p>
          </p:txBody>
        </p:sp>
        <p:sp>
          <p:nvSpPr>
            <p:cNvPr id="2556995" name="Rectangle 67"/>
            <p:cNvSpPr>
              <a:spLocks noChangeArrowheads="1"/>
            </p:cNvSpPr>
            <p:nvPr/>
          </p:nvSpPr>
          <p:spPr bwMode="auto">
            <a:xfrm>
              <a:off x="2727" y="1296"/>
              <a:ext cx="242"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21</a:t>
              </a:r>
            </a:p>
          </p:txBody>
        </p:sp>
        <p:sp>
          <p:nvSpPr>
            <p:cNvPr id="2556996" name="Rectangle 68"/>
            <p:cNvSpPr>
              <a:spLocks noChangeArrowheads="1"/>
            </p:cNvSpPr>
            <p:nvPr/>
          </p:nvSpPr>
          <p:spPr bwMode="auto">
            <a:xfrm>
              <a:off x="2103" y="1296"/>
              <a:ext cx="242"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26</a:t>
              </a:r>
            </a:p>
          </p:txBody>
        </p:sp>
        <p:sp>
          <p:nvSpPr>
            <p:cNvPr id="2556997" name="Rectangle 69"/>
            <p:cNvSpPr>
              <a:spLocks noChangeArrowheads="1"/>
            </p:cNvSpPr>
            <p:nvPr/>
          </p:nvSpPr>
          <p:spPr bwMode="auto">
            <a:xfrm>
              <a:off x="1575" y="1296"/>
              <a:ext cx="242"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31</a:t>
              </a:r>
            </a:p>
          </p:txBody>
        </p:sp>
        <p:sp>
          <p:nvSpPr>
            <p:cNvPr id="2556998" name="Rectangle 70"/>
            <p:cNvSpPr>
              <a:spLocks noChangeArrowheads="1"/>
            </p:cNvSpPr>
            <p:nvPr/>
          </p:nvSpPr>
          <p:spPr bwMode="auto">
            <a:xfrm>
              <a:off x="1815" y="1680"/>
              <a:ext cx="395"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6 bits</a:t>
              </a:r>
            </a:p>
          </p:txBody>
        </p:sp>
        <p:sp>
          <p:nvSpPr>
            <p:cNvPr id="2556999" name="Rectangle 71"/>
            <p:cNvSpPr>
              <a:spLocks noChangeArrowheads="1"/>
            </p:cNvSpPr>
            <p:nvPr/>
          </p:nvSpPr>
          <p:spPr bwMode="auto">
            <a:xfrm>
              <a:off x="4263" y="1680"/>
              <a:ext cx="459"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16 bits</a:t>
              </a:r>
            </a:p>
          </p:txBody>
        </p:sp>
        <p:sp>
          <p:nvSpPr>
            <p:cNvPr id="2557000" name="Rectangle 72"/>
            <p:cNvSpPr>
              <a:spLocks noChangeArrowheads="1"/>
            </p:cNvSpPr>
            <p:nvPr/>
          </p:nvSpPr>
          <p:spPr bwMode="auto">
            <a:xfrm>
              <a:off x="3063" y="1680"/>
              <a:ext cx="395"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5 bits</a:t>
              </a:r>
            </a:p>
          </p:txBody>
        </p:sp>
        <p:sp>
          <p:nvSpPr>
            <p:cNvPr id="2557001" name="Rectangle 73"/>
            <p:cNvSpPr>
              <a:spLocks noChangeArrowheads="1"/>
            </p:cNvSpPr>
            <p:nvPr/>
          </p:nvSpPr>
          <p:spPr bwMode="auto">
            <a:xfrm>
              <a:off x="2439" y="1680"/>
              <a:ext cx="395"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5 bits</a:t>
              </a:r>
            </a:p>
          </p:txBody>
        </p:sp>
      </p:grpSp>
      <p:sp>
        <p:nvSpPr>
          <p:cNvPr id="74" name="Title 73"/>
          <p:cNvSpPr>
            <a:spLocks noGrp="1"/>
          </p:cNvSpPr>
          <p:nvPr>
            <p:ph type="title"/>
          </p:nvPr>
        </p:nvSpPr>
        <p:spPr>
          <a:xfrm>
            <a:off x="0" y="37576"/>
            <a:ext cx="9144000" cy="1143000"/>
          </a:xfrm>
        </p:spPr>
        <p:txBody>
          <a:bodyPr/>
          <a:lstStyle/>
          <a:p>
            <a:r>
              <a:rPr lang="en-US" dirty="0" smtClean="0"/>
              <a:t>Step 1: The MIPS Instruction Formats</a:t>
            </a:r>
            <a:endParaRPr lang="en-US" dirty="0"/>
          </a:p>
        </p:txBody>
      </p:sp>
    </p:spTree>
    <p:extLst>
      <p:ext uri="{BB962C8B-B14F-4D97-AF65-F5344CB8AC3E}">
        <p14:creationId xmlns:p14="http://schemas.microsoft.com/office/powerpoint/2010/main" val="10333473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1"/>
          </p:nvPr>
        </p:nvSpPr>
        <p:spPr>
          <a:xfrm>
            <a:off x="367243" y="1177400"/>
            <a:ext cx="8632825" cy="1920875"/>
          </a:xfrm>
        </p:spPr>
        <p:txBody>
          <a:bodyPr/>
          <a:lstStyle/>
          <a:p>
            <a:pPr>
              <a:spcBef>
                <a:spcPts val="50"/>
              </a:spcBef>
            </a:pPr>
            <a:r>
              <a:rPr lang="en-US" sz="2800" dirty="0" smtClean="0">
                <a:latin typeface="Calibri" charset="0"/>
                <a:ea typeface="ＭＳ Ｐゴシック" charset="0"/>
                <a:cs typeface="ＭＳ Ｐゴシック" charset="0"/>
              </a:rPr>
              <a:t>Colloquially called “Register Transfer Language”</a:t>
            </a:r>
          </a:p>
          <a:p>
            <a:pPr>
              <a:spcBef>
                <a:spcPts val="50"/>
              </a:spcBef>
            </a:pPr>
            <a:r>
              <a:rPr lang="en-US" sz="2800" dirty="0" smtClean="0">
                <a:latin typeface="Calibri" charset="0"/>
                <a:ea typeface="ＭＳ Ｐゴシック" charset="0"/>
                <a:cs typeface="ＭＳ Ｐゴシック" charset="0"/>
              </a:rPr>
              <a:t>RTL </a:t>
            </a:r>
            <a:r>
              <a:rPr lang="en-US" sz="2800" dirty="0">
                <a:latin typeface="Calibri" charset="0"/>
                <a:ea typeface="ＭＳ Ｐゴシック" charset="0"/>
                <a:cs typeface="ＭＳ Ｐゴシック" charset="0"/>
              </a:rPr>
              <a:t>gives the </a:t>
            </a:r>
            <a:r>
              <a:rPr lang="en-US" sz="2800" u="sng" dirty="0">
                <a:solidFill>
                  <a:schemeClr val="accent2"/>
                </a:solidFill>
                <a:latin typeface="Calibri" charset="0"/>
                <a:ea typeface="ＭＳ Ｐゴシック" charset="0"/>
                <a:cs typeface="ＭＳ Ｐゴシック" charset="0"/>
              </a:rPr>
              <a:t>meaning</a:t>
            </a:r>
            <a:r>
              <a:rPr lang="en-US" sz="2800" dirty="0">
                <a:latin typeface="Calibri" charset="0"/>
                <a:ea typeface="ＭＳ Ｐゴシック" charset="0"/>
                <a:cs typeface="ＭＳ Ｐゴシック" charset="0"/>
              </a:rPr>
              <a:t> of the </a:t>
            </a:r>
            <a:r>
              <a:rPr lang="en-US" sz="2800" dirty="0" smtClean="0">
                <a:latin typeface="Calibri" charset="0"/>
                <a:ea typeface="ＭＳ Ｐゴシック" charset="0"/>
                <a:cs typeface="ＭＳ Ｐゴシック" charset="0"/>
              </a:rPr>
              <a:t>instructions</a:t>
            </a:r>
          </a:p>
          <a:p>
            <a:pPr>
              <a:spcBef>
                <a:spcPts val="100"/>
              </a:spcBef>
            </a:pPr>
            <a:r>
              <a:rPr lang="en-US" sz="2800" dirty="0" smtClean="0">
                <a:latin typeface="Calibri" charset="0"/>
                <a:ea typeface="ＭＳ Ｐゴシック" charset="0"/>
                <a:cs typeface="ＭＳ Ｐゴシック" charset="0"/>
              </a:rPr>
              <a:t>All </a:t>
            </a:r>
            <a:r>
              <a:rPr lang="en-US" sz="2800" dirty="0">
                <a:latin typeface="Calibri" charset="0"/>
                <a:ea typeface="ＭＳ Ｐゴシック" charset="0"/>
                <a:cs typeface="ＭＳ Ｐゴシック" charset="0"/>
              </a:rPr>
              <a:t>start by fetching the </a:t>
            </a:r>
            <a:r>
              <a:rPr lang="en-US" sz="2800" dirty="0" smtClean="0">
                <a:latin typeface="Calibri" charset="0"/>
                <a:ea typeface="ＭＳ Ｐゴシック" charset="0"/>
                <a:cs typeface="ＭＳ Ｐゴシック" charset="0"/>
              </a:rPr>
              <a:t>instruction itself</a:t>
            </a:r>
            <a:endParaRPr lang="en-US" sz="3600" dirty="0">
              <a:latin typeface="Calibri" charset="0"/>
              <a:ea typeface="ＭＳ Ｐゴシック" charset="0"/>
              <a:cs typeface="ＭＳ Ｐゴシック" charset="0"/>
            </a:endParaRPr>
          </a:p>
        </p:txBody>
      </p:sp>
      <p:sp>
        <p:nvSpPr>
          <p:cNvPr id="26627" name="Rectangle 4"/>
          <p:cNvSpPr>
            <a:spLocks noChangeArrowheads="1"/>
          </p:cNvSpPr>
          <p:nvPr/>
        </p:nvSpPr>
        <p:spPr bwMode="auto">
          <a:xfrm>
            <a:off x="356126" y="2644313"/>
            <a:ext cx="8737600" cy="41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spcBef>
                <a:spcPct val="50000"/>
              </a:spcBef>
              <a:tabLst>
                <a:tab pos="1143000" algn="l"/>
                <a:tab pos="5367338" algn="l"/>
              </a:tabLst>
            </a:pPr>
            <a:r>
              <a:rPr lang="en-US" dirty="0">
                <a:latin typeface="Courier" charset="0"/>
                <a:cs typeface="Courier" charset="0"/>
              </a:rPr>
              <a:t>{op , </a:t>
            </a:r>
            <a:r>
              <a:rPr lang="en-US" dirty="0" err="1">
                <a:latin typeface="Courier" charset="0"/>
                <a:cs typeface="Courier" charset="0"/>
              </a:rPr>
              <a:t>rs</a:t>
            </a:r>
            <a:r>
              <a:rPr lang="en-US" dirty="0">
                <a:latin typeface="Courier" charset="0"/>
                <a:cs typeface="Courier" charset="0"/>
              </a:rPr>
              <a:t> , </a:t>
            </a:r>
            <a:r>
              <a:rPr lang="en-US" dirty="0" err="1">
                <a:latin typeface="Courier" charset="0"/>
                <a:cs typeface="Courier" charset="0"/>
              </a:rPr>
              <a:t>rt</a:t>
            </a:r>
            <a:r>
              <a:rPr lang="en-US" dirty="0">
                <a:latin typeface="Courier" charset="0"/>
                <a:cs typeface="Courier" charset="0"/>
              </a:rPr>
              <a:t> , </a:t>
            </a:r>
            <a:r>
              <a:rPr lang="en-US" dirty="0" err="1">
                <a:latin typeface="Courier" charset="0"/>
                <a:cs typeface="Courier" charset="0"/>
              </a:rPr>
              <a:t>rd</a:t>
            </a:r>
            <a:r>
              <a:rPr lang="en-US" dirty="0">
                <a:latin typeface="Courier" charset="0"/>
                <a:cs typeface="Courier" charset="0"/>
              </a:rPr>
              <a:t> , </a:t>
            </a:r>
            <a:r>
              <a:rPr lang="en-US" dirty="0" err="1">
                <a:latin typeface="Courier" charset="0"/>
                <a:cs typeface="Courier" charset="0"/>
              </a:rPr>
              <a:t>shamt</a:t>
            </a:r>
            <a:r>
              <a:rPr lang="en-US" dirty="0">
                <a:latin typeface="Courier" charset="0"/>
                <a:cs typeface="Courier" charset="0"/>
              </a:rPr>
              <a:t> , </a:t>
            </a:r>
            <a:r>
              <a:rPr lang="en-US" dirty="0" err="1">
                <a:latin typeface="Courier" charset="0"/>
                <a:cs typeface="Courier" charset="0"/>
              </a:rPr>
              <a:t>funct</a:t>
            </a:r>
            <a:r>
              <a:rPr lang="en-US" dirty="0">
                <a:latin typeface="Courier" charset="0"/>
                <a:cs typeface="Courier" charset="0"/>
              </a:rPr>
              <a:t>} </a:t>
            </a:r>
            <a:r>
              <a:rPr lang="en-US" dirty="0">
                <a:latin typeface="Courier" charset="0"/>
                <a:cs typeface="Courier" charset="0"/>
                <a:sym typeface="Symbol" charset="0"/>
              </a:rPr>
              <a:t></a:t>
            </a:r>
            <a:r>
              <a:rPr lang="en-US" dirty="0">
                <a:latin typeface="Courier" charset="0"/>
                <a:cs typeface="Courier" charset="0"/>
              </a:rPr>
              <a:t> MEM[ PC ]</a:t>
            </a:r>
          </a:p>
          <a:p>
            <a:pPr>
              <a:spcBef>
                <a:spcPct val="50000"/>
              </a:spcBef>
              <a:tabLst>
                <a:tab pos="1143000" algn="l"/>
                <a:tab pos="5367338" algn="l"/>
              </a:tabLst>
            </a:pPr>
            <a:r>
              <a:rPr lang="en-US" dirty="0">
                <a:latin typeface="Courier" charset="0"/>
                <a:cs typeface="Courier" charset="0"/>
              </a:rPr>
              <a:t>{op , </a:t>
            </a:r>
            <a:r>
              <a:rPr lang="en-US" dirty="0" err="1">
                <a:latin typeface="Courier" charset="0"/>
                <a:cs typeface="Courier" charset="0"/>
              </a:rPr>
              <a:t>rs</a:t>
            </a:r>
            <a:r>
              <a:rPr lang="en-US" dirty="0">
                <a:latin typeface="Courier" charset="0"/>
                <a:cs typeface="Courier" charset="0"/>
              </a:rPr>
              <a:t> , </a:t>
            </a:r>
            <a:r>
              <a:rPr lang="en-US" dirty="0" err="1">
                <a:latin typeface="Courier" charset="0"/>
                <a:cs typeface="Courier" charset="0"/>
              </a:rPr>
              <a:t>rt</a:t>
            </a:r>
            <a:r>
              <a:rPr lang="en-US" dirty="0">
                <a:latin typeface="Courier" charset="0"/>
                <a:cs typeface="Courier" charset="0"/>
              </a:rPr>
              <a:t> ,   Imm16} </a:t>
            </a:r>
            <a:r>
              <a:rPr lang="en-US" dirty="0">
                <a:latin typeface="Courier" charset="0"/>
                <a:cs typeface="Courier" charset="0"/>
                <a:sym typeface="Symbol" charset="0"/>
              </a:rPr>
              <a:t></a:t>
            </a:r>
            <a:r>
              <a:rPr lang="en-US" dirty="0">
                <a:latin typeface="Courier" charset="0"/>
                <a:cs typeface="Courier" charset="0"/>
              </a:rPr>
              <a:t> MEM[ PC </a:t>
            </a:r>
            <a:r>
              <a:rPr lang="en-US" dirty="0" smtClean="0">
                <a:latin typeface="Courier" charset="0"/>
                <a:cs typeface="Courier" charset="0"/>
              </a:rPr>
              <a:t>]</a:t>
            </a:r>
          </a:p>
          <a:p>
            <a:pPr>
              <a:lnSpc>
                <a:spcPct val="90000"/>
              </a:lnSpc>
              <a:spcBef>
                <a:spcPts val="800"/>
              </a:spcBef>
              <a:tabLst>
                <a:tab pos="1143000" algn="l"/>
                <a:tab pos="5367338" algn="l"/>
              </a:tabLst>
            </a:pPr>
            <a:r>
              <a:rPr lang="en-US" sz="2000" u="sng" dirty="0" err="1" smtClean="0">
                <a:latin typeface="Courier" charset="0"/>
                <a:cs typeface="Courier" charset="0"/>
              </a:rPr>
              <a:t>Inst</a:t>
            </a:r>
            <a:r>
              <a:rPr lang="en-US" sz="2000" dirty="0" smtClean="0">
                <a:latin typeface="Courier" charset="0"/>
                <a:cs typeface="Courier" charset="0"/>
              </a:rPr>
              <a:t>  </a:t>
            </a:r>
            <a:r>
              <a:rPr lang="en-US" sz="2000" u="sng" dirty="0">
                <a:latin typeface="Courier" charset="0"/>
                <a:cs typeface="Courier" charset="0"/>
              </a:rPr>
              <a:t>Register Transfers</a:t>
            </a:r>
          </a:p>
          <a:p>
            <a:pPr>
              <a:lnSpc>
                <a:spcPct val="90000"/>
              </a:lnSpc>
              <a:spcBef>
                <a:spcPct val="50000"/>
              </a:spcBef>
              <a:tabLst>
                <a:tab pos="1143000" algn="l"/>
                <a:tab pos="5367338" algn="l"/>
              </a:tabLst>
            </a:pPr>
            <a:r>
              <a:rPr lang="en-US" dirty="0">
                <a:latin typeface="Courier" charset="0"/>
                <a:cs typeface="Courier" charset="0"/>
              </a:rPr>
              <a:t>ADDU   R[</a:t>
            </a:r>
            <a:r>
              <a:rPr lang="en-US" dirty="0" err="1">
                <a:latin typeface="Courier" charset="0"/>
                <a:cs typeface="Courier" charset="0"/>
              </a:rPr>
              <a:t>rd</a:t>
            </a:r>
            <a:r>
              <a:rPr lang="en-US" dirty="0">
                <a:latin typeface="Courier" charset="0"/>
                <a:cs typeface="Courier" charset="0"/>
              </a:rPr>
              <a:t>] </a:t>
            </a:r>
            <a:r>
              <a:rPr lang="en-US" dirty="0">
                <a:latin typeface="Courier" charset="0"/>
                <a:cs typeface="Courier" charset="0"/>
                <a:sym typeface="Symbol" charset="0"/>
              </a:rPr>
              <a:t></a:t>
            </a:r>
            <a:r>
              <a:rPr lang="en-US" dirty="0">
                <a:latin typeface="Courier" charset="0"/>
                <a:cs typeface="Courier" charset="0"/>
              </a:rPr>
              <a:t> R[</a:t>
            </a:r>
            <a:r>
              <a:rPr lang="en-US" dirty="0" err="1">
                <a:latin typeface="Courier" charset="0"/>
                <a:cs typeface="Courier" charset="0"/>
              </a:rPr>
              <a:t>rs</a:t>
            </a:r>
            <a:r>
              <a:rPr lang="en-US" dirty="0">
                <a:latin typeface="Courier" charset="0"/>
                <a:cs typeface="Courier" charset="0"/>
              </a:rPr>
              <a:t>] + R[</a:t>
            </a:r>
            <a:r>
              <a:rPr lang="en-US" dirty="0" err="1">
                <a:latin typeface="Courier" charset="0"/>
                <a:cs typeface="Courier" charset="0"/>
              </a:rPr>
              <a:t>rt</a:t>
            </a:r>
            <a:r>
              <a:rPr lang="en-US" dirty="0">
                <a:latin typeface="Courier" charset="0"/>
                <a:cs typeface="Courier" charset="0"/>
              </a:rPr>
              <a:t>]; PC </a:t>
            </a:r>
            <a:r>
              <a:rPr lang="en-US" dirty="0">
                <a:latin typeface="Courier" charset="0"/>
                <a:cs typeface="Courier" charset="0"/>
                <a:sym typeface="Symbol" charset="0"/>
              </a:rPr>
              <a:t></a:t>
            </a:r>
            <a:r>
              <a:rPr lang="en-US" dirty="0">
                <a:latin typeface="Courier" charset="0"/>
                <a:cs typeface="Courier" charset="0"/>
              </a:rPr>
              <a:t> PC + 4</a:t>
            </a:r>
          </a:p>
          <a:p>
            <a:pPr>
              <a:lnSpc>
                <a:spcPct val="90000"/>
              </a:lnSpc>
              <a:spcBef>
                <a:spcPct val="50000"/>
              </a:spcBef>
              <a:tabLst>
                <a:tab pos="1143000" algn="l"/>
                <a:tab pos="5367338" algn="l"/>
              </a:tabLst>
            </a:pPr>
            <a:r>
              <a:rPr lang="en-US" dirty="0">
                <a:latin typeface="Courier" charset="0"/>
                <a:cs typeface="Courier" charset="0"/>
              </a:rPr>
              <a:t>SUBU   R[</a:t>
            </a:r>
            <a:r>
              <a:rPr lang="en-US" dirty="0" err="1">
                <a:latin typeface="Courier" charset="0"/>
                <a:cs typeface="Courier" charset="0"/>
              </a:rPr>
              <a:t>rd</a:t>
            </a:r>
            <a:r>
              <a:rPr lang="en-US" dirty="0">
                <a:latin typeface="Courier" charset="0"/>
                <a:cs typeface="Courier" charset="0"/>
              </a:rPr>
              <a:t>] </a:t>
            </a:r>
            <a:r>
              <a:rPr lang="en-US" dirty="0">
                <a:latin typeface="Courier" charset="0"/>
                <a:cs typeface="Courier" charset="0"/>
                <a:sym typeface="Symbol" charset="0"/>
              </a:rPr>
              <a:t></a:t>
            </a:r>
            <a:r>
              <a:rPr lang="en-US" dirty="0">
                <a:latin typeface="Courier" charset="0"/>
                <a:cs typeface="Courier" charset="0"/>
              </a:rPr>
              <a:t> R[</a:t>
            </a:r>
            <a:r>
              <a:rPr lang="en-US" dirty="0" err="1">
                <a:latin typeface="Courier" charset="0"/>
                <a:cs typeface="Courier" charset="0"/>
              </a:rPr>
              <a:t>rs</a:t>
            </a:r>
            <a:r>
              <a:rPr lang="en-US" dirty="0">
                <a:latin typeface="Courier" charset="0"/>
                <a:cs typeface="Courier" charset="0"/>
              </a:rPr>
              <a:t>] – R[</a:t>
            </a:r>
            <a:r>
              <a:rPr lang="en-US" dirty="0" err="1">
                <a:latin typeface="Courier" charset="0"/>
                <a:cs typeface="Courier" charset="0"/>
              </a:rPr>
              <a:t>rt</a:t>
            </a:r>
            <a:r>
              <a:rPr lang="en-US" dirty="0">
                <a:latin typeface="Courier" charset="0"/>
                <a:cs typeface="Courier" charset="0"/>
              </a:rPr>
              <a:t>]; PC </a:t>
            </a:r>
            <a:r>
              <a:rPr lang="en-US" dirty="0">
                <a:latin typeface="Courier" charset="0"/>
                <a:cs typeface="Courier" charset="0"/>
                <a:sym typeface="Symbol" charset="0"/>
              </a:rPr>
              <a:t></a:t>
            </a:r>
            <a:r>
              <a:rPr lang="en-US" dirty="0">
                <a:latin typeface="Courier" charset="0"/>
                <a:cs typeface="Courier" charset="0"/>
              </a:rPr>
              <a:t> PC + 4</a:t>
            </a:r>
          </a:p>
          <a:p>
            <a:pPr>
              <a:lnSpc>
                <a:spcPct val="90000"/>
              </a:lnSpc>
              <a:spcBef>
                <a:spcPct val="50000"/>
              </a:spcBef>
              <a:tabLst>
                <a:tab pos="1143000" algn="l"/>
                <a:tab pos="5367338" algn="l"/>
              </a:tabLst>
            </a:pPr>
            <a:r>
              <a:rPr lang="en-US" dirty="0">
                <a:latin typeface="Courier" charset="0"/>
                <a:cs typeface="Courier" charset="0"/>
              </a:rPr>
              <a:t>ORI    R[</a:t>
            </a:r>
            <a:r>
              <a:rPr lang="en-US" dirty="0" err="1">
                <a:latin typeface="Courier" charset="0"/>
                <a:cs typeface="Courier" charset="0"/>
              </a:rPr>
              <a:t>rt</a:t>
            </a:r>
            <a:r>
              <a:rPr lang="en-US" dirty="0">
                <a:latin typeface="Courier" charset="0"/>
                <a:cs typeface="Courier" charset="0"/>
              </a:rPr>
              <a:t>] </a:t>
            </a:r>
            <a:r>
              <a:rPr lang="en-US" dirty="0">
                <a:latin typeface="Courier" charset="0"/>
                <a:cs typeface="Courier" charset="0"/>
                <a:sym typeface="Symbol" charset="0"/>
              </a:rPr>
              <a:t></a:t>
            </a:r>
            <a:r>
              <a:rPr lang="en-US" dirty="0">
                <a:latin typeface="Courier" charset="0"/>
                <a:cs typeface="Courier" charset="0"/>
              </a:rPr>
              <a:t> R[</a:t>
            </a:r>
            <a:r>
              <a:rPr lang="en-US" dirty="0" err="1">
                <a:latin typeface="Courier" charset="0"/>
                <a:cs typeface="Courier" charset="0"/>
              </a:rPr>
              <a:t>rs</a:t>
            </a:r>
            <a:r>
              <a:rPr lang="en-US" dirty="0">
                <a:latin typeface="Courier" charset="0"/>
                <a:cs typeface="Courier" charset="0"/>
              </a:rPr>
              <a:t>] | </a:t>
            </a:r>
            <a:r>
              <a:rPr lang="en-US" dirty="0" err="1">
                <a:latin typeface="Courier" charset="0"/>
                <a:cs typeface="Courier" charset="0"/>
              </a:rPr>
              <a:t>zero_ext</a:t>
            </a:r>
            <a:r>
              <a:rPr lang="en-US" dirty="0">
                <a:latin typeface="Courier" charset="0"/>
                <a:cs typeface="Courier" charset="0"/>
              </a:rPr>
              <a:t>(Imm16); PC </a:t>
            </a:r>
            <a:r>
              <a:rPr lang="en-US" dirty="0">
                <a:latin typeface="Courier" charset="0"/>
                <a:cs typeface="Courier" charset="0"/>
                <a:sym typeface="Symbol" charset="0"/>
              </a:rPr>
              <a:t></a:t>
            </a:r>
            <a:r>
              <a:rPr lang="en-US" dirty="0">
                <a:latin typeface="Courier" charset="0"/>
                <a:cs typeface="Courier" charset="0"/>
              </a:rPr>
              <a:t> PC + 4</a:t>
            </a:r>
          </a:p>
          <a:p>
            <a:pPr>
              <a:lnSpc>
                <a:spcPct val="90000"/>
              </a:lnSpc>
              <a:spcBef>
                <a:spcPct val="50000"/>
              </a:spcBef>
              <a:tabLst>
                <a:tab pos="1143000" algn="l"/>
                <a:tab pos="5367338" algn="l"/>
              </a:tabLst>
            </a:pPr>
            <a:r>
              <a:rPr lang="en-US" dirty="0">
                <a:latin typeface="Courier" charset="0"/>
                <a:cs typeface="Courier" charset="0"/>
              </a:rPr>
              <a:t>LOAD   R[</a:t>
            </a:r>
            <a:r>
              <a:rPr lang="en-US" dirty="0" err="1">
                <a:latin typeface="Courier" charset="0"/>
                <a:cs typeface="Courier" charset="0"/>
              </a:rPr>
              <a:t>rt</a:t>
            </a:r>
            <a:r>
              <a:rPr lang="en-US" dirty="0">
                <a:latin typeface="Courier" charset="0"/>
                <a:cs typeface="Courier" charset="0"/>
              </a:rPr>
              <a:t>] </a:t>
            </a:r>
            <a:r>
              <a:rPr lang="en-US" dirty="0">
                <a:latin typeface="Courier" charset="0"/>
                <a:cs typeface="Courier" charset="0"/>
                <a:sym typeface="Symbol" charset="0"/>
              </a:rPr>
              <a:t></a:t>
            </a:r>
            <a:r>
              <a:rPr lang="en-US" dirty="0">
                <a:latin typeface="Courier" charset="0"/>
                <a:cs typeface="Courier" charset="0"/>
              </a:rPr>
              <a:t> MEM[ R[</a:t>
            </a:r>
            <a:r>
              <a:rPr lang="en-US" dirty="0" err="1">
                <a:latin typeface="Courier" charset="0"/>
                <a:cs typeface="Courier" charset="0"/>
              </a:rPr>
              <a:t>rs</a:t>
            </a:r>
            <a:r>
              <a:rPr lang="en-US" dirty="0">
                <a:latin typeface="Courier" charset="0"/>
                <a:cs typeface="Courier" charset="0"/>
              </a:rPr>
              <a:t>] + </a:t>
            </a:r>
            <a:r>
              <a:rPr lang="en-US" dirty="0" err="1">
                <a:latin typeface="Courier" charset="0"/>
                <a:cs typeface="Courier" charset="0"/>
              </a:rPr>
              <a:t>sign_ext</a:t>
            </a:r>
            <a:r>
              <a:rPr lang="en-US" dirty="0">
                <a:latin typeface="Courier" charset="0"/>
                <a:cs typeface="Courier" charset="0"/>
              </a:rPr>
              <a:t>(Imm16)]; PC </a:t>
            </a:r>
            <a:r>
              <a:rPr lang="en-US" dirty="0">
                <a:latin typeface="Courier" charset="0"/>
                <a:cs typeface="Courier" charset="0"/>
                <a:sym typeface="Symbol" charset="0"/>
              </a:rPr>
              <a:t></a:t>
            </a:r>
            <a:r>
              <a:rPr lang="en-US" dirty="0">
                <a:latin typeface="Courier" charset="0"/>
                <a:cs typeface="Courier" charset="0"/>
              </a:rPr>
              <a:t> PC + 4</a:t>
            </a:r>
          </a:p>
          <a:p>
            <a:pPr>
              <a:lnSpc>
                <a:spcPct val="90000"/>
              </a:lnSpc>
              <a:spcBef>
                <a:spcPct val="50000"/>
              </a:spcBef>
              <a:tabLst>
                <a:tab pos="1143000" algn="l"/>
                <a:tab pos="5367338" algn="l"/>
              </a:tabLst>
            </a:pPr>
            <a:r>
              <a:rPr lang="en-US" dirty="0">
                <a:latin typeface="Courier" charset="0"/>
                <a:cs typeface="Courier" charset="0"/>
              </a:rPr>
              <a:t>STORE  MEM[ R[</a:t>
            </a:r>
            <a:r>
              <a:rPr lang="en-US" dirty="0" err="1">
                <a:latin typeface="Courier" charset="0"/>
                <a:cs typeface="Courier" charset="0"/>
              </a:rPr>
              <a:t>rs</a:t>
            </a:r>
            <a:r>
              <a:rPr lang="en-US" dirty="0">
                <a:latin typeface="Courier" charset="0"/>
                <a:cs typeface="Courier" charset="0"/>
              </a:rPr>
              <a:t>] + </a:t>
            </a:r>
            <a:r>
              <a:rPr lang="en-US" dirty="0" err="1">
                <a:latin typeface="Courier" charset="0"/>
                <a:cs typeface="Courier" charset="0"/>
              </a:rPr>
              <a:t>sign_ext</a:t>
            </a:r>
            <a:r>
              <a:rPr lang="en-US" dirty="0">
                <a:latin typeface="Courier" charset="0"/>
                <a:cs typeface="Courier" charset="0"/>
              </a:rPr>
              <a:t>(Imm16) ] </a:t>
            </a:r>
            <a:r>
              <a:rPr lang="en-US" dirty="0">
                <a:latin typeface="Courier" charset="0"/>
                <a:cs typeface="Courier" charset="0"/>
                <a:sym typeface="Symbol" charset="0"/>
              </a:rPr>
              <a:t></a:t>
            </a:r>
            <a:r>
              <a:rPr lang="en-US" dirty="0">
                <a:latin typeface="Courier" charset="0"/>
                <a:cs typeface="Courier" charset="0"/>
              </a:rPr>
              <a:t> R[</a:t>
            </a:r>
            <a:r>
              <a:rPr lang="en-US" dirty="0" err="1">
                <a:latin typeface="Courier" charset="0"/>
                <a:cs typeface="Courier" charset="0"/>
              </a:rPr>
              <a:t>rt</a:t>
            </a:r>
            <a:r>
              <a:rPr lang="en-US" dirty="0">
                <a:latin typeface="Courier" charset="0"/>
                <a:cs typeface="Courier" charset="0"/>
              </a:rPr>
              <a:t>]; PC </a:t>
            </a:r>
            <a:r>
              <a:rPr lang="en-US" dirty="0">
                <a:latin typeface="Courier" charset="0"/>
                <a:cs typeface="Courier" charset="0"/>
                <a:sym typeface="Symbol" charset="0"/>
              </a:rPr>
              <a:t></a:t>
            </a:r>
            <a:r>
              <a:rPr lang="en-US" dirty="0">
                <a:latin typeface="Courier" charset="0"/>
                <a:cs typeface="Courier" charset="0"/>
              </a:rPr>
              <a:t> PC + 4</a:t>
            </a:r>
          </a:p>
          <a:p>
            <a:pPr>
              <a:lnSpc>
                <a:spcPct val="90000"/>
              </a:lnSpc>
              <a:spcBef>
                <a:spcPct val="50000"/>
              </a:spcBef>
              <a:tabLst>
                <a:tab pos="1143000" algn="l"/>
                <a:tab pos="5367338" algn="l"/>
              </a:tabLst>
            </a:pPr>
            <a:r>
              <a:rPr lang="en-US" dirty="0">
                <a:latin typeface="Courier" charset="0"/>
                <a:cs typeface="Courier" charset="0"/>
              </a:rPr>
              <a:t>BEQ    if ( R[</a:t>
            </a:r>
            <a:r>
              <a:rPr lang="en-US" dirty="0" err="1">
                <a:latin typeface="Courier" charset="0"/>
                <a:cs typeface="Courier" charset="0"/>
              </a:rPr>
              <a:t>rs</a:t>
            </a:r>
            <a:r>
              <a:rPr lang="en-US" dirty="0">
                <a:latin typeface="Courier" charset="0"/>
                <a:cs typeface="Courier" charset="0"/>
              </a:rPr>
              <a:t>] == R[</a:t>
            </a:r>
            <a:r>
              <a:rPr lang="en-US" dirty="0" err="1">
                <a:latin typeface="Courier" charset="0"/>
                <a:cs typeface="Courier" charset="0"/>
              </a:rPr>
              <a:t>rt</a:t>
            </a:r>
            <a:r>
              <a:rPr lang="en-US" dirty="0">
                <a:latin typeface="Courier" charset="0"/>
                <a:cs typeface="Courier" charset="0"/>
              </a:rPr>
              <a:t>] )</a:t>
            </a:r>
            <a:br>
              <a:rPr lang="en-US" dirty="0">
                <a:latin typeface="Courier" charset="0"/>
                <a:cs typeface="Courier" charset="0"/>
              </a:rPr>
            </a:br>
            <a:r>
              <a:rPr lang="en-US" dirty="0">
                <a:latin typeface="Courier" charset="0"/>
                <a:cs typeface="Courier" charset="0"/>
              </a:rPr>
              <a:t>        </a:t>
            </a:r>
            <a:r>
              <a:rPr lang="en-US" dirty="0" smtClean="0">
                <a:latin typeface="Courier" charset="0"/>
                <a:cs typeface="Courier" charset="0"/>
              </a:rPr>
              <a:t>   PC </a:t>
            </a:r>
            <a:r>
              <a:rPr lang="en-US" dirty="0">
                <a:latin typeface="Courier" charset="0"/>
                <a:cs typeface="Courier" charset="0"/>
                <a:sym typeface="Symbol" charset="0"/>
              </a:rPr>
              <a:t></a:t>
            </a:r>
            <a:r>
              <a:rPr lang="en-US" dirty="0">
                <a:latin typeface="Courier" charset="0"/>
                <a:cs typeface="Courier" charset="0"/>
              </a:rPr>
              <a:t> PC + 4 + </a:t>
            </a:r>
            <a:r>
              <a:rPr lang="en-US" dirty="0" smtClean="0">
                <a:latin typeface="Courier" charset="0"/>
                <a:cs typeface="Courier" charset="0"/>
              </a:rPr>
              <a:t>{</a:t>
            </a:r>
            <a:r>
              <a:rPr lang="en-US" dirty="0" err="1" smtClean="0">
                <a:latin typeface="Courier" charset="0"/>
                <a:cs typeface="Courier" charset="0"/>
              </a:rPr>
              <a:t>sign_ext</a:t>
            </a:r>
            <a:r>
              <a:rPr lang="en-US" dirty="0">
                <a:latin typeface="Courier" charset="0"/>
                <a:cs typeface="Courier" charset="0"/>
              </a:rPr>
              <a:t>(Imm16</a:t>
            </a:r>
            <a:r>
              <a:rPr lang="en-US" dirty="0" smtClean="0">
                <a:latin typeface="Courier" charset="0"/>
                <a:cs typeface="Courier" charset="0"/>
              </a:rPr>
              <a:t>), 2’b00}</a:t>
            </a:r>
          </a:p>
          <a:p>
            <a:pPr>
              <a:lnSpc>
                <a:spcPct val="90000"/>
              </a:lnSpc>
              <a:spcBef>
                <a:spcPts val="0"/>
              </a:spcBef>
              <a:tabLst>
                <a:tab pos="1143000" algn="l"/>
                <a:tab pos="5367338" algn="l"/>
              </a:tabLst>
            </a:pPr>
            <a:r>
              <a:rPr lang="en-US" dirty="0">
                <a:latin typeface="Courier" charset="0"/>
                <a:cs typeface="Courier" charset="0"/>
              </a:rPr>
              <a:t> </a:t>
            </a:r>
            <a:r>
              <a:rPr lang="en-US" dirty="0" smtClean="0">
                <a:latin typeface="Courier" charset="0"/>
                <a:cs typeface="Courier" charset="0"/>
              </a:rPr>
              <a:t>      else </a:t>
            </a:r>
            <a:r>
              <a:rPr lang="en-US" dirty="0">
                <a:latin typeface="Courier" charset="0"/>
                <a:cs typeface="Courier" charset="0"/>
              </a:rPr>
              <a:t>PC </a:t>
            </a:r>
            <a:r>
              <a:rPr lang="en-US" dirty="0">
                <a:latin typeface="Courier" charset="0"/>
                <a:cs typeface="Courier" charset="0"/>
                <a:sym typeface="Symbol" charset="0"/>
              </a:rPr>
              <a:t></a:t>
            </a:r>
            <a:r>
              <a:rPr lang="en-US" dirty="0">
                <a:latin typeface="Courier" charset="0"/>
                <a:cs typeface="Courier" charset="0"/>
              </a:rPr>
              <a:t> PC + 4</a:t>
            </a:r>
          </a:p>
        </p:txBody>
      </p:sp>
      <p:sp>
        <p:nvSpPr>
          <p:cNvPr id="26628" name="Title 4"/>
          <p:cNvSpPr>
            <a:spLocks noGrp="1"/>
          </p:cNvSpPr>
          <p:nvPr>
            <p:ph type="title"/>
          </p:nvPr>
        </p:nvSpPr>
        <p:spPr>
          <a:xfrm>
            <a:off x="0" y="274638"/>
            <a:ext cx="9144000" cy="1143000"/>
          </a:xfrm>
        </p:spPr>
        <p:txBody>
          <a:bodyPr/>
          <a:lstStyle/>
          <a:p>
            <a:r>
              <a:rPr lang="en-US" dirty="0" smtClean="0">
                <a:latin typeface="Calibri" charset="0"/>
                <a:ea typeface="ＭＳ Ｐゴシック" charset="0"/>
                <a:cs typeface="ＭＳ Ｐゴシック" charset="0"/>
              </a:rPr>
              <a:t>Step 1: Register </a:t>
            </a:r>
            <a:r>
              <a:rPr lang="en-US" dirty="0">
                <a:latin typeface="Calibri" charset="0"/>
                <a:ea typeface="ＭＳ Ｐゴシック" charset="0"/>
                <a:cs typeface="ＭＳ Ｐゴシック" charset="0"/>
              </a:rPr>
              <a:t>Transfer </a:t>
            </a:r>
            <a:r>
              <a:rPr lang="en-US" dirty="0" smtClean="0">
                <a:latin typeface="Calibri" charset="0"/>
                <a:ea typeface="ＭＳ Ｐゴシック" charset="0"/>
                <a:cs typeface="ＭＳ Ｐゴシック" charset="0"/>
              </a:rPr>
              <a:t>Level (</a:t>
            </a:r>
            <a:r>
              <a:rPr lang="en-US" dirty="0">
                <a:latin typeface="Calibri" charset="0"/>
                <a:ea typeface="ＭＳ Ｐゴシック" charset="0"/>
                <a:cs typeface="ＭＳ Ｐゴシック" charset="0"/>
              </a:rPr>
              <a:t>RTL)</a:t>
            </a:r>
          </a:p>
        </p:txBody>
      </p:sp>
    </p:spTree>
    <p:extLst>
      <p:ext uri="{BB962C8B-B14F-4D97-AF65-F5344CB8AC3E}">
        <p14:creationId xmlns:p14="http://schemas.microsoft.com/office/powerpoint/2010/main" val="25084053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atin typeface="Calibri" charset="0"/>
                <a:ea typeface="ＭＳ Ｐゴシック" charset="0"/>
                <a:cs typeface="ＭＳ Ｐゴシック" charset="0"/>
              </a:rPr>
              <a:t>Step 1: Requirements of the Instruction Set</a:t>
            </a:r>
          </a:p>
        </p:txBody>
      </p:sp>
      <p:sp>
        <p:nvSpPr>
          <p:cNvPr id="36867" name="Rectangle 3"/>
          <p:cNvSpPr>
            <a:spLocks noGrp="1" noChangeArrowheads="1"/>
          </p:cNvSpPr>
          <p:nvPr>
            <p:ph type="body" idx="1"/>
          </p:nvPr>
        </p:nvSpPr>
        <p:spPr/>
        <p:txBody>
          <a:bodyPr>
            <a:normAutofit fontScale="77500" lnSpcReduction="20000"/>
          </a:bodyPr>
          <a:lstStyle/>
          <a:p>
            <a:pPr>
              <a:defRPr/>
            </a:pPr>
            <a:r>
              <a:rPr lang="en-US" dirty="0" smtClean="0"/>
              <a:t>Memory (MEM)</a:t>
            </a:r>
          </a:p>
          <a:p>
            <a:pPr lvl="1">
              <a:defRPr/>
            </a:pPr>
            <a:r>
              <a:rPr lang="en-US" dirty="0" smtClean="0"/>
              <a:t>Instructions &amp; data (will use one for each)</a:t>
            </a:r>
          </a:p>
          <a:p>
            <a:pPr>
              <a:defRPr/>
            </a:pPr>
            <a:r>
              <a:rPr lang="en-US" dirty="0" smtClean="0"/>
              <a:t>Registers (R: 32, 32-bit wide registers)</a:t>
            </a:r>
          </a:p>
          <a:p>
            <a:pPr lvl="1">
              <a:defRPr/>
            </a:pPr>
            <a:r>
              <a:rPr lang="en-US" dirty="0" smtClean="0"/>
              <a:t>Read RS</a:t>
            </a:r>
          </a:p>
          <a:p>
            <a:pPr lvl="1">
              <a:defRPr/>
            </a:pPr>
            <a:r>
              <a:rPr lang="en-US" dirty="0" smtClean="0"/>
              <a:t>Read RT</a:t>
            </a:r>
          </a:p>
          <a:p>
            <a:pPr lvl="1">
              <a:defRPr/>
            </a:pPr>
            <a:r>
              <a:rPr lang="en-US" dirty="0" smtClean="0"/>
              <a:t>Write RT or RD</a:t>
            </a:r>
          </a:p>
          <a:p>
            <a:pPr>
              <a:defRPr/>
            </a:pPr>
            <a:r>
              <a:rPr lang="en-US" dirty="0" smtClean="0"/>
              <a:t>Program Counter (PC)</a:t>
            </a:r>
          </a:p>
          <a:p>
            <a:pPr>
              <a:defRPr/>
            </a:pPr>
            <a:r>
              <a:rPr lang="en-US" dirty="0" smtClean="0"/>
              <a:t>Extender (sign/zero extend)</a:t>
            </a:r>
          </a:p>
          <a:p>
            <a:pPr>
              <a:defRPr/>
            </a:pPr>
            <a:r>
              <a:rPr lang="en-US" dirty="0" smtClean="0"/>
              <a:t>Add/Sub/OR/</a:t>
            </a:r>
            <a:r>
              <a:rPr lang="en-US" dirty="0" err="1" smtClean="0"/>
              <a:t>etc</a:t>
            </a:r>
            <a:r>
              <a:rPr lang="en-US" dirty="0" smtClean="0"/>
              <a:t> unit for operation on register(s) or extended immediate (ALU)</a:t>
            </a:r>
          </a:p>
          <a:p>
            <a:pPr>
              <a:defRPr/>
            </a:pPr>
            <a:r>
              <a:rPr lang="en-US" dirty="0" smtClean="0"/>
              <a:t>Add 4 (+ maybe extended immediate) to PC</a:t>
            </a:r>
          </a:p>
          <a:p>
            <a:pPr>
              <a:defRPr/>
            </a:pPr>
            <a:r>
              <a:rPr lang="en-US" dirty="0" smtClean="0"/>
              <a:t>Compare registers?</a:t>
            </a:r>
          </a:p>
        </p:txBody>
      </p:sp>
    </p:spTree>
    <p:extLst>
      <p:ext uri="{BB962C8B-B14F-4D97-AF65-F5344CB8AC3E}">
        <p14:creationId xmlns:p14="http://schemas.microsoft.com/office/powerpoint/2010/main" val="33745911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26133</TotalTime>
  <Words>8260</Words>
  <Application>Microsoft Macintosh PowerPoint</Application>
  <PresentationFormat>On-screen Show (4:3)</PresentationFormat>
  <Paragraphs>1862</Paragraphs>
  <Slides>53</Slides>
  <Notes>42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53</vt:i4>
      </vt:variant>
    </vt:vector>
  </HeadingPairs>
  <TitlesOfParts>
    <vt:vector size="56" baseType="lpstr">
      <vt:lpstr>Office Theme</vt:lpstr>
      <vt:lpstr>Worksheet</vt:lpstr>
      <vt:lpstr>Image</vt:lpstr>
      <vt:lpstr>CS 61C: Great Ideas in Computer Architecture   Lecture 12: Single-Cycle CPU, Datapath &amp; Control Part 2</vt:lpstr>
      <vt:lpstr>Midterm 1 Results</vt:lpstr>
      <vt:lpstr>If you didn’t do as well as you’d hoped</vt:lpstr>
      <vt:lpstr>Levels of Representation/Interpretation</vt:lpstr>
      <vt:lpstr>No More Magic!</vt:lpstr>
      <vt:lpstr>Last time: Processor Design: 3 of 5 steps</vt:lpstr>
      <vt:lpstr>Step 1: The MIPS Instruction Formats</vt:lpstr>
      <vt:lpstr>Step 1: Register Transfer Level (RTL)</vt:lpstr>
      <vt:lpstr>Step 1: Requirements of the Instruction Set</vt:lpstr>
      <vt:lpstr>Step 2: Components of the Datapath</vt:lpstr>
      <vt:lpstr>Step 2: ALU Needs for MIPS-lite + Rest of MIPS</vt:lpstr>
      <vt:lpstr>Step 2: Storage Element: Idealized Memory</vt:lpstr>
      <vt:lpstr>Step 2: Storage Element: Register (Building Block)</vt:lpstr>
      <vt:lpstr>Step 2: Storage Element: Register File</vt:lpstr>
      <vt:lpstr>Example: RegFile with 8 Registers</vt:lpstr>
      <vt:lpstr>Step 2: Clocking Methodology</vt:lpstr>
      <vt:lpstr>Step 3a: Instruction Fetch Unit</vt:lpstr>
      <vt:lpstr>Step 3b: Add &amp; Subtract</vt:lpstr>
      <vt:lpstr>Register-Register Timing:  One Complete Cycle (Add/Sub)</vt:lpstr>
      <vt:lpstr>Peer Instruction</vt:lpstr>
      <vt:lpstr>Administrivia</vt:lpstr>
      <vt:lpstr>Break</vt:lpstr>
      <vt:lpstr>End of the review</vt:lpstr>
      <vt:lpstr>3c: Logical Op (or) with Immediate</vt:lpstr>
      <vt:lpstr>3d: Load Operations</vt:lpstr>
      <vt:lpstr>3d: Load Operations</vt:lpstr>
      <vt:lpstr>3e: Store Operations</vt:lpstr>
      <vt:lpstr>3e: Store Operations</vt:lpstr>
      <vt:lpstr>3f: The Branch Instruction</vt:lpstr>
      <vt:lpstr>Datapath for Branch Operations</vt:lpstr>
      <vt:lpstr>Instruction Fetch Unit including Branch</vt:lpstr>
      <vt:lpstr>Putting it All Together:A Single Cycle Datapath</vt:lpstr>
      <vt:lpstr>Processor Design: 5 steps</vt:lpstr>
      <vt:lpstr>Datapath Control Signals</vt:lpstr>
      <vt:lpstr>Given Datapath: RTL  Control</vt:lpstr>
      <vt:lpstr>RTL: The Add Instruction</vt:lpstr>
      <vt:lpstr>Instruction Fetch Unit at the Beginning of Add</vt:lpstr>
      <vt:lpstr>Single Cycle Datapath during Add</vt:lpstr>
      <vt:lpstr>Instruction Fetch Unit at End of Add</vt:lpstr>
      <vt:lpstr>Single Cycle Datapath during Jump</vt:lpstr>
      <vt:lpstr>Single Cycle Datapath during Jump</vt:lpstr>
      <vt:lpstr>Instruction Fetch Unit at the End of  Jump</vt:lpstr>
      <vt:lpstr>Instruction Fetch Unit at the End of  Jump</vt:lpstr>
      <vt:lpstr>Clickers/Peer Instruction</vt:lpstr>
      <vt:lpstr>In The News: Tile-Mx100 100 64-bit ARM cores on one chip</vt:lpstr>
      <vt:lpstr>Break</vt:lpstr>
      <vt:lpstr>P&amp;H Figure 4.17</vt:lpstr>
      <vt:lpstr>Summary of the Control Signals (1/2)</vt:lpstr>
      <vt:lpstr>Summary of the Control Signals (2/2)</vt:lpstr>
      <vt:lpstr>Boolean Expressions for Controller</vt:lpstr>
      <vt:lpstr>Controller Implementation</vt:lpstr>
      <vt:lpstr>Clicker Question</vt:lpstr>
      <vt:lpstr>Summary: Single-cycle Processor</vt:lpstr>
    </vt:vector>
  </TitlesOfParts>
  <Company>UC Berkeley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61C: Great Ideas in Computer Architecture (Machine Structures)</dc:title>
  <dc:creator>Randy Katz</dc:creator>
  <cp:lastModifiedBy>Sagar Karandikar</cp:lastModifiedBy>
  <cp:revision>244</cp:revision>
  <cp:lastPrinted>2014-04-09T08:37:39Z</cp:lastPrinted>
  <dcterms:created xsi:type="dcterms:W3CDTF">2014-04-09T08:07:52Z</dcterms:created>
  <dcterms:modified xsi:type="dcterms:W3CDTF">2015-07-13T17:57:09Z</dcterms:modified>
</cp:coreProperties>
</file>