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725" r:id="rId2"/>
    <p:sldId id="586" r:id="rId3"/>
    <p:sldId id="695" r:id="rId4"/>
    <p:sldId id="750" r:id="rId5"/>
    <p:sldId id="745" r:id="rId6"/>
    <p:sldId id="746" r:id="rId7"/>
    <p:sldId id="747" r:id="rId8"/>
    <p:sldId id="749" r:id="rId9"/>
    <p:sldId id="715" r:id="rId10"/>
    <p:sldId id="716" r:id="rId11"/>
    <p:sldId id="723" r:id="rId12"/>
    <p:sldId id="722" r:id="rId13"/>
    <p:sldId id="717" r:id="rId14"/>
    <p:sldId id="748" r:id="rId15"/>
    <p:sldId id="718" r:id="rId16"/>
    <p:sldId id="701" r:id="rId17"/>
    <p:sldId id="743" r:id="rId18"/>
    <p:sldId id="744" r:id="rId19"/>
    <p:sldId id="724" r:id="rId20"/>
    <p:sldId id="719" r:id="rId21"/>
    <p:sldId id="720" r:id="rId22"/>
    <p:sldId id="721" r:id="rId23"/>
    <p:sldId id="702" r:id="rId24"/>
    <p:sldId id="711" r:id="rId25"/>
    <p:sldId id="704" r:id="rId26"/>
    <p:sldId id="710" r:id="rId27"/>
    <p:sldId id="706" r:id="rId28"/>
    <p:sldId id="708" r:id="rId29"/>
    <p:sldId id="754" r:id="rId30"/>
    <p:sldId id="709" r:id="rId31"/>
    <p:sldId id="714" r:id="rId32"/>
    <p:sldId id="712" r:id="rId33"/>
    <p:sldId id="751" r:id="rId34"/>
    <p:sldId id="726" r:id="rId35"/>
    <p:sldId id="727" r:id="rId36"/>
    <p:sldId id="728" r:id="rId37"/>
    <p:sldId id="729" r:id="rId38"/>
    <p:sldId id="730" r:id="rId39"/>
    <p:sldId id="731" r:id="rId40"/>
    <p:sldId id="732" r:id="rId41"/>
    <p:sldId id="733" r:id="rId42"/>
    <p:sldId id="734" r:id="rId43"/>
    <p:sldId id="735" r:id="rId44"/>
    <p:sldId id="736" r:id="rId45"/>
    <p:sldId id="737" r:id="rId46"/>
    <p:sldId id="738" r:id="rId47"/>
    <p:sldId id="739" r:id="rId48"/>
    <p:sldId id="740" r:id="rId49"/>
    <p:sldId id="741" r:id="rId50"/>
    <p:sldId id="752" r:id="rId51"/>
    <p:sldId id="753" r:id="rId52"/>
    <p:sldId id="62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5" autoAdjust="0"/>
    <p:restoredTop sz="84825" autoAdjust="0"/>
  </p:normalViewPr>
  <p:slideViewPr>
    <p:cSldViewPr snapToGrid="0">
      <p:cViewPr varScale="1">
        <p:scale>
          <a:sx n="98" d="100"/>
          <a:sy n="98" d="100"/>
        </p:scale>
        <p:origin x="-130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76"/>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F97FDFF-7B9F-7D4D-BFC0-AAD1F3D3D3CB}" type="slidenum">
              <a:rPr lang="en-US" smtClean="0"/>
              <a:pPr/>
              <a:t>1</a:t>
            </a:fld>
            <a:endParaRPr lang="en-US"/>
          </a:p>
        </p:txBody>
      </p:sp>
    </p:spTree>
    <p:extLst>
      <p:ext uri="{BB962C8B-B14F-4D97-AF65-F5344CB8AC3E}">
        <p14:creationId xmlns:p14="http://schemas.microsoft.com/office/powerpoint/2010/main" val="265906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determine what kind of miss you are dealing with, you can first check 1, then 2 and then 3. The type of your miss is the first of these definitions that applies. Note that making the capacity infinitely large also eliminates conflict misses, which is why you should check whether it is a conflict miss first.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dirty="0"/>
          </a:p>
        </p:txBody>
      </p:sp>
    </p:spTree>
    <p:extLst>
      <p:ext uri="{BB962C8B-B14F-4D97-AF65-F5344CB8AC3E}">
        <p14:creationId xmlns:p14="http://schemas.microsoft.com/office/powerpoint/2010/main" val="353591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05879CAB-0025-594F-A5CE-91DD953A6AA4}" type="slidenum">
              <a:rPr lang="en-US"/>
              <a:pPr/>
              <a:t>19</a:t>
            </a:fld>
            <a:endParaRPr lang="en-US"/>
          </a:p>
        </p:txBody>
      </p:sp>
      <p:sp>
        <p:nvSpPr>
          <p:cNvPr id="1481730"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81731"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a:t>How are writes to istream handled?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20 July 2015</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26</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r>
              <a:rPr lang="en-GB" dirty="0" smtClean="0"/>
              <a:t>Global miss rates.</a:t>
            </a:r>
          </a:p>
          <a:p>
            <a:endParaRPr lang="en-GB" dirty="0" smtClean="0"/>
          </a:p>
          <a:p>
            <a:r>
              <a:rPr lang="en-GB" dirty="0" smtClean="0"/>
              <a:t>as you keep going, l3</a:t>
            </a:r>
            <a:r>
              <a:rPr lang="en-GB" baseline="0" dirty="0" smtClean="0"/>
              <a:t> &lt; l2 &lt; l1, as we get lower in the hierarchy, more hit in the caches, fewer miss</a:t>
            </a:r>
          </a:p>
          <a:p>
            <a:endParaRPr lang="en-GB" baseline="0" dirty="0" smtClean="0"/>
          </a:p>
          <a:p>
            <a:r>
              <a:rPr lang="en-GB" baseline="0" dirty="0" smtClean="0"/>
              <a:t>numerator = misses at this level</a:t>
            </a:r>
          </a:p>
          <a:p>
            <a:r>
              <a:rPr lang="en-GB" baseline="0" dirty="0" smtClean="0"/>
              <a:t>denominator = accesses issued</a:t>
            </a:r>
          </a:p>
          <a:p>
            <a:endParaRPr lang="en-GB" baseline="0" dirty="0" smtClean="0"/>
          </a:p>
          <a:p>
            <a:r>
              <a:rPr lang="en-GB" baseline="0" dirty="0" smtClean="0"/>
              <a:t>so a hit at L3 means miss at L1 and miss at L2, so L1, L2 misses must be &gt;= L3 misses</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20 July 2015</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28</a:t>
            </a:fld>
            <a:endParaRPr lang="en-AU"/>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20 July 2015</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30</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r>
              <a:rPr lang="en-GB" dirty="0" smtClean="0"/>
              <a:t>compare L1 to L2</a:t>
            </a:r>
          </a:p>
          <a:p>
            <a:r>
              <a:rPr lang="en-GB" dirty="0" smtClean="0"/>
              <a:t>compare </a:t>
            </a:r>
            <a:r>
              <a:rPr lang="en-GB" dirty="0" err="1" smtClean="0"/>
              <a:t>inst</a:t>
            </a:r>
            <a:r>
              <a:rPr lang="en-GB" dirty="0" smtClean="0"/>
              <a:t> to data (there’s also an L3, which is why sometimes </a:t>
            </a:r>
            <a:r>
              <a:rPr lang="en-GB" dirty="0" err="1" smtClean="0"/>
              <a:t>Inst</a:t>
            </a:r>
            <a:r>
              <a:rPr lang="en-GB" dirty="0" smtClean="0"/>
              <a:t> + Data &lt; Data only L2)</a:t>
            </a:r>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20 July 2015</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31</a:t>
            </a:fld>
            <a:endParaRPr lang="en-AU"/>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I$ is fairly predictable. Not too much the programmer could do wrong here.</a:t>
            </a:r>
          </a:p>
          <a:p>
            <a:pPr marL="228600" indent="-228600">
              <a:buAutoNum type="arabicParenR"/>
            </a:pPr>
            <a:r>
              <a:rPr lang="en-US" baseline="0" dirty="0" smtClean="0"/>
              <a:t>Probably what will happen anyway. In any-case, won’t have a big effect on the analysis</a:t>
            </a:r>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dirty="0"/>
          </a:p>
        </p:txBody>
      </p:sp>
    </p:spTree>
    <p:extLst>
      <p:ext uri="{BB962C8B-B14F-4D97-AF65-F5344CB8AC3E}">
        <p14:creationId xmlns:p14="http://schemas.microsoft.com/office/powerpoint/2010/main" val="365006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dirty="0"/>
          </a:p>
        </p:txBody>
      </p:sp>
    </p:spTree>
    <p:extLst>
      <p:ext uri="{BB962C8B-B14F-4D97-AF65-F5344CB8AC3E}">
        <p14:creationId xmlns:p14="http://schemas.microsoft.com/office/powerpoint/2010/main" val="115463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50</a:t>
            </a:fld>
            <a:endParaRPr lang="en-US" dirty="0"/>
          </a:p>
        </p:txBody>
      </p:sp>
    </p:spTree>
    <p:extLst>
      <p:ext uri="{BB962C8B-B14F-4D97-AF65-F5344CB8AC3E}">
        <p14:creationId xmlns:p14="http://schemas.microsoft.com/office/powerpoint/2010/main" val="127263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51</a:t>
            </a:fld>
            <a:endParaRPr lang="en-US" dirty="0"/>
          </a:p>
        </p:txBody>
      </p:sp>
    </p:spTree>
    <p:extLst>
      <p:ext uri="{BB962C8B-B14F-4D97-AF65-F5344CB8AC3E}">
        <p14:creationId xmlns:p14="http://schemas.microsoft.com/office/powerpoint/2010/main" val="274640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dirty="0"/>
          </a:p>
        </p:txBody>
      </p:sp>
      <p:sp>
        <p:nvSpPr>
          <p:cNvPr id="57347" name="Rectangle 3"/>
          <p:cNvSpPr>
            <a:spLocks noGrp="1" noRot="1" noChangeAspect="1" noChangeArrowheads="1" noTextEdit="1"/>
          </p:cNvSpPr>
          <p:nvPr>
            <p:ph type="sldImg"/>
          </p:nvPr>
        </p:nvSpPr>
        <p:spPr bwMode="auto">
          <a:xfrm>
            <a:off x="1163638" y="590550"/>
            <a:ext cx="4546600" cy="3411538"/>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class handout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pPr/>
              <a:t>11</a:t>
            </a:fld>
            <a:endParaRPr lang="en-US"/>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6DA2A56-1D72-3841-9B8B-3BDA8B8BF2FE}" type="slidenum">
              <a:rPr lang="en-US"/>
              <a:pPr/>
              <a:t>12</a:t>
            </a:fld>
            <a:endParaRPr lang="en-US"/>
          </a:p>
        </p:txBody>
      </p:sp>
      <p:sp>
        <p:nvSpPr>
          <p:cNvPr id="144486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r>
              <a:rPr lang="en-US" dirty="0"/>
              <a:t>NLRU used in Alpha TLBs (</a:t>
            </a:r>
            <a:r>
              <a:rPr lang="en-US" dirty="0" err="1"/>
              <a:t>jse</a:t>
            </a:r>
            <a:r>
              <a:rPr lang="en-US"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7/20/15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7/20/15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7/20/15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7/20/15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7/20/15</a:t>
            </a:fld>
            <a:endParaRPr lang="en-US" dirty="0"/>
          </a:p>
        </p:txBody>
      </p:sp>
      <p:sp>
        <p:nvSpPr>
          <p:cNvPr id="5" name="Footer Placeholder 4"/>
          <p:cNvSpPr>
            <a:spLocks noGrp="1"/>
          </p:cNvSpPr>
          <p:nvPr>
            <p:ph type="ftr" sz="quarter" idx="11"/>
          </p:nvPr>
        </p:nvSpPr>
        <p:spPr/>
        <p:txBody>
          <a:bodyPr/>
          <a:lstStyle/>
          <a:p>
            <a:r>
              <a:rPr lang="en-US" dirty="0" smtClean="0"/>
              <a:t>Fall 2013 --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7/20/15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7/20/15</a:t>
            </a:fld>
            <a:endParaRPr lang="en-US" dirty="0"/>
          </a:p>
        </p:txBody>
      </p:sp>
      <p:sp>
        <p:nvSpPr>
          <p:cNvPr id="8" name="Footer Placeholder 7"/>
          <p:cNvSpPr>
            <a:spLocks noGrp="1"/>
          </p:cNvSpPr>
          <p:nvPr>
            <p:ph type="ftr" sz="quarter" idx="11"/>
          </p:nvPr>
        </p:nvSpPr>
        <p:spPr/>
        <p:txBody>
          <a:bodyPr/>
          <a:lstStyle/>
          <a:p>
            <a:r>
              <a:rPr lang="en-US" dirty="0" smtClean="0"/>
              <a:t>Fall 2013 --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7/20/15</a:t>
            </a:fld>
            <a:endParaRPr lang="en-US" dirty="0"/>
          </a:p>
        </p:txBody>
      </p:sp>
      <p:sp>
        <p:nvSpPr>
          <p:cNvPr id="4" name="Footer Placeholder 3"/>
          <p:cNvSpPr>
            <a:spLocks noGrp="1"/>
          </p:cNvSpPr>
          <p:nvPr>
            <p:ph type="ftr" sz="quarter" idx="11"/>
          </p:nvPr>
        </p:nvSpPr>
        <p:spPr/>
        <p:txBody>
          <a:bodyPr/>
          <a:lstStyle/>
          <a:p>
            <a:r>
              <a:rPr lang="en-US" dirty="0" smtClean="0"/>
              <a:t>Fall 2013 --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7/20/15</a:t>
            </a:fld>
            <a:endParaRPr lang="en-US" dirty="0"/>
          </a:p>
        </p:txBody>
      </p:sp>
      <p:sp>
        <p:nvSpPr>
          <p:cNvPr id="3" name="Footer Placeholder 2"/>
          <p:cNvSpPr>
            <a:spLocks noGrp="1"/>
          </p:cNvSpPr>
          <p:nvPr>
            <p:ph type="ftr" sz="quarter" idx="11"/>
          </p:nvPr>
        </p:nvSpPr>
        <p:spPr/>
        <p:txBody>
          <a:bodyPr/>
          <a:lstStyle/>
          <a:p>
            <a:r>
              <a:rPr lang="en-US" dirty="0" smtClean="0"/>
              <a:t>Fall 2013 --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7/20/15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7/20/15</a:t>
            </a:fld>
            <a:endParaRPr lang="en-US" dirty="0"/>
          </a:p>
        </p:txBody>
      </p:sp>
      <p:sp>
        <p:nvSpPr>
          <p:cNvPr id="6" name="Footer Placeholder 5"/>
          <p:cNvSpPr>
            <a:spLocks noGrp="1"/>
          </p:cNvSpPr>
          <p:nvPr>
            <p:ph type="ftr" sz="quarter" idx="11"/>
          </p:nvPr>
        </p:nvSpPr>
        <p:spPr/>
        <p:txBody>
          <a:bodyPr/>
          <a:lstStyle/>
          <a:p>
            <a:r>
              <a:rPr lang="en-US" dirty="0" smtClean="0"/>
              <a:t>Fall 2013 --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#22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2.png"/><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93750"/>
            <a:ext cx="8686800" cy="2025650"/>
          </a:xfrm>
        </p:spPr>
        <p:txBody>
          <a:bodyPr>
            <a:normAutofit fontScale="90000"/>
          </a:bodyPr>
          <a:lstStyle/>
          <a:p>
            <a:r>
              <a:rPr lang="en-US" dirty="0" smtClean="0">
                <a:solidFill>
                  <a:srgbClr val="FF0000"/>
                </a:solidFill>
              </a:rPr>
              <a:t>CS 61C: Great Ideas in Computer Architecture</a:t>
            </a:r>
            <a:r>
              <a:rPr lang="en-US" sz="2700" dirty="0" smtClean="0">
                <a:solidFill>
                  <a:srgbClr val="FF0000"/>
                </a:solidFill>
              </a:rPr>
              <a:t/>
            </a:r>
            <a:br>
              <a:rPr lang="en-US" sz="2700" dirty="0" smtClean="0">
                <a:solidFill>
                  <a:srgbClr val="FF0000"/>
                </a:solidFill>
              </a:rPr>
            </a:br>
            <a:r>
              <a:rPr lang="en-US" sz="2700" dirty="0" smtClean="0">
                <a:solidFill>
                  <a:srgbClr val="FF0000"/>
                </a:solidFill>
              </a:rPr>
              <a:t> </a:t>
            </a:r>
            <a:br>
              <a:rPr lang="en-US" sz="2700" dirty="0" smtClean="0">
                <a:solidFill>
                  <a:srgbClr val="FF0000"/>
                </a:solidFill>
              </a:rPr>
            </a:br>
            <a:r>
              <a:rPr lang="en-US" dirty="0" smtClean="0">
                <a:solidFill>
                  <a:srgbClr val="FF0000"/>
                </a:solidFill>
              </a:rPr>
              <a:t>Lecture 16: </a:t>
            </a:r>
            <a:r>
              <a:rPr lang="en-US" i="1" dirty="0" smtClean="0">
                <a:solidFill>
                  <a:srgbClr val="FF0000"/>
                </a:solidFill>
              </a:rPr>
              <a:t>Caches, Part 3</a:t>
            </a:r>
            <a:endParaRPr lang="en-US" i="1" dirty="0">
              <a:solidFill>
                <a:srgbClr val="FF0000"/>
              </a:solidFill>
            </a:endParaRPr>
          </a:p>
        </p:txBody>
      </p:sp>
      <p:sp>
        <p:nvSpPr>
          <p:cNvPr id="3" name="Subtitle 2"/>
          <p:cNvSpPr>
            <a:spLocks noGrp="1"/>
          </p:cNvSpPr>
          <p:nvPr>
            <p:ph type="subTitle" idx="1"/>
          </p:nvPr>
        </p:nvSpPr>
        <p:spPr>
          <a:xfrm>
            <a:off x="1016000" y="3962400"/>
            <a:ext cx="6959600" cy="2438400"/>
          </a:xfrm>
        </p:spPr>
        <p:txBody>
          <a:bodyPr>
            <a:noAutofit/>
          </a:bodyPr>
          <a:lstStyle/>
          <a:p>
            <a:r>
              <a:rPr lang="en-US" dirty="0" smtClean="0">
                <a:solidFill>
                  <a:srgbClr val="0000FF"/>
                </a:solidFill>
              </a:rPr>
              <a:t>Instructor:</a:t>
            </a:r>
            <a:r>
              <a:rPr lang="en-US" dirty="0">
                <a:solidFill>
                  <a:srgbClr val="0000FF"/>
                </a:solidFill>
              </a:rPr>
              <a:t> </a:t>
            </a:r>
            <a:r>
              <a:rPr lang="en-US" dirty="0" smtClean="0">
                <a:solidFill>
                  <a:srgbClr val="0000FF"/>
                </a:solidFill>
              </a:rPr>
              <a:t>Sagar Karandikar</a:t>
            </a:r>
          </a:p>
          <a:p>
            <a:r>
              <a:rPr lang="en-US" dirty="0" err="1" smtClean="0">
                <a:solidFill>
                  <a:srgbClr val="0000FF"/>
                </a:solidFill>
              </a:rPr>
              <a:t>sagark@eecs.berkeley.edu</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http://</a:t>
            </a:r>
            <a:r>
              <a:rPr lang="en-US" dirty="0" err="1" smtClean="0">
                <a:solidFill>
                  <a:srgbClr val="0000FF"/>
                </a:solidFill>
              </a:rPr>
              <a:t>inst.eecs.berkeley.edu</a:t>
            </a:r>
            <a:r>
              <a:rPr lang="en-US" dirty="0" smtClean="0">
                <a:solidFill>
                  <a:srgbClr val="0000FF"/>
                </a:solidFill>
              </a:rPr>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19642882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Cache Parameters</a:t>
            </a:r>
            <a:endParaRPr lang="en-US" dirty="0"/>
          </a:p>
        </p:txBody>
      </p:sp>
      <p:sp>
        <p:nvSpPr>
          <p:cNvPr id="3" name="Content Placeholder 2"/>
          <p:cNvSpPr>
            <a:spLocks noGrp="1"/>
          </p:cNvSpPr>
          <p:nvPr>
            <p:ph idx="1"/>
          </p:nvPr>
        </p:nvSpPr>
        <p:spPr/>
        <p:txBody>
          <a:bodyPr/>
          <a:lstStyle/>
          <a:p>
            <a:r>
              <a:rPr lang="en-US" dirty="0" smtClean="0"/>
              <a:t>Write Policy</a:t>
            </a:r>
          </a:p>
          <a:p>
            <a:r>
              <a:rPr lang="en-US" dirty="0" smtClean="0"/>
              <a:t>Replacement policy</a:t>
            </a:r>
          </a:p>
          <a:p>
            <a:pPr lvl="1"/>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Tree>
    <p:extLst>
      <p:ext uri="{BB962C8B-B14F-4D97-AF65-F5344CB8AC3E}">
        <p14:creationId xmlns:p14="http://schemas.microsoft.com/office/powerpoint/2010/main" val="3064430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a:xfrm>
            <a:off x="457200" y="274638"/>
            <a:ext cx="8229600" cy="725736"/>
          </a:xfrm>
        </p:spPr>
        <p:txBody>
          <a:bodyPr>
            <a:normAutofit fontScale="90000"/>
          </a:bodyPr>
          <a:lstStyle/>
          <a:p>
            <a:r>
              <a:rPr lang="en-US" dirty="0" smtClean="0"/>
              <a:t>Write Policy Choices </a:t>
            </a:r>
            <a:endParaRPr lang="en-US" dirty="0"/>
          </a:p>
        </p:txBody>
      </p:sp>
      <p:sp>
        <p:nvSpPr>
          <p:cNvPr id="1488899" name="Rectangle 3"/>
          <p:cNvSpPr>
            <a:spLocks noGrp="1" noChangeArrowheads="1"/>
          </p:cNvSpPr>
          <p:nvPr>
            <p:ph idx="1"/>
          </p:nvPr>
        </p:nvSpPr>
        <p:spPr>
          <a:xfrm>
            <a:off x="457200" y="1148256"/>
            <a:ext cx="8229600" cy="4977907"/>
          </a:xfrm>
        </p:spPr>
        <p:txBody>
          <a:bodyPr>
            <a:normAutofit fontScale="77500" lnSpcReduction="20000"/>
          </a:bodyPr>
          <a:lstStyle/>
          <a:p>
            <a:r>
              <a:rPr lang="en-US" dirty="0" smtClean="0"/>
              <a:t>Cache hit:</a:t>
            </a:r>
          </a:p>
          <a:p>
            <a:pPr lvl="1"/>
            <a:r>
              <a:rPr lang="en-US" b="1" dirty="0" smtClean="0"/>
              <a:t>write through</a:t>
            </a:r>
            <a:r>
              <a:rPr lang="en-US" dirty="0" smtClean="0"/>
              <a:t>: writes both cache &amp; memory on every access</a:t>
            </a:r>
          </a:p>
          <a:p>
            <a:pPr lvl="2"/>
            <a:r>
              <a:rPr lang="en-US" dirty="0" smtClean="0"/>
              <a:t>Generally higher memory traffic but simpler pipeline &amp; cache design</a:t>
            </a:r>
          </a:p>
          <a:p>
            <a:pPr lvl="1"/>
            <a:r>
              <a:rPr lang="en-US" b="1" dirty="0" smtClean="0"/>
              <a:t>write back</a:t>
            </a:r>
            <a:r>
              <a:rPr lang="en-US" dirty="0" smtClean="0"/>
              <a:t>: writes cache only, memory `written only when dirty entry evicted</a:t>
            </a:r>
          </a:p>
          <a:p>
            <a:pPr lvl="2"/>
            <a:r>
              <a:rPr lang="en-US" dirty="0" smtClean="0"/>
              <a:t>A dirty bit per line reduces write-back traffic</a:t>
            </a:r>
          </a:p>
          <a:p>
            <a:pPr lvl="2"/>
            <a:r>
              <a:rPr lang="en-US" dirty="0" smtClean="0"/>
              <a:t>Must handle 0, 1, or 2 accesses to memory for each load/store</a:t>
            </a:r>
          </a:p>
          <a:p>
            <a:r>
              <a:rPr lang="en-US" dirty="0" smtClean="0"/>
              <a:t>Cache miss:</a:t>
            </a:r>
          </a:p>
          <a:p>
            <a:pPr lvl="1"/>
            <a:r>
              <a:rPr lang="en-US" b="1" dirty="0" smtClean="0"/>
              <a:t>no write allocate</a:t>
            </a:r>
            <a:r>
              <a:rPr lang="en-US" dirty="0" smtClean="0"/>
              <a:t>:  only write to main memory</a:t>
            </a:r>
          </a:p>
          <a:p>
            <a:pPr lvl="1"/>
            <a:r>
              <a:rPr lang="en-US" b="1" dirty="0" smtClean="0"/>
              <a:t>write allocate </a:t>
            </a:r>
            <a:r>
              <a:rPr lang="en-US" dirty="0" smtClean="0"/>
              <a:t>(aka fetch on write):  fetch into cache</a:t>
            </a:r>
            <a:br>
              <a:rPr lang="en-US" dirty="0" smtClean="0"/>
            </a:br>
            <a:endParaRPr lang="en-US" dirty="0" smtClean="0"/>
          </a:p>
          <a:p>
            <a:r>
              <a:rPr lang="en-US" dirty="0" smtClean="0"/>
              <a:t>Common combinations:</a:t>
            </a:r>
          </a:p>
          <a:p>
            <a:pPr lvl="1"/>
            <a:r>
              <a:rPr lang="en-US" dirty="0" smtClean="0"/>
              <a:t>write through and no write allocate</a:t>
            </a:r>
          </a:p>
          <a:p>
            <a:pPr lvl="1"/>
            <a:r>
              <a:rPr lang="en-US" dirty="0" smtClean="0"/>
              <a:t>write back with write allocate</a:t>
            </a:r>
            <a:endParaRPr lang="en-US" dirty="0"/>
          </a:p>
        </p:txBody>
      </p:sp>
      <p:sp>
        <p:nvSpPr>
          <p:cNvPr id="6" name="Slide Number Placeholder 5"/>
          <p:cNvSpPr>
            <a:spLocks noGrp="1"/>
          </p:cNvSpPr>
          <p:nvPr>
            <p:ph type="sldNum" sz="quarter" idx="12"/>
          </p:nvPr>
        </p:nvSpPr>
        <p:spPr/>
        <p:txBody>
          <a:bodyPr/>
          <a:lstStyle/>
          <a:p>
            <a:fld id="{DF83F53A-B97A-7D4D-B2C6-662DBDE74966}" type="slidenum">
              <a:rPr lang="en-US" smtClean="0"/>
              <a:pPr/>
              <a:t>11</a:t>
            </a:fld>
            <a:endParaRPr lang="en-US"/>
          </a:p>
        </p:txBody>
      </p:sp>
    </p:spTree>
    <p:extLst>
      <p:ext uri="{BB962C8B-B14F-4D97-AF65-F5344CB8AC3E}">
        <p14:creationId xmlns:p14="http://schemas.microsoft.com/office/powerpoint/2010/main" val="12184959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xfrm>
            <a:off x="0" y="0"/>
            <a:ext cx="9144000" cy="1143000"/>
          </a:xfrm>
          <a:noFill/>
          <a:ln/>
        </p:spPr>
        <p:txBody>
          <a:bodyPr lIns="90488" tIns="44450" rIns="90488" bIns="44450"/>
          <a:lstStyle/>
          <a:p>
            <a:r>
              <a:rPr lang="en-US" dirty="0"/>
              <a:t>Replacement Policy</a:t>
            </a:r>
          </a:p>
        </p:txBody>
      </p:sp>
      <p:sp>
        <p:nvSpPr>
          <p:cNvPr id="7" name="Slide Number Placeholder 5"/>
          <p:cNvSpPr>
            <a:spLocks noGrp="1"/>
          </p:cNvSpPr>
          <p:nvPr>
            <p:ph type="sldNum" sz="quarter" idx="12"/>
          </p:nvPr>
        </p:nvSpPr>
        <p:spPr/>
        <p:txBody>
          <a:bodyPr/>
          <a:lstStyle/>
          <a:p>
            <a:fld id="{6701BDFC-F26D-E646-9275-5FD5A32FBFC6}" type="slidenum">
              <a:rPr lang="en-US"/>
              <a:pPr/>
              <a:t>12</a:t>
            </a:fld>
            <a:endParaRPr lang="en-US" b="0">
              <a:solidFill>
                <a:srgbClr val="FBBA03"/>
              </a:solidFill>
            </a:endParaRPr>
          </a:p>
        </p:txBody>
      </p:sp>
      <p:sp>
        <p:nvSpPr>
          <p:cNvPr id="1443843" name="Rectangle 3"/>
          <p:cNvSpPr>
            <a:spLocks noChangeArrowheads="1"/>
          </p:cNvSpPr>
          <p:nvPr/>
        </p:nvSpPr>
        <p:spPr bwMode="auto">
          <a:xfrm>
            <a:off x="381000" y="838200"/>
            <a:ext cx="8370888" cy="5075748"/>
          </a:xfrm>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800" dirty="0">
                <a:solidFill>
                  <a:schemeClr val="tx1"/>
                </a:solidFill>
                <a:latin typeface="Calibri"/>
                <a:cs typeface="Calibri"/>
              </a:rPr>
              <a:t>In an associative cache, which </a:t>
            </a:r>
            <a:r>
              <a:rPr lang="en-US" sz="2800" dirty="0" smtClean="0">
                <a:solidFill>
                  <a:schemeClr val="tx1"/>
                </a:solidFill>
                <a:latin typeface="Calibri"/>
                <a:cs typeface="Calibri"/>
              </a:rPr>
              <a:t>line from </a:t>
            </a:r>
            <a:r>
              <a:rPr lang="en-US" sz="2800" dirty="0">
                <a:solidFill>
                  <a:schemeClr val="tx1"/>
                </a:solidFill>
                <a:latin typeface="Calibri"/>
                <a:cs typeface="Calibri"/>
              </a:rPr>
              <a:t>a set should be evicted when the set becomes full</a:t>
            </a:r>
            <a:r>
              <a:rPr lang="en-US" sz="2800" dirty="0" smtClean="0">
                <a:solidFill>
                  <a:schemeClr val="tx1"/>
                </a:solidFill>
                <a:latin typeface="Calibri"/>
                <a:cs typeface="Calibri"/>
              </a:rPr>
              <a:t>?</a:t>
            </a:r>
            <a:endParaRPr lang="en-US" sz="2000" dirty="0">
              <a:solidFill>
                <a:schemeClr val="tx1"/>
              </a:solidFill>
              <a:latin typeface="Calibri"/>
              <a:cs typeface="Calibri"/>
            </a:endParaRPr>
          </a:p>
          <a:p>
            <a:pPr algn="l">
              <a:spcBef>
                <a:spcPct val="0"/>
              </a:spcBef>
              <a:buFontTx/>
              <a:buChar char="•"/>
            </a:pPr>
            <a:r>
              <a:rPr lang="en-US" sz="2800" i="1" dirty="0">
                <a:solidFill>
                  <a:srgbClr val="56127A"/>
                </a:solidFill>
                <a:latin typeface="Calibri"/>
                <a:cs typeface="Calibri"/>
              </a:rPr>
              <a:t> </a:t>
            </a:r>
            <a:r>
              <a:rPr lang="en-US" sz="2400" dirty="0" smtClean="0">
                <a:latin typeface="Calibri"/>
                <a:cs typeface="Calibri"/>
              </a:rPr>
              <a:t>Random</a:t>
            </a:r>
            <a:endParaRPr lang="en-US" dirty="0">
              <a:latin typeface="Calibri"/>
              <a:cs typeface="Calibri"/>
            </a:endParaRPr>
          </a:p>
          <a:p>
            <a:pPr algn="l">
              <a:spcBef>
                <a:spcPct val="0"/>
              </a:spcBef>
              <a:buFontTx/>
              <a:buChar char="•"/>
            </a:pPr>
            <a:r>
              <a:rPr lang="en-US" sz="2400" dirty="0">
                <a:latin typeface="Calibri"/>
                <a:cs typeface="Calibri"/>
              </a:rPr>
              <a:t> </a:t>
            </a:r>
            <a:r>
              <a:rPr lang="en-US" sz="2400" dirty="0" smtClean="0">
                <a:latin typeface="Calibri"/>
                <a:cs typeface="Calibri"/>
              </a:rPr>
              <a:t>Least-Recently </a:t>
            </a:r>
            <a:r>
              <a:rPr lang="en-US" sz="2400" dirty="0">
                <a:latin typeface="Calibri"/>
                <a:cs typeface="Calibri"/>
              </a:rPr>
              <a:t>Used (LRU)</a:t>
            </a:r>
          </a:p>
          <a:p>
            <a:pPr lvl="1" algn="l">
              <a:spcBef>
                <a:spcPct val="0"/>
              </a:spcBef>
              <a:buFontTx/>
              <a:buChar char="•"/>
            </a:pPr>
            <a:r>
              <a:rPr lang="en-US" sz="2000" dirty="0">
                <a:latin typeface="Calibri"/>
                <a:cs typeface="Calibri"/>
              </a:rPr>
              <a:t> LRU cache state must be updated on every access</a:t>
            </a:r>
            <a:endParaRPr lang="en-US" sz="2400" dirty="0">
              <a:latin typeface="Calibri"/>
              <a:cs typeface="Calibri"/>
            </a:endParaRPr>
          </a:p>
          <a:p>
            <a:pPr lvl="1" algn="l">
              <a:spcBef>
                <a:spcPct val="0"/>
              </a:spcBef>
              <a:buFontTx/>
              <a:buChar char="•"/>
            </a:pPr>
            <a:r>
              <a:rPr lang="en-US" sz="2000" dirty="0">
                <a:latin typeface="Calibri"/>
                <a:cs typeface="Calibri"/>
              </a:rPr>
              <a:t> </a:t>
            </a:r>
            <a:r>
              <a:rPr lang="en-US" sz="2000" dirty="0" smtClean="0">
                <a:latin typeface="Calibri"/>
                <a:cs typeface="Calibri"/>
              </a:rPr>
              <a:t>True </a:t>
            </a:r>
            <a:r>
              <a:rPr lang="en-US" sz="2000" dirty="0">
                <a:latin typeface="Calibri"/>
                <a:cs typeface="Calibri"/>
              </a:rPr>
              <a:t>implementation only feasible for small sets (2-way)</a:t>
            </a:r>
          </a:p>
          <a:p>
            <a:pPr lvl="1" algn="l">
              <a:spcBef>
                <a:spcPct val="0"/>
              </a:spcBef>
              <a:buFontTx/>
              <a:buChar char="•"/>
            </a:pPr>
            <a:r>
              <a:rPr lang="en-US" sz="2000" dirty="0">
                <a:latin typeface="Calibri"/>
                <a:cs typeface="Calibri"/>
              </a:rPr>
              <a:t> </a:t>
            </a:r>
            <a:r>
              <a:rPr lang="en-US" sz="2000" dirty="0" smtClean="0">
                <a:latin typeface="Calibri"/>
                <a:cs typeface="Calibri"/>
              </a:rPr>
              <a:t>Pseudo</a:t>
            </a:r>
            <a:r>
              <a:rPr lang="en-US" sz="2000" dirty="0">
                <a:latin typeface="Calibri"/>
                <a:cs typeface="Calibri"/>
              </a:rPr>
              <a:t>-LRU binary tree often used for 4-8 </a:t>
            </a:r>
            <a:r>
              <a:rPr lang="en-US" sz="2000" dirty="0" smtClean="0">
                <a:latin typeface="Calibri"/>
                <a:cs typeface="Calibri"/>
              </a:rPr>
              <a:t>way</a:t>
            </a:r>
            <a:endParaRPr lang="en-US" dirty="0">
              <a:latin typeface="Calibri"/>
              <a:cs typeface="Calibri"/>
            </a:endParaRPr>
          </a:p>
          <a:p>
            <a:pPr algn="l">
              <a:spcBef>
                <a:spcPct val="0"/>
              </a:spcBef>
              <a:buFontTx/>
              <a:buChar char="•"/>
            </a:pPr>
            <a:r>
              <a:rPr lang="en-US" sz="2400" dirty="0">
                <a:latin typeface="Calibri"/>
                <a:cs typeface="Calibri"/>
              </a:rPr>
              <a:t> </a:t>
            </a:r>
            <a:r>
              <a:rPr lang="en-US" sz="2400" dirty="0" smtClean="0">
                <a:latin typeface="Calibri"/>
                <a:cs typeface="Calibri"/>
              </a:rPr>
              <a:t>First-In</a:t>
            </a:r>
            <a:r>
              <a:rPr lang="en-US" sz="2400" dirty="0">
                <a:latin typeface="Calibri"/>
                <a:cs typeface="Calibri"/>
              </a:rPr>
              <a:t>, </a:t>
            </a:r>
            <a:r>
              <a:rPr lang="en-US" sz="2400" dirty="0" smtClean="0">
                <a:latin typeface="Calibri"/>
                <a:cs typeface="Calibri"/>
              </a:rPr>
              <a:t>First-Out </a:t>
            </a:r>
            <a:r>
              <a:rPr lang="en-US" sz="2400" dirty="0">
                <a:latin typeface="Calibri"/>
                <a:cs typeface="Calibri"/>
              </a:rPr>
              <a:t>(FIFO) a.k.a. Round-Robin</a:t>
            </a:r>
          </a:p>
          <a:p>
            <a:pPr lvl="1" algn="l">
              <a:spcBef>
                <a:spcPct val="0"/>
              </a:spcBef>
              <a:buFontTx/>
              <a:buChar char="•"/>
            </a:pPr>
            <a:r>
              <a:rPr lang="en-US" sz="2000" dirty="0">
                <a:latin typeface="Calibri"/>
                <a:cs typeface="Calibri"/>
              </a:rPr>
              <a:t> </a:t>
            </a:r>
            <a:r>
              <a:rPr lang="en-US" sz="2000" dirty="0" smtClean="0">
                <a:latin typeface="Calibri"/>
                <a:cs typeface="Calibri"/>
              </a:rPr>
              <a:t>Used </a:t>
            </a:r>
            <a:r>
              <a:rPr lang="en-US" sz="2000" dirty="0">
                <a:latin typeface="Calibri"/>
                <a:cs typeface="Calibri"/>
              </a:rPr>
              <a:t>in highly associative </a:t>
            </a:r>
            <a:r>
              <a:rPr lang="en-US" sz="2000" dirty="0" smtClean="0">
                <a:latin typeface="Calibri"/>
                <a:cs typeface="Calibri"/>
              </a:rPr>
              <a:t>caches</a:t>
            </a:r>
            <a:endParaRPr lang="en-US" sz="2000" dirty="0">
              <a:latin typeface="Calibri"/>
              <a:cs typeface="Calibri"/>
            </a:endParaRPr>
          </a:p>
          <a:p>
            <a:pPr algn="l">
              <a:spcBef>
                <a:spcPct val="0"/>
              </a:spcBef>
              <a:buFontTx/>
              <a:buChar char="•"/>
            </a:pPr>
            <a:r>
              <a:rPr lang="en-US" sz="2400" dirty="0">
                <a:latin typeface="Calibri"/>
                <a:cs typeface="Calibri"/>
              </a:rPr>
              <a:t> </a:t>
            </a:r>
            <a:r>
              <a:rPr lang="en-US" sz="2400" dirty="0" smtClean="0">
                <a:latin typeface="Calibri"/>
                <a:cs typeface="Calibri"/>
              </a:rPr>
              <a:t>Not-Most-Recently </a:t>
            </a:r>
            <a:r>
              <a:rPr lang="en-US" sz="2400" dirty="0">
                <a:latin typeface="Calibri"/>
                <a:cs typeface="Calibri"/>
              </a:rPr>
              <a:t>Used (</a:t>
            </a:r>
            <a:r>
              <a:rPr lang="en-US" sz="2400" dirty="0" smtClean="0">
                <a:latin typeface="Calibri"/>
                <a:cs typeface="Calibri"/>
              </a:rPr>
              <a:t>NMRU</a:t>
            </a:r>
            <a:r>
              <a:rPr lang="en-US" sz="2400" dirty="0">
                <a:latin typeface="Calibri"/>
                <a:cs typeface="Calibri"/>
              </a:rPr>
              <a:t>)</a:t>
            </a:r>
          </a:p>
          <a:p>
            <a:pPr lvl="1" algn="l">
              <a:spcBef>
                <a:spcPct val="0"/>
              </a:spcBef>
              <a:buFontTx/>
              <a:buChar char="•"/>
            </a:pPr>
            <a:r>
              <a:rPr lang="en-US" sz="2000" dirty="0">
                <a:latin typeface="Calibri"/>
                <a:cs typeface="Calibri"/>
              </a:rPr>
              <a:t> FIFO with exception for </a:t>
            </a:r>
            <a:r>
              <a:rPr lang="en-US" sz="2000" dirty="0" smtClean="0">
                <a:latin typeface="Calibri"/>
                <a:cs typeface="Calibri"/>
              </a:rPr>
              <a:t>most-recently </a:t>
            </a:r>
            <a:r>
              <a:rPr lang="en-US" sz="2000" dirty="0">
                <a:latin typeface="Calibri"/>
                <a:cs typeface="Calibri"/>
              </a:rPr>
              <a:t>used </a:t>
            </a:r>
            <a:r>
              <a:rPr lang="en-US" sz="2000" dirty="0" smtClean="0">
                <a:latin typeface="Calibri"/>
                <a:cs typeface="Calibri"/>
              </a:rPr>
              <a:t>line </a:t>
            </a:r>
            <a:r>
              <a:rPr lang="en-US" sz="2000" dirty="0">
                <a:latin typeface="Calibri"/>
                <a:cs typeface="Calibri"/>
              </a:rPr>
              <a:t>or </a:t>
            </a:r>
            <a:r>
              <a:rPr lang="en-US" sz="2000" dirty="0" smtClean="0">
                <a:latin typeface="Calibri"/>
                <a:cs typeface="Calibri"/>
              </a:rPr>
              <a:t>lines</a:t>
            </a:r>
            <a:endParaRPr lang="en-US" sz="2000" dirty="0">
              <a:latin typeface="Calibri"/>
              <a:cs typeface="Calibri"/>
            </a:endParaRPr>
          </a:p>
          <a:p>
            <a:pPr lvl="1" algn="l">
              <a:spcBef>
                <a:spcPct val="0"/>
              </a:spcBef>
            </a:pPr>
            <a:endParaRPr lang="en-US" sz="2000" dirty="0">
              <a:solidFill>
                <a:srgbClr val="56127A"/>
              </a:solidFill>
              <a:latin typeface="Calibri"/>
              <a:cs typeface="Calibri"/>
            </a:endParaRPr>
          </a:p>
          <a:p>
            <a:pPr algn="l">
              <a:spcBef>
                <a:spcPct val="0"/>
              </a:spcBef>
            </a:pPr>
            <a:r>
              <a:rPr lang="en-US" sz="2400" i="1" dirty="0">
                <a:solidFill>
                  <a:schemeClr val="tx2"/>
                </a:solidFill>
                <a:latin typeface="Calibri"/>
                <a:cs typeface="Calibri"/>
              </a:rPr>
              <a:t>This is a second-order effect.  Why?</a:t>
            </a:r>
          </a:p>
          <a:p>
            <a:pPr algn="l">
              <a:spcBef>
                <a:spcPct val="0"/>
              </a:spcBef>
            </a:pPr>
            <a:endParaRPr lang="en-US" sz="2400" i="1" dirty="0">
              <a:solidFill>
                <a:schemeClr val="tx2"/>
              </a:solidFill>
              <a:latin typeface="Calibri"/>
              <a:cs typeface="Calibri"/>
            </a:endParaRPr>
          </a:p>
        </p:txBody>
      </p:sp>
      <p:sp>
        <p:nvSpPr>
          <p:cNvPr id="1443844" name="Text Box 4"/>
          <p:cNvSpPr txBox="1">
            <a:spLocks noChangeArrowheads="1"/>
          </p:cNvSpPr>
          <p:nvPr/>
        </p:nvSpPr>
        <p:spPr bwMode="auto">
          <a:xfrm>
            <a:off x="3200400" y="5638800"/>
            <a:ext cx="5670780" cy="523220"/>
          </a:xfrm>
          <a:prstGeom prst="rect">
            <a:avLst/>
          </a:prstGeom>
          <a:noFill/>
          <a:ln w="9525">
            <a:noFill/>
            <a:miter lim="800000"/>
            <a:headEnd/>
            <a:tailEnd/>
          </a:ln>
          <a:effectLst/>
        </p:spPr>
        <p:txBody>
          <a:bodyPr wrap="none" anchor="ctr">
            <a:prstTxWarp prst="textNoShape">
              <a:avLst/>
            </a:prstTxWarp>
            <a:spAutoFit/>
          </a:bodyPr>
          <a:lstStyle/>
          <a:p>
            <a:pPr algn="ctr"/>
            <a:r>
              <a:rPr lang="en-US" sz="2800" i="1" dirty="0">
                <a:solidFill>
                  <a:srgbClr val="FF0000"/>
                </a:solidFill>
                <a:latin typeface="Calibri"/>
                <a:cs typeface="Calibri"/>
              </a:rPr>
              <a:t>Replacement only happens on misses</a:t>
            </a:r>
          </a:p>
        </p:txBody>
      </p:sp>
    </p:spTree>
    <p:extLst>
      <p:ext uri="{BB962C8B-B14F-4D97-AF65-F5344CB8AC3E}">
        <p14:creationId xmlns:p14="http://schemas.microsoft.com/office/powerpoint/2010/main" val="37245641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4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5193126"/>
          </a:xfrm>
        </p:spPr>
        <p:txBody>
          <a:bodyPr>
            <a:normAutofit fontScale="92500"/>
          </a:bodyPr>
          <a:lstStyle/>
          <a:p>
            <a:pPr>
              <a:buClr>
                <a:schemeClr val="tx1"/>
              </a:buClr>
            </a:pPr>
            <a:r>
              <a:rPr lang="en-US" i="1" dirty="0" smtClean="0">
                <a:solidFill>
                  <a:srgbClr val="0000FF"/>
                </a:solidFill>
              </a:rPr>
              <a:t>Compulsory </a:t>
            </a:r>
            <a:r>
              <a:rPr lang="en-US" dirty="0" smtClean="0"/>
              <a:t>(cold start, first reference):</a:t>
            </a:r>
          </a:p>
          <a:p>
            <a:pPr lvl="1">
              <a:buClr>
                <a:schemeClr val="tx1"/>
              </a:buClr>
            </a:pPr>
            <a:r>
              <a:rPr lang="en-US" dirty="0" smtClean="0"/>
              <a:t>1</a:t>
            </a:r>
            <a:r>
              <a:rPr lang="en-US" baseline="30000" dirty="0" smtClean="0"/>
              <a:t>st</a:t>
            </a:r>
            <a:r>
              <a:rPr lang="en-US" dirty="0" smtClean="0"/>
              <a:t> access to a block in memory, “cold”, fact of life, not a lot you can do about it.  </a:t>
            </a:r>
          </a:p>
          <a:p>
            <a:pPr lvl="2">
              <a:buClr>
                <a:schemeClr val="tx1"/>
              </a:buClr>
            </a:pPr>
            <a:r>
              <a:rPr lang="en-US" dirty="0" smtClean="0"/>
              <a:t>If running billions of instructions, compulsory misses are insignificant</a:t>
            </a:r>
          </a:p>
          <a:p>
            <a:pPr>
              <a:buClr>
                <a:schemeClr val="tx1"/>
              </a:buClr>
            </a:pPr>
            <a:r>
              <a:rPr lang="en-US" i="1" dirty="0" smtClean="0">
                <a:solidFill>
                  <a:srgbClr val="0000FF"/>
                </a:solidFill>
              </a:rPr>
              <a:t>Capacity</a:t>
            </a:r>
            <a:r>
              <a:rPr lang="en-US" dirty="0" smtClean="0"/>
              <a:t>:</a:t>
            </a:r>
          </a:p>
          <a:p>
            <a:pPr lvl="1">
              <a:buClr>
                <a:schemeClr val="tx1"/>
              </a:buClr>
            </a:pPr>
            <a:r>
              <a:rPr lang="en-US" dirty="0" smtClean="0"/>
              <a:t>Cache cannot contain all blocks accessed by the program</a:t>
            </a:r>
          </a:p>
          <a:p>
            <a:pPr lvl="2">
              <a:buClr>
                <a:schemeClr val="tx1"/>
              </a:buClr>
            </a:pPr>
            <a:r>
              <a:rPr lang="en-US" dirty="0" smtClean="0"/>
              <a:t>Misses that would not occur with infinite cache</a:t>
            </a:r>
          </a:p>
          <a:p>
            <a:pPr>
              <a:buClr>
                <a:schemeClr val="tx1"/>
              </a:buClr>
            </a:pPr>
            <a:r>
              <a:rPr lang="en-US" i="1" dirty="0" smtClean="0">
                <a:solidFill>
                  <a:srgbClr val="0000FF"/>
                </a:solidFill>
              </a:rPr>
              <a:t>Conflict </a:t>
            </a:r>
            <a:r>
              <a:rPr lang="en-US" dirty="0" smtClean="0"/>
              <a:t>(collision):</a:t>
            </a:r>
          </a:p>
          <a:p>
            <a:pPr lvl="1"/>
            <a:r>
              <a:rPr lang="en-US" dirty="0" smtClean="0"/>
              <a:t>Multiple memory locations mapped to same cache set</a:t>
            </a:r>
          </a:p>
          <a:p>
            <a:pPr lvl="2"/>
            <a:r>
              <a:rPr lang="en-US" dirty="0" smtClean="0"/>
              <a:t>Misses that would not occur with ideal fully associative cache</a:t>
            </a:r>
          </a:p>
        </p:txBody>
      </p:sp>
      <p:sp>
        <p:nvSpPr>
          <p:cNvPr id="5" name="Slide Number Placeholder 4"/>
          <p:cNvSpPr>
            <a:spLocks noGrp="1"/>
          </p:cNvSpPr>
          <p:nvPr>
            <p:ph type="sldNum" sz="quarter" idx="12"/>
          </p:nvPr>
        </p:nvSpPr>
        <p:spPr/>
        <p:txBody>
          <a:bodyPr/>
          <a:lstStyle/>
          <a:p>
            <a:fld id="{3CC63E4C-4642-794D-A2FD-70F6B81535F5}" type="slidenum">
              <a:rPr lang="en-US" smtClean="0"/>
              <a:pPr/>
              <a:t>13</a:t>
            </a:fld>
            <a:endParaRPr lang="en-US"/>
          </a:p>
        </p:txBody>
      </p:sp>
    </p:spTree>
    <p:extLst>
      <p:ext uri="{BB962C8B-B14F-4D97-AF65-F5344CB8AC3E}">
        <p14:creationId xmlns:p14="http://schemas.microsoft.com/office/powerpoint/2010/main" val="32806540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Determining Miss Type for a Given Access Pattern in 61C</a:t>
            </a:r>
            <a:endParaRPr lang="en-US" dirty="0"/>
          </a:p>
        </p:txBody>
      </p:sp>
      <p:sp>
        <p:nvSpPr>
          <p:cNvPr id="3" name="Content Placeholder 2"/>
          <p:cNvSpPr>
            <a:spLocks noGrp="1"/>
          </p:cNvSpPr>
          <p:nvPr>
            <p:ph idx="1"/>
          </p:nvPr>
        </p:nvSpPr>
        <p:spPr>
          <a:xfrm>
            <a:off x="457200" y="1600200"/>
            <a:ext cx="8229600" cy="5010282"/>
          </a:xfrm>
        </p:spPr>
        <p:txBody>
          <a:bodyPr>
            <a:normAutofit fontScale="77500" lnSpcReduction="20000"/>
          </a:bodyPr>
          <a:lstStyle/>
          <a:p>
            <a:pPr marL="0" indent="0">
              <a:buNone/>
            </a:pPr>
            <a:r>
              <a:rPr lang="en-US" b="1" dirty="0"/>
              <a:t>1) Compulsory:</a:t>
            </a:r>
            <a:r>
              <a:rPr lang="en-US" dirty="0"/>
              <a:t> A miss is compulsory if and only if it results from accessing the data for the first time. If you have ever brought the data you are accessing into the cache before, it's not a compulsory miss, otherwise it is.</a:t>
            </a:r>
          </a:p>
          <a:p>
            <a:pPr marL="0" indent="0">
              <a:buNone/>
            </a:pPr>
            <a:r>
              <a:rPr lang="en-US" dirty="0"/>
              <a:t> </a:t>
            </a:r>
          </a:p>
          <a:p>
            <a:pPr marL="0" indent="0">
              <a:buNone/>
            </a:pPr>
            <a:r>
              <a:rPr lang="en-US" b="1" dirty="0"/>
              <a:t>2) Conflict: </a:t>
            </a:r>
            <a:r>
              <a:rPr lang="en-US" dirty="0"/>
              <a:t>A conflict miss is a miss that's not compulsory and that would have been avoided if the cache was fully associative. Imagine you had a cache with the same parameters but fully-</a:t>
            </a:r>
            <a:r>
              <a:rPr lang="en-US" dirty="0" smtClean="0"/>
              <a:t>associative (with LRU). </a:t>
            </a:r>
            <a:r>
              <a:rPr lang="en-US" dirty="0"/>
              <a:t>If that would've avoided the miss, it's a conflict miss.</a:t>
            </a:r>
          </a:p>
          <a:p>
            <a:pPr marL="0" indent="0">
              <a:buNone/>
            </a:pPr>
            <a:r>
              <a:rPr lang="en-US" dirty="0"/>
              <a:t> </a:t>
            </a:r>
          </a:p>
          <a:p>
            <a:pPr marL="0" indent="0">
              <a:buNone/>
            </a:pPr>
            <a:r>
              <a:rPr lang="en-US" b="1" dirty="0"/>
              <a:t>3) Capacity:</a:t>
            </a:r>
            <a:r>
              <a:rPr lang="en-US" dirty="0"/>
              <a:t> This is a miss that would not have happened with an infinitely large cache. If your miss is not a compulsory or conflict miss, it's a capacity miss.</a:t>
            </a:r>
          </a:p>
          <a:p>
            <a:pPr marL="0" indent="0">
              <a:buNone/>
            </a:pP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extLst>
      <p:ext uri="{BB962C8B-B14F-4D97-AF65-F5344CB8AC3E}">
        <p14:creationId xmlns:p14="http://schemas.microsoft.com/office/powerpoint/2010/main" val="1004392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Cache Parameters on Performance</a:t>
            </a:r>
            <a:endParaRPr lang="en-US" dirty="0"/>
          </a:p>
        </p:txBody>
      </p:sp>
      <p:sp>
        <p:nvSpPr>
          <p:cNvPr id="3" name="Content Placeholder 2"/>
          <p:cNvSpPr>
            <a:spLocks noGrp="1"/>
          </p:cNvSpPr>
          <p:nvPr>
            <p:ph idx="1"/>
          </p:nvPr>
        </p:nvSpPr>
        <p:spPr/>
        <p:txBody>
          <a:bodyPr/>
          <a:lstStyle/>
          <a:p>
            <a:r>
              <a:rPr lang="en-US" dirty="0" smtClean="0"/>
              <a:t>AMAT = Hit Time + Miss Rate * Miss Penalty</a:t>
            </a:r>
          </a:p>
          <a:p>
            <a:pPr lvl="1"/>
            <a:r>
              <a:rPr lang="en-US" dirty="0" smtClean="0"/>
              <a:t>Note, we assume always first search cache, so must incorporate hit time for both hits and misses!</a:t>
            </a:r>
          </a:p>
          <a:p>
            <a:r>
              <a:rPr lang="en-US" dirty="0" smtClean="0"/>
              <a:t>For misses, characterize by 3Cs</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27730681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a:bodyPr>
          <a:lstStyle/>
          <a:p>
            <a:r>
              <a:rPr lang="en-US" dirty="0" smtClean="0"/>
              <a:t>Project 3-1 Out</a:t>
            </a:r>
          </a:p>
          <a:p>
            <a:pPr lvl="1"/>
            <a:r>
              <a:rPr lang="en-US" dirty="0" smtClean="0"/>
              <a:t>Last week, we built a CPU together, this week, you start building your own!</a:t>
            </a:r>
          </a:p>
          <a:p>
            <a:r>
              <a:rPr lang="en-US" dirty="0" smtClean="0"/>
              <a:t>HW4 Out - Caches</a:t>
            </a:r>
          </a:p>
          <a:p>
            <a:r>
              <a:rPr lang="en-US" dirty="0" smtClean="0"/>
              <a:t>Guerrilla Section on Pipelining, Caches on Thursday, 5-7pm, </a:t>
            </a:r>
            <a:r>
              <a:rPr lang="en-US" dirty="0" err="1" smtClean="0"/>
              <a:t>Woz</a:t>
            </a:r>
            <a:endParaRPr lang="en-US" dirty="0" smtClean="0"/>
          </a:p>
        </p:txBody>
      </p:sp>
      <p:sp>
        <p:nvSpPr>
          <p:cNvPr id="4" name="Slide Number Placeholder 3"/>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16699920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Midterm </a:t>
            </a:r>
            <a:r>
              <a:rPr lang="en-US" sz="2800" dirty="0" smtClean="0"/>
              <a:t>2 is </a:t>
            </a:r>
            <a:r>
              <a:rPr lang="en-US" sz="2800" u="sng" dirty="0" smtClean="0"/>
              <a:t>one week from tomorrow</a:t>
            </a:r>
          </a:p>
          <a:p>
            <a:pPr lvl="1"/>
            <a:r>
              <a:rPr lang="en-US" sz="2400" dirty="0" smtClean="0"/>
              <a:t>In this room, at this time</a:t>
            </a:r>
          </a:p>
          <a:p>
            <a:pPr lvl="1"/>
            <a:r>
              <a:rPr lang="en-US" sz="2400" u="sng" dirty="0" smtClean="0"/>
              <a:t>Two</a:t>
            </a:r>
            <a:r>
              <a:rPr lang="en-US" sz="2400" dirty="0" smtClean="0"/>
              <a:t> double-sided 8.5”x11” handwritten </a:t>
            </a:r>
            <a:r>
              <a:rPr lang="en-US" sz="2400" dirty="0" err="1" smtClean="0"/>
              <a:t>cheatsheets</a:t>
            </a:r>
            <a:endParaRPr lang="en-US" sz="2400" dirty="0" smtClean="0"/>
          </a:p>
          <a:p>
            <a:pPr lvl="1"/>
            <a:r>
              <a:rPr lang="en-US" sz="2400" dirty="0" smtClean="0"/>
              <a:t>We’ll provide a MIPS green sheet</a:t>
            </a:r>
          </a:p>
          <a:p>
            <a:pPr lvl="1"/>
            <a:r>
              <a:rPr lang="en-US" sz="2400" dirty="0" smtClean="0"/>
              <a:t>No electronics</a:t>
            </a:r>
          </a:p>
          <a:p>
            <a:pPr lvl="1"/>
            <a:r>
              <a:rPr lang="en-US" sz="2400" dirty="0" smtClean="0"/>
              <a:t>Covers up to and including </a:t>
            </a:r>
            <a:r>
              <a:rPr lang="en-US" sz="2400" b="1" dirty="0" smtClean="0"/>
              <a:t>tomorrow’s lecture (07/21)*</a:t>
            </a:r>
          </a:p>
          <a:p>
            <a:pPr lvl="1"/>
            <a:r>
              <a:rPr lang="en-US" sz="2400" dirty="0" smtClean="0"/>
              <a:t>Review session is Friday, 7/24 from 1-4pm in HP Aud.</a:t>
            </a:r>
          </a:p>
          <a:p>
            <a:pPr lvl="1"/>
            <a:endParaRPr lang="en-US" sz="2400" b="1" dirty="0"/>
          </a:p>
          <a:p>
            <a:pPr lvl="1"/>
            <a:endParaRPr lang="en-US" sz="2400" b="1" dirty="0" smtClean="0"/>
          </a:p>
          <a:p>
            <a:pPr marL="3175" lvl="1" indent="0">
              <a:buNone/>
            </a:pPr>
            <a:r>
              <a:rPr lang="en-US" sz="2400" dirty="0" smtClean="0"/>
              <a:t>* This is one less lecture than initially indicated</a:t>
            </a:r>
          </a:p>
        </p:txBody>
      </p:sp>
      <p:sp>
        <p:nvSpPr>
          <p:cNvPr id="4" name="Slide Number Placeholder 3"/>
          <p:cNvSpPr>
            <a:spLocks noGrp="1"/>
          </p:cNvSpPr>
          <p:nvPr>
            <p:ph type="sldNum" sz="quarter" idx="12"/>
          </p:nvPr>
        </p:nvSpPr>
        <p:spPr/>
        <p:txBody>
          <a:bodyPr/>
          <a:lstStyle/>
          <a:p>
            <a:fld id="{3CC63E4C-4642-794D-A2FD-70F6B81535F5}" type="slidenum">
              <a:rPr lang="en-US" smtClean="0"/>
              <a:pPr/>
              <a:t>17</a:t>
            </a:fld>
            <a:endParaRPr lang="en-US"/>
          </a:p>
        </p:txBody>
      </p:sp>
    </p:spTree>
    <p:extLst>
      <p:ext uri="{BB962C8B-B14F-4D97-AF65-F5344CB8AC3E}">
        <p14:creationId xmlns:p14="http://schemas.microsoft.com/office/powerpoint/2010/main" val="35143446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dirty="0"/>
          </a:p>
        </p:txBody>
      </p:sp>
    </p:spTree>
    <p:extLst>
      <p:ext uri="{BB962C8B-B14F-4D97-AF65-F5344CB8AC3E}">
        <p14:creationId xmlns:p14="http://schemas.microsoft.com/office/powerpoint/2010/main" val="24091016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9" name="Rectangle 5"/>
          <p:cNvSpPr>
            <a:spLocks noGrp="1" noChangeArrowheads="1"/>
          </p:cNvSpPr>
          <p:nvPr>
            <p:ph type="title"/>
          </p:nvPr>
        </p:nvSpPr>
        <p:spPr>
          <a:xfrm>
            <a:off x="730767" y="68858"/>
            <a:ext cx="7162800" cy="1143000"/>
          </a:xfrm>
        </p:spPr>
        <p:txBody>
          <a:bodyPr>
            <a:noAutofit/>
          </a:bodyPr>
          <a:lstStyle/>
          <a:p>
            <a:r>
              <a:rPr lang="en-US" altLang="ko-KR" sz="4800">
                <a:ea typeface="굴림" charset="-127"/>
                <a:cs typeface="굴림" charset="-127"/>
              </a:rPr>
              <a:t>CPU-Cache Interaction</a:t>
            </a:r>
            <a:br>
              <a:rPr lang="en-US" altLang="ko-KR" sz="4800">
                <a:ea typeface="굴림" charset="-127"/>
                <a:cs typeface="굴림" charset="-127"/>
              </a:rPr>
            </a:br>
            <a:r>
              <a:rPr lang="en-US" altLang="ko-KR" sz="2800">
                <a:ea typeface="굴림" charset="-127"/>
                <a:cs typeface="굴림" charset="-127"/>
              </a:rPr>
              <a:t>(5-stage pipeline)</a:t>
            </a:r>
            <a:endParaRPr lang="en-US" altLang="ko-KR" sz="3200">
              <a:ea typeface="굴림" charset="-127"/>
              <a:cs typeface="굴림" charset="-127"/>
              <a:hlinkClick r:id="" action="ppaction://hlinkpres?slideindex=1&amp;slidetitle="/>
            </a:endParaRPr>
          </a:p>
        </p:txBody>
      </p:sp>
      <p:sp>
        <p:nvSpPr>
          <p:cNvPr id="102" name="Slide Number Placeholder 5"/>
          <p:cNvSpPr>
            <a:spLocks noGrp="1"/>
          </p:cNvSpPr>
          <p:nvPr>
            <p:ph type="sldNum" sz="quarter" idx="12"/>
          </p:nvPr>
        </p:nvSpPr>
        <p:spPr/>
        <p:txBody>
          <a:bodyPr/>
          <a:lstStyle/>
          <a:p>
            <a:fld id="{44164EC8-B90F-E840-AD44-EB1EBCB3AC8B}" type="slidenum">
              <a:rPr lang="en-US"/>
              <a:pPr/>
              <a:t>19</a:t>
            </a:fld>
            <a:endParaRPr lang="en-US" b="0">
              <a:solidFill>
                <a:srgbClr val="FBBA03"/>
              </a:solidFill>
            </a:endParaRPr>
          </a:p>
        </p:txBody>
      </p:sp>
      <p:sp>
        <p:nvSpPr>
          <p:cNvPr id="1480706" name="Line 2"/>
          <p:cNvSpPr>
            <a:spLocks noChangeShapeType="1"/>
          </p:cNvSpPr>
          <p:nvPr/>
        </p:nvSpPr>
        <p:spPr bwMode="auto">
          <a:xfrm>
            <a:off x="4953000" y="3505200"/>
            <a:ext cx="1828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07" name="Line 3"/>
          <p:cNvSpPr>
            <a:spLocks noChangeShapeType="1"/>
          </p:cNvSpPr>
          <p:nvPr/>
        </p:nvSpPr>
        <p:spPr bwMode="auto">
          <a:xfrm>
            <a:off x="5867400" y="2667000"/>
            <a:ext cx="533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80708" name="Line 4"/>
          <p:cNvSpPr>
            <a:spLocks noChangeShapeType="1"/>
          </p:cNvSpPr>
          <p:nvPr/>
        </p:nvSpPr>
        <p:spPr bwMode="auto">
          <a:xfrm>
            <a:off x="4800600" y="24622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10" name="Freeform 6"/>
          <p:cNvSpPr>
            <a:spLocks/>
          </p:cNvSpPr>
          <p:nvPr/>
        </p:nvSpPr>
        <p:spPr bwMode="auto">
          <a:xfrm>
            <a:off x="1168400" y="2259013"/>
            <a:ext cx="344488" cy="1004887"/>
          </a:xfrm>
          <a:custGeom>
            <a:avLst/>
            <a:gdLst/>
            <a:ahLst/>
            <a:cxnLst>
              <a:cxn ang="0">
                <a:pos x="0" y="632"/>
              </a:cxn>
              <a:cxn ang="0">
                <a:pos x="0" y="56"/>
              </a:cxn>
              <a:cxn ang="0">
                <a:pos x="0" y="0"/>
              </a:cxn>
              <a:cxn ang="0">
                <a:pos x="216" y="0"/>
              </a:cxn>
            </a:cxnLst>
            <a:rect l="0" t="0" r="r" b="b"/>
            <a:pathLst>
              <a:path w="217" h="633">
                <a:moveTo>
                  <a:pt x="0" y="632"/>
                </a:moveTo>
                <a:lnTo>
                  <a:pt x="0" y="56"/>
                </a:lnTo>
                <a:lnTo>
                  <a:pt x="0" y="0"/>
                </a:lnTo>
                <a:lnTo>
                  <a:pt x="21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latin typeface="Calibri"/>
              <a:cs typeface="Calibri"/>
            </a:endParaRPr>
          </a:p>
        </p:txBody>
      </p:sp>
      <p:sp>
        <p:nvSpPr>
          <p:cNvPr id="1480711" name="Freeform 7"/>
          <p:cNvSpPr>
            <a:spLocks/>
          </p:cNvSpPr>
          <p:nvPr/>
        </p:nvSpPr>
        <p:spPr bwMode="auto">
          <a:xfrm>
            <a:off x="1130300" y="3262313"/>
            <a:ext cx="306388" cy="1587"/>
          </a:xfrm>
          <a:custGeom>
            <a:avLst/>
            <a:gdLst/>
            <a:ahLst/>
            <a:cxnLst>
              <a:cxn ang="0">
                <a:pos x="0" y="0"/>
              </a:cxn>
              <a:cxn ang="0">
                <a:pos x="144" y="0"/>
              </a:cxn>
              <a:cxn ang="0">
                <a:pos x="192" y="0"/>
              </a:cxn>
            </a:cxnLst>
            <a:rect l="0" t="0" r="r" b="b"/>
            <a:pathLst>
              <a:path w="193" h="1">
                <a:moveTo>
                  <a:pt x="0" y="0"/>
                </a:moveTo>
                <a:lnTo>
                  <a:pt x="144" y="0"/>
                </a:lnTo>
                <a:lnTo>
                  <a:pt x="192"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latin typeface="Calibri"/>
              <a:cs typeface="Calibri"/>
            </a:endParaRPr>
          </a:p>
        </p:txBody>
      </p:sp>
      <p:sp>
        <p:nvSpPr>
          <p:cNvPr id="1480712" name="Rectangle 8"/>
          <p:cNvSpPr>
            <a:spLocks noChangeArrowheads="1"/>
          </p:cNvSpPr>
          <p:nvPr/>
        </p:nvSpPr>
        <p:spPr bwMode="auto">
          <a:xfrm>
            <a:off x="914400" y="2970213"/>
            <a:ext cx="203200" cy="584200"/>
          </a:xfrm>
          <a:prstGeom prst="rect">
            <a:avLst/>
          </a:prstGeom>
          <a:solidFill>
            <a:srgbClr val="FFFFFF"/>
          </a:solid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13" name="Line 9"/>
          <p:cNvSpPr>
            <a:spLocks noChangeShapeType="1"/>
          </p:cNvSpPr>
          <p:nvPr/>
        </p:nvSpPr>
        <p:spPr bwMode="auto">
          <a:xfrm>
            <a:off x="1143000" y="3262313"/>
            <a:ext cx="50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80714" name="Rectangle 10"/>
          <p:cNvSpPr>
            <a:spLocks noChangeArrowheads="1"/>
          </p:cNvSpPr>
          <p:nvPr/>
        </p:nvSpPr>
        <p:spPr bwMode="auto">
          <a:xfrm>
            <a:off x="836613" y="3167063"/>
            <a:ext cx="344296" cy="274434"/>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dirty="0">
                <a:latin typeface="Calibri"/>
                <a:cs typeface="Calibri"/>
              </a:rPr>
              <a:t>PC</a:t>
            </a:r>
          </a:p>
        </p:txBody>
      </p:sp>
      <p:sp>
        <p:nvSpPr>
          <p:cNvPr id="1480715" name="Freeform 11"/>
          <p:cNvSpPr>
            <a:spLocks/>
          </p:cNvSpPr>
          <p:nvPr/>
        </p:nvSpPr>
        <p:spPr bwMode="auto">
          <a:xfrm>
            <a:off x="977900" y="3478213"/>
            <a:ext cx="77788" cy="77787"/>
          </a:xfrm>
          <a:custGeom>
            <a:avLst/>
            <a:gdLst/>
            <a:ahLst/>
            <a:cxnLst>
              <a:cxn ang="0">
                <a:pos x="0" y="48"/>
              </a:cxn>
              <a:cxn ang="0">
                <a:pos x="24" y="0"/>
              </a:cxn>
              <a:cxn ang="0">
                <a:pos x="48" y="48"/>
              </a:cxn>
            </a:cxnLst>
            <a:rect l="0" t="0" r="r" b="b"/>
            <a:pathLst>
              <a:path w="49" h="49">
                <a:moveTo>
                  <a:pt x="0" y="48"/>
                </a:moveTo>
                <a:lnTo>
                  <a:pt x="24" y="0"/>
                </a:lnTo>
                <a:lnTo>
                  <a:pt x="48" y="4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16" name="Rectangle 12"/>
          <p:cNvSpPr>
            <a:spLocks noChangeArrowheads="1"/>
          </p:cNvSpPr>
          <p:nvPr/>
        </p:nvSpPr>
        <p:spPr bwMode="auto">
          <a:xfrm>
            <a:off x="1446213" y="3108325"/>
            <a:ext cx="1068387" cy="123507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endParaRPr lang="en-US" sz="2800">
              <a:latin typeface="Calibri"/>
              <a:cs typeface="Calibri"/>
            </a:endParaRPr>
          </a:p>
        </p:txBody>
      </p:sp>
      <p:sp>
        <p:nvSpPr>
          <p:cNvPr id="1480717" name="Rectangle 13"/>
          <p:cNvSpPr>
            <a:spLocks noChangeArrowheads="1"/>
          </p:cNvSpPr>
          <p:nvPr/>
        </p:nvSpPr>
        <p:spPr bwMode="auto">
          <a:xfrm>
            <a:off x="1393825" y="3105150"/>
            <a:ext cx="568165"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a:latin typeface="Calibri"/>
                <a:cs typeface="Calibri"/>
              </a:rPr>
              <a:t>addr</a:t>
            </a:r>
          </a:p>
        </p:txBody>
      </p:sp>
      <p:sp>
        <p:nvSpPr>
          <p:cNvPr id="1480718" name="Rectangle 14"/>
          <p:cNvSpPr>
            <a:spLocks noChangeArrowheads="1"/>
          </p:cNvSpPr>
          <p:nvPr/>
        </p:nvSpPr>
        <p:spPr bwMode="auto">
          <a:xfrm>
            <a:off x="2052638" y="3133725"/>
            <a:ext cx="48661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dirty="0" err="1">
                <a:latin typeface="Calibri"/>
                <a:cs typeface="Calibri"/>
              </a:rPr>
              <a:t>inst</a:t>
            </a:r>
            <a:endParaRPr lang="en-US" dirty="0">
              <a:latin typeface="Calibri"/>
              <a:cs typeface="Calibri"/>
            </a:endParaRPr>
          </a:p>
        </p:txBody>
      </p:sp>
      <p:sp>
        <p:nvSpPr>
          <p:cNvPr id="1480719" name="Rectangle 15"/>
          <p:cNvSpPr>
            <a:spLocks noChangeArrowheads="1"/>
          </p:cNvSpPr>
          <p:nvPr/>
        </p:nvSpPr>
        <p:spPr bwMode="auto">
          <a:xfrm>
            <a:off x="1404938" y="3587750"/>
            <a:ext cx="1200750" cy="84228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lnSpc>
                <a:spcPct val="90000"/>
              </a:lnSpc>
              <a:spcBef>
                <a:spcPct val="0"/>
              </a:spcBef>
            </a:pPr>
            <a:r>
              <a:rPr lang="en-US" dirty="0">
                <a:latin typeface="Calibri"/>
                <a:cs typeface="Calibri"/>
              </a:rPr>
              <a:t>Primary</a:t>
            </a:r>
          </a:p>
          <a:p>
            <a:pPr algn="l">
              <a:lnSpc>
                <a:spcPct val="90000"/>
              </a:lnSpc>
              <a:spcBef>
                <a:spcPct val="0"/>
              </a:spcBef>
            </a:pPr>
            <a:r>
              <a:rPr lang="en-US" dirty="0">
                <a:latin typeface="Calibri"/>
                <a:cs typeface="Calibri"/>
              </a:rPr>
              <a:t>Instruction</a:t>
            </a:r>
          </a:p>
          <a:p>
            <a:pPr algn="l">
              <a:lnSpc>
                <a:spcPct val="90000"/>
              </a:lnSpc>
              <a:spcBef>
                <a:spcPct val="0"/>
              </a:spcBef>
            </a:pPr>
            <a:r>
              <a:rPr lang="en-US" dirty="0">
                <a:latin typeface="Calibri"/>
                <a:cs typeface="Calibri"/>
              </a:rPr>
              <a:t>Cache</a:t>
            </a:r>
          </a:p>
        </p:txBody>
      </p:sp>
      <p:sp>
        <p:nvSpPr>
          <p:cNvPr id="1480720" name="Rectangle 16"/>
          <p:cNvSpPr>
            <a:spLocks noChangeArrowheads="1"/>
          </p:cNvSpPr>
          <p:nvPr/>
        </p:nvSpPr>
        <p:spPr bwMode="auto">
          <a:xfrm>
            <a:off x="987425" y="1682750"/>
            <a:ext cx="479599"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dirty="0">
                <a:latin typeface="Calibri"/>
                <a:cs typeface="Calibri"/>
              </a:rPr>
              <a:t>0x4</a:t>
            </a:r>
          </a:p>
        </p:txBody>
      </p:sp>
      <p:sp>
        <p:nvSpPr>
          <p:cNvPr id="1480721" name="Freeform 17"/>
          <p:cNvSpPr>
            <a:spLocks/>
          </p:cNvSpPr>
          <p:nvPr/>
        </p:nvSpPr>
        <p:spPr bwMode="auto">
          <a:xfrm>
            <a:off x="1522413" y="1724025"/>
            <a:ext cx="382587" cy="611188"/>
          </a:xfrm>
          <a:custGeom>
            <a:avLst/>
            <a:gdLst/>
            <a:ahLst/>
            <a:cxnLst>
              <a:cxn ang="0">
                <a:pos x="0" y="0"/>
              </a:cxn>
              <a:cxn ang="0">
                <a:pos x="0" y="160"/>
              </a:cxn>
              <a:cxn ang="0">
                <a:pos x="48" y="192"/>
              </a:cxn>
              <a:cxn ang="0">
                <a:pos x="0" y="224"/>
              </a:cxn>
              <a:cxn ang="0">
                <a:pos x="0" y="384"/>
              </a:cxn>
              <a:cxn ang="0">
                <a:pos x="240" y="288"/>
              </a:cxn>
              <a:cxn ang="0">
                <a:pos x="240" y="96"/>
              </a:cxn>
              <a:cxn ang="0">
                <a:pos x="0" y="0"/>
              </a:cxn>
            </a:cxnLst>
            <a:rect l="0" t="0" r="r" b="b"/>
            <a:pathLst>
              <a:path w="241" h="385">
                <a:moveTo>
                  <a:pt x="0" y="0"/>
                </a:moveTo>
                <a:lnTo>
                  <a:pt x="0" y="160"/>
                </a:lnTo>
                <a:lnTo>
                  <a:pt x="48" y="192"/>
                </a:lnTo>
                <a:lnTo>
                  <a:pt x="0" y="224"/>
                </a:lnTo>
                <a:lnTo>
                  <a:pt x="0" y="384"/>
                </a:lnTo>
                <a:lnTo>
                  <a:pt x="240" y="288"/>
                </a:lnTo>
                <a:lnTo>
                  <a:pt x="240"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22" name="Line 18"/>
          <p:cNvSpPr>
            <a:spLocks noChangeShapeType="1"/>
          </p:cNvSpPr>
          <p:nvPr/>
        </p:nvSpPr>
        <p:spPr bwMode="auto">
          <a:xfrm>
            <a:off x="1452563" y="1800225"/>
            <a:ext cx="63500" cy="0"/>
          </a:xfrm>
          <a:prstGeom prst="line">
            <a:avLst/>
          </a:prstGeom>
          <a:no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80723" name="Rectangle 19"/>
          <p:cNvSpPr>
            <a:spLocks noChangeArrowheads="1"/>
          </p:cNvSpPr>
          <p:nvPr/>
        </p:nvSpPr>
        <p:spPr bwMode="auto">
          <a:xfrm>
            <a:off x="1547712" y="1859166"/>
            <a:ext cx="433488"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dirty="0">
                <a:latin typeface="Calibri"/>
                <a:cs typeface="Calibri"/>
              </a:rPr>
              <a:t>Add</a:t>
            </a:r>
          </a:p>
        </p:txBody>
      </p:sp>
      <p:grpSp>
        <p:nvGrpSpPr>
          <p:cNvPr id="1480724" name="Group 20"/>
          <p:cNvGrpSpPr>
            <a:grpSpLocks/>
          </p:cNvGrpSpPr>
          <p:nvPr/>
        </p:nvGrpSpPr>
        <p:grpSpPr bwMode="auto">
          <a:xfrm>
            <a:off x="3275018" y="2701925"/>
            <a:ext cx="311150" cy="485775"/>
            <a:chOff x="2063" y="1846"/>
            <a:chExt cx="196" cy="306"/>
          </a:xfrm>
          <a:solidFill>
            <a:srgbClr val="FFFFFF"/>
          </a:solidFill>
        </p:grpSpPr>
        <p:sp>
          <p:nvSpPr>
            <p:cNvPr id="1480725" name="Rectangle 21"/>
            <p:cNvSpPr>
              <a:spLocks noChangeArrowheads="1"/>
            </p:cNvSpPr>
            <p:nvPr/>
          </p:nvSpPr>
          <p:spPr bwMode="auto">
            <a:xfrm>
              <a:off x="2102" y="1846"/>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26" name="Freeform 22"/>
            <p:cNvSpPr>
              <a:spLocks/>
            </p:cNvSpPr>
            <p:nvPr/>
          </p:nvSpPr>
          <p:spPr bwMode="auto">
            <a:xfrm>
              <a:off x="2135" y="210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27" name="Rectangle 23"/>
            <p:cNvSpPr>
              <a:spLocks noChangeArrowheads="1"/>
            </p:cNvSpPr>
            <p:nvPr/>
          </p:nvSpPr>
          <p:spPr bwMode="auto">
            <a:xfrm>
              <a:off x="2063" y="1913"/>
              <a:ext cx="196"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dirty="0">
                  <a:latin typeface="Calibri"/>
                  <a:cs typeface="Calibri"/>
                </a:rPr>
                <a:t>IR</a:t>
              </a:r>
            </a:p>
          </p:txBody>
        </p:sp>
      </p:grpSp>
      <p:sp>
        <p:nvSpPr>
          <p:cNvPr id="1480728" name="Freeform 24"/>
          <p:cNvSpPr>
            <a:spLocks/>
          </p:cNvSpPr>
          <p:nvPr/>
        </p:nvSpPr>
        <p:spPr bwMode="auto">
          <a:xfrm>
            <a:off x="609600" y="1371600"/>
            <a:ext cx="1452563" cy="1897063"/>
          </a:xfrm>
          <a:custGeom>
            <a:avLst/>
            <a:gdLst/>
            <a:ahLst/>
            <a:cxnLst>
              <a:cxn ang="0">
                <a:pos x="822" y="429"/>
              </a:cxn>
              <a:cxn ang="0">
                <a:pos x="915" y="429"/>
              </a:cxn>
              <a:cxn ang="0">
                <a:pos x="915" y="0"/>
              </a:cxn>
              <a:cxn ang="0">
                <a:pos x="0" y="1"/>
              </a:cxn>
              <a:cxn ang="0">
                <a:pos x="0" y="1195"/>
              </a:cxn>
              <a:cxn ang="0">
                <a:pos x="212" y="1195"/>
              </a:cxn>
            </a:cxnLst>
            <a:rect l="0" t="0" r="r" b="b"/>
            <a:pathLst>
              <a:path w="915" h="1195">
                <a:moveTo>
                  <a:pt x="822" y="429"/>
                </a:moveTo>
                <a:lnTo>
                  <a:pt x="915" y="429"/>
                </a:lnTo>
                <a:lnTo>
                  <a:pt x="915" y="0"/>
                </a:lnTo>
                <a:lnTo>
                  <a:pt x="0" y="1"/>
                </a:lnTo>
                <a:lnTo>
                  <a:pt x="0" y="1195"/>
                </a:lnTo>
                <a:lnTo>
                  <a:pt x="212" y="1195"/>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endParaRPr lang="en-US">
              <a:latin typeface="Calibri"/>
              <a:cs typeface="Calibri"/>
            </a:endParaRPr>
          </a:p>
        </p:txBody>
      </p:sp>
      <p:sp>
        <p:nvSpPr>
          <p:cNvPr id="1480729" name="Text Box 25"/>
          <p:cNvSpPr txBox="1">
            <a:spLocks noChangeArrowheads="1"/>
          </p:cNvSpPr>
          <p:nvPr/>
        </p:nvSpPr>
        <p:spPr bwMode="auto">
          <a:xfrm>
            <a:off x="3276600" y="3198813"/>
            <a:ext cx="359681" cy="33855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i="1">
                <a:latin typeface="Calibri"/>
                <a:cs typeface="Calibri"/>
              </a:rPr>
              <a:t>D</a:t>
            </a:r>
          </a:p>
        </p:txBody>
      </p:sp>
      <p:sp>
        <p:nvSpPr>
          <p:cNvPr id="1480730" name="Freeform 26"/>
          <p:cNvSpPr>
            <a:spLocks/>
          </p:cNvSpPr>
          <p:nvPr/>
        </p:nvSpPr>
        <p:spPr bwMode="auto">
          <a:xfrm>
            <a:off x="2771775" y="2732088"/>
            <a:ext cx="230188" cy="458787"/>
          </a:xfrm>
          <a:custGeom>
            <a:avLst/>
            <a:gdLst/>
            <a:ahLst/>
            <a:cxnLst>
              <a:cxn ang="0">
                <a:pos x="144" y="48"/>
              </a:cxn>
              <a:cxn ang="0">
                <a:pos x="144" y="240"/>
              </a:cxn>
              <a:cxn ang="0">
                <a:pos x="0" y="288"/>
              </a:cxn>
              <a:cxn ang="0">
                <a:pos x="0" y="0"/>
              </a:cxn>
              <a:cxn ang="0">
                <a:pos x="144" y="48"/>
              </a:cxn>
            </a:cxnLst>
            <a:rect l="0" t="0" r="r" b="b"/>
            <a:pathLst>
              <a:path w="145" h="289">
                <a:moveTo>
                  <a:pt x="144" y="48"/>
                </a:moveTo>
                <a:lnTo>
                  <a:pt x="144" y="240"/>
                </a:lnTo>
                <a:lnTo>
                  <a:pt x="0" y="288"/>
                </a:lnTo>
                <a:lnTo>
                  <a:pt x="0" y="0"/>
                </a:lnTo>
                <a:lnTo>
                  <a:pt x="144" y="48"/>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31" name="Rectangle 27"/>
          <p:cNvSpPr>
            <a:spLocks noChangeArrowheads="1"/>
          </p:cNvSpPr>
          <p:nvPr/>
        </p:nvSpPr>
        <p:spPr bwMode="auto">
          <a:xfrm>
            <a:off x="1828800" y="2667000"/>
            <a:ext cx="763131"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dirty="0" smtClean="0">
                <a:latin typeface="Calibri"/>
                <a:cs typeface="Calibri"/>
              </a:rPr>
              <a:t>bubble</a:t>
            </a:r>
            <a:endParaRPr lang="en-US" dirty="0">
              <a:latin typeface="Calibri"/>
              <a:cs typeface="Calibri"/>
            </a:endParaRPr>
          </a:p>
        </p:txBody>
      </p:sp>
      <p:sp>
        <p:nvSpPr>
          <p:cNvPr id="1480732" name="Line 28"/>
          <p:cNvSpPr>
            <a:spLocks noChangeShapeType="1"/>
          </p:cNvSpPr>
          <p:nvPr/>
        </p:nvSpPr>
        <p:spPr bwMode="auto">
          <a:xfrm>
            <a:off x="3003550" y="2947988"/>
            <a:ext cx="3175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33" name="Line 29"/>
          <p:cNvSpPr>
            <a:spLocks noChangeShapeType="1"/>
          </p:cNvSpPr>
          <p:nvPr/>
        </p:nvSpPr>
        <p:spPr bwMode="auto">
          <a:xfrm flipV="1">
            <a:off x="2590800" y="2819400"/>
            <a:ext cx="184150" cy="0"/>
          </a:xfrm>
          <a:prstGeom prst="line">
            <a:avLst/>
          </a:prstGeom>
          <a:noFill/>
          <a:ln w="254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80734" name="Freeform 30"/>
          <p:cNvSpPr>
            <a:spLocks/>
          </p:cNvSpPr>
          <p:nvPr/>
        </p:nvSpPr>
        <p:spPr bwMode="auto">
          <a:xfrm>
            <a:off x="2509838" y="3032125"/>
            <a:ext cx="252412" cy="242888"/>
          </a:xfrm>
          <a:custGeom>
            <a:avLst/>
            <a:gdLst/>
            <a:ahLst/>
            <a:cxnLst>
              <a:cxn ang="0">
                <a:pos x="0" y="153"/>
              </a:cxn>
              <a:cxn ang="0">
                <a:pos x="87" y="153"/>
              </a:cxn>
              <a:cxn ang="0">
                <a:pos x="87" y="0"/>
              </a:cxn>
              <a:cxn ang="0">
                <a:pos x="159" y="0"/>
              </a:cxn>
            </a:cxnLst>
            <a:rect l="0" t="0" r="r" b="b"/>
            <a:pathLst>
              <a:path w="159" h="153">
                <a:moveTo>
                  <a:pt x="0" y="153"/>
                </a:moveTo>
                <a:lnTo>
                  <a:pt x="87" y="153"/>
                </a:lnTo>
                <a:lnTo>
                  <a:pt x="87" y="0"/>
                </a:lnTo>
                <a:lnTo>
                  <a:pt x="159" y="0"/>
                </a:lnTo>
              </a:path>
            </a:pathLst>
          </a:custGeom>
          <a:noFill/>
          <a:ln w="25400" cap="flat" cmpd="sng">
            <a:solidFill>
              <a:schemeClr val="tx1"/>
            </a:solidFill>
            <a:prstDash val="solid"/>
            <a:round/>
            <a:headEnd/>
            <a:tailEnd/>
          </a:ln>
          <a:effectLst/>
        </p:spPr>
        <p:txBody>
          <a:bodyPr wrap="none" anchor="ctr">
            <a:prstTxWarp prst="textNoShape">
              <a:avLst/>
            </a:prstTxWarp>
          </a:bodyPr>
          <a:lstStyle/>
          <a:p>
            <a:endParaRPr lang="en-US">
              <a:latin typeface="Calibri"/>
              <a:cs typeface="Calibri"/>
            </a:endParaRPr>
          </a:p>
        </p:txBody>
      </p:sp>
      <p:sp>
        <p:nvSpPr>
          <p:cNvPr id="1480735" name="Text Box 31"/>
          <p:cNvSpPr txBox="1">
            <a:spLocks noChangeArrowheads="1"/>
          </p:cNvSpPr>
          <p:nvPr/>
        </p:nvSpPr>
        <p:spPr bwMode="auto">
          <a:xfrm>
            <a:off x="2073679" y="3354180"/>
            <a:ext cx="470680" cy="338554"/>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a:latin typeface="Calibri"/>
                <a:cs typeface="Calibri"/>
              </a:rPr>
              <a:t>hit</a:t>
            </a:r>
            <a:r>
              <a:rPr lang="en-US" sz="1100">
                <a:latin typeface="Calibri"/>
                <a:cs typeface="Calibri"/>
              </a:rPr>
              <a:t>?</a:t>
            </a:r>
            <a:endParaRPr lang="en-US" sz="2800">
              <a:latin typeface="Calibri"/>
              <a:cs typeface="Calibri"/>
            </a:endParaRPr>
          </a:p>
        </p:txBody>
      </p:sp>
      <p:sp>
        <p:nvSpPr>
          <p:cNvPr id="1480736" name="Freeform 32"/>
          <p:cNvSpPr>
            <a:spLocks/>
          </p:cNvSpPr>
          <p:nvPr/>
        </p:nvSpPr>
        <p:spPr bwMode="auto">
          <a:xfrm>
            <a:off x="2514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37" name="Freeform 33"/>
          <p:cNvSpPr>
            <a:spLocks/>
          </p:cNvSpPr>
          <p:nvPr/>
        </p:nvSpPr>
        <p:spPr bwMode="auto">
          <a:xfrm>
            <a:off x="1066800" y="3505200"/>
            <a:ext cx="1828800" cy="1143000"/>
          </a:xfrm>
          <a:custGeom>
            <a:avLst/>
            <a:gdLst/>
            <a:ahLst/>
            <a:cxnLst>
              <a:cxn ang="0">
                <a:pos x="1152" y="0"/>
              </a:cxn>
              <a:cxn ang="0">
                <a:pos x="1148" y="635"/>
              </a:cxn>
              <a:cxn ang="0">
                <a:pos x="1" y="635"/>
              </a:cxn>
              <a:cxn ang="0">
                <a:pos x="0" y="48"/>
              </a:cxn>
            </a:cxnLst>
            <a:rect l="0" t="0" r="r" b="b"/>
            <a:pathLst>
              <a:path w="1152" h="635">
                <a:moveTo>
                  <a:pt x="1152" y="0"/>
                </a:moveTo>
                <a:lnTo>
                  <a:pt x="1148" y="635"/>
                </a:lnTo>
                <a:lnTo>
                  <a:pt x="1" y="635"/>
                </a:lnTo>
                <a:lnTo>
                  <a:pt x="0" y="4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38" name="Line 34"/>
          <p:cNvSpPr>
            <a:spLocks noChangeShapeType="1"/>
          </p:cNvSpPr>
          <p:nvPr/>
        </p:nvSpPr>
        <p:spPr bwMode="auto">
          <a:xfrm>
            <a:off x="2895600" y="4495800"/>
            <a:ext cx="0" cy="533400"/>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39" name="Text Box 35"/>
          <p:cNvSpPr txBox="1">
            <a:spLocks noChangeArrowheads="1"/>
          </p:cNvSpPr>
          <p:nvPr/>
        </p:nvSpPr>
        <p:spPr bwMode="auto">
          <a:xfrm>
            <a:off x="0" y="3599934"/>
            <a:ext cx="1206500" cy="369332"/>
          </a:xfrm>
          <a:prstGeom prst="rect">
            <a:avLst/>
          </a:prstGeom>
          <a:noFill/>
          <a:ln w="25400">
            <a:noFill/>
            <a:miter lim="800000"/>
            <a:headEnd/>
            <a:tailEnd/>
          </a:ln>
          <a:effectLst/>
        </p:spPr>
        <p:txBody>
          <a:bodyPr anchor="ctr">
            <a:prstTxWarp prst="textNoShape">
              <a:avLst/>
            </a:prstTxWarp>
            <a:spAutoFit/>
          </a:bodyPr>
          <a:lstStyle/>
          <a:p>
            <a:pPr lvl="1" algn="l">
              <a:spcBef>
                <a:spcPct val="0"/>
              </a:spcBef>
            </a:pPr>
            <a:r>
              <a:rPr lang="en-US" sz="1800" dirty="0" err="1">
                <a:latin typeface="Calibri"/>
                <a:cs typeface="Calibri"/>
              </a:rPr>
              <a:t>PCen</a:t>
            </a:r>
            <a:endParaRPr lang="en-US" sz="1800" dirty="0">
              <a:latin typeface="Calibri"/>
              <a:cs typeface="Calibri"/>
            </a:endParaRPr>
          </a:p>
        </p:txBody>
      </p:sp>
      <p:sp>
        <p:nvSpPr>
          <p:cNvPr id="1480740" name="Rectangle 36"/>
          <p:cNvSpPr>
            <a:spLocks noChangeArrowheads="1"/>
          </p:cNvSpPr>
          <p:nvPr/>
        </p:nvSpPr>
        <p:spPr bwMode="auto">
          <a:xfrm>
            <a:off x="3810000" y="2133600"/>
            <a:ext cx="990600" cy="16764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spcBef>
                <a:spcPct val="0"/>
              </a:spcBef>
            </a:pPr>
            <a:r>
              <a:rPr lang="en-US" dirty="0">
                <a:latin typeface="Calibri"/>
                <a:cs typeface="Calibri"/>
              </a:rPr>
              <a:t>Decode,</a:t>
            </a:r>
          </a:p>
          <a:p>
            <a:pPr>
              <a:spcBef>
                <a:spcPct val="0"/>
              </a:spcBef>
            </a:pPr>
            <a:r>
              <a:rPr lang="en-US" dirty="0">
                <a:latin typeface="Calibri"/>
                <a:cs typeface="Calibri"/>
              </a:rPr>
              <a:t>Register</a:t>
            </a:r>
          </a:p>
          <a:p>
            <a:pPr>
              <a:spcBef>
                <a:spcPct val="0"/>
              </a:spcBef>
            </a:pPr>
            <a:r>
              <a:rPr lang="en-US" dirty="0">
                <a:latin typeface="Calibri"/>
                <a:cs typeface="Calibri"/>
              </a:rPr>
              <a:t>Fetch</a:t>
            </a:r>
          </a:p>
        </p:txBody>
      </p:sp>
      <p:sp>
        <p:nvSpPr>
          <p:cNvPr id="1480741" name="Line 37"/>
          <p:cNvSpPr>
            <a:spLocks noChangeShapeType="1"/>
          </p:cNvSpPr>
          <p:nvPr/>
        </p:nvSpPr>
        <p:spPr bwMode="auto">
          <a:xfrm>
            <a:off x="3505200" y="2971800"/>
            <a:ext cx="304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42" name="Freeform 38"/>
          <p:cNvSpPr>
            <a:spLocks/>
          </p:cNvSpPr>
          <p:nvPr/>
        </p:nvSpPr>
        <p:spPr bwMode="auto">
          <a:xfrm flipV="1">
            <a:off x="7772400" y="2919413"/>
            <a:ext cx="376238" cy="128587"/>
          </a:xfrm>
          <a:custGeom>
            <a:avLst/>
            <a:gdLst/>
            <a:ahLst/>
            <a:cxnLst>
              <a:cxn ang="0">
                <a:pos x="0" y="0"/>
              </a:cxn>
              <a:cxn ang="0">
                <a:pos x="336" y="0"/>
              </a:cxn>
            </a:cxnLst>
            <a:rect l="0" t="0" r="r" b="b"/>
            <a:pathLst>
              <a:path w="337" h="1">
                <a:moveTo>
                  <a:pt x="0" y="0"/>
                </a:moveTo>
                <a:lnTo>
                  <a:pt x="33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sz="1800">
              <a:latin typeface="Calibri"/>
              <a:cs typeface="Calibri"/>
            </a:endParaRPr>
          </a:p>
        </p:txBody>
      </p:sp>
      <p:sp>
        <p:nvSpPr>
          <p:cNvPr id="1480743" name="Freeform 39"/>
          <p:cNvSpPr>
            <a:spLocks/>
          </p:cNvSpPr>
          <p:nvPr/>
        </p:nvSpPr>
        <p:spPr bwMode="auto">
          <a:xfrm>
            <a:off x="6400800" y="2667000"/>
            <a:ext cx="1746250" cy="1155700"/>
          </a:xfrm>
          <a:custGeom>
            <a:avLst/>
            <a:gdLst/>
            <a:ahLst/>
            <a:cxnLst>
              <a:cxn ang="0">
                <a:pos x="0" y="0"/>
              </a:cxn>
              <a:cxn ang="0">
                <a:pos x="0" y="728"/>
              </a:cxn>
              <a:cxn ang="0">
                <a:pos x="843" y="728"/>
              </a:cxn>
              <a:cxn ang="0">
                <a:pos x="986" y="728"/>
              </a:cxn>
              <a:cxn ang="0">
                <a:pos x="984" y="404"/>
              </a:cxn>
              <a:cxn ang="0">
                <a:pos x="1100" y="399"/>
              </a:cxn>
            </a:cxnLst>
            <a:rect l="0" t="0" r="r" b="b"/>
            <a:pathLst>
              <a:path w="1100" h="728">
                <a:moveTo>
                  <a:pt x="0" y="0"/>
                </a:moveTo>
                <a:lnTo>
                  <a:pt x="0" y="728"/>
                </a:lnTo>
                <a:lnTo>
                  <a:pt x="843" y="728"/>
                </a:lnTo>
                <a:lnTo>
                  <a:pt x="986" y="728"/>
                </a:lnTo>
                <a:lnTo>
                  <a:pt x="984" y="404"/>
                </a:lnTo>
                <a:lnTo>
                  <a:pt x="1100" y="39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latin typeface="Calibri"/>
              <a:cs typeface="Calibri"/>
            </a:endParaRPr>
          </a:p>
        </p:txBody>
      </p:sp>
      <p:sp>
        <p:nvSpPr>
          <p:cNvPr id="1480744" name="Oval 40"/>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1480745" name="Rectangle 41"/>
          <p:cNvSpPr>
            <a:spLocks noChangeArrowheads="1"/>
          </p:cNvSpPr>
          <p:nvPr/>
        </p:nvSpPr>
        <p:spPr bwMode="auto">
          <a:xfrm>
            <a:off x="6726238" y="3340100"/>
            <a:ext cx="507602" cy="2436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000">
                <a:latin typeface="Calibri"/>
                <a:cs typeface="Calibri"/>
              </a:rPr>
              <a:t>wdata</a:t>
            </a:r>
          </a:p>
        </p:txBody>
      </p:sp>
      <p:grpSp>
        <p:nvGrpSpPr>
          <p:cNvPr id="1480746" name="Group 42"/>
          <p:cNvGrpSpPr>
            <a:grpSpLocks/>
          </p:cNvGrpSpPr>
          <p:nvPr/>
        </p:nvGrpSpPr>
        <p:grpSpPr bwMode="auto">
          <a:xfrm>
            <a:off x="8359804" y="3008313"/>
            <a:ext cx="298451" cy="485775"/>
            <a:chOff x="5420" y="2656"/>
            <a:chExt cx="188" cy="306"/>
          </a:xfrm>
          <a:solidFill>
            <a:srgbClr val="FFFFFF"/>
          </a:solidFill>
        </p:grpSpPr>
        <p:sp>
          <p:nvSpPr>
            <p:cNvPr id="1480747" name="Line 43"/>
            <p:cNvSpPr>
              <a:spLocks noChangeShapeType="1"/>
            </p:cNvSpPr>
            <p:nvPr/>
          </p:nvSpPr>
          <p:spPr bwMode="auto">
            <a:xfrm flipH="1">
              <a:off x="5420" y="2800"/>
              <a:ext cx="56" cy="0"/>
            </a:xfrm>
            <a:prstGeom prst="line">
              <a:avLst/>
            </a:prstGeom>
            <a:grpFill/>
            <a:ln w="12700">
              <a:solidFill>
                <a:schemeClr val="tx1"/>
              </a:solidFill>
              <a:round/>
              <a:headEnd/>
              <a:tailEnd/>
            </a:ln>
            <a:effectLst/>
          </p:spPr>
          <p:txBody>
            <a:bodyPr wrap="none" anchor="ctr">
              <a:prstTxWarp prst="textNoShape">
                <a:avLst/>
              </a:prstTxWarp>
            </a:bodyPr>
            <a:lstStyle/>
            <a:p>
              <a:endParaRPr lang="en-US" sz="1800">
                <a:latin typeface="Calibri"/>
                <a:cs typeface="Calibri"/>
              </a:endParaRPr>
            </a:p>
          </p:txBody>
        </p:sp>
        <p:sp>
          <p:nvSpPr>
            <p:cNvPr id="1480748" name="Rectangle 44"/>
            <p:cNvSpPr>
              <a:spLocks noChangeArrowheads="1"/>
            </p:cNvSpPr>
            <p:nvPr/>
          </p:nvSpPr>
          <p:spPr bwMode="auto">
            <a:xfrm>
              <a:off x="5471" y="2656"/>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sz="1800">
                <a:latin typeface="Calibri"/>
                <a:cs typeface="Calibri"/>
              </a:endParaRPr>
            </a:p>
          </p:txBody>
        </p:sp>
        <p:sp>
          <p:nvSpPr>
            <p:cNvPr id="1480749" name="Freeform 45"/>
            <p:cNvSpPr>
              <a:spLocks/>
            </p:cNvSpPr>
            <p:nvPr/>
          </p:nvSpPr>
          <p:spPr bwMode="auto">
            <a:xfrm>
              <a:off x="5504" y="29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sz="1800">
                <a:latin typeface="Calibri"/>
                <a:cs typeface="Calibri"/>
              </a:endParaRPr>
            </a:p>
          </p:txBody>
        </p:sp>
        <p:sp>
          <p:nvSpPr>
            <p:cNvPr id="1480750" name="Rectangle 46"/>
            <p:cNvSpPr>
              <a:spLocks noChangeArrowheads="1"/>
            </p:cNvSpPr>
            <p:nvPr/>
          </p:nvSpPr>
          <p:spPr bwMode="auto">
            <a:xfrm>
              <a:off x="5431" y="2723"/>
              <a:ext cx="177" cy="19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400" dirty="0">
                  <a:latin typeface="Calibri"/>
                  <a:cs typeface="Calibri"/>
                </a:rPr>
                <a:t>R</a:t>
              </a:r>
            </a:p>
          </p:txBody>
        </p:sp>
      </p:grpSp>
      <p:sp>
        <p:nvSpPr>
          <p:cNvPr id="1480751" name="Rectangle 47"/>
          <p:cNvSpPr>
            <a:spLocks noChangeArrowheads="1"/>
          </p:cNvSpPr>
          <p:nvPr/>
        </p:nvSpPr>
        <p:spPr bwMode="auto">
          <a:xfrm>
            <a:off x="6791325" y="2449513"/>
            <a:ext cx="981075" cy="1193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sz="1800">
              <a:latin typeface="Calibri"/>
              <a:cs typeface="Calibri"/>
            </a:endParaRPr>
          </a:p>
        </p:txBody>
      </p:sp>
      <p:sp>
        <p:nvSpPr>
          <p:cNvPr id="1480752" name="Rectangle 48"/>
          <p:cNvSpPr>
            <a:spLocks noChangeArrowheads="1"/>
          </p:cNvSpPr>
          <p:nvPr/>
        </p:nvSpPr>
        <p:spPr bwMode="auto">
          <a:xfrm>
            <a:off x="6751638" y="2522538"/>
            <a:ext cx="519988"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400">
                <a:latin typeface="Calibri"/>
                <a:cs typeface="Calibri"/>
              </a:rPr>
              <a:t>addr</a:t>
            </a:r>
          </a:p>
        </p:txBody>
      </p:sp>
      <p:sp>
        <p:nvSpPr>
          <p:cNvPr id="1480753" name="Rectangle 49"/>
          <p:cNvSpPr>
            <a:spLocks noChangeArrowheads="1"/>
          </p:cNvSpPr>
          <p:nvPr/>
        </p:nvSpPr>
        <p:spPr bwMode="auto">
          <a:xfrm>
            <a:off x="6751638" y="3362325"/>
            <a:ext cx="637545"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400">
                <a:latin typeface="Calibri"/>
                <a:cs typeface="Calibri"/>
              </a:rPr>
              <a:t>wdata</a:t>
            </a:r>
          </a:p>
        </p:txBody>
      </p:sp>
      <p:sp>
        <p:nvSpPr>
          <p:cNvPr id="1480754" name="Rectangle 50"/>
          <p:cNvSpPr>
            <a:spLocks noChangeArrowheads="1"/>
          </p:cNvSpPr>
          <p:nvPr/>
        </p:nvSpPr>
        <p:spPr bwMode="auto">
          <a:xfrm>
            <a:off x="7251700" y="2908300"/>
            <a:ext cx="571797"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400">
                <a:latin typeface="Calibri"/>
                <a:cs typeface="Calibri"/>
              </a:rPr>
              <a:t>rdata</a:t>
            </a:r>
          </a:p>
        </p:txBody>
      </p:sp>
      <p:sp>
        <p:nvSpPr>
          <p:cNvPr id="1480755" name="Rectangle 51"/>
          <p:cNvSpPr>
            <a:spLocks noChangeArrowheads="1"/>
          </p:cNvSpPr>
          <p:nvPr/>
        </p:nvSpPr>
        <p:spPr bwMode="auto">
          <a:xfrm>
            <a:off x="6724650" y="2778125"/>
            <a:ext cx="752561" cy="64453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lnSpc>
                <a:spcPct val="85000"/>
              </a:lnSpc>
              <a:spcBef>
                <a:spcPct val="0"/>
              </a:spcBef>
            </a:pPr>
            <a:r>
              <a:rPr lang="en-US" sz="1400" dirty="0">
                <a:latin typeface="Calibri"/>
                <a:cs typeface="Calibri"/>
              </a:rPr>
              <a:t>Primary</a:t>
            </a:r>
          </a:p>
          <a:p>
            <a:pPr algn="l">
              <a:lnSpc>
                <a:spcPct val="85000"/>
              </a:lnSpc>
              <a:spcBef>
                <a:spcPct val="0"/>
              </a:spcBef>
            </a:pPr>
            <a:r>
              <a:rPr lang="en-US" sz="1400" dirty="0">
                <a:latin typeface="Calibri"/>
                <a:cs typeface="Calibri"/>
              </a:rPr>
              <a:t>Data </a:t>
            </a:r>
          </a:p>
          <a:p>
            <a:pPr algn="l">
              <a:lnSpc>
                <a:spcPct val="85000"/>
              </a:lnSpc>
              <a:spcBef>
                <a:spcPct val="0"/>
              </a:spcBef>
            </a:pPr>
            <a:r>
              <a:rPr lang="en-US" sz="1400" dirty="0">
                <a:latin typeface="Calibri"/>
                <a:cs typeface="Calibri"/>
              </a:rPr>
              <a:t>Cache</a:t>
            </a:r>
          </a:p>
        </p:txBody>
      </p:sp>
      <p:sp>
        <p:nvSpPr>
          <p:cNvPr id="1480756" name="Rectangle 52"/>
          <p:cNvSpPr>
            <a:spLocks noChangeArrowheads="1"/>
          </p:cNvSpPr>
          <p:nvPr/>
        </p:nvSpPr>
        <p:spPr bwMode="auto">
          <a:xfrm>
            <a:off x="6942138" y="2370138"/>
            <a:ext cx="400752"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400">
                <a:latin typeface="Calibri"/>
                <a:cs typeface="Calibri"/>
              </a:rPr>
              <a:t>we</a:t>
            </a:r>
          </a:p>
        </p:txBody>
      </p:sp>
      <p:sp>
        <p:nvSpPr>
          <p:cNvPr id="1480757" name="Freeform 53"/>
          <p:cNvSpPr>
            <a:spLocks/>
          </p:cNvSpPr>
          <p:nvPr/>
        </p:nvSpPr>
        <p:spPr bwMode="auto">
          <a:xfrm>
            <a:off x="8137525" y="2908300"/>
            <a:ext cx="230188" cy="517525"/>
          </a:xfrm>
          <a:custGeom>
            <a:avLst/>
            <a:gdLst/>
            <a:ahLst/>
            <a:cxnLst>
              <a:cxn ang="0">
                <a:pos x="144" y="41"/>
              </a:cxn>
              <a:cxn ang="0">
                <a:pos x="144" y="284"/>
              </a:cxn>
              <a:cxn ang="0">
                <a:pos x="0" y="325"/>
              </a:cxn>
              <a:cxn ang="0">
                <a:pos x="0" y="0"/>
              </a:cxn>
              <a:cxn ang="0">
                <a:pos x="144" y="41"/>
              </a:cxn>
            </a:cxnLst>
            <a:rect l="0" t="0" r="r" b="b"/>
            <a:pathLst>
              <a:path w="145" h="326">
                <a:moveTo>
                  <a:pt x="144" y="41"/>
                </a:moveTo>
                <a:lnTo>
                  <a:pt x="144" y="284"/>
                </a:lnTo>
                <a:lnTo>
                  <a:pt x="0" y="325"/>
                </a:lnTo>
                <a:lnTo>
                  <a:pt x="0" y="0"/>
                </a:lnTo>
                <a:lnTo>
                  <a:pt x="144" y="41"/>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sz="1800">
              <a:latin typeface="Calibri"/>
              <a:cs typeface="Calibri"/>
            </a:endParaRPr>
          </a:p>
        </p:txBody>
      </p:sp>
      <p:sp>
        <p:nvSpPr>
          <p:cNvPr id="1480758" name="Freeform 54"/>
          <p:cNvSpPr>
            <a:spLocks/>
          </p:cNvSpPr>
          <p:nvPr/>
        </p:nvSpPr>
        <p:spPr bwMode="auto">
          <a:xfrm flipV="1">
            <a:off x="6848475" y="2463800"/>
            <a:ext cx="68263" cy="69850"/>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sz="1800">
              <a:latin typeface="Calibri"/>
              <a:cs typeface="Calibri"/>
            </a:endParaRPr>
          </a:p>
        </p:txBody>
      </p:sp>
      <p:sp>
        <p:nvSpPr>
          <p:cNvPr id="1480759" name="Line 55"/>
          <p:cNvSpPr>
            <a:spLocks noChangeShapeType="1"/>
          </p:cNvSpPr>
          <p:nvPr/>
        </p:nvSpPr>
        <p:spPr bwMode="auto">
          <a:xfrm>
            <a:off x="4800600" y="29067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60" name="Oval 56"/>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grpSp>
        <p:nvGrpSpPr>
          <p:cNvPr id="1480761" name="Group 57"/>
          <p:cNvGrpSpPr>
            <a:grpSpLocks/>
          </p:cNvGrpSpPr>
          <p:nvPr/>
        </p:nvGrpSpPr>
        <p:grpSpPr bwMode="auto">
          <a:xfrm>
            <a:off x="5043488" y="2157413"/>
            <a:ext cx="273050" cy="485775"/>
            <a:chOff x="3311" y="2120"/>
            <a:chExt cx="172" cy="306"/>
          </a:xfrm>
          <a:solidFill>
            <a:srgbClr val="FFFFFF"/>
          </a:solidFill>
        </p:grpSpPr>
        <p:sp>
          <p:nvSpPr>
            <p:cNvPr id="1480762" name="Rectangle 58"/>
            <p:cNvSpPr>
              <a:spLocks noChangeArrowheads="1"/>
            </p:cNvSpPr>
            <p:nvPr/>
          </p:nvSpPr>
          <p:spPr bwMode="auto">
            <a:xfrm>
              <a:off x="3335" y="2120"/>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63" name="Freeform 59"/>
            <p:cNvSpPr>
              <a:spLocks/>
            </p:cNvSpPr>
            <p:nvPr/>
          </p:nvSpPr>
          <p:spPr bwMode="auto">
            <a:xfrm>
              <a:off x="3368" y="2382"/>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64" name="Rectangle 60"/>
            <p:cNvSpPr>
              <a:spLocks noChangeArrowheads="1"/>
            </p:cNvSpPr>
            <p:nvPr/>
          </p:nvSpPr>
          <p:spPr bwMode="auto">
            <a:xfrm>
              <a:off x="3311" y="2195"/>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a:latin typeface="Calibri"/>
                  <a:cs typeface="Calibri"/>
                </a:rPr>
                <a:t>A</a:t>
              </a:r>
            </a:p>
          </p:txBody>
        </p:sp>
      </p:grpSp>
      <p:grpSp>
        <p:nvGrpSpPr>
          <p:cNvPr id="1480765" name="Group 61"/>
          <p:cNvGrpSpPr>
            <a:grpSpLocks/>
          </p:cNvGrpSpPr>
          <p:nvPr/>
        </p:nvGrpSpPr>
        <p:grpSpPr bwMode="auto">
          <a:xfrm>
            <a:off x="5018088" y="2690813"/>
            <a:ext cx="266700" cy="485775"/>
            <a:chOff x="3295" y="2456"/>
            <a:chExt cx="168" cy="306"/>
          </a:xfrm>
          <a:solidFill>
            <a:srgbClr val="FFFFFF"/>
          </a:solidFill>
        </p:grpSpPr>
        <p:sp>
          <p:nvSpPr>
            <p:cNvPr id="1480766" name="Rectangle 62"/>
            <p:cNvSpPr>
              <a:spLocks noChangeArrowheads="1"/>
            </p:cNvSpPr>
            <p:nvPr/>
          </p:nvSpPr>
          <p:spPr bwMode="auto">
            <a:xfrm>
              <a:off x="3335" y="2456"/>
              <a:ext cx="109" cy="304"/>
            </a:xfrm>
            <a:prstGeom prst="rect">
              <a:avLst/>
            </a:prstGeom>
            <a:solidFill>
              <a:srgbClr val="FFFFFF"/>
            </a:solid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67" name="Freeform 63"/>
            <p:cNvSpPr>
              <a:spLocks/>
            </p:cNvSpPr>
            <p:nvPr/>
          </p:nvSpPr>
          <p:spPr bwMode="auto">
            <a:xfrm>
              <a:off x="3368" y="27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68" name="Rectangle 64"/>
            <p:cNvSpPr>
              <a:spLocks noChangeArrowheads="1"/>
            </p:cNvSpPr>
            <p:nvPr/>
          </p:nvSpPr>
          <p:spPr bwMode="auto">
            <a:xfrm>
              <a:off x="3295" y="2539"/>
              <a:ext cx="168"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dirty="0">
                  <a:latin typeface="Calibri"/>
                  <a:cs typeface="Calibri"/>
                </a:rPr>
                <a:t>B</a:t>
              </a:r>
            </a:p>
          </p:txBody>
        </p:sp>
      </p:grpSp>
      <p:grpSp>
        <p:nvGrpSpPr>
          <p:cNvPr id="1480769" name="Group 65"/>
          <p:cNvGrpSpPr>
            <a:grpSpLocks/>
          </p:cNvGrpSpPr>
          <p:nvPr/>
        </p:nvGrpSpPr>
        <p:grpSpPr bwMode="auto">
          <a:xfrm>
            <a:off x="6019789" y="2438400"/>
            <a:ext cx="273050" cy="485775"/>
            <a:chOff x="3781" y="1671"/>
            <a:chExt cx="172" cy="306"/>
          </a:xfrm>
          <a:solidFill>
            <a:srgbClr val="FFFFFF"/>
          </a:solidFill>
        </p:grpSpPr>
        <p:sp>
          <p:nvSpPr>
            <p:cNvPr id="1480770" name="Rectangle 66"/>
            <p:cNvSpPr>
              <a:spLocks noChangeArrowheads="1"/>
            </p:cNvSpPr>
            <p:nvPr/>
          </p:nvSpPr>
          <p:spPr bwMode="auto">
            <a:xfrm>
              <a:off x="3805" y="1671"/>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71" name="Freeform 67"/>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72" name="Rectangle 68"/>
            <p:cNvSpPr>
              <a:spLocks noChangeArrowheads="1"/>
            </p:cNvSpPr>
            <p:nvPr/>
          </p:nvSpPr>
          <p:spPr bwMode="auto">
            <a:xfrm>
              <a:off x="3781" y="1746"/>
              <a:ext cx="172" cy="173"/>
            </a:xfrm>
            <a:prstGeom prst="rect">
              <a:avLst/>
            </a:prstGeom>
            <a:grp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a:latin typeface="Calibri"/>
                  <a:cs typeface="Calibri"/>
                </a:rPr>
                <a:t>Y</a:t>
              </a:r>
            </a:p>
          </p:txBody>
        </p:sp>
        <p:sp>
          <p:nvSpPr>
            <p:cNvPr id="1480773" name="Rectangle 69"/>
            <p:cNvSpPr>
              <a:spLocks noChangeArrowheads="1"/>
            </p:cNvSpPr>
            <p:nvPr/>
          </p:nvSpPr>
          <p:spPr bwMode="auto">
            <a:xfrm>
              <a:off x="3805" y="1671"/>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74" name="Freeform 70"/>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75" name="Rectangle 71"/>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a:latin typeface="Calibri"/>
                  <a:cs typeface="Calibri"/>
                </a:rPr>
                <a:t>Y</a:t>
              </a:r>
            </a:p>
          </p:txBody>
        </p:sp>
      </p:grpSp>
      <p:grpSp>
        <p:nvGrpSpPr>
          <p:cNvPr id="1480776" name="Group 72"/>
          <p:cNvGrpSpPr>
            <a:grpSpLocks/>
          </p:cNvGrpSpPr>
          <p:nvPr/>
        </p:nvGrpSpPr>
        <p:grpSpPr bwMode="auto">
          <a:xfrm>
            <a:off x="5488001" y="2384425"/>
            <a:ext cx="434976" cy="611188"/>
            <a:chOff x="3611" y="2263"/>
            <a:chExt cx="274" cy="385"/>
          </a:xfrm>
        </p:grpSpPr>
        <p:sp>
          <p:nvSpPr>
            <p:cNvPr id="1480777" name="Freeform 73"/>
            <p:cNvSpPr>
              <a:spLocks/>
            </p:cNvSpPr>
            <p:nvPr/>
          </p:nvSpPr>
          <p:spPr bwMode="auto">
            <a:xfrm>
              <a:off x="3619" y="2263"/>
              <a:ext cx="250" cy="385"/>
            </a:xfrm>
            <a:custGeom>
              <a:avLst/>
              <a:gdLst/>
              <a:ahLst/>
              <a:cxnLst>
                <a:cxn ang="0">
                  <a:pos x="0" y="0"/>
                </a:cxn>
                <a:cxn ang="0">
                  <a:pos x="0" y="160"/>
                </a:cxn>
                <a:cxn ang="0">
                  <a:pos x="50" y="192"/>
                </a:cxn>
                <a:cxn ang="0">
                  <a:pos x="0" y="224"/>
                </a:cxn>
                <a:cxn ang="0">
                  <a:pos x="0" y="384"/>
                </a:cxn>
                <a:cxn ang="0">
                  <a:pos x="249" y="288"/>
                </a:cxn>
                <a:cxn ang="0">
                  <a:pos x="249" y="96"/>
                </a:cxn>
                <a:cxn ang="0">
                  <a:pos x="0" y="0"/>
                </a:cxn>
              </a:cxnLst>
              <a:rect l="0" t="0" r="r" b="b"/>
              <a:pathLst>
                <a:path w="250" h="385">
                  <a:moveTo>
                    <a:pt x="0" y="0"/>
                  </a:moveTo>
                  <a:lnTo>
                    <a:pt x="0" y="160"/>
                  </a:lnTo>
                  <a:lnTo>
                    <a:pt x="50" y="192"/>
                  </a:lnTo>
                  <a:lnTo>
                    <a:pt x="0" y="224"/>
                  </a:lnTo>
                  <a:lnTo>
                    <a:pt x="0" y="384"/>
                  </a:lnTo>
                  <a:lnTo>
                    <a:pt x="249" y="288"/>
                  </a:lnTo>
                  <a:lnTo>
                    <a:pt x="249"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sp>
          <p:nvSpPr>
            <p:cNvPr id="1480778" name="Rectangle 74"/>
            <p:cNvSpPr>
              <a:spLocks noChangeArrowheads="1"/>
            </p:cNvSpPr>
            <p:nvPr/>
          </p:nvSpPr>
          <p:spPr bwMode="auto">
            <a:xfrm>
              <a:off x="3611" y="2373"/>
              <a:ext cx="274" cy="173"/>
            </a:xfrm>
            <a:prstGeom prst="rect">
              <a:avLst/>
            </a:prstGeom>
            <a:noFill/>
            <a:ln w="12700">
              <a:noFill/>
              <a:miter lim="800000"/>
              <a:headEnd/>
              <a:tailEnd/>
            </a:ln>
            <a:effectLst/>
          </p:spPr>
          <p:txBody>
            <a:bodyPr wrap="none" lIns="90488" tIns="44450" rIns="90488" bIns="44450">
              <a:prstTxWarp prst="textNoShape">
                <a:avLst/>
              </a:prstTxWarp>
              <a:spAutoFit/>
            </a:bodyPr>
            <a:lstStyle/>
            <a:p>
              <a:pPr algn="l">
                <a:spcBef>
                  <a:spcPct val="0"/>
                </a:spcBef>
              </a:pPr>
              <a:r>
                <a:rPr lang="en-US" sz="1200" dirty="0">
                  <a:latin typeface="Calibri"/>
                  <a:cs typeface="Calibri"/>
                </a:rPr>
                <a:t>ALU</a:t>
              </a:r>
            </a:p>
          </p:txBody>
        </p:sp>
      </p:grpSp>
      <p:grpSp>
        <p:nvGrpSpPr>
          <p:cNvPr id="1480779" name="Group 75"/>
          <p:cNvGrpSpPr>
            <a:grpSpLocks/>
          </p:cNvGrpSpPr>
          <p:nvPr/>
        </p:nvGrpSpPr>
        <p:grpSpPr bwMode="auto">
          <a:xfrm>
            <a:off x="5105400" y="3276600"/>
            <a:ext cx="173038" cy="485775"/>
            <a:chOff x="3335" y="2792"/>
            <a:chExt cx="109" cy="306"/>
          </a:xfrm>
          <a:solidFill>
            <a:srgbClr val="FFFFFF"/>
          </a:solidFill>
        </p:grpSpPr>
        <p:sp>
          <p:nvSpPr>
            <p:cNvPr id="1480780" name="Rectangle 76"/>
            <p:cNvSpPr>
              <a:spLocks noChangeArrowheads="1"/>
            </p:cNvSpPr>
            <p:nvPr/>
          </p:nvSpPr>
          <p:spPr bwMode="auto">
            <a:xfrm>
              <a:off x="3335" y="2792"/>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81" name="Freeform 77"/>
            <p:cNvSpPr>
              <a:spLocks/>
            </p:cNvSpPr>
            <p:nvPr/>
          </p:nvSpPr>
          <p:spPr bwMode="auto">
            <a:xfrm>
              <a:off x="3368"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grpSp>
      <p:grpSp>
        <p:nvGrpSpPr>
          <p:cNvPr id="1480782" name="Group 78"/>
          <p:cNvGrpSpPr>
            <a:grpSpLocks/>
          </p:cNvGrpSpPr>
          <p:nvPr/>
        </p:nvGrpSpPr>
        <p:grpSpPr bwMode="auto">
          <a:xfrm>
            <a:off x="6073775" y="3276600"/>
            <a:ext cx="173038" cy="485775"/>
            <a:chOff x="3951" y="2792"/>
            <a:chExt cx="109" cy="306"/>
          </a:xfrm>
          <a:solidFill>
            <a:srgbClr val="FFFFFF"/>
          </a:solidFill>
        </p:grpSpPr>
        <p:sp>
          <p:nvSpPr>
            <p:cNvPr id="1480783" name="Rectangle 79"/>
            <p:cNvSpPr>
              <a:spLocks noChangeArrowheads="1"/>
            </p:cNvSpPr>
            <p:nvPr/>
          </p:nvSpPr>
          <p:spPr bwMode="auto">
            <a:xfrm>
              <a:off x="3951" y="2792"/>
              <a:ext cx="109" cy="304"/>
            </a:xfrm>
            <a:prstGeom prst="rect">
              <a:avLst/>
            </a:prstGeom>
            <a:grpFill/>
            <a:ln w="254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p:nvSpPr>
            <p:cNvPr id="1480784" name="Freeform 80"/>
            <p:cNvSpPr>
              <a:spLocks/>
            </p:cNvSpPr>
            <p:nvPr/>
          </p:nvSpPr>
          <p:spPr bwMode="auto">
            <a:xfrm>
              <a:off x="3984"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grp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Calibri"/>
                <a:cs typeface="Calibri"/>
              </a:endParaRPr>
            </a:p>
          </p:txBody>
        </p:sp>
      </p:grpSp>
      <p:sp>
        <p:nvSpPr>
          <p:cNvPr id="1480785" name="Line 81"/>
          <p:cNvSpPr>
            <a:spLocks noChangeShapeType="1"/>
          </p:cNvSpPr>
          <p:nvPr/>
        </p:nvSpPr>
        <p:spPr bwMode="auto">
          <a:xfrm>
            <a:off x="6400800" y="2667000"/>
            <a:ext cx="381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86" name="Rectangle 82"/>
          <p:cNvSpPr>
            <a:spLocks noChangeArrowheads="1"/>
          </p:cNvSpPr>
          <p:nvPr/>
        </p:nvSpPr>
        <p:spPr bwMode="auto">
          <a:xfrm>
            <a:off x="4953000" y="38100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atin typeface="Calibri"/>
                <a:cs typeface="Calibri"/>
              </a:rPr>
              <a:t>MD1</a:t>
            </a:r>
          </a:p>
        </p:txBody>
      </p:sp>
      <p:sp>
        <p:nvSpPr>
          <p:cNvPr id="1480787" name="Rectangle 83"/>
          <p:cNvSpPr>
            <a:spLocks noChangeArrowheads="1"/>
          </p:cNvSpPr>
          <p:nvPr/>
        </p:nvSpPr>
        <p:spPr bwMode="auto">
          <a:xfrm>
            <a:off x="5854700" y="38227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lgn="l">
              <a:spcBef>
                <a:spcPct val="0"/>
              </a:spcBef>
            </a:pPr>
            <a:r>
              <a:rPr lang="en-US">
                <a:latin typeface="Calibri"/>
                <a:cs typeface="Calibri"/>
              </a:rPr>
              <a:t>MD2</a:t>
            </a:r>
          </a:p>
        </p:txBody>
      </p:sp>
      <p:sp>
        <p:nvSpPr>
          <p:cNvPr id="1480788" name="Freeform 84"/>
          <p:cNvSpPr>
            <a:spLocks/>
          </p:cNvSpPr>
          <p:nvPr/>
        </p:nvSpPr>
        <p:spPr bwMode="auto">
          <a:xfrm>
            <a:off x="2057400" y="4343400"/>
            <a:ext cx="2514600" cy="1362075"/>
          </a:xfrm>
          <a:custGeom>
            <a:avLst/>
            <a:gdLst/>
            <a:ahLst/>
            <a:cxnLst>
              <a:cxn ang="0">
                <a:pos x="1584" y="858"/>
              </a:cxn>
              <a:cxn ang="0">
                <a:pos x="1584" y="665"/>
              </a:cxn>
              <a:cxn ang="0">
                <a:pos x="0" y="665"/>
              </a:cxn>
              <a:cxn ang="0">
                <a:pos x="0" y="0"/>
              </a:cxn>
            </a:cxnLst>
            <a:rect l="0" t="0" r="r" b="b"/>
            <a:pathLst>
              <a:path w="1584" h="858">
                <a:moveTo>
                  <a:pt x="1584" y="858"/>
                </a:moveTo>
                <a:lnTo>
                  <a:pt x="1584" y="665"/>
                </a:lnTo>
                <a:lnTo>
                  <a:pt x="0" y="665"/>
                </a:lnTo>
                <a:lnTo>
                  <a:pt x="0"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89" name="Freeform 85"/>
          <p:cNvSpPr>
            <a:spLocks/>
          </p:cNvSpPr>
          <p:nvPr/>
        </p:nvSpPr>
        <p:spPr bwMode="auto">
          <a:xfrm>
            <a:off x="4572000" y="3657600"/>
            <a:ext cx="2743200" cy="1752600"/>
          </a:xfrm>
          <a:custGeom>
            <a:avLst/>
            <a:gdLst/>
            <a:ahLst/>
            <a:cxnLst>
              <a:cxn ang="0">
                <a:pos x="0" y="1296"/>
              </a:cxn>
              <a:cxn ang="0">
                <a:pos x="1728" y="1296"/>
              </a:cxn>
              <a:cxn ang="0">
                <a:pos x="1728" y="0"/>
              </a:cxn>
            </a:cxnLst>
            <a:rect l="0" t="0" r="r" b="b"/>
            <a:pathLst>
              <a:path w="1728" h="1296">
                <a:moveTo>
                  <a:pt x="0" y="1296"/>
                </a:moveTo>
                <a:lnTo>
                  <a:pt x="1728" y="1296"/>
                </a:lnTo>
                <a:lnTo>
                  <a:pt x="1728"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90" name="Text Box 86"/>
          <p:cNvSpPr txBox="1">
            <a:spLocks noChangeArrowheads="1"/>
          </p:cNvSpPr>
          <p:nvPr/>
        </p:nvSpPr>
        <p:spPr bwMode="auto">
          <a:xfrm>
            <a:off x="2743200" y="5653445"/>
            <a:ext cx="3810000" cy="646331"/>
          </a:xfrm>
          <a:prstGeom prst="rect">
            <a:avLst/>
          </a:prstGeom>
          <a:noFill/>
          <a:ln w="25400">
            <a:noFill/>
            <a:miter lim="800000"/>
            <a:headEnd/>
            <a:tailEnd/>
          </a:ln>
          <a:effectLst/>
        </p:spPr>
        <p:txBody>
          <a:bodyPr anchor="ctr">
            <a:prstTxWarp prst="textNoShape">
              <a:avLst/>
            </a:prstTxWarp>
            <a:spAutoFit/>
          </a:bodyPr>
          <a:lstStyle/>
          <a:p>
            <a:pPr>
              <a:spcBef>
                <a:spcPct val="0"/>
              </a:spcBef>
            </a:pPr>
            <a:r>
              <a:rPr lang="en-US" sz="1800" dirty="0">
                <a:latin typeface="Calibri"/>
                <a:cs typeface="Calibri"/>
              </a:rPr>
              <a:t>Cache Refill Data from Lower Levels of Memory Hierarchy</a:t>
            </a:r>
          </a:p>
        </p:txBody>
      </p:sp>
      <p:sp>
        <p:nvSpPr>
          <p:cNvPr id="1480791" name="Text Box 87"/>
          <p:cNvSpPr txBox="1">
            <a:spLocks noChangeArrowheads="1"/>
          </p:cNvSpPr>
          <p:nvPr/>
        </p:nvSpPr>
        <p:spPr bwMode="auto">
          <a:xfrm>
            <a:off x="7319258" y="3260031"/>
            <a:ext cx="441146" cy="307777"/>
          </a:xfrm>
          <a:prstGeom prst="rect">
            <a:avLst/>
          </a:prstGeom>
          <a:noFill/>
          <a:ln w="25400">
            <a:noFill/>
            <a:miter lim="800000"/>
            <a:headEnd/>
            <a:tailEnd/>
          </a:ln>
          <a:effectLst/>
        </p:spPr>
        <p:txBody>
          <a:bodyPr wrap="none" anchor="ctr">
            <a:prstTxWarp prst="textNoShape">
              <a:avLst/>
            </a:prstTxWarp>
            <a:spAutoFit/>
          </a:bodyPr>
          <a:lstStyle/>
          <a:p>
            <a:pPr>
              <a:spcBef>
                <a:spcPct val="0"/>
              </a:spcBef>
            </a:pPr>
            <a:r>
              <a:rPr lang="en-US" sz="1400">
                <a:latin typeface="Calibri"/>
                <a:cs typeface="Calibri"/>
              </a:rPr>
              <a:t>hit</a:t>
            </a:r>
            <a:r>
              <a:rPr lang="en-US" sz="1050">
                <a:latin typeface="Calibri"/>
                <a:cs typeface="Calibri"/>
              </a:rPr>
              <a:t>?</a:t>
            </a:r>
            <a:endParaRPr lang="en-US" sz="2400">
              <a:latin typeface="Calibri"/>
              <a:cs typeface="Calibri"/>
            </a:endParaRPr>
          </a:p>
        </p:txBody>
      </p:sp>
      <p:sp>
        <p:nvSpPr>
          <p:cNvPr id="1480792" name="Freeform 88"/>
          <p:cNvSpPr>
            <a:spLocks/>
          </p:cNvSpPr>
          <p:nvPr/>
        </p:nvSpPr>
        <p:spPr bwMode="auto">
          <a:xfrm>
            <a:off x="7772400" y="3429000"/>
            <a:ext cx="76200" cy="838200"/>
          </a:xfrm>
          <a:custGeom>
            <a:avLst/>
            <a:gdLst/>
            <a:ahLst/>
            <a:cxnLst>
              <a:cxn ang="0">
                <a:pos x="0" y="0"/>
              </a:cxn>
              <a:cxn ang="0">
                <a:pos x="48" y="0"/>
              </a:cxn>
              <a:cxn ang="0">
                <a:pos x="48" y="480"/>
              </a:cxn>
              <a:cxn ang="0">
                <a:pos x="48" y="528"/>
              </a:cxn>
            </a:cxnLst>
            <a:rect l="0" t="0" r="r" b="b"/>
            <a:pathLst>
              <a:path w="48" h="528">
                <a:moveTo>
                  <a:pt x="0" y="0"/>
                </a:moveTo>
                <a:lnTo>
                  <a:pt x="48" y="0"/>
                </a:lnTo>
                <a:lnTo>
                  <a:pt x="48" y="480"/>
                </a:lnTo>
                <a:lnTo>
                  <a:pt x="48" y="52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grpSp>
        <p:nvGrpSpPr>
          <p:cNvPr id="1480793" name="Group 89"/>
          <p:cNvGrpSpPr>
            <a:grpSpLocks/>
          </p:cNvGrpSpPr>
          <p:nvPr/>
        </p:nvGrpSpPr>
        <p:grpSpPr bwMode="auto">
          <a:xfrm>
            <a:off x="7570000" y="5073012"/>
            <a:ext cx="1066800" cy="609600"/>
            <a:chOff x="4704" y="3120"/>
            <a:chExt cx="672" cy="384"/>
          </a:xfrm>
        </p:grpSpPr>
        <p:sp>
          <p:nvSpPr>
            <p:cNvPr id="1480794" name="Line 90"/>
            <p:cNvSpPr>
              <a:spLocks noChangeShapeType="1"/>
            </p:cNvSpPr>
            <p:nvPr/>
          </p:nvSpPr>
          <p:spPr bwMode="auto">
            <a:xfrm flipH="1">
              <a:off x="4704" y="3168"/>
              <a:ext cx="192" cy="192"/>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95" name="Line 91"/>
            <p:cNvSpPr>
              <a:spLocks noChangeShapeType="1"/>
            </p:cNvSpPr>
            <p:nvPr/>
          </p:nvSpPr>
          <p:spPr bwMode="auto">
            <a:xfrm flipH="1">
              <a:off x="4896" y="3168"/>
              <a:ext cx="48" cy="336"/>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96" name="Line 92"/>
            <p:cNvSpPr>
              <a:spLocks noChangeShapeType="1"/>
            </p:cNvSpPr>
            <p:nvPr/>
          </p:nvSpPr>
          <p:spPr bwMode="auto">
            <a:xfrm>
              <a:off x="5040" y="3168"/>
              <a:ext cx="144" cy="288"/>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797" name="Line 93"/>
            <p:cNvSpPr>
              <a:spLocks noChangeShapeType="1"/>
            </p:cNvSpPr>
            <p:nvPr/>
          </p:nvSpPr>
          <p:spPr bwMode="auto">
            <a:xfrm>
              <a:off x="5136" y="3120"/>
              <a:ext cx="240" cy="144"/>
            </a:xfrm>
            <a:prstGeom prst="line">
              <a:avLst/>
            </a:prstGeom>
            <a:noFill/>
            <a:ln w="25400">
              <a:solidFill>
                <a:schemeClr val="tx2"/>
              </a:solidFill>
              <a:round/>
              <a:headEnd/>
              <a:tailEnd type="triangle" w="med" len="med"/>
            </a:ln>
            <a:effectLst/>
          </p:spPr>
          <p:txBody>
            <a:bodyPr wrap="none" anchor="ctr">
              <a:prstTxWarp prst="textNoShape">
                <a:avLst/>
              </a:prstTxWarp>
            </a:bodyPr>
            <a:lstStyle/>
            <a:p>
              <a:endParaRPr lang="en-US">
                <a:latin typeface="Calibri"/>
                <a:cs typeface="Calibri"/>
              </a:endParaRPr>
            </a:p>
          </p:txBody>
        </p:sp>
      </p:grpSp>
      <p:sp>
        <p:nvSpPr>
          <p:cNvPr id="1480798" name="Text Box 94"/>
          <p:cNvSpPr txBox="1">
            <a:spLocks noChangeArrowheads="1"/>
          </p:cNvSpPr>
          <p:nvPr/>
        </p:nvSpPr>
        <p:spPr bwMode="auto">
          <a:xfrm>
            <a:off x="7315200" y="4221034"/>
            <a:ext cx="1416050" cy="830997"/>
          </a:xfrm>
          <a:prstGeom prst="rect">
            <a:avLst/>
          </a:prstGeom>
          <a:noFill/>
          <a:ln w="25400">
            <a:noFill/>
            <a:miter lim="800000"/>
            <a:headEnd/>
            <a:tailEnd/>
          </a:ln>
          <a:effectLst/>
        </p:spPr>
        <p:txBody>
          <a:bodyPr anchor="ctr">
            <a:prstTxWarp prst="textNoShape">
              <a:avLst/>
            </a:prstTxWarp>
            <a:spAutoFit/>
          </a:bodyPr>
          <a:lstStyle/>
          <a:p>
            <a:pPr>
              <a:spcBef>
                <a:spcPct val="0"/>
              </a:spcBef>
            </a:pPr>
            <a:r>
              <a:rPr lang="en-US" dirty="0">
                <a:latin typeface="Calibri"/>
                <a:cs typeface="Calibri"/>
              </a:rPr>
              <a:t>Stall entire CPU on data cache miss</a:t>
            </a:r>
          </a:p>
        </p:txBody>
      </p:sp>
      <p:sp>
        <p:nvSpPr>
          <p:cNvPr id="1480799" name="Freeform 95"/>
          <p:cNvSpPr>
            <a:spLocks/>
          </p:cNvSpPr>
          <p:nvPr/>
        </p:nvSpPr>
        <p:spPr bwMode="auto">
          <a:xfrm>
            <a:off x="3124200" y="3962400"/>
            <a:ext cx="4724400" cy="1066800"/>
          </a:xfrm>
          <a:custGeom>
            <a:avLst/>
            <a:gdLst/>
            <a:ahLst/>
            <a:cxnLst>
              <a:cxn ang="0">
                <a:pos x="2784" y="0"/>
              </a:cxn>
              <a:cxn ang="0">
                <a:pos x="2160" y="0"/>
              </a:cxn>
              <a:cxn ang="0">
                <a:pos x="2160" y="432"/>
              </a:cxn>
              <a:cxn ang="0">
                <a:pos x="0" y="432"/>
              </a:cxn>
              <a:cxn ang="0">
                <a:pos x="0" y="672"/>
              </a:cxn>
            </a:cxnLst>
            <a:rect l="0" t="0" r="r" b="b"/>
            <a:pathLst>
              <a:path w="2784" h="672">
                <a:moveTo>
                  <a:pt x="2784" y="0"/>
                </a:moveTo>
                <a:lnTo>
                  <a:pt x="2160" y="0"/>
                </a:lnTo>
                <a:lnTo>
                  <a:pt x="2160" y="432"/>
                </a:lnTo>
                <a:lnTo>
                  <a:pt x="0" y="432"/>
                </a:lnTo>
                <a:lnTo>
                  <a:pt x="0" y="672"/>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1480800" name="Text Box 96"/>
          <p:cNvSpPr txBox="1">
            <a:spLocks noChangeArrowheads="1"/>
          </p:cNvSpPr>
          <p:nvPr/>
        </p:nvSpPr>
        <p:spPr bwMode="auto">
          <a:xfrm>
            <a:off x="2209800" y="4953000"/>
            <a:ext cx="2286000" cy="369332"/>
          </a:xfrm>
          <a:prstGeom prst="rect">
            <a:avLst/>
          </a:prstGeom>
          <a:noFill/>
          <a:ln w="25400">
            <a:noFill/>
            <a:miter lim="800000"/>
            <a:headEnd/>
            <a:tailEnd/>
          </a:ln>
          <a:effectLst/>
        </p:spPr>
        <p:txBody>
          <a:bodyPr anchor="ctr">
            <a:prstTxWarp prst="textNoShape">
              <a:avLst/>
            </a:prstTxWarp>
            <a:spAutoFit/>
          </a:bodyPr>
          <a:lstStyle/>
          <a:p>
            <a:pPr>
              <a:spcBef>
                <a:spcPct val="0"/>
              </a:spcBef>
            </a:pPr>
            <a:r>
              <a:rPr lang="en-US" sz="1800" dirty="0">
                <a:latin typeface="Calibri"/>
                <a:cs typeface="Calibri"/>
              </a:rPr>
              <a:t>To Memory Control</a:t>
            </a:r>
          </a:p>
        </p:txBody>
      </p:sp>
      <p:sp>
        <p:nvSpPr>
          <p:cNvPr id="1480801" name="Text Box 97"/>
          <p:cNvSpPr txBox="1">
            <a:spLocks noChangeArrowheads="1"/>
          </p:cNvSpPr>
          <p:nvPr/>
        </p:nvSpPr>
        <p:spPr bwMode="auto">
          <a:xfrm>
            <a:off x="6019800" y="2055813"/>
            <a:ext cx="408873" cy="33855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i="1">
                <a:latin typeface="Calibri"/>
                <a:cs typeface="Calibri"/>
              </a:rPr>
              <a:t>M</a:t>
            </a:r>
          </a:p>
        </p:txBody>
      </p:sp>
      <p:sp>
        <p:nvSpPr>
          <p:cNvPr id="1480802" name="Text Box 98"/>
          <p:cNvSpPr txBox="1">
            <a:spLocks noChangeArrowheads="1"/>
          </p:cNvSpPr>
          <p:nvPr/>
        </p:nvSpPr>
        <p:spPr bwMode="auto">
          <a:xfrm>
            <a:off x="5029200" y="1827213"/>
            <a:ext cx="333632" cy="338554"/>
          </a:xfrm>
          <a:prstGeom prst="rect">
            <a:avLst/>
          </a:prstGeom>
          <a:noFill/>
          <a:ln w="25400">
            <a:noFill/>
            <a:miter lim="800000"/>
            <a:headEnd/>
            <a:tailEnd/>
          </a:ln>
          <a:effectLst/>
        </p:spPr>
        <p:txBody>
          <a:bodyPr wrap="none">
            <a:prstTxWarp prst="textNoShape">
              <a:avLst/>
            </a:prstTxWarp>
            <a:spAutoFit/>
          </a:bodyPr>
          <a:lstStyle/>
          <a:p>
            <a:pPr algn="l">
              <a:spcBef>
                <a:spcPct val="0"/>
              </a:spcBef>
            </a:pPr>
            <a:r>
              <a:rPr lang="en-US" i="1" dirty="0">
                <a:latin typeface="Calibri"/>
                <a:cs typeface="Calibri"/>
              </a:rPr>
              <a:t>E</a:t>
            </a:r>
          </a:p>
        </p:txBody>
      </p:sp>
      <p:sp>
        <p:nvSpPr>
          <p:cNvPr id="1480803" name="Line 99"/>
          <p:cNvSpPr>
            <a:spLocks noChangeShapeType="1"/>
          </p:cNvSpPr>
          <p:nvPr/>
        </p:nvSpPr>
        <p:spPr bwMode="auto">
          <a:xfrm>
            <a:off x="4953000" y="2895600"/>
            <a:ext cx="0" cy="609600"/>
          </a:xfrm>
          <a:prstGeom prst="line">
            <a:avLst/>
          </a:prstGeom>
          <a:noFill/>
          <a:ln w="28575">
            <a:solidFill>
              <a:schemeClr val="tx1"/>
            </a:solidFill>
            <a:round/>
            <a:headEnd type="none" w="sm" len="sm"/>
            <a:tailEnd type="none" w="sm" len="sm"/>
          </a:ln>
          <a:effectLst/>
        </p:spPr>
        <p:txBody>
          <a:bodyPr>
            <a:prstTxWarp prst="textNoShape">
              <a:avLst/>
            </a:prstTxWarp>
          </a:bodyPr>
          <a:lstStyle/>
          <a:p>
            <a:endParaRPr lang="en-US">
              <a:latin typeface="Calibri"/>
              <a:cs typeface="Calibri"/>
            </a:endParaRPr>
          </a:p>
        </p:txBody>
      </p:sp>
      <p:sp>
        <p:nvSpPr>
          <p:cNvPr id="101" name="Text Box 94"/>
          <p:cNvSpPr txBox="1">
            <a:spLocks noChangeArrowheads="1"/>
          </p:cNvSpPr>
          <p:nvPr/>
        </p:nvSpPr>
        <p:spPr bwMode="auto">
          <a:xfrm>
            <a:off x="297404" y="4930335"/>
            <a:ext cx="1416050" cy="1477328"/>
          </a:xfrm>
          <a:prstGeom prst="rect">
            <a:avLst/>
          </a:prstGeom>
          <a:noFill/>
          <a:ln w="25400">
            <a:noFill/>
            <a:miter lim="800000"/>
            <a:headEnd/>
            <a:tailEnd/>
          </a:ln>
          <a:effectLst/>
        </p:spPr>
        <p:txBody>
          <a:bodyPr anchor="ctr">
            <a:prstTxWarp prst="textNoShape">
              <a:avLst/>
            </a:prstTxWarp>
            <a:spAutoFit/>
          </a:bodyPr>
          <a:lstStyle/>
          <a:p>
            <a:pPr>
              <a:spcBef>
                <a:spcPct val="0"/>
              </a:spcBef>
            </a:pPr>
            <a:r>
              <a:rPr lang="en-US" dirty="0">
                <a:latin typeface="Calibri"/>
                <a:cs typeface="Calibri"/>
              </a:rPr>
              <a:t>Stall </a:t>
            </a:r>
            <a:r>
              <a:rPr lang="en-US" dirty="0" smtClean="0">
                <a:latin typeface="Calibri"/>
                <a:cs typeface="Calibri"/>
              </a:rPr>
              <a:t>at fetch stage on </a:t>
            </a:r>
            <a:r>
              <a:rPr lang="en-US" dirty="0" err="1" smtClean="0">
                <a:latin typeface="Calibri"/>
                <a:cs typeface="Calibri"/>
              </a:rPr>
              <a:t>inst</a:t>
            </a:r>
            <a:r>
              <a:rPr lang="en-US" dirty="0" smtClean="0">
                <a:latin typeface="Calibri"/>
                <a:cs typeface="Calibri"/>
              </a:rPr>
              <a:t> cache miss (but not the whole CPU)</a:t>
            </a:r>
            <a:endParaRPr lang="en-US" dirty="0">
              <a:latin typeface="Calibri"/>
              <a:cs typeface="Calibri"/>
            </a:endParaRPr>
          </a:p>
        </p:txBody>
      </p:sp>
    </p:spTree>
    <p:extLst>
      <p:ext uri="{BB962C8B-B14F-4D97-AF65-F5344CB8AC3E}">
        <p14:creationId xmlns:p14="http://schemas.microsoft.com/office/powerpoint/2010/main" val="34221046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a:p>
            <a:pPr lvl="1">
              <a:lnSpc>
                <a:spcPct val="90000"/>
              </a:lnSpc>
              <a:buNone/>
            </a:pPr>
            <a:endParaRPr lang="en-US" sz="1800" dirty="0" smtClean="0"/>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6560"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5096055" y="3221247"/>
            <a:ext cx="4081758" cy="1086467"/>
            <a:chOff x="5670519" y="2946400"/>
            <a:chExt cx="4081758" cy="1086467"/>
          </a:xfrm>
        </p:grpSpPr>
        <p:sp>
          <p:nvSpPr>
            <p:cNvPr id="60" name="Rectangle 59"/>
            <p:cNvSpPr/>
            <p:nvPr/>
          </p:nvSpPr>
          <p:spPr>
            <a:xfrm>
              <a:off x="5670519" y="3480268"/>
              <a:ext cx="2865370"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1167507" cy="830997"/>
            </a:xfrm>
            <a:prstGeom prst="rect">
              <a:avLst/>
            </a:prstGeom>
            <a:noFill/>
          </p:spPr>
          <p:txBody>
            <a:bodyPr wrap="none" rtlCol="0">
              <a:spAutoFit/>
            </a:bodyPr>
            <a:lstStyle/>
            <a:p>
              <a:r>
                <a:rPr lang="en-US" sz="2400" b="1" dirty="0" smtClean="0">
                  <a:solidFill>
                    <a:srgbClr val="FF0000"/>
                  </a:solidFill>
                </a:rPr>
                <a:t>Today’s</a:t>
              </a:r>
            </a:p>
            <a:p>
              <a:r>
                <a:rPr lang="en-US" sz="2400" b="1" dirty="0" smtClean="0">
                  <a:solidFill>
                    <a:srgbClr val="FF0000"/>
                  </a:solidFill>
                </a:rPr>
                <a:t>Lecture</a:t>
              </a:r>
              <a:endParaRPr lang="en-US" sz="2400" b="1" dirty="0">
                <a:solidFill>
                  <a:srgbClr val="FF0000"/>
                </a:solidFill>
              </a:endParaRP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Increasing Block Size?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Hit time as block size increases?</a:t>
            </a:r>
          </a:p>
          <a:p>
            <a:pPr lvl="1"/>
            <a:r>
              <a:rPr lang="en-US" dirty="0" smtClean="0"/>
              <a:t>Hit time unchanged, but might be slight hit-time reduction as number of tags is reduced, so faster to access memory holding tags</a:t>
            </a:r>
          </a:p>
          <a:p>
            <a:r>
              <a:rPr lang="en-US" dirty="0" smtClean="0"/>
              <a:t>Miss rate as block size increases?</a:t>
            </a:r>
          </a:p>
          <a:p>
            <a:pPr lvl="1"/>
            <a:r>
              <a:rPr lang="en-US" dirty="0" smtClean="0"/>
              <a:t>Goes down at first due to spatial locality, then increases due to increased conflict misses due to fewer blocks in cache</a:t>
            </a:r>
          </a:p>
          <a:p>
            <a:r>
              <a:rPr lang="en-US" dirty="0" smtClean="0"/>
              <a:t>Miss penalty as block size increases?</a:t>
            </a:r>
          </a:p>
          <a:p>
            <a:pPr lvl="1"/>
            <a:r>
              <a:rPr lang="en-US" dirty="0" smtClean="0"/>
              <a:t>Rises with longer block size, but with fixed constant initial latency that is amortized over whole block</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spTree>
    <p:extLst>
      <p:ext uri="{BB962C8B-B14F-4D97-AF65-F5344CB8AC3E}">
        <p14:creationId xmlns:p14="http://schemas.microsoft.com/office/powerpoint/2010/main" val="55867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Associativity?</a:t>
            </a:r>
            <a:endParaRPr lang="en-US" dirty="0"/>
          </a:p>
        </p:txBody>
      </p:sp>
      <p:sp>
        <p:nvSpPr>
          <p:cNvPr id="3" name="Content Placeholder 2"/>
          <p:cNvSpPr>
            <a:spLocks noGrp="1"/>
          </p:cNvSpPr>
          <p:nvPr>
            <p:ph idx="1"/>
          </p:nvPr>
        </p:nvSpPr>
        <p:spPr>
          <a:xfrm>
            <a:off x="457200" y="1600200"/>
            <a:ext cx="8293206" cy="4525963"/>
          </a:xfrm>
        </p:spPr>
        <p:txBody>
          <a:bodyPr>
            <a:normAutofit fontScale="85000" lnSpcReduction="20000"/>
          </a:bodyPr>
          <a:lstStyle/>
          <a:p>
            <a:r>
              <a:rPr lang="en-US" dirty="0" smtClean="0"/>
              <a:t>Hit time as associativity increases?</a:t>
            </a:r>
          </a:p>
          <a:p>
            <a:pPr lvl="1"/>
            <a:r>
              <a:rPr lang="en-US" dirty="0" smtClean="0"/>
              <a:t>Increases, with large step from direct-mapped to &gt;=2 ways, as now need to mux correct way to processor</a:t>
            </a:r>
          </a:p>
          <a:p>
            <a:pPr lvl="1"/>
            <a:r>
              <a:rPr lang="en-US" dirty="0" smtClean="0"/>
              <a:t>Smaller increases in hit time for further increases in associativity</a:t>
            </a:r>
          </a:p>
          <a:p>
            <a:r>
              <a:rPr lang="en-US" dirty="0" smtClean="0"/>
              <a:t>Miss rate as associativity increases?</a:t>
            </a:r>
          </a:p>
          <a:p>
            <a:pPr lvl="1"/>
            <a:r>
              <a:rPr lang="en-US" dirty="0" smtClean="0"/>
              <a:t>Goes down due to reduced conflict misses, but most gain is from 1-&gt;2-&gt;4-way with limited benefit from higher </a:t>
            </a:r>
            <a:r>
              <a:rPr lang="en-US" dirty="0" err="1" smtClean="0"/>
              <a:t>associativities</a:t>
            </a:r>
            <a:endParaRPr lang="en-US" dirty="0" smtClean="0"/>
          </a:p>
          <a:p>
            <a:r>
              <a:rPr lang="en-US" dirty="0" smtClean="0"/>
              <a:t>Miss penalty as associativity increases?</a:t>
            </a:r>
          </a:p>
          <a:p>
            <a:pPr lvl="1"/>
            <a:r>
              <a:rPr lang="en-US" dirty="0" smtClean="0"/>
              <a:t>Unchanged, replacement policy runs in parallel with fetching missing line from memory</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extLst>
      <p:ext uri="{BB962C8B-B14F-4D97-AF65-F5344CB8AC3E}">
        <p14:creationId xmlns:p14="http://schemas.microsoft.com/office/powerpoint/2010/main" val="4225094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#Entries? (Capacity)</a:t>
            </a:r>
            <a:endParaRPr lang="en-US" dirty="0"/>
          </a:p>
        </p:txBody>
      </p:sp>
      <p:sp>
        <p:nvSpPr>
          <p:cNvPr id="3" name="Content Placeholder 2"/>
          <p:cNvSpPr>
            <a:spLocks noGrp="1"/>
          </p:cNvSpPr>
          <p:nvPr>
            <p:ph idx="1"/>
          </p:nvPr>
        </p:nvSpPr>
        <p:spPr>
          <a:xfrm>
            <a:off x="457200" y="1600200"/>
            <a:ext cx="8293206" cy="4525963"/>
          </a:xfrm>
        </p:spPr>
        <p:txBody>
          <a:bodyPr>
            <a:normAutofit fontScale="92500" lnSpcReduction="10000"/>
          </a:bodyPr>
          <a:lstStyle/>
          <a:p>
            <a:r>
              <a:rPr lang="en-US" dirty="0" smtClean="0"/>
              <a:t>Hit time as #entries increases?</a:t>
            </a:r>
          </a:p>
          <a:p>
            <a:pPr lvl="1"/>
            <a:r>
              <a:rPr lang="en-US" dirty="0" smtClean="0"/>
              <a:t>Increases, since reading tags and data from larger memory structures</a:t>
            </a:r>
          </a:p>
          <a:p>
            <a:r>
              <a:rPr lang="en-US" dirty="0" smtClean="0"/>
              <a:t>Miss rate as #entries increases?</a:t>
            </a:r>
          </a:p>
          <a:p>
            <a:pPr lvl="1"/>
            <a:r>
              <a:rPr lang="en-US" dirty="0" smtClean="0"/>
              <a:t>Goes down due to reduced capacity and conflict misses</a:t>
            </a:r>
          </a:p>
          <a:p>
            <a:pPr lvl="1"/>
            <a:r>
              <a:rPr lang="en-US" i="1" dirty="0" smtClean="0"/>
              <a:t>Architects rule of thumb: miss rate drops ~2x for every ~4x increase in capacity (only a gross approximation)</a:t>
            </a:r>
          </a:p>
          <a:p>
            <a:r>
              <a:rPr lang="en-US" dirty="0" smtClean="0"/>
              <a:t>Miss penalty as #entries increases?</a:t>
            </a:r>
          </a:p>
          <a:p>
            <a:pPr lvl="1"/>
            <a:r>
              <a:rPr lang="en-US" dirty="0" smtClean="0"/>
              <a:t>Unchanged</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dirty="0"/>
          </a:p>
        </p:txBody>
      </p:sp>
    </p:spTree>
    <p:extLst>
      <p:ext uri="{BB962C8B-B14F-4D97-AF65-F5344CB8AC3E}">
        <p14:creationId xmlns:p14="http://schemas.microsoft.com/office/powerpoint/2010/main" val="1951914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Reduce Miss Penalty?</a:t>
            </a:r>
            <a:endParaRPr lang="en-US" dirty="0"/>
          </a:p>
        </p:txBody>
      </p:sp>
      <p:sp>
        <p:nvSpPr>
          <p:cNvPr id="3" name="Content Placeholder 2"/>
          <p:cNvSpPr>
            <a:spLocks noGrp="1"/>
          </p:cNvSpPr>
          <p:nvPr>
            <p:ph idx="1"/>
          </p:nvPr>
        </p:nvSpPr>
        <p:spPr/>
        <p:txBody>
          <a:bodyPr/>
          <a:lstStyle/>
          <a:p>
            <a:r>
              <a:rPr lang="en-US" dirty="0" smtClean="0"/>
              <a:t>Could there be locality on misses from a cache?</a:t>
            </a:r>
          </a:p>
          <a:p>
            <a:r>
              <a:rPr lang="en-US" dirty="0" smtClean="0"/>
              <a:t>Use multiple cache levels!</a:t>
            </a:r>
          </a:p>
          <a:p>
            <a:r>
              <a:rPr lang="en-US" dirty="0" smtClean="0"/>
              <a:t>With Moore’s Law, more room on die for bigger L1 caches and for second-level (L2) cache</a:t>
            </a:r>
          </a:p>
          <a:p>
            <a:r>
              <a:rPr lang="en-US" dirty="0" smtClean="0"/>
              <a:t>And in some cases even an L3 cache!</a:t>
            </a:r>
          </a:p>
          <a:p>
            <a:r>
              <a:rPr lang="en-US" dirty="0" smtClean="0"/>
              <a:t>IBM mainframes have ~1GB L4 cache off-chip.</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1306833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Review: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81000" y="1870075"/>
            <a:ext cx="1146806" cy="584776"/>
          </a:xfrm>
          <a:prstGeom prst="rect">
            <a:avLst/>
          </a:prstGeom>
          <a:noFill/>
          <a:ln w="12700">
            <a:noFill/>
            <a:miter lim="800000"/>
            <a:headEnd/>
            <a:tailEnd/>
          </a:ln>
          <a:effectLst/>
        </p:spPr>
        <p:txBody>
          <a:bodyPr wrap="none">
            <a:prstTxWarp prst="textNoShape">
              <a:avLst/>
            </a:prstTxWarp>
            <a:spAutoFit/>
          </a:bodyPr>
          <a:lstStyle/>
          <a:p>
            <a:r>
              <a:rPr lang="en-US" sz="3200" i="1" dirty="0" smtClean="0">
                <a:latin typeface="+mj-lt"/>
              </a:rPr>
              <a:t>Inner</a:t>
            </a:r>
            <a:endParaRPr lang="en-US" sz="3200" i="1" dirty="0">
              <a:solidFill>
                <a:schemeClr val="tx1"/>
              </a:solidFill>
              <a:latin typeface="+mj-lt"/>
            </a:endParaRPr>
          </a:p>
        </p:txBody>
      </p:sp>
      <p:sp>
        <p:nvSpPr>
          <p:cNvPr id="2842652" name="Text Box 28"/>
          <p:cNvSpPr txBox="1">
            <a:spLocks noChangeArrowheads="1"/>
          </p:cNvSpPr>
          <p:nvPr/>
        </p:nvSpPr>
        <p:spPr bwMode="auto">
          <a:xfrm>
            <a:off x="381000" y="4114800"/>
            <a:ext cx="1169746" cy="523220"/>
          </a:xfrm>
          <a:prstGeom prst="rect">
            <a:avLst/>
          </a:prstGeom>
          <a:noFill/>
          <a:ln w="12700">
            <a:noFill/>
            <a:miter lim="800000"/>
            <a:headEnd/>
            <a:tailEnd/>
          </a:ln>
          <a:effectLst/>
        </p:spPr>
        <p:txBody>
          <a:bodyPr wrap="none">
            <a:prstTxWarp prst="textNoShape">
              <a:avLst/>
            </a:prstTxWarp>
            <a:spAutoFit/>
          </a:bodyPr>
          <a:lstStyle/>
          <a:p>
            <a:r>
              <a:rPr lang="en-US" sz="2800" i="1" dirty="0" smtClean="0">
                <a:latin typeface="18 VAG Rounded Bold   07390"/>
              </a:rPr>
              <a:t>Outer</a:t>
            </a:r>
            <a:endParaRPr lang="en-US" sz="2800" i="1"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a:t>
            </a:r>
            <a:r>
              <a:rPr lang="en-US" sz="2400" i="1" dirty="0" smtClean="0">
                <a:latin typeface="+mj-lt"/>
              </a:rPr>
              <a:t> outer levels </a:t>
            </a:r>
            <a:r>
              <a:rPr lang="en-US" sz="2400" i="1" dirty="0">
                <a:latin typeface="+mj-lt"/>
              </a:rPr>
              <a:t>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a:t>
            </a:r>
            <a:endParaRPr lang="en-US" sz="2400" i="1" dirty="0">
              <a:latin typeface="+mj-lt"/>
            </a:endParaRPr>
          </a:p>
        </p:txBody>
      </p:sp>
      <p:sp>
        <p:nvSpPr>
          <p:cNvPr id="34" name="Slide Number Placeholder 33"/>
          <p:cNvSpPr>
            <a:spLocks noGrp="1"/>
          </p:cNvSpPr>
          <p:nvPr>
            <p:ph type="sldNum" sz="quarter" idx="12"/>
          </p:nvPr>
        </p:nvSpPr>
        <p:spPr/>
        <p:txBody>
          <a:bodyPr/>
          <a:lstStyle/>
          <a:p>
            <a:fld id="{3CC63E4C-4642-794D-A2FD-70F6B81535F5}" type="slidenum">
              <a:rPr lang="en-US" smtClean="0"/>
              <a:pPr/>
              <a:t>24</a:t>
            </a:fld>
            <a:endParaRPr lang="en-US" dirty="0"/>
          </a:p>
        </p:txBody>
      </p:sp>
    </p:spTree>
    <p:extLst>
      <p:ext uri="{BB962C8B-B14F-4D97-AF65-F5344CB8AC3E}">
        <p14:creationId xmlns:p14="http://schemas.microsoft.com/office/powerpoint/2010/main" val="37987848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335849" y="1600200"/>
            <a:ext cx="8648098" cy="4813021"/>
          </a:xfrm>
        </p:spPr>
        <p:txBody>
          <a:bodyPr>
            <a:normAutofit/>
          </a:bodyPr>
          <a:lstStyle/>
          <a:p>
            <a:pPr>
              <a:buClr>
                <a:schemeClr val="tx1"/>
              </a:buClr>
            </a:pPr>
            <a:r>
              <a:rPr lang="en-US" i="1" dirty="0" smtClean="0">
                <a:solidFill>
                  <a:srgbClr val="0000FF"/>
                </a:solidFill>
              </a:rPr>
              <a:t>Local miss rate </a:t>
            </a:r>
            <a:r>
              <a:rPr lang="en-US" dirty="0" smtClean="0"/>
              <a:t>– the fraction of references to one level of a cache that miss</a:t>
            </a:r>
          </a:p>
          <a:p>
            <a:pPr marL="0" lvl="1" indent="0">
              <a:buNone/>
            </a:pPr>
            <a:r>
              <a:rPr lang="en-US" dirty="0"/>
              <a:t>	</a:t>
            </a:r>
            <a:r>
              <a:rPr lang="en-US" dirty="0" smtClean="0"/>
              <a:t>Local Miss rate L2$ = # $L2 Misses / # L1$ Misses</a:t>
            </a:r>
          </a:p>
          <a:p>
            <a:pPr>
              <a:buClr>
                <a:schemeClr val="tx1"/>
              </a:buClr>
            </a:pPr>
            <a:r>
              <a:rPr lang="en-US" i="1" dirty="0" smtClean="0">
                <a:solidFill>
                  <a:srgbClr val="0000FF"/>
                </a:solidFill>
              </a:rPr>
              <a:t>Global miss rate </a:t>
            </a:r>
            <a:r>
              <a:rPr lang="en-US" dirty="0" smtClean="0"/>
              <a:t>– the fraction of references that miss in all levels of a multilevel cache</a:t>
            </a:r>
          </a:p>
          <a:p>
            <a:pPr marL="0" indent="0">
              <a:buClr>
                <a:schemeClr val="tx1"/>
              </a:buClr>
              <a:buNone/>
            </a:pPr>
            <a:r>
              <a:rPr lang="en-US" sz="2800" dirty="0"/>
              <a:t>	</a:t>
            </a:r>
            <a:r>
              <a:rPr lang="en-US" sz="2800" dirty="0" smtClean="0"/>
              <a:t>L2$ local miss rate &gt;&gt; than the global miss rate</a:t>
            </a:r>
          </a:p>
          <a:p>
            <a:pPr marL="0" lvl="2" indent="0">
              <a:buClr>
                <a:schemeClr val="tx1"/>
              </a:buClr>
              <a:buNone/>
            </a:pPr>
            <a:r>
              <a:rPr lang="en-US" sz="2800" dirty="0" smtClean="0">
                <a:solidFill>
                  <a:srgbClr val="000000"/>
                </a:solidFill>
              </a:rPr>
              <a:t>	L2</a:t>
            </a:r>
            <a:r>
              <a:rPr lang="en-US" sz="2800" dirty="0">
                <a:solidFill>
                  <a:srgbClr val="000000"/>
                </a:solidFill>
              </a:rPr>
              <a:t>$ Global Miss rate = L2$ Misses / Total Accesses</a:t>
            </a:r>
          </a:p>
          <a:p>
            <a:pPr marL="0" indent="0">
              <a:buClr>
                <a:schemeClr val="tx1"/>
              </a:buClr>
              <a:buNone/>
            </a:pPr>
            <a:endParaRPr lang="en-US" sz="2800" dirty="0" smtClean="0"/>
          </a:p>
          <a:p>
            <a:pPr marL="342900" lvl="1" indent="-342900">
              <a:buFont typeface="Arial"/>
              <a:buChar char="•"/>
            </a:pPr>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8038001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A9FAF-6976-034A-B48B-469A9E042623}" type="datetime1">
              <a:rPr lang="en-US" smtClean="0"/>
              <a:pPr/>
              <a:t>7/20/15</a:t>
            </a:fld>
            <a:endParaRPr lang="en-US"/>
          </a:p>
        </p:txBody>
      </p:sp>
      <p:sp>
        <p:nvSpPr>
          <p:cNvPr id="97282" name="Footer Placeholder 3"/>
          <p:cNvSpPr>
            <a:spLocks noGrp="1"/>
          </p:cNvSpPr>
          <p:nvPr>
            <p:ph type="ftr" sz="quarter" idx="11"/>
          </p:nvPr>
        </p:nvSpPr>
        <p:spPr>
          <a:noFill/>
        </p:spPr>
        <p:txBody>
          <a:bodyPr/>
          <a:lstStyle/>
          <a:p>
            <a:r>
              <a:rPr lang="en-US" dirty="0" smtClean="0"/>
              <a:t>Fall 2013 -- Lecture #13</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pic>
        <p:nvPicPr>
          <p:cNvPr id="2" name="Picture 1" descr="Screen Shot 2013-10-09 at 6.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5" y="-22189"/>
            <a:ext cx="9103965" cy="6858000"/>
          </a:xfrm>
          <a:prstGeom prst="rect">
            <a:avLst/>
          </a:prstGeom>
        </p:spPr>
      </p:pic>
      <p:sp>
        <p:nvSpPr>
          <p:cNvPr id="4" name="TextBox 3"/>
          <p:cNvSpPr txBox="1"/>
          <p:nvPr/>
        </p:nvSpPr>
        <p:spPr>
          <a:xfrm>
            <a:off x="6396574" y="2209800"/>
            <a:ext cx="2739489" cy="923330"/>
          </a:xfrm>
          <a:prstGeom prst="rect">
            <a:avLst/>
          </a:prstGeom>
          <a:noFill/>
        </p:spPr>
        <p:txBody>
          <a:bodyPr wrap="none" rtlCol="0">
            <a:spAutoFit/>
          </a:bodyPr>
          <a:lstStyle/>
          <a:p>
            <a:r>
              <a:rPr lang="en-US" dirty="0" smtClean="0"/>
              <a:t>L1 Cache: 32KB I$, 32KB D$</a:t>
            </a:r>
          </a:p>
          <a:p>
            <a:r>
              <a:rPr lang="en-US" dirty="0" smtClean="0"/>
              <a:t>L2 Cache: 256 KB</a:t>
            </a:r>
          </a:p>
          <a:p>
            <a:r>
              <a:rPr lang="en-US" dirty="0" smtClean="0"/>
              <a:t>L3 Cache: 4 MB</a:t>
            </a:r>
            <a:endParaRPr lang="en-US" dirty="0"/>
          </a:p>
        </p:txBody>
      </p:sp>
    </p:spTree>
    <p:extLst>
      <p:ext uri="{BB962C8B-B14F-4D97-AF65-F5344CB8AC3E}">
        <p14:creationId xmlns:p14="http://schemas.microsoft.com/office/powerpoint/2010/main" val="5533300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5327"/>
          </a:xfrm>
        </p:spPr>
        <p:txBody>
          <a:bodyPr/>
          <a:lstStyle/>
          <a:p>
            <a:r>
              <a:rPr lang="en-US" dirty="0" smtClean="0"/>
              <a:t>Local vs. Global Miss Rates</a:t>
            </a:r>
            <a:endParaRPr lang="en-US" dirty="0"/>
          </a:p>
        </p:txBody>
      </p:sp>
      <p:sp>
        <p:nvSpPr>
          <p:cNvPr id="3" name="Content Placeholder 2"/>
          <p:cNvSpPr>
            <a:spLocks noGrp="1"/>
          </p:cNvSpPr>
          <p:nvPr>
            <p:ph idx="1"/>
          </p:nvPr>
        </p:nvSpPr>
        <p:spPr>
          <a:xfrm>
            <a:off x="274962" y="1208749"/>
            <a:ext cx="8648098" cy="5649251"/>
          </a:xfrm>
        </p:spPr>
        <p:txBody>
          <a:bodyPr>
            <a:normAutofit fontScale="92500" lnSpcReduction="10000"/>
          </a:bodyPr>
          <a:lstStyle/>
          <a:p>
            <a:pPr>
              <a:buClr>
                <a:schemeClr val="tx1"/>
              </a:buClr>
            </a:pPr>
            <a:r>
              <a:rPr lang="en-US" i="1" dirty="0" smtClean="0">
                <a:solidFill>
                  <a:srgbClr val="0000FF"/>
                </a:solidFill>
              </a:rPr>
              <a:t>Local miss rate </a:t>
            </a:r>
            <a:r>
              <a:rPr lang="en-US" dirty="0" smtClean="0"/>
              <a:t>– the fraction of references to one level of a cache that miss</a:t>
            </a:r>
          </a:p>
          <a:p>
            <a:pPr marL="742950" lvl="2" indent="-342900">
              <a:buClr>
                <a:schemeClr val="tx1"/>
              </a:buClr>
            </a:pPr>
            <a:r>
              <a:rPr lang="en-US" dirty="0" smtClean="0"/>
              <a:t>Local Miss rate L2$ = $L2 Misses / L1$ Misses</a:t>
            </a:r>
          </a:p>
          <a:p>
            <a:pPr>
              <a:buClr>
                <a:schemeClr val="tx1"/>
              </a:buClr>
            </a:pPr>
            <a:r>
              <a:rPr lang="en-US" i="1" dirty="0" smtClean="0">
                <a:solidFill>
                  <a:srgbClr val="0000FF"/>
                </a:solidFill>
              </a:rPr>
              <a:t>Global miss rate </a:t>
            </a:r>
            <a:r>
              <a:rPr lang="en-US" dirty="0" smtClean="0"/>
              <a:t>– the fraction of references that miss in all levels of a multilevel cache</a:t>
            </a:r>
          </a:p>
          <a:p>
            <a:pPr marL="400050" lvl="2" indent="0">
              <a:buNone/>
            </a:pPr>
            <a:r>
              <a:rPr lang="en-US" sz="2800" dirty="0" smtClean="0">
                <a:solidFill>
                  <a:srgbClr val="000000"/>
                </a:solidFill>
              </a:rPr>
              <a:t>L2$ Global Miss rate = L2$ Misses / Total Accesses</a:t>
            </a:r>
          </a:p>
          <a:p>
            <a:pPr marL="342900" lvl="1" indent="-342900">
              <a:buNone/>
            </a:pPr>
            <a:r>
              <a:rPr lang="en-US" dirty="0" smtClean="0">
                <a:solidFill>
                  <a:srgbClr val="000000"/>
                </a:solidFill>
              </a:rPr>
              <a:t>	= L2$ Misses / L1$ Misses x L1$ Misses / Total Accesses</a:t>
            </a:r>
          </a:p>
          <a:p>
            <a:pPr marL="342900" lvl="1" indent="-342900">
              <a:buNone/>
            </a:pPr>
            <a:r>
              <a:rPr lang="en-US" dirty="0" smtClean="0">
                <a:solidFill>
                  <a:srgbClr val="000000"/>
                </a:solidFill>
              </a:rPr>
              <a:t>	= Local Miss rate L2$ x Local Miss rate L1$</a:t>
            </a:r>
          </a:p>
          <a:p>
            <a:pPr marL="342900" lvl="1" indent="-342900">
              <a:buNone/>
            </a:pPr>
            <a:endParaRPr lang="en-US" dirty="0" smtClean="0">
              <a:solidFill>
                <a:srgbClr val="000000"/>
              </a:solidFill>
            </a:endParaRPr>
          </a:p>
          <a:p>
            <a:pPr marL="342900" lvl="1" indent="-342900">
              <a:buFont typeface="Arial"/>
              <a:buChar char="•"/>
            </a:pPr>
            <a:r>
              <a:rPr lang="en-US" dirty="0" smtClean="0">
                <a:solidFill>
                  <a:srgbClr val="000000"/>
                </a:solidFill>
              </a:rPr>
              <a:t>AMAT =  Time for a hit  +  Miss rate </a:t>
            </a:r>
            <a:r>
              <a:rPr lang="en-US" dirty="0" err="1" smtClean="0">
                <a:solidFill>
                  <a:srgbClr val="000000"/>
                </a:solidFill>
              </a:rPr>
              <a:t>x</a:t>
            </a:r>
            <a:r>
              <a:rPr lang="en-US" dirty="0" smtClean="0">
                <a:solidFill>
                  <a:srgbClr val="000000"/>
                </a:solidFill>
              </a:rPr>
              <a:t> Miss penalty</a:t>
            </a:r>
          </a:p>
          <a:p>
            <a:pPr marL="342900" lvl="1" indent="-342900">
              <a:buFont typeface="Arial"/>
              <a:buChar char="•"/>
            </a:pPr>
            <a:r>
              <a:rPr lang="en-US" dirty="0" smtClean="0">
                <a:solidFill>
                  <a:srgbClr val="000000"/>
                </a:solidFill>
              </a:rPr>
              <a:t>AMAT =  Time for a L1$ hit  + (local) Miss rate L1$ x </a:t>
            </a:r>
            <a:br>
              <a:rPr lang="en-US" dirty="0" smtClean="0">
                <a:solidFill>
                  <a:srgbClr val="000000"/>
                </a:solidFill>
              </a:rPr>
            </a:br>
            <a:r>
              <a:rPr lang="en-US" dirty="0" smtClean="0">
                <a:solidFill>
                  <a:srgbClr val="000000"/>
                </a:solidFill>
              </a:rPr>
              <a:t>(Time for a L2$ hit + (local) Miss rate L2$ x L2$ Miss penalty)</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4647498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pic>
        <p:nvPicPr>
          <p:cNvPr id="95236" name="Picture 4" descr="f05-39-P374493"/>
          <p:cNvPicPr>
            <a:picLocks noChangeAspect="1" noChangeArrowheads="1"/>
          </p:cNvPicPr>
          <p:nvPr/>
        </p:nvPicPr>
        <p:blipFill>
          <a:blip r:embed="rId3"/>
          <a:srcRect/>
          <a:stretch>
            <a:fillRect/>
          </a:stretch>
        </p:blipFill>
        <p:spPr bwMode="auto">
          <a:xfrm>
            <a:off x="776817" y="333375"/>
            <a:ext cx="7614195" cy="5999692"/>
          </a:xfrm>
          <a:prstGeom prst="rect">
            <a:avLst/>
          </a:prstGeom>
          <a:noFill/>
          <a:ln w="9525">
            <a:noFill/>
            <a:miter lim="800000"/>
            <a:headEnd/>
            <a:tailEnd/>
          </a:ln>
        </p:spPr>
      </p:pic>
      <p:sp>
        <p:nvSpPr>
          <p:cNvPr id="9" name="Rectangle 8"/>
          <p:cNvSpPr/>
          <p:nvPr/>
        </p:nvSpPr>
        <p:spPr>
          <a:xfrm>
            <a:off x="829068" y="1446575"/>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22710" y="3221962"/>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6352" y="4997349"/>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62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724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8278"/>
            <a:ext cx="8229600" cy="1143000"/>
          </a:xfrm>
        </p:spPr>
        <p:txBody>
          <a:bodyPr/>
          <a:lstStyle/>
          <a:p>
            <a:r>
              <a:rPr lang="en-US" dirty="0" smtClean="0"/>
              <a:t>On a 2012 Retina MBP</a:t>
            </a:r>
            <a:endParaRPr lang="en-US" dirty="0"/>
          </a:p>
        </p:txBody>
      </p:sp>
      <p:sp>
        <p:nvSpPr>
          <p:cNvPr id="6" name="Content Placeholder 5"/>
          <p:cNvSpPr>
            <a:spLocks noGrp="1"/>
          </p:cNvSpPr>
          <p:nvPr>
            <p:ph idx="1"/>
          </p:nvPr>
        </p:nvSpPr>
        <p:spPr>
          <a:xfrm>
            <a:off x="102633" y="612444"/>
            <a:ext cx="8941941" cy="4525963"/>
          </a:xfrm>
        </p:spPr>
        <p:txBody>
          <a:bodyPr>
            <a:noAutofit/>
          </a:bodyPr>
          <a:lstStyle/>
          <a:p>
            <a:pPr marL="0" indent="0">
              <a:buNone/>
            </a:pPr>
            <a:r>
              <a:rPr lang="en-US" sz="2000" dirty="0">
                <a:latin typeface="Courier New"/>
                <a:cs typeface="Courier New"/>
              </a:rPr>
              <a:t>~ » </a:t>
            </a:r>
            <a:r>
              <a:rPr lang="en-US" sz="2000" dirty="0" err="1">
                <a:latin typeface="Courier New"/>
                <a:cs typeface="Courier New"/>
              </a:rPr>
              <a:t>sudo</a:t>
            </a:r>
            <a:r>
              <a:rPr lang="en-US" sz="2000" dirty="0">
                <a:latin typeface="Courier New"/>
                <a:cs typeface="Courier New"/>
              </a:rPr>
              <a:t> </a:t>
            </a:r>
            <a:r>
              <a:rPr lang="en-US" sz="2000" dirty="0" err="1">
                <a:latin typeface="Courier New"/>
                <a:cs typeface="Courier New"/>
              </a:rPr>
              <a:t>sysctl</a:t>
            </a:r>
            <a:r>
              <a:rPr lang="en-US" sz="2000" dirty="0">
                <a:latin typeface="Courier New"/>
                <a:cs typeface="Courier New"/>
              </a:rPr>
              <a:t> -a | </a:t>
            </a:r>
            <a:r>
              <a:rPr lang="en-US" sz="2000" dirty="0" err="1">
                <a:latin typeface="Courier New"/>
                <a:cs typeface="Courier New"/>
              </a:rPr>
              <a:t>grep</a:t>
            </a:r>
            <a:r>
              <a:rPr lang="en-US" sz="2000" dirty="0">
                <a:latin typeface="Courier New"/>
                <a:cs typeface="Courier New"/>
              </a:rPr>
              <a:t> cache </a:t>
            </a:r>
            <a:r>
              <a:rPr lang="en-US" sz="2000" dirty="0" smtClean="0">
                <a:latin typeface="Courier New"/>
                <a:cs typeface="Courier New"/>
              </a:rPr>
              <a:t>   </a:t>
            </a:r>
          </a:p>
          <a:p>
            <a:pPr marL="0" indent="0">
              <a:buNone/>
            </a:pPr>
            <a:r>
              <a:rPr lang="en-US" sz="2000" dirty="0" err="1" smtClean="0">
                <a:latin typeface="Courier New"/>
                <a:cs typeface="Courier New"/>
              </a:rPr>
              <a:t>hw.cachelinesize</a:t>
            </a:r>
            <a:r>
              <a:rPr lang="en-US" sz="2000" dirty="0" smtClean="0">
                <a:latin typeface="Courier New"/>
                <a:cs typeface="Courier New"/>
              </a:rPr>
              <a:t> </a:t>
            </a:r>
            <a:r>
              <a:rPr lang="en-US" sz="2000" dirty="0">
                <a:latin typeface="Courier New"/>
                <a:cs typeface="Courier New"/>
              </a:rPr>
              <a:t>= 64</a:t>
            </a:r>
          </a:p>
          <a:p>
            <a:pPr marL="0" indent="0">
              <a:buNone/>
            </a:pPr>
            <a:r>
              <a:rPr lang="en-US" sz="2000" dirty="0">
                <a:latin typeface="Courier New"/>
                <a:cs typeface="Courier New"/>
              </a:rPr>
              <a:t>hw.l1icachesize = 32768</a:t>
            </a:r>
          </a:p>
          <a:p>
            <a:pPr marL="0" indent="0">
              <a:buNone/>
            </a:pPr>
            <a:r>
              <a:rPr lang="en-US" sz="2000" dirty="0">
                <a:latin typeface="Courier New"/>
                <a:cs typeface="Courier New"/>
              </a:rPr>
              <a:t>hw.l1dcachesize = 32768</a:t>
            </a:r>
          </a:p>
          <a:p>
            <a:pPr marL="0" indent="0">
              <a:buNone/>
            </a:pPr>
            <a:r>
              <a:rPr lang="en-US" sz="2000" dirty="0">
                <a:latin typeface="Courier New"/>
                <a:cs typeface="Courier New"/>
              </a:rPr>
              <a:t>hw.l2cachesize = 262144</a:t>
            </a:r>
          </a:p>
          <a:p>
            <a:pPr marL="0" indent="0">
              <a:buNone/>
            </a:pPr>
            <a:r>
              <a:rPr lang="en-US" sz="2000" dirty="0">
                <a:latin typeface="Courier New"/>
                <a:cs typeface="Courier New"/>
              </a:rPr>
              <a:t>hw.l3cachesize = 6291456</a:t>
            </a:r>
          </a:p>
          <a:p>
            <a:pPr marL="0" indent="0">
              <a:buNone/>
            </a:pPr>
            <a:r>
              <a:rPr lang="en-US" sz="2000" dirty="0" err="1">
                <a:latin typeface="Courier New"/>
                <a:cs typeface="Courier New"/>
              </a:rPr>
              <a:t>kern.flush_cache_on_write</a:t>
            </a:r>
            <a:r>
              <a:rPr lang="en-US" sz="2000" dirty="0">
                <a:latin typeface="Courier New"/>
                <a:cs typeface="Courier New"/>
              </a:rPr>
              <a:t>: 0</a:t>
            </a:r>
          </a:p>
          <a:p>
            <a:pPr marL="0" indent="0">
              <a:buNone/>
            </a:pPr>
            <a:r>
              <a:rPr lang="en-US" sz="2000" dirty="0" err="1">
                <a:latin typeface="Courier New"/>
                <a:cs typeface="Courier New"/>
              </a:rPr>
              <a:t>kern.namecache_disabled</a:t>
            </a:r>
            <a:r>
              <a:rPr lang="en-US" sz="2000" dirty="0">
                <a:latin typeface="Courier New"/>
                <a:cs typeface="Courier New"/>
              </a:rPr>
              <a:t>: 0</a:t>
            </a:r>
          </a:p>
          <a:p>
            <a:pPr marL="0" indent="0">
              <a:buNone/>
            </a:pPr>
            <a:r>
              <a:rPr lang="en-US" sz="2000" dirty="0" err="1">
                <a:latin typeface="Courier New"/>
                <a:cs typeface="Courier New"/>
              </a:rPr>
              <a:t>vm.vm_page_filecache_min</a:t>
            </a:r>
            <a:r>
              <a:rPr lang="en-US" sz="2000" dirty="0">
                <a:latin typeface="Courier New"/>
                <a:cs typeface="Courier New"/>
              </a:rPr>
              <a:t>: 209715</a:t>
            </a:r>
          </a:p>
          <a:p>
            <a:pPr marL="0" indent="0">
              <a:buNone/>
            </a:pPr>
            <a:r>
              <a:rPr lang="en-US" sz="2000" dirty="0" err="1">
                <a:latin typeface="Courier New"/>
                <a:cs typeface="Courier New"/>
              </a:rPr>
              <a:t>vfs.generic.nfs.client.access_cache_timeout</a:t>
            </a:r>
            <a:r>
              <a:rPr lang="en-US" sz="2000" dirty="0">
                <a:latin typeface="Courier New"/>
                <a:cs typeface="Courier New"/>
              </a:rPr>
              <a:t>: 60</a:t>
            </a:r>
          </a:p>
          <a:p>
            <a:pPr marL="0" indent="0">
              <a:buNone/>
            </a:pPr>
            <a:r>
              <a:rPr lang="en-US" sz="2000" dirty="0" err="1">
                <a:latin typeface="Courier New"/>
                <a:cs typeface="Courier New"/>
              </a:rPr>
              <a:t>vfs.generic.nfs.server.reqcache_size</a:t>
            </a:r>
            <a:r>
              <a:rPr lang="en-US" sz="2000" dirty="0">
                <a:latin typeface="Courier New"/>
                <a:cs typeface="Courier New"/>
              </a:rPr>
              <a:t>: 64</a:t>
            </a:r>
          </a:p>
          <a:p>
            <a:pPr marL="0" indent="0">
              <a:buNone/>
            </a:pPr>
            <a:r>
              <a:rPr lang="en-US" sz="2000" dirty="0" err="1">
                <a:latin typeface="Courier New"/>
                <a:cs typeface="Courier New"/>
              </a:rPr>
              <a:t>net.inet.ip.rtmaxcache</a:t>
            </a:r>
            <a:r>
              <a:rPr lang="en-US" sz="2000" dirty="0">
                <a:latin typeface="Courier New"/>
                <a:cs typeface="Courier New"/>
              </a:rPr>
              <a:t>: 128</a:t>
            </a:r>
          </a:p>
          <a:p>
            <a:pPr marL="0" indent="0">
              <a:buNone/>
            </a:pPr>
            <a:r>
              <a:rPr lang="en-US" sz="2000" dirty="0">
                <a:latin typeface="Courier New"/>
                <a:cs typeface="Courier New"/>
              </a:rPr>
              <a:t>net.inet6.ip6.rtmaxcache: 128</a:t>
            </a:r>
          </a:p>
          <a:p>
            <a:pPr marL="0" indent="0">
              <a:buNone/>
            </a:pPr>
            <a:r>
              <a:rPr lang="en-US" sz="2000" dirty="0" err="1">
                <a:latin typeface="Courier New"/>
                <a:cs typeface="Courier New"/>
              </a:rPr>
              <a:t>hw.cacheconfig</a:t>
            </a:r>
            <a:r>
              <a:rPr lang="en-US" sz="2000" dirty="0">
                <a:latin typeface="Courier New"/>
                <a:cs typeface="Courier New"/>
              </a:rPr>
              <a:t>: 8 2 2 8 0 0 0 0 0 0</a:t>
            </a:r>
          </a:p>
          <a:p>
            <a:pPr marL="0" indent="0">
              <a:buNone/>
            </a:pPr>
            <a:r>
              <a:rPr lang="en-US" sz="2000" dirty="0" err="1">
                <a:latin typeface="Courier New"/>
                <a:cs typeface="Courier New"/>
              </a:rPr>
              <a:t>hw.cachesize</a:t>
            </a:r>
            <a:r>
              <a:rPr lang="en-US" sz="2000" dirty="0">
                <a:latin typeface="Courier New"/>
                <a:cs typeface="Courier New"/>
              </a:rPr>
              <a:t>: 17179869184 32768 262144 6291456 0 0 0 0 </a:t>
            </a:r>
            <a:r>
              <a:rPr lang="en-US" sz="2000" dirty="0" smtClean="0">
                <a:latin typeface="Courier New"/>
                <a:cs typeface="Courier New"/>
              </a:rPr>
              <a:t>0</a:t>
            </a:r>
            <a:endParaRPr lang="en-US" sz="2000" dirty="0">
              <a:latin typeface="Courier New"/>
              <a:cs typeface="Courier New"/>
            </a:endParaRPr>
          </a:p>
          <a:p>
            <a:pPr marL="0" indent="0">
              <a:buNone/>
            </a:pPr>
            <a:r>
              <a:rPr lang="en-US" sz="2000" dirty="0" err="1">
                <a:latin typeface="Courier New"/>
                <a:cs typeface="Courier New"/>
              </a:rPr>
              <a:t>hw.cachelinesize</a:t>
            </a:r>
            <a:r>
              <a:rPr lang="en-US" sz="2000" dirty="0">
                <a:latin typeface="Courier New"/>
                <a:cs typeface="Courier New"/>
              </a:rPr>
              <a:t>: 64</a:t>
            </a:r>
          </a:p>
          <a:p>
            <a:pPr marL="0" indent="0">
              <a:buNone/>
            </a:pPr>
            <a:r>
              <a:rPr lang="en-US" sz="2000" dirty="0">
                <a:latin typeface="Courier New"/>
                <a:cs typeface="Courier New"/>
              </a:rPr>
              <a:t>hw.l1icachesize: 32768</a:t>
            </a:r>
          </a:p>
          <a:p>
            <a:pPr marL="0" indent="0">
              <a:buNone/>
            </a:pPr>
            <a:r>
              <a:rPr lang="en-US" sz="2000" dirty="0">
                <a:latin typeface="Courier New"/>
                <a:cs typeface="Courier New"/>
              </a:rPr>
              <a:t>hw.l1dcachesize: 32768</a:t>
            </a:r>
          </a:p>
          <a:p>
            <a:pPr marL="0" indent="0">
              <a:buNone/>
            </a:pPr>
            <a:r>
              <a:rPr lang="en-US" sz="2000" dirty="0">
                <a:latin typeface="Courier New"/>
                <a:cs typeface="Courier New"/>
              </a:rPr>
              <a:t>hw.l2cachesize: 262144</a:t>
            </a:r>
          </a:p>
          <a:p>
            <a:pPr marL="0" indent="0">
              <a:buNone/>
            </a:pPr>
            <a:r>
              <a:rPr lang="en-US" sz="2000" dirty="0">
                <a:latin typeface="Courier New"/>
                <a:cs typeface="Courier New"/>
              </a:rPr>
              <a:t>hw.l3cachesize: 6291456</a:t>
            </a:r>
          </a:p>
          <a:p>
            <a:pPr marL="0" indent="0">
              <a:buNone/>
            </a:pPr>
            <a:r>
              <a:rPr lang="en-US" sz="2000" dirty="0" err="1">
                <a:latin typeface="Courier New"/>
                <a:cs typeface="Courier New"/>
              </a:rPr>
              <a:t>machdep.cpu.cache.linesize</a:t>
            </a:r>
            <a:r>
              <a:rPr lang="en-US" sz="2000" dirty="0">
                <a:latin typeface="Courier New"/>
                <a:cs typeface="Courier New"/>
              </a:rPr>
              <a:t>: 64</a:t>
            </a:r>
          </a:p>
          <a:p>
            <a:pPr marL="0" indent="0">
              <a:buNone/>
            </a:pPr>
            <a:r>
              <a:rPr lang="en-US" sz="2000" dirty="0">
                <a:latin typeface="Courier New"/>
                <a:cs typeface="Courier New"/>
              </a:rPr>
              <a:t>machdep.cpu.cache.L2_associativity: 8</a:t>
            </a:r>
          </a:p>
          <a:p>
            <a:pPr marL="0" indent="0">
              <a:buNone/>
            </a:pPr>
            <a:r>
              <a:rPr lang="en-US" sz="2000" dirty="0" err="1">
                <a:latin typeface="Courier New"/>
                <a:cs typeface="Courier New"/>
              </a:rPr>
              <a:t>machdep.cpu.cache.size</a:t>
            </a:r>
            <a:r>
              <a:rPr lang="en-US" sz="2000" dirty="0">
                <a:latin typeface="Courier New"/>
                <a:cs typeface="Courier New"/>
              </a:rPr>
              <a:t>: 256</a:t>
            </a:r>
          </a:p>
          <a:p>
            <a:pPr marL="0" indent="0">
              <a:buNone/>
            </a:pPr>
            <a:r>
              <a:rPr lang="en-US" sz="2000" dirty="0">
                <a:latin typeface="Courier New"/>
                <a:cs typeface="Courier New"/>
              </a:rPr>
              <a:t>------------------------------------------------------------</a:t>
            </a:r>
          </a:p>
        </p:txBody>
      </p:sp>
      <p:sp>
        <p:nvSpPr>
          <p:cNvPr id="4" name="Slide Number Placeholder 3"/>
          <p:cNvSpPr>
            <a:spLocks noGrp="1"/>
          </p:cNvSpPr>
          <p:nvPr>
            <p:ph type="sldNum" sz="quarter" idx="12"/>
          </p:nvPr>
        </p:nvSpPr>
        <p:spPr/>
        <p:txBody>
          <a:bodyPr/>
          <a:lstStyle/>
          <a:p>
            <a:fld id="{3CC63E4C-4642-794D-A2FD-70F6B81535F5}" type="slidenum">
              <a:rPr lang="en-US" smtClean="0"/>
              <a:pPr/>
              <a:t>29</a:t>
            </a:fld>
            <a:endParaRPr lang="en-US" dirty="0"/>
          </a:p>
        </p:txBody>
      </p:sp>
      <p:sp>
        <p:nvSpPr>
          <p:cNvPr id="2" name="TextBox 1"/>
          <p:cNvSpPr txBox="1"/>
          <p:nvPr/>
        </p:nvSpPr>
        <p:spPr>
          <a:xfrm>
            <a:off x="5157331" y="1039042"/>
            <a:ext cx="3986669" cy="1754327"/>
          </a:xfrm>
          <a:prstGeom prst="rect">
            <a:avLst/>
          </a:prstGeom>
          <a:noFill/>
        </p:spPr>
        <p:txBody>
          <a:bodyPr wrap="square" rtlCol="0">
            <a:spAutoFit/>
          </a:bodyPr>
          <a:lstStyle/>
          <a:p>
            <a:r>
              <a:rPr lang="en-US" dirty="0" smtClean="0"/>
              <a:t>On a hive machine, run:</a:t>
            </a:r>
          </a:p>
          <a:p>
            <a:r>
              <a:rPr lang="en-US" dirty="0">
                <a:latin typeface="Courier New"/>
                <a:cs typeface="Courier New"/>
              </a:rPr>
              <a:t>cat /sys/devices/system/</a:t>
            </a:r>
            <a:r>
              <a:rPr lang="en-US" dirty="0" err="1">
                <a:latin typeface="Courier New"/>
                <a:cs typeface="Courier New"/>
              </a:rPr>
              <a:t>cpu</a:t>
            </a:r>
            <a:r>
              <a:rPr lang="en-US" dirty="0">
                <a:latin typeface="Courier New"/>
                <a:cs typeface="Courier New"/>
              </a:rPr>
              <a:t>/cpu0/cache/index0/</a:t>
            </a:r>
            <a:r>
              <a:rPr lang="en-US" dirty="0" smtClean="0">
                <a:latin typeface="Courier New"/>
                <a:cs typeface="Courier New"/>
              </a:rPr>
              <a:t>*</a:t>
            </a:r>
          </a:p>
          <a:p>
            <a:endParaRPr lang="en-US" dirty="0">
              <a:latin typeface="Courier New"/>
              <a:cs typeface="Courier New"/>
            </a:endParaRPr>
          </a:p>
          <a:p>
            <a:r>
              <a:rPr lang="en-US" dirty="0" smtClean="0">
                <a:latin typeface="+mj-lt"/>
                <a:cs typeface="Courier New"/>
              </a:rPr>
              <a:t>A cool thing about Unix: you can poke around by reading files</a:t>
            </a:r>
            <a:endParaRPr lang="en-US" dirty="0">
              <a:latin typeface="+mj-lt"/>
              <a:cs typeface="Courier New"/>
            </a:endParaRPr>
          </a:p>
        </p:txBody>
      </p:sp>
    </p:spTree>
    <p:extLst>
      <p:ext uri="{BB962C8B-B14F-4D97-AF65-F5344CB8AC3E}">
        <p14:creationId xmlns:p14="http://schemas.microsoft.com/office/powerpoint/2010/main" val="2767786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Caches Review</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
        <p:nvSpPr>
          <p:cNvPr id="7" name="Content Placeholder 2"/>
          <p:cNvSpPr txBox="1">
            <a:spLocks/>
          </p:cNvSpPr>
          <p:nvPr/>
        </p:nvSpPr>
        <p:spPr>
          <a:xfrm>
            <a:off x="444500" y="1219198"/>
            <a:ext cx="8394700" cy="5638801"/>
          </a:xfrm>
          <a:prstGeom prst="rect">
            <a:avLst/>
          </a:prstGeom>
        </p:spPr>
        <p:txBody>
          <a:bodyPr vert="horz" lIns="91440" tIns="45720" rIns="91440" bIns="45720" rtlCol="0">
            <a:normAutofit/>
          </a:bodyPr>
          <a:lstStyle/>
          <a:p>
            <a:pPr marL="457200" indent="-457200">
              <a:buFont typeface="Arial"/>
              <a:buChar char="•"/>
            </a:pPr>
            <a:r>
              <a:rPr lang="en-US" sz="3200" dirty="0" smtClean="0"/>
              <a:t>Processor issues addresses, cache breaks them into Tag/Index/Offset</a:t>
            </a:r>
          </a:p>
          <a:p>
            <a:pPr marL="457200" indent="-457200">
              <a:buFont typeface="Arial"/>
              <a:buChar char="•"/>
            </a:pPr>
            <a:r>
              <a:rPr lang="en-US" sz="3200" dirty="0" smtClean="0"/>
              <a:t>Direct-Mapped vs. Set-Associative vs. Fully Associative</a:t>
            </a:r>
          </a:p>
          <a:p>
            <a:pPr marL="457200" indent="-457200">
              <a:buFont typeface="Arial"/>
              <a:buChar char="•"/>
            </a:pPr>
            <a:r>
              <a:rPr lang="en-US" sz="3200" dirty="0" smtClean="0"/>
              <a:t>AMAT = Hit Time + Miss Rate * Miss Penalty</a:t>
            </a:r>
          </a:p>
          <a:p>
            <a:pPr marL="457200" indent="-457200">
              <a:buFont typeface="Arial"/>
              <a:buChar char="•"/>
            </a:pPr>
            <a:r>
              <a:rPr lang="en-US" sz="3200" dirty="0" smtClean="0"/>
              <a:t>3 Cs of cache misses: Compulsory, Capacity, Conflict</a:t>
            </a:r>
          </a:p>
          <a:p>
            <a:pPr marL="457200" indent="-457200">
              <a:buFont typeface="Arial"/>
              <a:buChar char="•"/>
            </a:pPr>
            <a:r>
              <a:rPr lang="en-US" sz="3200" dirty="0" smtClean="0"/>
              <a:t>Effect of cache parameters on performance</a:t>
            </a:r>
          </a:p>
        </p:txBody>
      </p:sp>
    </p:spTree>
    <p:extLst>
      <p:ext uri="{BB962C8B-B14F-4D97-AF65-F5344CB8AC3E}">
        <p14:creationId xmlns:p14="http://schemas.microsoft.com/office/powerpoint/2010/main" val="22147282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0"/>
            <a:ext cx="8229600" cy="1143000"/>
          </a:xfrm>
        </p:spPr>
        <p:txBody>
          <a:bodyPr>
            <a:normAutofit fontScale="90000"/>
          </a:bodyPr>
          <a:lstStyle/>
          <a:p>
            <a:r>
              <a:rPr lang="en-US" dirty="0" smtClean="0"/>
              <a:t>CPI/Miss Rates/DRAM Access</a:t>
            </a:r>
            <a:br>
              <a:rPr lang="en-US" dirty="0" smtClean="0"/>
            </a:br>
            <a:r>
              <a:rPr lang="en-US" dirty="0" smtClean="0"/>
              <a:t>SpecInt2006</a:t>
            </a:r>
            <a:endParaRPr lang="en-US" dirty="0"/>
          </a:p>
        </p:txBody>
      </p:sp>
      <p:sp>
        <p:nvSpPr>
          <p:cNvPr id="5" name="Date Placeholder 4"/>
          <p:cNvSpPr>
            <a:spLocks noGrp="1"/>
          </p:cNvSpPr>
          <p:nvPr>
            <p:ph type="dt" sz="half" idx="10"/>
          </p:nvPr>
        </p:nvSpPr>
        <p:spPr/>
        <p:txBody>
          <a:bodyPr/>
          <a:lstStyle/>
          <a:p>
            <a:fld id="{1D0ACF0D-CB47-5946-A897-A92E77ED73E4}" type="datetime1">
              <a:rPr lang="en-US" smtClean="0"/>
              <a:pPr/>
              <a:t>7/20/15</a:t>
            </a:fld>
            <a:endParaRPr lang="en-US"/>
          </a:p>
        </p:txBody>
      </p:sp>
      <p:sp>
        <p:nvSpPr>
          <p:cNvPr id="97282" name="Footer Placeholder 3"/>
          <p:cNvSpPr>
            <a:spLocks noGrp="1"/>
          </p:cNvSpPr>
          <p:nvPr>
            <p:ph type="ftr" sz="quarter" idx="11"/>
          </p:nvPr>
        </p:nvSpPr>
        <p:spPr>
          <a:noFill/>
        </p:spPr>
        <p:txBody>
          <a:bodyPr/>
          <a:lstStyle/>
          <a:p>
            <a:r>
              <a:rPr lang="en-US" dirty="0" smtClean="0"/>
              <a:t>Fall 2013 -- Lecture #12</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pic>
        <p:nvPicPr>
          <p:cNvPr id="97284" name="Picture 4" descr="f05-40-P374493"/>
          <p:cNvPicPr>
            <a:picLocks noChangeAspect="1" noChangeArrowheads="1"/>
          </p:cNvPicPr>
          <p:nvPr/>
        </p:nvPicPr>
        <p:blipFill>
          <a:blip r:embed="rId3"/>
          <a:srcRect/>
          <a:stretch>
            <a:fillRect/>
          </a:stretch>
        </p:blipFill>
        <p:spPr bwMode="auto">
          <a:xfrm>
            <a:off x="71760" y="1465125"/>
            <a:ext cx="9011352" cy="5392875"/>
          </a:xfrm>
          <a:prstGeom prst="rect">
            <a:avLst/>
          </a:prstGeom>
          <a:noFill/>
          <a:ln w="9525">
            <a:noFill/>
            <a:miter lim="800000"/>
            <a:headEnd/>
            <a:tailEnd/>
          </a:ln>
        </p:spPr>
      </p:pic>
      <p:sp>
        <p:nvSpPr>
          <p:cNvPr id="8" name="TextBox 7"/>
          <p:cNvSpPr txBox="1"/>
          <p:nvPr/>
        </p:nvSpPr>
        <p:spPr>
          <a:xfrm>
            <a:off x="6814147" y="1149609"/>
            <a:ext cx="2183373" cy="369332"/>
          </a:xfrm>
          <a:prstGeom prst="rect">
            <a:avLst/>
          </a:prstGeom>
          <a:noFill/>
        </p:spPr>
        <p:txBody>
          <a:bodyPr wrap="none" rtlCol="0">
            <a:spAutoFit/>
          </a:bodyPr>
          <a:lstStyle/>
          <a:p>
            <a:r>
              <a:rPr lang="en-US" dirty="0" smtClean="0"/>
              <a:t>Instructions and Data</a:t>
            </a:r>
            <a:endParaRPr lang="en-US" dirty="0"/>
          </a:p>
        </p:txBody>
      </p:sp>
      <p:sp>
        <p:nvSpPr>
          <p:cNvPr id="9" name="TextBox 8"/>
          <p:cNvSpPr txBox="1"/>
          <p:nvPr/>
        </p:nvSpPr>
        <p:spPr>
          <a:xfrm>
            <a:off x="3285298" y="1149609"/>
            <a:ext cx="1107996" cy="369332"/>
          </a:xfrm>
          <a:prstGeom prst="rect">
            <a:avLst/>
          </a:prstGeom>
          <a:noFill/>
        </p:spPr>
        <p:txBody>
          <a:bodyPr wrap="none" rtlCol="0">
            <a:spAutoFit/>
          </a:bodyPr>
          <a:lstStyle/>
          <a:p>
            <a:r>
              <a:rPr lang="en-US" dirty="0" smtClean="0"/>
              <a:t>Data Only</a:t>
            </a:r>
            <a:endParaRPr lang="en-US" dirty="0"/>
          </a:p>
        </p:txBody>
      </p:sp>
      <p:sp>
        <p:nvSpPr>
          <p:cNvPr id="10" name="TextBox 9"/>
          <p:cNvSpPr txBox="1"/>
          <p:nvPr/>
        </p:nvSpPr>
        <p:spPr>
          <a:xfrm>
            <a:off x="5246654" y="1140909"/>
            <a:ext cx="1107996" cy="369332"/>
          </a:xfrm>
          <a:prstGeom prst="rect">
            <a:avLst/>
          </a:prstGeom>
          <a:noFill/>
        </p:spPr>
        <p:txBody>
          <a:bodyPr wrap="none" rtlCol="0">
            <a:spAutoFit/>
          </a:bodyPr>
          <a:lstStyle/>
          <a:p>
            <a:r>
              <a:rPr lang="en-US" dirty="0" smtClean="0"/>
              <a:t>Data Only</a:t>
            </a:r>
            <a:endParaRPr lang="en-US" dirty="0"/>
          </a:p>
        </p:txBody>
      </p:sp>
    </p:spTree>
    <p:extLst>
      <p:ext uri="{BB962C8B-B14F-4D97-AF65-F5344CB8AC3E}">
        <p14:creationId xmlns:p14="http://schemas.microsoft.com/office/powerpoint/2010/main" val="601316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9 at 6.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3" y="1423700"/>
            <a:ext cx="9159219" cy="6899623"/>
          </a:xfrm>
          <a:prstGeom prst="rect">
            <a:avLst/>
          </a:prstGeom>
        </p:spPr>
      </p:pic>
      <p:sp>
        <p:nvSpPr>
          <p:cNvPr id="3" name="Title 2"/>
          <p:cNvSpPr>
            <a:spLocks noGrp="1"/>
          </p:cNvSpPr>
          <p:nvPr>
            <p:ph type="title"/>
          </p:nvPr>
        </p:nvSpPr>
        <p:spPr>
          <a:xfrm>
            <a:off x="457200" y="135456"/>
            <a:ext cx="8229600" cy="769231"/>
          </a:xfrm>
        </p:spPr>
        <p:txBody>
          <a:bodyPr>
            <a:normAutofit/>
          </a:bodyPr>
          <a:lstStyle/>
          <a:p>
            <a:r>
              <a:rPr lang="en-US" dirty="0" smtClean="0"/>
              <a:t>Clickers/Peer Instruction</a:t>
            </a:r>
            <a:endParaRPr lang="en-US" dirty="0"/>
          </a:p>
        </p:txBody>
      </p:sp>
      <p:sp>
        <p:nvSpPr>
          <p:cNvPr id="7" name="Content Placeholder 6"/>
          <p:cNvSpPr>
            <a:spLocks noGrp="1"/>
          </p:cNvSpPr>
          <p:nvPr>
            <p:ph idx="1"/>
          </p:nvPr>
        </p:nvSpPr>
        <p:spPr>
          <a:xfrm>
            <a:off x="361520" y="965180"/>
            <a:ext cx="8229600" cy="4525963"/>
          </a:xfrm>
        </p:spPr>
        <p:txBody>
          <a:bodyPr/>
          <a:lstStyle/>
          <a:p>
            <a:r>
              <a:rPr lang="en-US" dirty="0" smtClean="0"/>
              <a:t>Overall, what are L2 and L3 local miss rates?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
        <p:nvSpPr>
          <p:cNvPr id="4" name="TextBox 3"/>
          <p:cNvSpPr txBox="1"/>
          <p:nvPr/>
        </p:nvSpPr>
        <p:spPr>
          <a:xfrm>
            <a:off x="1087362" y="1585329"/>
            <a:ext cx="4274739" cy="2862322"/>
          </a:xfrm>
          <a:prstGeom prst="rect">
            <a:avLst/>
          </a:prstGeom>
          <a:solidFill>
            <a:srgbClr val="FFFFFF"/>
          </a:solidFill>
        </p:spPr>
        <p:txBody>
          <a:bodyPr wrap="square" rtlCol="0">
            <a:spAutoFit/>
          </a:bodyPr>
          <a:lstStyle/>
          <a:p>
            <a:r>
              <a:rPr lang="en-US" sz="3600" b="1" dirty="0">
                <a:solidFill>
                  <a:srgbClr val="FF0000"/>
                </a:solidFill>
              </a:rPr>
              <a:t>A: L2 &gt; 50%, L3 &gt; 50%</a:t>
            </a:r>
          </a:p>
          <a:p>
            <a:r>
              <a:rPr lang="en-US" sz="3600" b="1" dirty="0">
                <a:solidFill>
                  <a:srgbClr val="FF0000"/>
                </a:solidFill>
              </a:rPr>
              <a:t>B: L2 </a:t>
            </a:r>
            <a:r>
              <a:rPr lang="en-US" sz="3600" b="1" dirty="0" smtClean="0">
                <a:solidFill>
                  <a:srgbClr val="FF0000"/>
                </a:solidFill>
              </a:rPr>
              <a:t>&lt; </a:t>
            </a:r>
            <a:r>
              <a:rPr lang="en-US" sz="3600" b="1" dirty="0">
                <a:solidFill>
                  <a:srgbClr val="FF0000"/>
                </a:solidFill>
              </a:rPr>
              <a:t>50%, L3 &lt; 50%</a:t>
            </a:r>
          </a:p>
          <a:p>
            <a:r>
              <a:rPr lang="en-US" sz="3600" b="1" dirty="0">
                <a:solidFill>
                  <a:srgbClr val="FF0000"/>
                </a:solidFill>
              </a:rPr>
              <a:t>C: L2 ~ 50%, L3 ~ 50%</a:t>
            </a:r>
          </a:p>
          <a:p>
            <a:r>
              <a:rPr lang="en-US" sz="3600" b="1" dirty="0" smtClean="0">
                <a:solidFill>
                  <a:srgbClr val="FF0000"/>
                </a:solidFill>
              </a:rPr>
              <a:t>D: L2 &gt; </a:t>
            </a:r>
            <a:r>
              <a:rPr lang="en-US" sz="3600" b="1" dirty="0">
                <a:solidFill>
                  <a:srgbClr val="FF0000"/>
                </a:solidFill>
              </a:rPr>
              <a:t>50%, L3 &lt; 50%</a:t>
            </a:r>
          </a:p>
          <a:p>
            <a:r>
              <a:rPr lang="en-US" sz="3600" b="1" dirty="0" smtClean="0">
                <a:solidFill>
                  <a:srgbClr val="FF0000"/>
                </a:solidFill>
              </a:rPr>
              <a:t>E: L2 </a:t>
            </a:r>
            <a:r>
              <a:rPr lang="en-US" sz="3600" b="1" dirty="0">
                <a:solidFill>
                  <a:srgbClr val="FF0000"/>
                </a:solidFill>
              </a:rPr>
              <a:t>&gt; 50%, L3 ~50</a:t>
            </a:r>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1367876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CS61C In the News</a:t>
            </a:r>
            <a:endParaRPr lang="en-US" dirty="0"/>
          </a:p>
        </p:txBody>
      </p:sp>
      <p:sp>
        <p:nvSpPr>
          <p:cNvPr id="3" name="Content Placeholder 2"/>
          <p:cNvSpPr>
            <a:spLocks noGrp="1"/>
          </p:cNvSpPr>
          <p:nvPr>
            <p:ph idx="1"/>
          </p:nvPr>
        </p:nvSpPr>
        <p:spPr>
          <a:xfrm>
            <a:off x="232833" y="1261533"/>
            <a:ext cx="8593667" cy="5278944"/>
          </a:xfrm>
        </p:spPr>
        <p:txBody>
          <a:bodyPr>
            <a:normAutofit/>
          </a:bodyPr>
          <a:lstStyle/>
          <a:p>
            <a:r>
              <a:rPr lang="en-US" dirty="0" smtClean="0"/>
              <a:t>2 “Privacy-respecting” Laptops on the </a:t>
            </a:r>
            <a:r>
              <a:rPr lang="en-US" dirty="0" err="1" smtClean="0"/>
              <a:t>frontpage</a:t>
            </a:r>
            <a:r>
              <a:rPr lang="en-US" dirty="0" smtClean="0"/>
              <a:t> of Hacker News yesterday:</a:t>
            </a:r>
          </a:p>
          <a:p>
            <a:pPr lvl="1"/>
            <a:r>
              <a:rPr lang="en-US" dirty="0" smtClean="0"/>
              <a:t>The </a:t>
            </a:r>
            <a:r>
              <a:rPr lang="en-US" dirty="0" err="1" smtClean="0"/>
              <a:t>Gluglug</a:t>
            </a:r>
            <a:r>
              <a:rPr lang="en-US" dirty="0" smtClean="0"/>
              <a:t> </a:t>
            </a:r>
            <a:r>
              <a:rPr lang="en-US" dirty="0" err="1" smtClean="0"/>
              <a:t>Libreboot</a:t>
            </a:r>
            <a:r>
              <a:rPr lang="en-US" dirty="0" smtClean="0"/>
              <a:t> X200</a:t>
            </a:r>
          </a:p>
          <a:p>
            <a:pPr lvl="1"/>
            <a:r>
              <a:rPr lang="en-US" dirty="0" smtClean="0"/>
              <a:t>Purism </a:t>
            </a:r>
            <a:r>
              <a:rPr lang="en-US" dirty="0" err="1" smtClean="0"/>
              <a:t>Librem</a:t>
            </a:r>
            <a:r>
              <a:rPr lang="en-US" dirty="0" smtClean="0"/>
              <a:t> 13/15</a:t>
            </a:r>
          </a:p>
          <a:p>
            <a:r>
              <a:rPr lang="en-US" dirty="0" smtClean="0"/>
              <a:t>Why does it matter?</a:t>
            </a:r>
          </a:p>
          <a:p>
            <a:pPr lvl="1"/>
            <a:r>
              <a:rPr lang="en-US" dirty="0" smtClean="0"/>
              <a:t>You can run all the free software you want, but:</a:t>
            </a:r>
          </a:p>
          <a:p>
            <a:pPr lvl="2"/>
            <a:r>
              <a:rPr lang="en-US" dirty="0" smtClean="0"/>
              <a:t>1) Who knows what the hardware is really doing?</a:t>
            </a:r>
          </a:p>
          <a:p>
            <a:pPr lvl="2"/>
            <a:r>
              <a:rPr lang="en-US" dirty="0" smtClean="0"/>
              <a:t>2) </a:t>
            </a:r>
            <a:r>
              <a:rPr lang="en-US" dirty="0" smtClean="0"/>
              <a:t>99.999% </a:t>
            </a:r>
            <a:r>
              <a:rPr lang="en-US" dirty="0" smtClean="0"/>
              <a:t>of your machines still have proprietary “blobs” of driver/firmware code</a:t>
            </a:r>
          </a:p>
          <a:p>
            <a:pPr lvl="3"/>
            <a:r>
              <a:rPr lang="en-US" dirty="0" smtClean="0"/>
              <a:t>(some are even encrypted)</a:t>
            </a:r>
            <a:endParaRPr lang="en-US" dirty="0"/>
          </a:p>
        </p:txBody>
      </p:sp>
      <p:sp>
        <p:nvSpPr>
          <p:cNvPr id="6" name="Slide Number Placeholder 5"/>
          <p:cNvSpPr>
            <a:spLocks noGrp="1"/>
          </p:cNvSpPr>
          <p:nvPr>
            <p:ph type="sldNum" sz="quarter" idx="12"/>
          </p:nvPr>
        </p:nvSpPr>
        <p:spPr/>
        <p:txBody>
          <a:bodyPr/>
          <a:lstStyle/>
          <a:p>
            <a:pPr>
              <a:defRPr/>
            </a:pPr>
            <a:fld id="{0D227FE4-C4DE-B64E-BF78-4F634596A1E9}" type="slidenum">
              <a:rPr lang="en-US" smtClean="0"/>
              <a:pPr>
                <a:defRPr/>
              </a:pPr>
              <a:t>32</a:t>
            </a:fld>
            <a:endParaRPr lang="en-US"/>
          </a:p>
        </p:txBody>
      </p:sp>
      <p:sp>
        <p:nvSpPr>
          <p:cNvPr id="4" name="TextBox 3"/>
          <p:cNvSpPr txBox="1"/>
          <p:nvPr/>
        </p:nvSpPr>
        <p:spPr>
          <a:xfrm>
            <a:off x="260007" y="6200452"/>
            <a:ext cx="7670210" cy="646331"/>
          </a:xfrm>
          <a:prstGeom prst="rect">
            <a:avLst/>
          </a:prstGeom>
          <a:noFill/>
        </p:spPr>
        <p:txBody>
          <a:bodyPr wrap="square" rtlCol="0">
            <a:spAutoFit/>
          </a:bodyPr>
          <a:lstStyle/>
          <a:p>
            <a:r>
              <a:rPr lang="en-US" dirty="0"/>
              <a:t>https://</a:t>
            </a:r>
            <a:r>
              <a:rPr lang="en-US" dirty="0" err="1"/>
              <a:t>news.ycombinator.com</a:t>
            </a:r>
            <a:r>
              <a:rPr lang="en-US" dirty="0"/>
              <a:t>/</a:t>
            </a:r>
            <a:r>
              <a:rPr lang="en-US" dirty="0" err="1"/>
              <a:t>item?id</a:t>
            </a:r>
            <a:r>
              <a:rPr lang="en-US" dirty="0"/>
              <a:t>=</a:t>
            </a:r>
            <a:r>
              <a:rPr lang="en-US" dirty="0" smtClean="0"/>
              <a:t>9912034</a:t>
            </a:r>
          </a:p>
          <a:p>
            <a:r>
              <a:rPr lang="en-US" dirty="0"/>
              <a:t>https://</a:t>
            </a:r>
            <a:r>
              <a:rPr lang="en-US" dirty="0" err="1"/>
              <a:t>news.ycombinator.com</a:t>
            </a:r>
            <a:r>
              <a:rPr lang="en-US" dirty="0"/>
              <a:t>/</a:t>
            </a:r>
            <a:r>
              <a:rPr lang="en-US" dirty="0" err="1"/>
              <a:t>item?id</a:t>
            </a:r>
            <a:r>
              <a:rPr lang="en-US" dirty="0"/>
              <a:t>=9912863</a:t>
            </a:r>
          </a:p>
        </p:txBody>
      </p:sp>
    </p:spTree>
    <p:extLst>
      <p:ext uri="{BB962C8B-B14F-4D97-AF65-F5344CB8AC3E}">
        <p14:creationId xmlns:p14="http://schemas.microsoft.com/office/powerpoint/2010/main" val="5797434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spTree>
    <p:extLst>
      <p:ext uri="{BB962C8B-B14F-4D97-AF65-F5344CB8AC3E}">
        <p14:creationId xmlns:p14="http://schemas.microsoft.com/office/powerpoint/2010/main" val="15917688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6" name="Content Placeholder 5"/>
          <p:cNvSpPr>
            <a:spLocks noGrp="1"/>
          </p:cNvSpPr>
          <p:nvPr>
            <p:ph idx="1"/>
          </p:nvPr>
        </p:nvSpPr>
        <p:spPr>
          <a:xfrm>
            <a:off x="457200" y="1600200"/>
            <a:ext cx="8229600" cy="5160293"/>
          </a:xfrm>
        </p:spPr>
        <p:txBody>
          <a:bodyPr>
            <a:normAutofit fontScale="92500" lnSpcReduction="20000"/>
          </a:bodyPr>
          <a:lstStyle/>
          <a:p>
            <a:r>
              <a:rPr lang="en-US" dirty="0" smtClean="0"/>
              <a:t>Let’s say we’re interested in analyzing program performance with respect to the cache:</a:t>
            </a:r>
          </a:p>
          <a:p>
            <a:pPr marL="0" indent="0">
              <a:buNone/>
            </a:pPr>
            <a:r>
              <a:rPr lang="en-US" dirty="0" smtClean="0">
                <a:latin typeface="Courier New"/>
                <a:cs typeface="Courier New"/>
              </a:rPr>
              <a:t>#define </a:t>
            </a:r>
            <a:r>
              <a:rPr lang="en-US" dirty="0">
                <a:latin typeface="Courier New"/>
                <a:cs typeface="Courier New"/>
              </a:rPr>
              <a:t>SZ </a:t>
            </a:r>
            <a:r>
              <a:rPr lang="en-US" dirty="0" smtClean="0">
                <a:latin typeface="Courier New"/>
                <a:cs typeface="Courier New"/>
              </a:rPr>
              <a:t>2048 // 2^11</a:t>
            </a:r>
          </a:p>
          <a:p>
            <a:pPr marL="0" indent="0">
              <a:buNone/>
            </a:pPr>
            <a:r>
              <a:rPr lang="en-US" dirty="0" err="1" smtClean="0">
                <a:latin typeface="Courier New"/>
                <a:cs typeface="Courier New"/>
              </a:rPr>
              <a:t>int</a:t>
            </a:r>
            <a:r>
              <a:rPr lang="en-US" dirty="0" smtClean="0">
                <a:latin typeface="Courier New"/>
                <a:cs typeface="Courier New"/>
              </a:rPr>
              <a:t> foo() {</a:t>
            </a:r>
          </a:p>
          <a:p>
            <a:pPr marL="0" indent="0">
              <a:buNone/>
            </a:pPr>
            <a:r>
              <a:rPr lang="en-US" dirty="0" smtClean="0">
                <a:latin typeface="Courier New"/>
                <a:cs typeface="Courier New"/>
              </a:rPr>
              <a:t>	</a:t>
            </a:r>
            <a:r>
              <a:rPr lang="en-US" dirty="0" err="1" smtClean="0">
                <a:latin typeface="Courier New"/>
                <a:cs typeface="Courier New"/>
              </a:rPr>
              <a:t>int</a:t>
            </a:r>
            <a:r>
              <a:rPr lang="en-US" dirty="0" smtClean="0">
                <a:latin typeface="Courier New"/>
                <a:cs typeface="Courier New"/>
              </a:rPr>
              <a:t> a[SZ];</a:t>
            </a:r>
          </a:p>
          <a:p>
            <a:pPr marL="0" indent="0">
              <a:buNone/>
            </a:pPr>
            <a:r>
              <a:rPr lang="en-US" dirty="0">
                <a:latin typeface="Courier New"/>
                <a:cs typeface="Courier New"/>
              </a:rPr>
              <a:t>	</a:t>
            </a:r>
            <a:r>
              <a:rPr lang="en-US" dirty="0" err="1" smtClean="0">
                <a:latin typeface="Courier New"/>
                <a:cs typeface="Courier New"/>
              </a:rPr>
              <a:t>int</a:t>
            </a:r>
            <a:r>
              <a:rPr lang="en-US" dirty="0" smtClean="0">
                <a:latin typeface="Courier New"/>
                <a:cs typeface="Courier New"/>
              </a:rPr>
              <a:t> sum = 0;</a:t>
            </a:r>
          </a:p>
          <a:p>
            <a:pPr marL="0" indent="0">
              <a:buNone/>
            </a:pPr>
            <a:r>
              <a:rPr lang="en-US" dirty="0" smtClean="0">
                <a:latin typeface="Courier New"/>
                <a:cs typeface="Courier New"/>
              </a:rPr>
              <a:t>	for (</a:t>
            </a:r>
            <a:r>
              <a:rPr lang="en-US" dirty="0" err="1" smtClean="0">
                <a:latin typeface="Courier New"/>
                <a:cs typeface="Courier New"/>
              </a:rPr>
              <a:t>int</a:t>
            </a:r>
            <a:r>
              <a:rPr lang="en-US" dirty="0" smtClean="0">
                <a:latin typeface="Courier New"/>
                <a:cs typeface="Courier New"/>
              </a:rPr>
              <a:t> </a:t>
            </a:r>
            <a:r>
              <a:rPr lang="en-US" dirty="0" err="1" smtClean="0">
                <a:latin typeface="Courier New"/>
                <a:cs typeface="Courier New"/>
              </a:rPr>
              <a:t>i</a:t>
            </a:r>
            <a:r>
              <a:rPr lang="en-US" dirty="0" smtClean="0">
                <a:latin typeface="Courier New"/>
                <a:cs typeface="Courier New"/>
              </a:rPr>
              <a:t> = 0; </a:t>
            </a:r>
            <a:r>
              <a:rPr lang="en-US" dirty="0" err="1" smtClean="0">
                <a:latin typeface="Courier New"/>
                <a:cs typeface="Courier New"/>
              </a:rPr>
              <a:t>i</a:t>
            </a:r>
            <a:r>
              <a:rPr lang="en-US" dirty="0" smtClean="0">
                <a:latin typeface="Courier New"/>
                <a:cs typeface="Courier New"/>
              </a:rPr>
              <a:t> &lt; SZ; </a:t>
            </a:r>
            <a:r>
              <a:rPr lang="en-US" dirty="0" err="1" smtClean="0">
                <a:latin typeface="Courier New"/>
                <a:cs typeface="Courier New"/>
              </a:rPr>
              <a:t>i</a:t>
            </a:r>
            <a:r>
              <a:rPr lang="en-US" dirty="0" smtClean="0">
                <a:latin typeface="Courier New"/>
                <a:cs typeface="Courier New"/>
              </a:rPr>
              <a:t>++) {</a:t>
            </a:r>
          </a:p>
          <a:p>
            <a:pPr marL="0" indent="0">
              <a:buNone/>
            </a:pPr>
            <a:r>
              <a:rPr lang="en-US" dirty="0">
                <a:latin typeface="Courier New"/>
                <a:cs typeface="Courier New"/>
              </a:rPr>
              <a:t>	</a:t>
            </a:r>
            <a:r>
              <a:rPr lang="en-US" dirty="0" smtClean="0">
                <a:latin typeface="Courier New"/>
                <a:cs typeface="Courier New"/>
              </a:rPr>
              <a:t>	sum += a[</a:t>
            </a:r>
            <a:r>
              <a:rPr lang="en-US" dirty="0" err="1" smtClean="0">
                <a:latin typeface="Courier New"/>
                <a:cs typeface="Courier New"/>
              </a:rPr>
              <a:t>i</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a:t>
            </a:r>
          </a:p>
          <a:p>
            <a:pPr marL="0" indent="0">
              <a:buNone/>
            </a:pPr>
            <a:r>
              <a:rPr lang="en-US" dirty="0">
                <a:latin typeface="Courier New"/>
                <a:cs typeface="Courier New"/>
              </a:rPr>
              <a:t>	</a:t>
            </a:r>
            <a:r>
              <a:rPr lang="en-US" dirty="0" smtClean="0">
                <a:latin typeface="Courier New"/>
                <a:cs typeface="Courier New"/>
              </a:rPr>
              <a:t>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34</a:t>
            </a:fld>
            <a:endParaRPr lang="en-US" dirty="0"/>
          </a:p>
        </p:txBody>
      </p:sp>
    </p:spTree>
    <p:extLst>
      <p:ext uri="{BB962C8B-B14F-4D97-AF65-F5344CB8AC3E}">
        <p14:creationId xmlns:p14="http://schemas.microsoft.com/office/powerpoint/2010/main" val="34973275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6" name="Content Placeholder 5"/>
          <p:cNvSpPr>
            <a:spLocks noGrp="1"/>
          </p:cNvSpPr>
          <p:nvPr>
            <p:ph idx="1"/>
          </p:nvPr>
        </p:nvSpPr>
        <p:spPr>
          <a:xfrm>
            <a:off x="457200" y="1600200"/>
            <a:ext cx="8229600" cy="5160293"/>
          </a:xfrm>
        </p:spPr>
        <p:txBody>
          <a:bodyPr>
            <a:normAutofit lnSpcReduction="1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dirty="0" err="1">
                <a:latin typeface="Courier New"/>
                <a:cs typeface="Courier New"/>
              </a:rPr>
              <a:t>i</a:t>
            </a:r>
            <a:r>
              <a:rPr lang="en-US" dirty="0">
                <a:latin typeface="Courier New"/>
                <a:cs typeface="Courier New"/>
              </a:rPr>
              <a:t>++) {</a:t>
            </a:r>
          </a:p>
          <a:p>
            <a:pPr marL="0" indent="0">
              <a:buNone/>
            </a:pPr>
            <a:r>
              <a:rPr lang="en-US" dirty="0">
                <a:latin typeface="Courier New"/>
                <a:cs typeface="Courier New"/>
              </a:rPr>
              <a:t>		sum +=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dirty="0"/>
          </a:p>
        </p:txBody>
      </p:sp>
      <p:sp>
        <p:nvSpPr>
          <p:cNvPr id="3" name="TextBox 2"/>
          <p:cNvSpPr txBox="1"/>
          <p:nvPr/>
        </p:nvSpPr>
        <p:spPr>
          <a:xfrm>
            <a:off x="4365957" y="2062626"/>
            <a:ext cx="4600127" cy="461665"/>
          </a:xfrm>
          <a:prstGeom prst="rect">
            <a:avLst/>
          </a:prstGeom>
          <a:noFill/>
        </p:spPr>
        <p:txBody>
          <a:bodyPr wrap="square" rtlCol="0">
            <a:spAutoFit/>
          </a:bodyPr>
          <a:lstStyle/>
          <a:p>
            <a:r>
              <a:rPr lang="en-US" sz="2400" dirty="0" smtClean="0"/>
              <a:t>1) Assume we only care about D$</a:t>
            </a:r>
            <a:endParaRPr lang="en-US" sz="2400" dirty="0"/>
          </a:p>
        </p:txBody>
      </p:sp>
      <p:sp>
        <p:nvSpPr>
          <p:cNvPr id="9" name="TextBox 8"/>
          <p:cNvSpPr txBox="1"/>
          <p:nvPr/>
        </p:nvSpPr>
        <p:spPr>
          <a:xfrm>
            <a:off x="2839978" y="5927072"/>
            <a:ext cx="6304022" cy="830997"/>
          </a:xfrm>
          <a:prstGeom prst="rect">
            <a:avLst/>
          </a:prstGeom>
          <a:noFill/>
        </p:spPr>
        <p:txBody>
          <a:bodyPr wrap="square" rtlCol="0">
            <a:spAutoFit/>
          </a:bodyPr>
          <a:lstStyle/>
          <a:p>
            <a:r>
              <a:rPr lang="en-US" sz="2400" dirty="0" smtClean="0"/>
              <a:t>So what </a:t>
            </a:r>
            <a:r>
              <a:rPr lang="en-US" sz="2400" i="1" dirty="0" smtClean="0"/>
              <a:t>do</a:t>
            </a:r>
            <a:r>
              <a:rPr lang="en-US" sz="2400" dirty="0" smtClean="0"/>
              <a:t> we care about?</a:t>
            </a:r>
          </a:p>
          <a:p>
            <a:r>
              <a:rPr lang="en-US" sz="2400" dirty="0" smtClean="0"/>
              <a:t>The sequence of accesses to array </a:t>
            </a:r>
            <a:r>
              <a:rPr lang="en-US" sz="2400" dirty="0" smtClean="0">
                <a:latin typeface="Courier New"/>
                <a:cs typeface="Courier New"/>
              </a:rPr>
              <a:t>a</a:t>
            </a:r>
            <a:endParaRPr lang="en-US" sz="2400" dirty="0">
              <a:latin typeface="Courier New"/>
              <a:cs typeface="Courier New"/>
            </a:endParaRPr>
          </a:p>
        </p:txBody>
      </p:sp>
      <p:grpSp>
        <p:nvGrpSpPr>
          <p:cNvPr id="16" name="Group 15"/>
          <p:cNvGrpSpPr/>
          <p:nvPr/>
        </p:nvGrpSpPr>
        <p:grpSpPr>
          <a:xfrm>
            <a:off x="3366322" y="2542049"/>
            <a:ext cx="5717204" cy="1200328"/>
            <a:chOff x="3366322" y="2542049"/>
            <a:chExt cx="5717204" cy="1200328"/>
          </a:xfrm>
        </p:grpSpPr>
        <p:sp>
          <p:nvSpPr>
            <p:cNvPr id="10" name="TextBox 9"/>
            <p:cNvSpPr txBox="1"/>
            <p:nvPr/>
          </p:nvSpPr>
          <p:spPr>
            <a:xfrm>
              <a:off x="4377146" y="2542049"/>
              <a:ext cx="4706380" cy="1200328"/>
            </a:xfrm>
            <a:prstGeom prst="rect">
              <a:avLst/>
            </a:prstGeom>
            <a:noFill/>
          </p:spPr>
          <p:txBody>
            <a:bodyPr wrap="square" rtlCol="0">
              <a:spAutoFit/>
            </a:bodyPr>
            <a:lstStyle/>
            <a:p>
              <a:r>
                <a:rPr lang="en-US" sz="2400" dirty="0" smtClean="0"/>
                <a:t>2) Assume array is “block aligned”</a:t>
              </a:r>
            </a:p>
            <a:p>
              <a:r>
                <a:rPr lang="en-US" sz="2400" dirty="0"/>
                <a:t>	</a:t>
              </a:r>
              <a:r>
                <a:rPr lang="en-US" sz="2400" dirty="0" smtClean="0"/>
                <a:t>i.e. First byte of a[0] is the first </a:t>
              </a:r>
            </a:p>
            <a:p>
              <a:r>
                <a:rPr lang="en-US" sz="2400" dirty="0"/>
                <a:t>	</a:t>
              </a:r>
              <a:r>
                <a:rPr lang="en-US" sz="2400" dirty="0" smtClean="0"/>
                <a:t>byte in a block</a:t>
              </a:r>
              <a:endParaRPr lang="en-US" sz="2400" dirty="0"/>
            </a:p>
          </p:txBody>
        </p:sp>
        <p:cxnSp>
          <p:nvCxnSpPr>
            <p:cNvPr id="13" name="Straight Arrow Connector 12"/>
            <p:cNvCxnSpPr/>
            <p:nvPr/>
          </p:nvCxnSpPr>
          <p:spPr>
            <a:xfrm flipH="1">
              <a:off x="3366322" y="2842485"/>
              <a:ext cx="1058276" cy="110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2650727" y="3669024"/>
            <a:ext cx="6408520" cy="2093125"/>
            <a:chOff x="2650727" y="3669024"/>
            <a:chExt cx="6408520" cy="2093125"/>
          </a:xfrm>
        </p:grpSpPr>
        <p:grpSp>
          <p:nvGrpSpPr>
            <p:cNvPr id="17" name="Group 16"/>
            <p:cNvGrpSpPr/>
            <p:nvPr/>
          </p:nvGrpSpPr>
          <p:grpSpPr>
            <a:xfrm>
              <a:off x="2650727" y="3669024"/>
              <a:ext cx="6408520" cy="2093125"/>
              <a:chOff x="2973249" y="3648865"/>
              <a:chExt cx="6408520" cy="2093125"/>
            </a:xfrm>
          </p:grpSpPr>
          <p:sp>
            <p:nvSpPr>
              <p:cNvPr id="7" name="TextBox 6"/>
              <p:cNvSpPr txBox="1"/>
              <p:nvPr/>
            </p:nvSpPr>
            <p:spPr>
              <a:xfrm>
                <a:off x="4675389" y="5280325"/>
                <a:ext cx="4706380" cy="461665"/>
              </a:xfrm>
              <a:prstGeom prst="rect">
                <a:avLst/>
              </a:prstGeom>
              <a:noFill/>
            </p:spPr>
            <p:txBody>
              <a:bodyPr wrap="square" rtlCol="0">
                <a:spAutoFit/>
              </a:bodyPr>
              <a:lstStyle/>
              <a:p>
                <a:r>
                  <a:rPr lang="en-US" sz="2400" dirty="0" smtClean="0"/>
                  <a:t>3) Assume local </a:t>
                </a:r>
                <a:r>
                  <a:rPr lang="en-US" sz="2400" dirty="0" err="1" smtClean="0"/>
                  <a:t>vars</a:t>
                </a:r>
                <a:r>
                  <a:rPr lang="en-US" sz="2400" dirty="0" smtClean="0"/>
                  <a:t> live in registers</a:t>
                </a:r>
                <a:endParaRPr lang="en-US" sz="2400" dirty="0"/>
              </a:p>
            </p:txBody>
          </p:sp>
          <p:cxnSp>
            <p:nvCxnSpPr>
              <p:cNvPr id="8" name="Straight Arrow Connector 7"/>
              <p:cNvCxnSpPr>
                <a:stCxn id="7" idx="1"/>
              </p:cNvCxnSpPr>
              <p:nvPr/>
            </p:nvCxnSpPr>
            <p:spPr>
              <a:xfrm flipH="1" flipV="1">
                <a:off x="2973249" y="3648865"/>
                <a:ext cx="1702140" cy="1862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a:stCxn id="7" idx="1"/>
            </p:cNvCxnSpPr>
            <p:nvPr/>
          </p:nvCxnSpPr>
          <p:spPr>
            <a:xfrm flipH="1" flipV="1">
              <a:off x="3498565" y="4113737"/>
              <a:ext cx="854302" cy="1417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02959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6" name="Content Placeholder 5"/>
          <p:cNvSpPr>
            <a:spLocks noGrp="1"/>
          </p:cNvSpPr>
          <p:nvPr>
            <p:ph idx="1"/>
          </p:nvPr>
        </p:nvSpPr>
        <p:spPr>
          <a:xfrm>
            <a:off x="457200" y="1600200"/>
            <a:ext cx="82296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dirty="0" err="1">
                <a:latin typeface="Courier New"/>
                <a:cs typeface="Courier New"/>
              </a:rPr>
              <a:t>i</a:t>
            </a:r>
            <a:r>
              <a:rPr lang="en-US" dirty="0">
                <a:latin typeface="Courier New"/>
                <a:cs typeface="Courier New"/>
              </a:rPr>
              <a:t>++) {</a:t>
            </a:r>
          </a:p>
          <a:p>
            <a:pPr marL="0" indent="0">
              <a:buNone/>
            </a:pPr>
            <a:r>
              <a:rPr lang="en-US" dirty="0">
                <a:latin typeface="Courier New"/>
                <a:cs typeface="Courier New"/>
              </a:rPr>
              <a:t>		sum +=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36</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670018" y="4960362"/>
            <a:ext cx="8050220" cy="1569660"/>
          </a:xfrm>
          <a:prstGeom prst="rect">
            <a:avLst/>
          </a:prstGeom>
          <a:noFill/>
        </p:spPr>
        <p:txBody>
          <a:bodyPr wrap="square" rtlCol="0">
            <a:spAutoFit/>
          </a:bodyPr>
          <a:lstStyle/>
          <a:p>
            <a:r>
              <a:rPr lang="en-US" sz="2400" dirty="0" smtClean="0"/>
              <a:t>Important first questions:</a:t>
            </a:r>
          </a:p>
          <a:p>
            <a:pPr marL="342900" indent="-342900">
              <a:buAutoNum type="arabicParenR"/>
            </a:pPr>
            <a:r>
              <a:rPr lang="en-US" sz="2400" dirty="0" smtClean="0"/>
              <a:t>What does our access pattern look like within a block?</a:t>
            </a:r>
          </a:p>
          <a:p>
            <a:pPr marL="342900" indent="-342900">
              <a:buAutoNum type="arabicParenR"/>
            </a:pPr>
            <a:r>
              <a:rPr lang="en-US" sz="2400" dirty="0" smtClean="0"/>
              <a:t>How many cache blocks does our array take up? Does it fit entirely in the cache at once?</a:t>
            </a:r>
          </a:p>
        </p:txBody>
      </p:sp>
    </p:spTree>
    <p:extLst>
      <p:ext uri="{BB962C8B-B14F-4D97-AF65-F5344CB8AC3E}">
        <p14:creationId xmlns:p14="http://schemas.microsoft.com/office/powerpoint/2010/main" val="22581996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6" name="Content Placeholder 5"/>
          <p:cNvSpPr>
            <a:spLocks noGrp="1"/>
          </p:cNvSpPr>
          <p:nvPr>
            <p:ph idx="1"/>
          </p:nvPr>
        </p:nvSpPr>
        <p:spPr>
          <a:xfrm>
            <a:off x="457200" y="1600200"/>
            <a:ext cx="82296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dirty="0" err="1">
                <a:latin typeface="Courier New"/>
                <a:cs typeface="Courier New"/>
              </a:rPr>
              <a:t>i</a:t>
            </a:r>
            <a:r>
              <a:rPr lang="en-US" dirty="0">
                <a:latin typeface="Courier New"/>
                <a:cs typeface="Courier New"/>
              </a:rPr>
              <a:t>++) {</a:t>
            </a:r>
          </a:p>
          <a:p>
            <a:pPr marL="0" indent="0">
              <a:buNone/>
            </a:pPr>
            <a:r>
              <a:rPr lang="en-US" dirty="0">
                <a:latin typeface="Courier New"/>
                <a:cs typeface="Courier New"/>
              </a:rPr>
              <a:t>		sum +=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670018" y="4960362"/>
            <a:ext cx="8473982" cy="1384995"/>
          </a:xfrm>
          <a:prstGeom prst="rect">
            <a:avLst/>
          </a:prstGeom>
          <a:noFill/>
        </p:spPr>
        <p:txBody>
          <a:bodyPr wrap="square" rtlCol="0">
            <a:spAutoFit/>
          </a:bodyPr>
          <a:lstStyle/>
          <a:p>
            <a:pPr marL="342900" indent="-342900">
              <a:buAutoNum type="arabicParenR"/>
            </a:pPr>
            <a:r>
              <a:rPr lang="en-US" sz="2400" dirty="0" smtClean="0"/>
              <a:t>What does our access pattern look like within a block?</a:t>
            </a:r>
          </a:p>
          <a:p>
            <a:endParaRPr lang="en-US" sz="1200" dirty="0" smtClean="0"/>
          </a:p>
          <a:p>
            <a:r>
              <a:rPr lang="en-US" sz="2400" dirty="0" smtClean="0"/>
              <a:t>We’re iterating over 2048 </a:t>
            </a:r>
            <a:r>
              <a:rPr lang="en-US" sz="2400" dirty="0" err="1" smtClean="0"/>
              <a:t>ints</a:t>
            </a:r>
            <a:r>
              <a:rPr lang="en-US" sz="2400" dirty="0" smtClean="0"/>
              <a:t>, each of which are 4 bytes. A block in this cache holds 4 </a:t>
            </a:r>
            <a:r>
              <a:rPr lang="en-US" sz="2400" dirty="0" err="1" smtClean="0"/>
              <a:t>ints</a:t>
            </a:r>
            <a:r>
              <a:rPr lang="en-US" sz="2400" dirty="0" smtClean="0"/>
              <a:t>: (16 B/block)/(4 B/</a:t>
            </a:r>
            <a:r>
              <a:rPr lang="en-US" sz="2400" dirty="0" err="1" smtClean="0"/>
              <a:t>int</a:t>
            </a:r>
            <a:r>
              <a:rPr lang="en-US" sz="2400" dirty="0" smtClean="0"/>
              <a:t>) = 4 </a:t>
            </a:r>
            <a:r>
              <a:rPr lang="en-US" sz="2400" dirty="0" err="1" smtClean="0"/>
              <a:t>ints</a:t>
            </a:r>
            <a:r>
              <a:rPr lang="en-US" sz="2400" dirty="0" smtClean="0"/>
              <a:t>/block</a:t>
            </a:r>
          </a:p>
        </p:txBody>
      </p:sp>
    </p:spTree>
    <p:extLst>
      <p:ext uri="{BB962C8B-B14F-4D97-AF65-F5344CB8AC3E}">
        <p14:creationId xmlns:p14="http://schemas.microsoft.com/office/powerpoint/2010/main" val="38201595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AutoNum type="arabicParenR"/>
            </a:pPr>
            <a:r>
              <a:rPr lang="en-US" sz="2800" dirty="0"/>
              <a:t>What does our access pattern look like within a block</a:t>
            </a:r>
            <a:r>
              <a:rPr lang="en-US" sz="2800" dirty="0" smtClean="0"/>
              <a:t>?</a:t>
            </a:r>
            <a:endParaRPr lang="en-US" sz="2800" dirty="0"/>
          </a:p>
          <a:p>
            <a:r>
              <a:rPr lang="en-US" sz="2800" dirty="0"/>
              <a:t>We’re iterating over 2048 </a:t>
            </a:r>
            <a:r>
              <a:rPr lang="en-US" sz="2800" dirty="0" err="1"/>
              <a:t>ints</a:t>
            </a:r>
            <a:r>
              <a:rPr lang="en-US" sz="2800" dirty="0"/>
              <a:t>, each of which are 4 bytes. A block in this cache holds 4 </a:t>
            </a:r>
            <a:r>
              <a:rPr lang="en-US" sz="2800" dirty="0" err="1"/>
              <a:t>ints</a:t>
            </a:r>
            <a:r>
              <a:rPr lang="en-US" sz="2800" dirty="0"/>
              <a:t>: (16 B/block)/(4 B/</a:t>
            </a:r>
            <a:r>
              <a:rPr lang="en-US" sz="2800" dirty="0" err="1"/>
              <a:t>int</a:t>
            </a:r>
            <a:r>
              <a:rPr lang="en-US" sz="2800" dirty="0"/>
              <a:t>) = 4 </a:t>
            </a:r>
            <a:r>
              <a:rPr lang="en-US" sz="2800" dirty="0" err="1"/>
              <a:t>ints</a:t>
            </a:r>
            <a:r>
              <a:rPr lang="en-US" sz="2800" dirty="0"/>
              <a:t>/</a:t>
            </a:r>
            <a:r>
              <a:rPr lang="en-US" sz="2800" dirty="0" smtClean="0"/>
              <a:t>block</a:t>
            </a:r>
          </a:p>
          <a:p>
            <a:pPr marL="0" indent="0">
              <a:buNone/>
            </a:pPr>
            <a:endParaRPr lang="en-US" sz="2800" dirty="0"/>
          </a:p>
          <a:p>
            <a:pPr marL="0" indent="0">
              <a:buNone/>
            </a:pPr>
            <a:r>
              <a:rPr lang="en-US" sz="2800" dirty="0" smtClean="0"/>
              <a:t>Block as bytes:</a:t>
            </a:r>
          </a:p>
          <a:p>
            <a:pPr marL="0" indent="0">
              <a:buNone/>
            </a:pPr>
            <a:r>
              <a:rPr lang="en-US" sz="2800" dirty="0" smtClean="0"/>
              <a:t>Block as </a:t>
            </a:r>
            <a:r>
              <a:rPr lang="en-US" sz="2800" dirty="0" err="1" smtClean="0"/>
              <a:t>ints</a:t>
            </a:r>
            <a:r>
              <a:rPr lang="en-US" sz="2800" dirty="0" smtClean="0"/>
              <a:t>: </a:t>
            </a:r>
            <a:endParaRPr lang="en-US" sz="2800"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88415696"/>
              </p:ext>
            </p:extLst>
          </p:nvPr>
        </p:nvGraphicFramePr>
        <p:xfrm>
          <a:off x="2804009" y="4501558"/>
          <a:ext cx="6096000" cy="370840"/>
        </p:xfrm>
        <a:graphic>
          <a:graphicData uri="http://schemas.openxmlformats.org/drawingml/2006/table">
            <a:tbl>
              <a:tblPr firstRow="1" bandRow="1">
                <a:tableStyleId>{5C22544A-7EE6-4342-B048-85BDC9FD1C3A}</a:tableStyleId>
              </a:tblPr>
              <a:tblGrid>
                <a:gridCol w="381000"/>
                <a:gridCol w="381000"/>
                <a:gridCol w="381000"/>
                <a:gridCol w="381000"/>
                <a:gridCol w="381000"/>
                <a:gridCol w="381000"/>
                <a:gridCol w="381000"/>
                <a:gridCol w="381000"/>
                <a:gridCol w="381000"/>
                <a:gridCol w="381000"/>
                <a:gridCol w="381000"/>
                <a:gridCol w="381000"/>
                <a:gridCol w="381000"/>
                <a:gridCol w="381000"/>
                <a:gridCol w="381000"/>
                <a:gridCol w="381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88695583"/>
              </p:ext>
            </p:extLst>
          </p:nvPr>
        </p:nvGraphicFramePr>
        <p:xfrm>
          <a:off x="2793930" y="5116422"/>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a[0]</a:t>
                      </a:r>
                      <a:endParaRPr lang="en-US" dirty="0"/>
                    </a:p>
                  </a:txBody>
                  <a:tcPr/>
                </a:tc>
                <a:tc>
                  <a:txBody>
                    <a:bodyPr/>
                    <a:lstStyle/>
                    <a:p>
                      <a:r>
                        <a:rPr lang="en-US" dirty="0" smtClean="0"/>
                        <a:t>a[1]</a:t>
                      </a:r>
                      <a:endParaRPr lang="en-US" dirty="0"/>
                    </a:p>
                  </a:txBody>
                  <a:tcPr/>
                </a:tc>
                <a:tc>
                  <a:txBody>
                    <a:bodyPr/>
                    <a:lstStyle/>
                    <a:p>
                      <a:r>
                        <a:rPr lang="en-US" dirty="0" smtClean="0"/>
                        <a:t>a[2]</a:t>
                      </a:r>
                      <a:endParaRPr lang="en-US" dirty="0"/>
                    </a:p>
                  </a:txBody>
                  <a:tcPr/>
                </a:tc>
                <a:tc>
                  <a:txBody>
                    <a:bodyPr/>
                    <a:lstStyle/>
                    <a:p>
                      <a:r>
                        <a:rPr lang="en-US" dirty="0" smtClean="0"/>
                        <a:t>a[3]…</a:t>
                      </a:r>
                      <a:endParaRPr lang="en-US" dirty="0"/>
                    </a:p>
                  </a:txBody>
                  <a:tcPr/>
                </a:tc>
              </a:tr>
            </a:tbl>
          </a:graphicData>
        </a:graphic>
      </p:graphicFrame>
      <p:sp>
        <p:nvSpPr>
          <p:cNvPr id="9" name="Rectangle 8"/>
          <p:cNvSpPr/>
          <p:nvPr/>
        </p:nvSpPr>
        <p:spPr>
          <a:xfrm>
            <a:off x="2751513" y="4414922"/>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0:</a:t>
            </a:r>
          </a:p>
          <a:p>
            <a:pPr algn="ctr"/>
            <a:r>
              <a:rPr lang="en-US" dirty="0" smtClean="0">
                <a:solidFill>
                  <a:schemeClr val="tx1"/>
                </a:solidFill>
              </a:rPr>
              <a:t>Compulsory Miss</a:t>
            </a:r>
            <a:endParaRPr lang="en-US" dirty="0">
              <a:solidFill>
                <a:schemeClr val="tx1"/>
              </a:solidFill>
            </a:endParaRPr>
          </a:p>
        </p:txBody>
      </p:sp>
      <p:sp>
        <p:nvSpPr>
          <p:cNvPr id="11" name="Rectangle 10"/>
          <p:cNvSpPr/>
          <p:nvPr/>
        </p:nvSpPr>
        <p:spPr>
          <a:xfrm>
            <a:off x="4274631" y="4416126"/>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1:</a:t>
            </a:r>
          </a:p>
          <a:p>
            <a:pPr algn="ctr"/>
            <a:r>
              <a:rPr lang="en-US" dirty="0" smtClean="0">
                <a:solidFill>
                  <a:schemeClr val="tx1"/>
                </a:solidFill>
              </a:rPr>
              <a:t>Hit</a:t>
            </a:r>
            <a:endParaRPr lang="en-US" dirty="0">
              <a:solidFill>
                <a:schemeClr val="tx1"/>
              </a:solidFill>
            </a:endParaRPr>
          </a:p>
        </p:txBody>
      </p:sp>
      <p:sp>
        <p:nvSpPr>
          <p:cNvPr id="12" name="Rectangle 11"/>
          <p:cNvSpPr/>
          <p:nvPr/>
        </p:nvSpPr>
        <p:spPr>
          <a:xfrm>
            <a:off x="5797749" y="4417330"/>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2:</a:t>
            </a:r>
          </a:p>
          <a:p>
            <a:pPr algn="ctr"/>
            <a:r>
              <a:rPr lang="en-US" dirty="0" smtClean="0">
                <a:solidFill>
                  <a:schemeClr val="tx1"/>
                </a:solidFill>
              </a:rPr>
              <a:t>Hit</a:t>
            </a:r>
            <a:endParaRPr lang="en-US" dirty="0">
              <a:solidFill>
                <a:schemeClr val="tx1"/>
              </a:solidFill>
            </a:endParaRPr>
          </a:p>
        </p:txBody>
      </p:sp>
      <p:sp>
        <p:nvSpPr>
          <p:cNvPr id="13" name="Rectangle 12"/>
          <p:cNvSpPr/>
          <p:nvPr/>
        </p:nvSpPr>
        <p:spPr>
          <a:xfrm>
            <a:off x="7351104" y="4418534"/>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3:</a:t>
            </a:r>
          </a:p>
          <a:p>
            <a:pPr algn="ctr"/>
            <a:r>
              <a:rPr lang="en-US" dirty="0" smtClean="0">
                <a:solidFill>
                  <a:schemeClr val="tx1"/>
                </a:solidFill>
              </a:rPr>
              <a:t>Hit</a:t>
            </a:r>
            <a:endParaRPr lang="en-US" dirty="0">
              <a:solidFill>
                <a:schemeClr val="tx1"/>
              </a:solidFill>
            </a:endParaRPr>
          </a:p>
        </p:txBody>
      </p:sp>
      <p:sp>
        <p:nvSpPr>
          <p:cNvPr id="14" name="TextBox 13"/>
          <p:cNvSpPr txBox="1"/>
          <p:nvPr/>
        </p:nvSpPr>
        <p:spPr>
          <a:xfrm>
            <a:off x="342680" y="5674891"/>
            <a:ext cx="1945210" cy="923330"/>
          </a:xfrm>
          <a:prstGeom prst="rect">
            <a:avLst/>
          </a:prstGeom>
          <a:noFill/>
        </p:spPr>
        <p:txBody>
          <a:bodyPr wrap="square" rtlCol="0">
            <a:spAutoFit/>
          </a:bodyPr>
          <a:lstStyle/>
          <a:p>
            <a:r>
              <a:rPr lang="en-US" dirty="0" smtClean="0"/>
              <a:t>This repeats over and over!</a:t>
            </a:r>
          </a:p>
          <a:p>
            <a:r>
              <a:rPr lang="en-US" dirty="0" smtClean="0"/>
              <a:t>25% miss rate</a:t>
            </a:r>
            <a:endParaRPr lang="en-US" dirty="0"/>
          </a:p>
        </p:txBody>
      </p:sp>
    </p:spTree>
    <p:extLst>
      <p:ext uri="{BB962C8B-B14F-4D97-AF65-F5344CB8AC3E}">
        <p14:creationId xmlns:p14="http://schemas.microsoft.com/office/powerpoint/2010/main" val="3410888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dirty="0" smtClean="0">
                <a:latin typeface="Courier New"/>
                <a:cs typeface="Courier New"/>
              </a:rPr>
              <a:t>) sum </a:t>
            </a:r>
            <a:r>
              <a:rPr lang="en-US" dirty="0">
                <a:latin typeface="Courier New"/>
                <a:cs typeface="Courier New"/>
              </a:rPr>
              <a:t>+=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 sum += a[</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endParaRP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670018" y="4960362"/>
            <a:ext cx="8473982" cy="1754327"/>
          </a:xfrm>
          <a:prstGeom prst="rect">
            <a:avLst/>
          </a:prstGeom>
          <a:noFill/>
        </p:spPr>
        <p:txBody>
          <a:bodyPr wrap="square" rtlCol="0">
            <a:spAutoFit/>
          </a:bodyPr>
          <a:lstStyle/>
          <a:p>
            <a:pPr marL="342900" indent="-342900">
              <a:buAutoNum type="arabicParenR"/>
            </a:pPr>
            <a:r>
              <a:rPr lang="en-US" sz="2400" dirty="0" smtClean="0"/>
              <a:t>What does our access pattern look like within a block?</a:t>
            </a:r>
          </a:p>
          <a:p>
            <a:endParaRPr lang="en-US" sz="1200" dirty="0" smtClean="0"/>
          </a:p>
          <a:p>
            <a:r>
              <a:rPr lang="en-US" sz="2400" dirty="0" smtClean="0"/>
              <a:t>We’re iterating over an array of 2048 </a:t>
            </a:r>
            <a:r>
              <a:rPr lang="en-US" sz="2400" dirty="0" err="1" smtClean="0"/>
              <a:t>ints</a:t>
            </a:r>
            <a:r>
              <a:rPr lang="en-US" sz="2400" dirty="0" smtClean="0"/>
              <a:t> (but only accessing 1024 of them), each of which are 4 bytes. A block in this cache holds 4 </a:t>
            </a:r>
            <a:r>
              <a:rPr lang="en-US" sz="2400" dirty="0" err="1" smtClean="0"/>
              <a:t>ints</a:t>
            </a:r>
            <a:r>
              <a:rPr lang="en-US" sz="2400" dirty="0" smtClean="0"/>
              <a:t>: (16 B/block)/(4 B/</a:t>
            </a:r>
            <a:r>
              <a:rPr lang="en-US" sz="2400" dirty="0" err="1" smtClean="0"/>
              <a:t>int</a:t>
            </a:r>
            <a:r>
              <a:rPr lang="en-US" sz="2400" dirty="0" smtClean="0"/>
              <a:t>) = 4 </a:t>
            </a:r>
            <a:r>
              <a:rPr lang="en-US" sz="2400" dirty="0" err="1" smtClean="0"/>
              <a:t>ints</a:t>
            </a:r>
            <a:r>
              <a:rPr lang="en-US" sz="2400" dirty="0" smtClean="0"/>
              <a:t>/block</a:t>
            </a:r>
          </a:p>
        </p:txBody>
      </p:sp>
    </p:spTree>
    <p:extLst>
      <p:ext uri="{BB962C8B-B14F-4D97-AF65-F5344CB8AC3E}">
        <p14:creationId xmlns:p14="http://schemas.microsoft.com/office/powerpoint/2010/main" val="9024249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dirty="0" smtClean="0"/>
              <a:t>Review: Processor Address Fields used by Cache Controller</a:t>
            </a:r>
            <a:endParaRPr lang="en-US" dirty="0"/>
          </a:p>
        </p:txBody>
      </p:sp>
      <p:sp>
        <p:nvSpPr>
          <p:cNvPr id="1694723" name="Rectangle 3"/>
          <p:cNvSpPr>
            <a:spLocks noGrp="1" noChangeArrowheads="1"/>
          </p:cNvSpPr>
          <p:nvPr>
            <p:ph type="body" idx="1"/>
          </p:nvPr>
        </p:nvSpPr>
        <p:spPr>
          <a:xfrm>
            <a:off x="457200" y="1430189"/>
            <a:ext cx="8153400" cy="4867573"/>
          </a:xfrm>
        </p:spPr>
        <p:txBody>
          <a:bodyPr rtlCol="0">
            <a:normAutofit/>
          </a:bodyPr>
          <a:lstStyle/>
          <a:p>
            <a:pPr>
              <a:buClr>
                <a:schemeClr val="tx1"/>
              </a:buClr>
              <a:defRPr/>
            </a:pPr>
            <a:r>
              <a:rPr lang="en-US" dirty="0" smtClean="0">
                <a:solidFill>
                  <a:srgbClr val="0000FF"/>
                </a:solidFill>
              </a:rPr>
              <a:t>Block Offset</a:t>
            </a:r>
            <a:r>
              <a:rPr lang="en-US" dirty="0" smtClean="0"/>
              <a:t>: Byte address within block</a:t>
            </a:r>
          </a:p>
          <a:p>
            <a:pPr lvl="1">
              <a:buClr>
                <a:schemeClr val="tx1"/>
              </a:buClr>
              <a:defRPr/>
            </a:pPr>
            <a:r>
              <a:rPr lang="en-US" dirty="0" smtClean="0"/>
              <a:t>#bits = log_2(block size in bytes)</a:t>
            </a:r>
          </a:p>
          <a:p>
            <a:pPr eaLnBrk="1" fontAlgn="auto" hangingPunct="1">
              <a:spcAft>
                <a:spcPts val="0"/>
              </a:spcAft>
              <a:buClr>
                <a:schemeClr val="tx1"/>
              </a:buClr>
              <a:buFont typeface="Arial"/>
              <a:buChar char="•"/>
              <a:defRPr/>
            </a:pPr>
            <a:r>
              <a:rPr lang="en-US" dirty="0" smtClean="0">
                <a:solidFill>
                  <a:srgbClr val="0000FF"/>
                </a:solidFill>
              </a:rPr>
              <a:t>Index</a:t>
            </a:r>
            <a:r>
              <a:rPr lang="en-US" dirty="0" smtClean="0"/>
              <a:t>: Selects which index (set) we want</a:t>
            </a:r>
          </a:p>
          <a:p>
            <a:pPr lvl="1">
              <a:buClr>
                <a:schemeClr val="tx1"/>
              </a:buClr>
              <a:buFont typeface="Arial"/>
              <a:buChar char="•"/>
              <a:defRPr/>
            </a:pPr>
            <a:r>
              <a:rPr lang="en-US" dirty="0" smtClean="0"/>
              <a:t># bits = log_2(number of sets)</a:t>
            </a:r>
          </a:p>
          <a:p>
            <a:pPr eaLnBrk="1" fontAlgn="auto" hangingPunct="1">
              <a:spcAft>
                <a:spcPts val="0"/>
              </a:spcAft>
              <a:buClr>
                <a:schemeClr val="tx1"/>
              </a:buClr>
              <a:buFont typeface="Arial"/>
              <a:buChar char="•"/>
              <a:defRPr/>
            </a:pPr>
            <a:r>
              <a:rPr lang="en-US" dirty="0" smtClean="0">
                <a:solidFill>
                  <a:srgbClr val="0000FF"/>
                </a:solidFill>
              </a:rPr>
              <a:t>Tag</a:t>
            </a:r>
            <a:r>
              <a:rPr lang="en-US" dirty="0" smtClean="0"/>
              <a:t>: Remaining portion of processor address</a:t>
            </a:r>
          </a:p>
          <a:p>
            <a:pPr lvl="1">
              <a:buClr>
                <a:schemeClr val="tx1"/>
              </a:buClr>
              <a:buFont typeface="Arial"/>
              <a:buChar char="•"/>
              <a:defRPr/>
            </a:pPr>
            <a:r>
              <a:rPr lang="en-US" dirty="0" smtClean="0"/>
              <a:t>processor address size - offset bits - index bits</a:t>
            </a:r>
          </a:p>
          <a:p>
            <a:pPr eaLnBrk="1" fontAlgn="auto" hangingPunct="1">
              <a:spcAft>
                <a:spcPts val="0"/>
              </a:spcAft>
              <a:buFont typeface="Arial"/>
              <a:buChar char="•"/>
              <a:defRPr/>
            </a:pPr>
            <a:endParaRPr lang="en-US" dirty="0" smtClean="0"/>
          </a:p>
          <a:p>
            <a:pPr eaLnBrk="1" fontAlgn="auto" hangingPunct="1">
              <a:spcAft>
                <a:spcPts val="0"/>
              </a:spcAft>
              <a:buNone/>
              <a:defRPr/>
            </a:pPr>
            <a:endParaRPr lang="en-US" dirty="0" smtClean="0"/>
          </a:p>
          <a:p>
            <a:pPr eaLnBrk="1" fontAlgn="auto" hangingPunct="1">
              <a:spcAft>
                <a:spcPts val="0"/>
              </a:spcAft>
              <a:buFont typeface="Arial"/>
              <a:buChar char="•"/>
              <a:defRPr/>
            </a:pPr>
            <a:endParaRPr lang="en-US" dirty="0">
              <a:ea typeface="+mn-ea"/>
              <a:cs typeface="+mn-cs"/>
            </a:endParaRPr>
          </a:p>
        </p:txBody>
      </p:sp>
      <p:grpSp>
        <p:nvGrpSpPr>
          <p:cNvPr id="20" name="Group 19"/>
          <p:cNvGrpSpPr/>
          <p:nvPr/>
        </p:nvGrpSpPr>
        <p:grpSpPr>
          <a:xfrm>
            <a:off x="838200" y="5457730"/>
            <a:ext cx="7067810" cy="737229"/>
            <a:chOff x="838200" y="3657599"/>
            <a:chExt cx="7067810" cy="737229"/>
          </a:xfrm>
        </p:grpSpPr>
        <p:sp>
          <p:nvSpPr>
            <p:cNvPr id="55300" name="Rectangle 4"/>
            <p:cNvSpPr>
              <a:spLocks noChangeArrowheads="1"/>
            </p:cNvSpPr>
            <p:nvPr/>
          </p:nvSpPr>
          <p:spPr bwMode="auto">
            <a:xfrm>
              <a:off x="838200" y="3657600"/>
              <a:ext cx="7067810" cy="737228"/>
            </a:xfrm>
            <a:prstGeom prst="rect">
              <a:avLst/>
            </a:prstGeom>
            <a:noFill/>
            <a:ln w="12700">
              <a:solidFill>
                <a:schemeClr val="tx1"/>
              </a:solidFill>
              <a:miter lim="800000"/>
              <a:headEnd/>
              <a:tailEnd/>
            </a:ln>
          </p:spPr>
          <p:txBody>
            <a:bodyPr wrap="none" anchor="ctr">
              <a:prstTxWarp prst="textNoShape">
                <a:avLst/>
              </a:prstTxWarp>
            </a:bodyPr>
            <a:lstStyle/>
            <a:p>
              <a:endParaRPr lang="en-US" sz="3200">
                <a:latin typeface="Calibri" charset="0"/>
              </a:endParaRPr>
            </a:p>
          </p:txBody>
        </p:sp>
        <p:sp>
          <p:nvSpPr>
            <p:cNvPr id="55301" name="Line 5"/>
            <p:cNvSpPr>
              <a:spLocks noChangeShapeType="1"/>
            </p:cNvSpPr>
            <p:nvPr/>
          </p:nvSpPr>
          <p:spPr bwMode="auto">
            <a:xfrm>
              <a:off x="5940425"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2" name="Line 6"/>
            <p:cNvSpPr>
              <a:spLocks noChangeShapeType="1"/>
            </p:cNvSpPr>
            <p:nvPr/>
          </p:nvSpPr>
          <p:spPr bwMode="auto">
            <a:xfrm>
              <a:off x="4426512" y="3657599"/>
              <a:ext cx="0" cy="722959"/>
            </a:xfrm>
            <a:prstGeom prst="line">
              <a:avLst/>
            </a:prstGeom>
            <a:noFill/>
            <a:ln w="12700">
              <a:solidFill>
                <a:schemeClr val="tx1"/>
              </a:solidFill>
              <a:round/>
              <a:headEnd/>
              <a:tailEnd/>
            </a:ln>
          </p:spPr>
          <p:txBody>
            <a:bodyPr>
              <a:prstTxWarp prst="textNoShape">
                <a:avLst/>
              </a:prstTxWarp>
            </a:bodyPr>
            <a:lstStyle/>
            <a:p>
              <a:endParaRPr lang="en-US" sz="2800"/>
            </a:p>
          </p:txBody>
        </p:sp>
        <p:sp>
          <p:nvSpPr>
            <p:cNvPr id="55304" name="Text Box 8"/>
            <p:cNvSpPr txBox="1">
              <a:spLocks noChangeArrowheads="1"/>
            </p:cNvSpPr>
            <p:nvPr/>
          </p:nvSpPr>
          <p:spPr bwMode="auto">
            <a:xfrm>
              <a:off x="5950920" y="3763628"/>
              <a:ext cx="1805081" cy="461665"/>
            </a:xfrm>
            <a:prstGeom prst="rect">
              <a:avLst/>
            </a:prstGeom>
            <a:noFill/>
            <a:ln w="12700">
              <a:noFill/>
              <a:miter lim="800000"/>
              <a:headEnd/>
              <a:tailEnd/>
            </a:ln>
          </p:spPr>
          <p:txBody>
            <a:bodyPr wrap="square">
              <a:prstTxWarp prst="textNoShape">
                <a:avLst/>
              </a:prstTxWarp>
              <a:spAutoFit/>
            </a:bodyPr>
            <a:lstStyle/>
            <a:p>
              <a:r>
                <a:rPr lang="en-US" sz="2400" dirty="0">
                  <a:latin typeface="Calibri" charset="0"/>
                </a:rPr>
                <a:t>Block</a:t>
              </a:r>
              <a:r>
                <a:rPr lang="en-US" sz="2400" dirty="0" smtClean="0">
                  <a:latin typeface="Calibri" charset="0"/>
                </a:rPr>
                <a:t> offset</a:t>
              </a:r>
              <a:endParaRPr lang="en-US" sz="2400" dirty="0">
                <a:latin typeface="Calibri" charset="0"/>
              </a:endParaRPr>
            </a:p>
          </p:txBody>
        </p:sp>
        <p:sp>
          <p:nvSpPr>
            <p:cNvPr id="55306" name="Text Box 10"/>
            <p:cNvSpPr txBox="1">
              <a:spLocks noChangeArrowheads="1"/>
            </p:cNvSpPr>
            <p:nvPr/>
          </p:nvSpPr>
          <p:spPr bwMode="auto">
            <a:xfrm>
              <a:off x="4520218" y="3773893"/>
              <a:ext cx="1332967" cy="461665"/>
            </a:xfrm>
            <a:prstGeom prst="rect">
              <a:avLst/>
            </a:prstGeom>
            <a:noFill/>
            <a:ln w="12700">
              <a:noFill/>
              <a:miter lim="800000"/>
              <a:headEnd/>
              <a:tailEnd/>
            </a:ln>
          </p:spPr>
          <p:txBody>
            <a:bodyPr wrap="none">
              <a:prstTxWarp prst="textNoShape">
                <a:avLst/>
              </a:prstTxWarp>
              <a:spAutoFit/>
            </a:bodyPr>
            <a:lstStyle/>
            <a:p>
              <a:r>
                <a:rPr lang="en-US" sz="2400" dirty="0" smtClean="0">
                  <a:latin typeface="Calibri" charset="0"/>
                </a:rPr>
                <a:t>Set Index</a:t>
              </a:r>
              <a:endParaRPr lang="en-US" sz="2400" dirty="0">
                <a:latin typeface="Calibri" charset="0"/>
              </a:endParaRPr>
            </a:p>
          </p:txBody>
        </p:sp>
        <p:sp>
          <p:nvSpPr>
            <p:cNvPr id="55307" name="Text Box 11"/>
            <p:cNvSpPr txBox="1">
              <a:spLocks noChangeArrowheads="1"/>
            </p:cNvSpPr>
            <p:nvPr/>
          </p:nvSpPr>
          <p:spPr bwMode="auto">
            <a:xfrm>
              <a:off x="2528336" y="3781184"/>
              <a:ext cx="602899" cy="461665"/>
            </a:xfrm>
            <a:prstGeom prst="rect">
              <a:avLst/>
            </a:prstGeom>
            <a:noFill/>
            <a:ln w="12700">
              <a:noFill/>
              <a:miter lim="800000"/>
              <a:headEnd/>
              <a:tailEnd/>
            </a:ln>
          </p:spPr>
          <p:txBody>
            <a:bodyPr wrap="none">
              <a:prstTxWarp prst="textNoShape">
                <a:avLst/>
              </a:prstTxWarp>
              <a:spAutoFit/>
            </a:bodyPr>
            <a:lstStyle/>
            <a:p>
              <a:r>
                <a:rPr lang="en-US" sz="2400" dirty="0">
                  <a:latin typeface="Calibri" charset="0"/>
                </a:rPr>
                <a:t>Tag</a:t>
              </a:r>
            </a:p>
          </p:txBody>
        </p:sp>
      </p:grpSp>
      <p:sp>
        <p:nvSpPr>
          <p:cNvPr id="16" name="Slide Number Placeholder 15"/>
          <p:cNvSpPr>
            <a:spLocks noGrp="1"/>
          </p:cNvSpPr>
          <p:nvPr>
            <p:ph type="sldNum" sz="quarter" idx="12"/>
          </p:nvPr>
        </p:nvSpPr>
        <p:spPr/>
        <p:txBody>
          <a:bodyPr/>
          <a:lstStyle/>
          <a:p>
            <a:fld id="{3CC63E4C-4642-794D-A2FD-70F6B81535F5}" type="slidenum">
              <a:rPr lang="en-US" smtClean="0"/>
              <a:pPr/>
              <a:t>4</a:t>
            </a:fld>
            <a:endParaRPr lang="en-US" dirty="0"/>
          </a:p>
        </p:txBody>
      </p:sp>
      <p:cxnSp>
        <p:nvCxnSpPr>
          <p:cNvPr id="18" name="Straight Arrow Connector 17"/>
          <p:cNvCxnSpPr/>
          <p:nvPr/>
        </p:nvCxnSpPr>
        <p:spPr>
          <a:xfrm>
            <a:off x="838200" y="5381531"/>
            <a:ext cx="7086600" cy="1588"/>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602852" y="4982271"/>
            <a:ext cx="4237759" cy="461665"/>
          </a:xfrm>
          <a:prstGeom prst="rect">
            <a:avLst/>
          </a:prstGeom>
          <a:noFill/>
        </p:spPr>
        <p:txBody>
          <a:bodyPr wrap="none" rtlCol="0">
            <a:spAutoFit/>
          </a:bodyPr>
          <a:lstStyle/>
          <a:p>
            <a:r>
              <a:rPr lang="en-US" sz="2400" dirty="0" smtClean="0"/>
              <a:t>Processor Address (32-bits total)</a:t>
            </a:r>
            <a:endParaRPr lang="en-US" sz="2400" dirty="0"/>
          </a:p>
        </p:txBody>
      </p:sp>
    </p:spTree>
    <p:extLst>
      <p:ext uri="{BB962C8B-B14F-4D97-AF65-F5344CB8AC3E}">
        <p14:creationId xmlns:p14="http://schemas.microsoft.com/office/powerpoint/2010/main" val="531302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AutoNum type="arabicParenR"/>
            </a:pPr>
            <a:r>
              <a:rPr lang="en-US" sz="2800" dirty="0"/>
              <a:t>What does our access pattern look like within a block</a:t>
            </a:r>
            <a:r>
              <a:rPr lang="en-US" sz="2800" dirty="0" smtClean="0"/>
              <a:t>? (let’s stick with the first loop)</a:t>
            </a:r>
            <a:endParaRPr lang="en-US" sz="2800" dirty="0"/>
          </a:p>
          <a:p>
            <a:r>
              <a:rPr lang="en-US" sz="2800" dirty="0"/>
              <a:t>We’re iterating over </a:t>
            </a:r>
            <a:r>
              <a:rPr lang="en-US" sz="2800" strike="sngStrike" dirty="0"/>
              <a:t>2048 </a:t>
            </a:r>
            <a:r>
              <a:rPr lang="en-US" sz="2800" strike="sngStrike" dirty="0" err="1" smtClean="0"/>
              <a:t>ints</a:t>
            </a:r>
            <a:r>
              <a:rPr lang="en-US" sz="2800" dirty="0"/>
              <a:t> </a:t>
            </a:r>
            <a:r>
              <a:rPr lang="en-US" sz="2800" dirty="0" smtClean="0"/>
              <a:t>1024 </a:t>
            </a:r>
            <a:r>
              <a:rPr lang="en-US" sz="2800" dirty="0" err="1" smtClean="0"/>
              <a:t>ints</a:t>
            </a:r>
            <a:r>
              <a:rPr lang="en-US" sz="2800" dirty="0" smtClean="0"/>
              <a:t>, </a:t>
            </a:r>
            <a:r>
              <a:rPr lang="en-US" sz="2800" dirty="0"/>
              <a:t>each of which are 4 bytes. A block in this cache holds 4 </a:t>
            </a:r>
            <a:r>
              <a:rPr lang="en-US" sz="2800" dirty="0" err="1"/>
              <a:t>ints</a:t>
            </a:r>
            <a:r>
              <a:rPr lang="en-US" sz="2800" dirty="0"/>
              <a:t>: (16 B/block)/(4 B/</a:t>
            </a:r>
            <a:r>
              <a:rPr lang="en-US" sz="2800" dirty="0" err="1"/>
              <a:t>int</a:t>
            </a:r>
            <a:r>
              <a:rPr lang="en-US" sz="2800" dirty="0"/>
              <a:t>) = 4 </a:t>
            </a:r>
            <a:r>
              <a:rPr lang="en-US" sz="2800" dirty="0" err="1"/>
              <a:t>ints</a:t>
            </a:r>
            <a:r>
              <a:rPr lang="en-US" sz="2800" dirty="0"/>
              <a:t>/</a:t>
            </a:r>
            <a:r>
              <a:rPr lang="en-US" sz="2800" dirty="0" smtClean="0"/>
              <a:t>block</a:t>
            </a:r>
          </a:p>
          <a:p>
            <a:pPr marL="0" indent="0">
              <a:buNone/>
            </a:pPr>
            <a:endParaRPr lang="en-US" sz="2800" dirty="0"/>
          </a:p>
          <a:p>
            <a:pPr marL="0" indent="0">
              <a:buNone/>
            </a:pPr>
            <a:r>
              <a:rPr lang="en-US" sz="2800" dirty="0" smtClean="0"/>
              <a:t>Block as bytes:</a:t>
            </a:r>
          </a:p>
          <a:p>
            <a:pPr marL="0" indent="0">
              <a:buNone/>
            </a:pPr>
            <a:r>
              <a:rPr lang="en-US" sz="2800" dirty="0" smtClean="0"/>
              <a:t>Block as </a:t>
            </a:r>
            <a:r>
              <a:rPr lang="en-US" sz="2800" dirty="0" err="1" smtClean="0"/>
              <a:t>ints</a:t>
            </a:r>
            <a:r>
              <a:rPr lang="en-US" sz="2800" dirty="0" smtClean="0"/>
              <a:t>: </a:t>
            </a:r>
            <a:endParaRPr lang="en-US" sz="2800"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25296810"/>
              </p:ext>
            </p:extLst>
          </p:nvPr>
        </p:nvGraphicFramePr>
        <p:xfrm>
          <a:off x="2804009" y="4501558"/>
          <a:ext cx="6096000" cy="370840"/>
        </p:xfrm>
        <a:graphic>
          <a:graphicData uri="http://schemas.openxmlformats.org/drawingml/2006/table">
            <a:tbl>
              <a:tblPr firstRow="1" bandRow="1">
                <a:tableStyleId>{5C22544A-7EE6-4342-B048-85BDC9FD1C3A}</a:tableStyleId>
              </a:tblPr>
              <a:tblGrid>
                <a:gridCol w="381000"/>
                <a:gridCol w="381000"/>
                <a:gridCol w="381000"/>
                <a:gridCol w="381000"/>
                <a:gridCol w="381000"/>
                <a:gridCol w="381000"/>
                <a:gridCol w="381000"/>
                <a:gridCol w="381000"/>
                <a:gridCol w="381000"/>
                <a:gridCol w="381000"/>
                <a:gridCol w="381000"/>
                <a:gridCol w="381000"/>
                <a:gridCol w="381000"/>
                <a:gridCol w="381000"/>
                <a:gridCol w="381000"/>
                <a:gridCol w="381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48983780"/>
              </p:ext>
            </p:extLst>
          </p:nvPr>
        </p:nvGraphicFramePr>
        <p:xfrm>
          <a:off x="2793930" y="5116422"/>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a[0]</a:t>
                      </a:r>
                      <a:endParaRPr lang="en-US" dirty="0"/>
                    </a:p>
                  </a:txBody>
                  <a:tcPr/>
                </a:tc>
                <a:tc>
                  <a:txBody>
                    <a:bodyPr/>
                    <a:lstStyle/>
                    <a:p>
                      <a:r>
                        <a:rPr lang="en-US" dirty="0" smtClean="0"/>
                        <a:t>a[1]</a:t>
                      </a:r>
                      <a:endParaRPr lang="en-US" dirty="0"/>
                    </a:p>
                  </a:txBody>
                  <a:tcPr/>
                </a:tc>
                <a:tc>
                  <a:txBody>
                    <a:bodyPr/>
                    <a:lstStyle/>
                    <a:p>
                      <a:r>
                        <a:rPr lang="en-US" dirty="0" smtClean="0"/>
                        <a:t>a[2]</a:t>
                      </a:r>
                      <a:endParaRPr lang="en-US" dirty="0"/>
                    </a:p>
                  </a:txBody>
                  <a:tcPr/>
                </a:tc>
                <a:tc>
                  <a:txBody>
                    <a:bodyPr/>
                    <a:lstStyle/>
                    <a:p>
                      <a:r>
                        <a:rPr lang="en-US" dirty="0" smtClean="0"/>
                        <a:t>a[3]…</a:t>
                      </a:r>
                      <a:endParaRPr lang="en-US" dirty="0"/>
                    </a:p>
                  </a:txBody>
                  <a:tcPr/>
                </a:tc>
              </a:tr>
            </a:tbl>
          </a:graphicData>
        </a:graphic>
      </p:graphicFrame>
      <p:sp>
        <p:nvSpPr>
          <p:cNvPr id="9" name="Rectangle 8"/>
          <p:cNvSpPr/>
          <p:nvPr/>
        </p:nvSpPr>
        <p:spPr>
          <a:xfrm>
            <a:off x="2751513" y="4414922"/>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0:</a:t>
            </a:r>
          </a:p>
          <a:p>
            <a:pPr algn="ctr"/>
            <a:r>
              <a:rPr lang="en-US" dirty="0" smtClean="0">
                <a:solidFill>
                  <a:schemeClr val="tx1"/>
                </a:solidFill>
              </a:rPr>
              <a:t>Compulsory Miss</a:t>
            </a:r>
            <a:endParaRPr lang="en-US" dirty="0">
              <a:solidFill>
                <a:schemeClr val="tx1"/>
              </a:solidFill>
            </a:endParaRPr>
          </a:p>
        </p:txBody>
      </p:sp>
      <p:sp>
        <p:nvSpPr>
          <p:cNvPr id="12" name="Rectangle 11"/>
          <p:cNvSpPr/>
          <p:nvPr/>
        </p:nvSpPr>
        <p:spPr>
          <a:xfrm>
            <a:off x="5797749" y="4417330"/>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1:</a:t>
            </a:r>
          </a:p>
          <a:p>
            <a:pPr algn="ctr"/>
            <a:r>
              <a:rPr lang="en-US" dirty="0" smtClean="0">
                <a:solidFill>
                  <a:schemeClr val="tx1"/>
                </a:solidFill>
              </a:rPr>
              <a:t>Hit</a:t>
            </a:r>
            <a:endParaRPr lang="en-US" dirty="0">
              <a:solidFill>
                <a:schemeClr val="tx1"/>
              </a:solidFill>
            </a:endParaRPr>
          </a:p>
        </p:txBody>
      </p:sp>
      <p:sp>
        <p:nvSpPr>
          <p:cNvPr id="14" name="TextBox 13"/>
          <p:cNvSpPr txBox="1"/>
          <p:nvPr/>
        </p:nvSpPr>
        <p:spPr>
          <a:xfrm>
            <a:off x="342680" y="5674891"/>
            <a:ext cx="1945210" cy="1200329"/>
          </a:xfrm>
          <a:prstGeom prst="rect">
            <a:avLst/>
          </a:prstGeom>
          <a:noFill/>
        </p:spPr>
        <p:txBody>
          <a:bodyPr wrap="square" rtlCol="0">
            <a:spAutoFit/>
          </a:bodyPr>
          <a:lstStyle/>
          <a:p>
            <a:r>
              <a:rPr lang="en-US" dirty="0" smtClean="0"/>
              <a:t>This repeats over and over for the first loop!</a:t>
            </a:r>
          </a:p>
          <a:p>
            <a:r>
              <a:rPr lang="en-US" dirty="0" smtClean="0"/>
              <a:t>50% miss rate</a:t>
            </a:r>
            <a:endParaRPr lang="en-US" dirty="0"/>
          </a:p>
        </p:txBody>
      </p:sp>
    </p:spTree>
    <p:extLst>
      <p:ext uri="{BB962C8B-B14F-4D97-AF65-F5344CB8AC3E}">
        <p14:creationId xmlns:p14="http://schemas.microsoft.com/office/powerpoint/2010/main" val="810726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72585"/>
          </a:xfrm>
        </p:spPr>
        <p:txBody>
          <a:bodyPr/>
          <a:lstStyle/>
          <a:p>
            <a:pPr marL="0" indent="0">
              <a:buNone/>
            </a:pPr>
            <a:r>
              <a:rPr lang="en-US" sz="2800" dirty="0" smtClean="0"/>
              <a:t>But now, we have to worry about question 2:</a:t>
            </a:r>
          </a:p>
          <a:p>
            <a:pPr marL="0" indent="0">
              <a:buNone/>
            </a:pPr>
            <a:r>
              <a:rPr lang="en-US" sz="2800" b="1" u="sng" dirty="0" smtClean="0"/>
              <a:t>2) </a:t>
            </a:r>
            <a:r>
              <a:rPr lang="en-US" sz="2800" b="1" u="sng" dirty="0"/>
              <a:t>How many cache blocks does our array take up? </a:t>
            </a:r>
            <a:endParaRPr lang="en-US" sz="2800" b="1" u="sng" dirty="0" smtClean="0"/>
          </a:p>
          <a:p>
            <a:pPr marL="0" indent="0">
              <a:buNone/>
            </a:pPr>
            <a:endParaRPr lang="en-US" sz="2800" b="1" u="sng" dirty="0" smtClean="0"/>
          </a:p>
          <a:p>
            <a:pPr marL="0" indent="0">
              <a:buNone/>
            </a:pPr>
            <a:r>
              <a:rPr lang="en-US" sz="2800" dirty="0" smtClean="0"/>
              <a:t>The array contains 2048 </a:t>
            </a:r>
            <a:r>
              <a:rPr lang="en-US" sz="2800" dirty="0" err="1" smtClean="0"/>
              <a:t>ints</a:t>
            </a:r>
            <a:r>
              <a:rPr lang="en-US" sz="2800" dirty="0" smtClean="0"/>
              <a:t>. </a:t>
            </a:r>
            <a:r>
              <a:rPr lang="en-US" sz="2800" dirty="0"/>
              <a:t>That’s 2048*4 = </a:t>
            </a:r>
            <a:r>
              <a:rPr lang="en-US" sz="2800" dirty="0" smtClean="0"/>
              <a:t>8192 B. Cache blocks are 16 </a:t>
            </a:r>
            <a:r>
              <a:rPr lang="en-US" sz="2800" dirty="0"/>
              <a:t>B each, so 8192/16 = </a:t>
            </a:r>
            <a:r>
              <a:rPr lang="en-US" sz="2800" dirty="0" smtClean="0"/>
              <a:t>512 blocks.</a:t>
            </a:r>
          </a:p>
          <a:p>
            <a:pPr marL="0" indent="0">
              <a:buNone/>
            </a:pPr>
            <a:endParaRPr lang="en-US" sz="2800" dirty="0" smtClean="0"/>
          </a:p>
          <a:p>
            <a:pPr marL="0" indent="0">
              <a:buNone/>
            </a:pPr>
            <a:r>
              <a:rPr lang="en-US" sz="2800" b="1" u="sng" dirty="0" smtClean="0"/>
              <a:t>Does </a:t>
            </a:r>
            <a:r>
              <a:rPr lang="en-US" sz="2800" b="1" u="sng" dirty="0"/>
              <a:t>it fit entirely in the cache at once?</a:t>
            </a:r>
          </a:p>
          <a:p>
            <a:pPr marL="0" indent="0">
              <a:buNone/>
            </a:pPr>
            <a:endParaRPr lang="en-US" sz="2800" dirty="0"/>
          </a:p>
          <a:p>
            <a:pPr marL="0" indent="0">
              <a:buNone/>
            </a:pPr>
            <a:r>
              <a:rPr lang="en-US" sz="2800" dirty="0" smtClean="0"/>
              <a:t>No. Cache is only 4096 B, contains </a:t>
            </a:r>
          </a:p>
          <a:p>
            <a:pPr marL="0" indent="0">
              <a:buNone/>
            </a:pPr>
            <a:r>
              <a:rPr lang="en-US" sz="2800" dirty="0"/>
              <a:t>only </a:t>
            </a:r>
            <a:r>
              <a:rPr lang="en-US" sz="2800" dirty="0" smtClean="0"/>
              <a:t>256 blocks.</a:t>
            </a:r>
            <a:endParaRPr lang="en-US" sz="2800" dirty="0"/>
          </a:p>
        </p:txBody>
      </p:sp>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dirty="0"/>
          </a:p>
        </p:txBody>
      </p:sp>
      <p:sp>
        <p:nvSpPr>
          <p:cNvPr id="10" name="TextBox 9"/>
          <p:cNvSpPr txBox="1"/>
          <p:nvPr/>
        </p:nvSpPr>
        <p:spPr>
          <a:xfrm>
            <a:off x="6155097" y="5445947"/>
            <a:ext cx="3140086" cy="1200328"/>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p:txBody>
      </p:sp>
    </p:spTree>
    <p:extLst>
      <p:ext uri="{BB962C8B-B14F-4D97-AF65-F5344CB8AC3E}">
        <p14:creationId xmlns:p14="http://schemas.microsoft.com/office/powerpoint/2010/main" val="59222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dirty="0" smtClean="0">
                <a:latin typeface="Courier New"/>
                <a:cs typeface="Courier New"/>
              </a:rPr>
              <a:t>) sum </a:t>
            </a:r>
            <a:r>
              <a:rPr lang="en-US" dirty="0">
                <a:latin typeface="Courier New"/>
                <a:cs typeface="Courier New"/>
              </a:rPr>
              <a:t>+=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 sum += a[</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endParaRP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670018" y="4960362"/>
            <a:ext cx="8473982" cy="830997"/>
          </a:xfrm>
          <a:prstGeom prst="rect">
            <a:avLst/>
          </a:prstGeom>
          <a:noFill/>
        </p:spPr>
        <p:txBody>
          <a:bodyPr wrap="square" rtlCol="0">
            <a:spAutoFit/>
          </a:bodyPr>
          <a:lstStyle/>
          <a:p>
            <a:r>
              <a:rPr lang="en-US" sz="2400" dirty="0" smtClean="0"/>
              <a:t>So, to figure out what loop 2’s performance is going to be like, we need to know what’s in the cache at the end of loop 1…</a:t>
            </a:r>
          </a:p>
        </p:txBody>
      </p:sp>
    </p:spTree>
    <p:extLst>
      <p:ext uri="{BB962C8B-B14F-4D97-AF65-F5344CB8AC3E}">
        <p14:creationId xmlns:p14="http://schemas.microsoft.com/office/powerpoint/2010/main" val="37320469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a:bodyPr>
          <a:lstStyle/>
          <a:p>
            <a:pPr marL="0" indent="0">
              <a:buNone/>
            </a:pPr>
            <a:r>
              <a:rPr lang="en-US" sz="2500" dirty="0">
                <a:latin typeface="Courier New"/>
                <a:cs typeface="Courier New"/>
              </a:rPr>
              <a:t>#define SZ 2048 // 2^11</a:t>
            </a:r>
          </a:p>
          <a:p>
            <a:pPr marL="0" indent="0">
              <a:buNone/>
            </a:pPr>
            <a:r>
              <a:rPr lang="en-US" sz="2500" dirty="0" err="1">
                <a:latin typeface="Courier New"/>
                <a:cs typeface="Courier New"/>
              </a:rPr>
              <a:t>int</a:t>
            </a:r>
            <a:r>
              <a:rPr lang="en-US" sz="2500" dirty="0">
                <a:latin typeface="Courier New"/>
                <a:cs typeface="Courier New"/>
              </a:rPr>
              <a:t> foo() {</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a[SZ];</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sum = 0;</a:t>
            </a:r>
          </a:p>
          <a:p>
            <a:pPr marL="0" indent="0">
              <a:buNone/>
            </a:pPr>
            <a:r>
              <a:rPr lang="en-US" sz="2500" dirty="0">
                <a:latin typeface="Courier New"/>
                <a:cs typeface="Courier New"/>
              </a:rPr>
              <a:t>	for (</a:t>
            </a:r>
            <a:r>
              <a:rPr lang="en-US" sz="2500" dirty="0" err="1">
                <a:latin typeface="Courier New"/>
                <a:cs typeface="Courier New"/>
              </a:rPr>
              <a:t>int</a:t>
            </a:r>
            <a:r>
              <a:rPr lang="en-US" sz="2500" dirty="0">
                <a:latin typeface="Courier New"/>
                <a:cs typeface="Courier New"/>
              </a:rPr>
              <a:t> </a:t>
            </a:r>
            <a:r>
              <a:rPr lang="en-US" sz="2500" dirty="0" err="1">
                <a:latin typeface="Courier New"/>
                <a:cs typeface="Courier New"/>
              </a:rPr>
              <a:t>i</a:t>
            </a:r>
            <a:r>
              <a:rPr lang="en-US" sz="2500" dirty="0">
                <a:latin typeface="Courier New"/>
                <a:cs typeface="Courier New"/>
              </a:rPr>
              <a:t> = 0; </a:t>
            </a:r>
            <a:r>
              <a:rPr lang="en-US" sz="2500" dirty="0" err="1">
                <a:latin typeface="Courier New"/>
                <a:cs typeface="Courier New"/>
              </a:rPr>
              <a:t>i</a:t>
            </a:r>
            <a:r>
              <a:rPr lang="en-US" sz="2500" dirty="0">
                <a:latin typeface="Courier New"/>
                <a:cs typeface="Courier New"/>
              </a:rPr>
              <a:t> &lt; SZ; </a:t>
            </a:r>
            <a:r>
              <a:rPr lang="en-US" sz="2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sz="2500" dirty="0" smtClean="0">
                <a:latin typeface="Courier New"/>
                <a:cs typeface="Courier New"/>
              </a:rPr>
              <a:t>) sum </a:t>
            </a:r>
            <a:r>
              <a:rPr lang="en-US" sz="2500" dirty="0">
                <a:latin typeface="Courier New"/>
                <a:cs typeface="Courier New"/>
              </a:rPr>
              <a:t>+= a[</a:t>
            </a:r>
            <a:r>
              <a:rPr lang="en-US" sz="2500" dirty="0" err="1">
                <a:latin typeface="Courier New"/>
                <a:cs typeface="Courier New"/>
              </a:rPr>
              <a:t>i</a:t>
            </a:r>
            <a:r>
              <a:rPr lang="en-US" sz="2500" dirty="0">
                <a:latin typeface="Courier New"/>
                <a:cs typeface="Courier New"/>
              </a:rPr>
              <a:t>]</a:t>
            </a:r>
            <a:r>
              <a:rPr lang="en-US" sz="2500" dirty="0" smtClean="0">
                <a:latin typeface="Courier New"/>
                <a:cs typeface="Courier New"/>
              </a:rPr>
              <a:t>;</a:t>
            </a:r>
          </a:p>
          <a:p>
            <a:pPr marL="0" indent="0">
              <a:buNone/>
            </a:pPr>
            <a:r>
              <a:rPr lang="en-US" sz="2500" dirty="0">
                <a:latin typeface="Courier New"/>
                <a:cs typeface="Courier New"/>
              </a:rPr>
              <a:t>	</a:t>
            </a:r>
            <a:r>
              <a:rPr lang="en-US" sz="2500" dirty="0" smtClean="0">
                <a:latin typeface="Courier New"/>
                <a:cs typeface="Courier New"/>
              </a:rPr>
              <a:t>// what’s the state of the cache here?</a:t>
            </a:r>
            <a:endParaRPr lang="en-US" sz="2500" dirty="0">
              <a:latin typeface="Courier New"/>
              <a:cs typeface="Courier New"/>
            </a:endParaRPr>
          </a:p>
          <a:p>
            <a:pPr marL="0" indent="0">
              <a:buNone/>
            </a:pPr>
            <a:r>
              <a:rPr lang="en-US" sz="2500" dirty="0" smtClean="0">
                <a:latin typeface="Courier New"/>
                <a:cs typeface="Courier New"/>
              </a:rPr>
              <a:t>}</a:t>
            </a:r>
            <a:endParaRPr lang="en-US" sz="2500" dirty="0">
              <a:latin typeface="Courier New"/>
              <a:cs typeface="Courier New"/>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pPr/>
              <a:t>43</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3" name="Rectangle 2"/>
          <p:cNvSpPr/>
          <p:nvPr/>
        </p:nvSpPr>
        <p:spPr>
          <a:xfrm>
            <a:off x="5886025" y="4525800"/>
            <a:ext cx="1824264" cy="233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27249" y="4425005"/>
            <a:ext cx="4283495" cy="2308324"/>
          </a:xfrm>
          <a:prstGeom prst="rect">
            <a:avLst/>
          </a:prstGeom>
          <a:noFill/>
        </p:spPr>
        <p:txBody>
          <a:bodyPr wrap="square" rtlCol="0">
            <a:spAutoFit/>
          </a:bodyPr>
          <a:lstStyle/>
          <a:p>
            <a:r>
              <a:rPr lang="en-US" sz="2400" dirty="0" smtClean="0"/>
              <a:t>Say for the sake of argument that our array starts at address 0. Then, halfway through the first loop (between </a:t>
            </a:r>
            <a:r>
              <a:rPr lang="en-US" sz="2400" dirty="0" err="1" smtClean="0"/>
              <a:t>i</a:t>
            </a:r>
            <a:r>
              <a:rPr lang="en-US" sz="2400" dirty="0" smtClean="0"/>
              <a:t> = 1022 and </a:t>
            </a:r>
            <a:r>
              <a:rPr lang="en-US" sz="2400" dirty="0" err="1" smtClean="0"/>
              <a:t>i</a:t>
            </a:r>
            <a:r>
              <a:rPr lang="en-US" sz="2400" dirty="0" smtClean="0"/>
              <a:t> = 1024), the first half of the array is in the cache.</a:t>
            </a:r>
            <a:endParaRPr lang="en-US" sz="2400" dirty="0"/>
          </a:p>
        </p:txBody>
      </p:sp>
      <p:sp>
        <p:nvSpPr>
          <p:cNvPr id="8" name="TextBox 7"/>
          <p:cNvSpPr txBox="1"/>
          <p:nvPr/>
        </p:nvSpPr>
        <p:spPr>
          <a:xfrm>
            <a:off x="5875946" y="4525801"/>
            <a:ext cx="1834344" cy="2308324"/>
          </a:xfrm>
          <a:prstGeom prst="rect">
            <a:avLst/>
          </a:prstGeom>
          <a:noFill/>
        </p:spPr>
        <p:txBody>
          <a:bodyPr wrap="square" rtlCol="0">
            <a:spAutoFit/>
          </a:bodyPr>
          <a:lstStyle/>
          <a:p>
            <a:r>
              <a:rPr lang="en-US" dirty="0" smtClean="0">
                <a:solidFill>
                  <a:schemeClr val="bg1"/>
                </a:solidFill>
              </a:rPr>
              <a:t>a[0] …………………………………………………………………………………………………………………………………………………...............................a[1023]</a:t>
            </a:r>
            <a:endParaRPr lang="en-US" dirty="0">
              <a:solidFill>
                <a:schemeClr val="bg1"/>
              </a:solidFill>
            </a:endParaRPr>
          </a:p>
        </p:txBody>
      </p:sp>
    </p:spTree>
    <p:extLst>
      <p:ext uri="{BB962C8B-B14F-4D97-AF65-F5344CB8AC3E}">
        <p14:creationId xmlns:p14="http://schemas.microsoft.com/office/powerpoint/2010/main" val="110900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a:bodyPr>
          <a:lstStyle/>
          <a:p>
            <a:pPr marL="0" indent="0">
              <a:buNone/>
            </a:pPr>
            <a:r>
              <a:rPr lang="en-US" sz="2500" dirty="0">
                <a:latin typeface="Courier New"/>
                <a:cs typeface="Courier New"/>
              </a:rPr>
              <a:t>#define SZ 2048 // 2^11</a:t>
            </a:r>
          </a:p>
          <a:p>
            <a:pPr marL="0" indent="0">
              <a:buNone/>
            </a:pPr>
            <a:r>
              <a:rPr lang="en-US" sz="2500" dirty="0" err="1">
                <a:latin typeface="Courier New"/>
                <a:cs typeface="Courier New"/>
              </a:rPr>
              <a:t>int</a:t>
            </a:r>
            <a:r>
              <a:rPr lang="en-US" sz="2500" dirty="0">
                <a:latin typeface="Courier New"/>
                <a:cs typeface="Courier New"/>
              </a:rPr>
              <a:t> foo() {</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a[SZ];</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sum = 0;</a:t>
            </a:r>
          </a:p>
          <a:p>
            <a:pPr marL="0" indent="0">
              <a:buNone/>
            </a:pPr>
            <a:r>
              <a:rPr lang="en-US" sz="2500" dirty="0">
                <a:latin typeface="Courier New"/>
                <a:cs typeface="Courier New"/>
              </a:rPr>
              <a:t>	for (</a:t>
            </a:r>
            <a:r>
              <a:rPr lang="en-US" sz="2500" dirty="0" err="1">
                <a:latin typeface="Courier New"/>
                <a:cs typeface="Courier New"/>
              </a:rPr>
              <a:t>int</a:t>
            </a:r>
            <a:r>
              <a:rPr lang="en-US" sz="2500" dirty="0">
                <a:latin typeface="Courier New"/>
                <a:cs typeface="Courier New"/>
              </a:rPr>
              <a:t> </a:t>
            </a:r>
            <a:r>
              <a:rPr lang="en-US" sz="2500" dirty="0" err="1">
                <a:latin typeface="Courier New"/>
                <a:cs typeface="Courier New"/>
              </a:rPr>
              <a:t>i</a:t>
            </a:r>
            <a:r>
              <a:rPr lang="en-US" sz="2500" dirty="0">
                <a:latin typeface="Courier New"/>
                <a:cs typeface="Courier New"/>
              </a:rPr>
              <a:t> = 0; </a:t>
            </a:r>
            <a:r>
              <a:rPr lang="en-US" sz="2500" dirty="0" err="1">
                <a:latin typeface="Courier New"/>
                <a:cs typeface="Courier New"/>
              </a:rPr>
              <a:t>i</a:t>
            </a:r>
            <a:r>
              <a:rPr lang="en-US" sz="2500" dirty="0">
                <a:latin typeface="Courier New"/>
                <a:cs typeface="Courier New"/>
              </a:rPr>
              <a:t> &lt; SZ; </a:t>
            </a:r>
            <a:r>
              <a:rPr lang="en-US" sz="2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sz="2500" dirty="0" smtClean="0">
                <a:latin typeface="Courier New"/>
                <a:cs typeface="Courier New"/>
              </a:rPr>
              <a:t>) sum </a:t>
            </a:r>
            <a:r>
              <a:rPr lang="en-US" sz="2500" dirty="0">
                <a:latin typeface="Courier New"/>
                <a:cs typeface="Courier New"/>
              </a:rPr>
              <a:t>+= a[</a:t>
            </a:r>
            <a:r>
              <a:rPr lang="en-US" sz="2500" dirty="0" err="1">
                <a:latin typeface="Courier New"/>
                <a:cs typeface="Courier New"/>
              </a:rPr>
              <a:t>i</a:t>
            </a:r>
            <a:r>
              <a:rPr lang="en-US" sz="2500" dirty="0">
                <a:latin typeface="Courier New"/>
                <a:cs typeface="Courier New"/>
              </a:rPr>
              <a:t>]</a:t>
            </a:r>
            <a:r>
              <a:rPr lang="en-US" sz="2500" dirty="0" smtClean="0">
                <a:latin typeface="Courier New"/>
                <a:cs typeface="Courier New"/>
              </a:rPr>
              <a:t>;</a:t>
            </a:r>
          </a:p>
          <a:p>
            <a:pPr marL="0" indent="0">
              <a:buNone/>
            </a:pPr>
            <a:r>
              <a:rPr lang="en-US" sz="2500" dirty="0">
                <a:latin typeface="Courier New"/>
                <a:cs typeface="Courier New"/>
              </a:rPr>
              <a:t>	</a:t>
            </a:r>
            <a:r>
              <a:rPr lang="en-US" sz="2500" dirty="0" smtClean="0">
                <a:latin typeface="Courier New"/>
                <a:cs typeface="Courier New"/>
              </a:rPr>
              <a:t>// what’s the state of the cache here?</a:t>
            </a:r>
            <a:endParaRPr lang="en-US" sz="2500" dirty="0">
              <a:latin typeface="Courier New"/>
              <a:cs typeface="Courier New"/>
            </a:endParaRPr>
          </a:p>
          <a:p>
            <a:pPr marL="0" indent="0">
              <a:buNone/>
            </a:pPr>
            <a:r>
              <a:rPr lang="en-US" sz="2500" dirty="0" smtClean="0">
                <a:latin typeface="Courier New"/>
                <a:cs typeface="Courier New"/>
              </a:rPr>
              <a:t>}</a:t>
            </a:r>
            <a:endParaRPr lang="en-US" sz="2500" dirty="0">
              <a:latin typeface="Courier New"/>
              <a:cs typeface="Courier New"/>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3" name="Rectangle 2"/>
          <p:cNvSpPr/>
          <p:nvPr/>
        </p:nvSpPr>
        <p:spPr>
          <a:xfrm>
            <a:off x="5886025" y="4525800"/>
            <a:ext cx="1824264" cy="233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27249" y="4425005"/>
            <a:ext cx="4283495" cy="1569660"/>
          </a:xfrm>
          <a:prstGeom prst="rect">
            <a:avLst/>
          </a:prstGeom>
          <a:noFill/>
        </p:spPr>
        <p:txBody>
          <a:bodyPr wrap="square" rtlCol="0">
            <a:spAutoFit/>
          </a:bodyPr>
          <a:lstStyle/>
          <a:p>
            <a:r>
              <a:rPr lang="en-US" sz="2400" dirty="0" smtClean="0"/>
              <a:t>Now, when we execute the second half of the accesses in loop one, we replace everything already in the cache:</a:t>
            </a:r>
            <a:endParaRPr lang="en-US" sz="2400" dirty="0"/>
          </a:p>
        </p:txBody>
      </p:sp>
      <p:sp>
        <p:nvSpPr>
          <p:cNvPr id="8" name="TextBox 7"/>
          <p:cNvSpPr txBox="1"/>
          <p:nvPr/>
        </p:nvSpPr>
        <p:spPr>
          <a:xfrm>
            <a:off x="5875946" y="4525801"/>
            <a:ext cx="1834344" cy="2308324"/>
          </a:xfrm>
          <a:prstGeom prst="rect">
            <a:avLst/>
          </a:prstGeom>
          <a:noFill/>
        </p:spPr>
        <p:txBody>
          <a:bodyPr wrap="square" rtlCol="0">
            <a:spAutoFit/>
          </a:bodyPr>
          <a:lstStyle/>
          <a:p>
            <a:r>
              <a:rPr lang="en-US" dirty="0" smtClean="0">
                <a:solidFill>
                  <a:schemeClr val="bg1"/>
                </a:solidFill>
              </a:rPr>
              <a:t>a[0] …………………………………………………………………………………………………………………………………………………...............................a[1023]</a:t>
            </a:r>
            <a:endParaRPr lang="en-US" dirty="0">
              <a:solidFill>
                <a:schemeClr val="bg1"/>
              </a:solidFill>
            </a:endParaRPr>
          </a:p>
        </p:txBody>
      </p:sp>
      <p:sp>
        <p:nvSpPr>
          <p:cNvPr id="9" name="TextBox 8"/>
          <p:cNvSpPr txBox="1"/>
          <p:nvPr/>
        </p:nvSpPr>
        <p:spPr>
          <a:xfrm>
            <a:off x="5877163" y="4519436"/>
            <a:ext cx="1834344" cy="2308324"/>
          </a:xfrm>
          <a:prstGeom prst="rect">
            <a:avLst/>
          </a:prstGeom>
          <a:noFill/>
        </p:spPr>
        <p:txBody>
          <a:bodyPr wrap="square" rtlCol="0">
            <a:spAutoFit/>
          </a:bodyPr>
          <a:lstStyle/>
          <a:p>
            <a:r>
              <a:rPr lang="en-US" dirty="0" smtClean="0">
                <a:solidFill>
                  <a:schemeClr val="bg1"/>
                </a:solidFill>
              </a:rPr>
              <a:t>a[1024] </a:t>
            </a:r>
            <a:r>
              <a:rPr lang="en-US" dirty="0" smtClean="0">
                <a:solidFill>
                  <a:srgbClr val="FF0000"/>
                </a:solidFill>
              </a:rPr>
              <a:t>…………………………………………………………………………………………………………………………………………………...............................</a:t>
            </a:r>
            <a:r>
              <a:rPr lang="en-US" dirty="0" smtClean="0">
                <a:solidFill>
                  <a:schemeClr val="bg1"/>
                </a:solidFill>
              </a:rPr>
              <a:t>a[2047]</a:t>
            </a:r>
            <a:endParaRPr lang="en-US" dirty="0">
              <a:solidFill>
                <a:schemeClr val="bg1"/>
              </a:solidFill>
            </a:endParaRPr>
          </a:p>
        </p:txBody>
      </p:sp>
    </p:spTree>
    <p:extLst>
      <p:ext uri="{BB962C8B-B14F-4D97-AF65-F5344CB8AC3E}">
        <p14:creationId xmlns:p14="http://schemas.microsoft.com/office/powerpoint/2010/main" val="5220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6025" y="4525800"/>
            <a:ext cx="1824264" cy="233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877163" y="4519436"/>
            <a:ext cx="1834344" cy="2308324"/>
          </a:xfrm>
          <a:prstGeom prst="rect">
            <a:avLst/>
          </a:prstGeom>
          <a:noFill/>
        </p:spPr>
        <p:txBody>
          <a:bodyPr wrap="square" rtlCol="0">
            <a:spAutoFit/>
          </a:bodyPr>
          <a:lstStyle/>
          <a:p>
            <a:r>
              <a:rPr lang="en-US" dirty="0" smtClean="0">
                <a:solidFill>
                  <a:schemeClr val="bg1"/>
                </a:solidFill>
              </a:rPr>
              <a:t>a[1024] </a:t>
            </a:r>
            <a:r>
              <a:rPr lang="en-US" dirty="0" smtClean="0">
                <a:solidFill>
                  <a:srgbClr val="FF0000"/>
                </a:solidFill>
              </a:rPr>
              <a:t>…………………………………………………………………………………………………………………………………………………...............................</a:t>
            </a:r>
            <a:r>
              <a:rPr lang="en-US" dirty="0" smtClean="0">
                <a:solidFill>
                  <a:schemeClr val="bg1"/>
                </a:solidFill>
              </a:rPr>
              <a:t>a[2047]</a:t>
            </a:r>
            <a:endParaRPr lang="en-US" dirty="0">
              <a:solidFill>
                <a:schemeClr val="bg1"/>
              </a:solidFill>
            </a:endParaRPr>
          </a:p>
        </p:txBody>
      </p:sp>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a:bodyPr>
          <a:lstStyle/>
          <a:p>
            <a:pPr marL="0" indent="0">
              <a:buNone/>
            </a:pPr>
            <a:r>
              <a:rPr lang="en-US" sz="2500" dirty="0">
                <a:latin typeface="Courier New"/>
                <a:cs typeface="Courier New"/>
              </a:rPr>
              <a:t>#define SZ 2048 // 2^11</a:t>
            </a:r>
          </a:p>
          <a:p>
            <a:pPr marL="0" indent="0">
              <a:buNone/>
            </a:pPr>
            <a:r>
              <a:rPr lang="en-US" sz="2500" dirty="0" err="1">
                <a:latin typeface="Courier New"/>
                <a:cs typeface="Courier New"/>
              </a:rPr>
              <a:t>int</a:t>
            </a:r>
            <a:r>
              <a:rPr lang="en-US" sz="2500" dirty="0">
                <a:latin typeface="Courier New"/>
                <a:cs typeface="Courier New"/>
              </a:rPr>
              <a:t> foo() {</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a[SZ];</a:t>
            </a:r>
          </a:p>
          <a:p>
            <a:pPr marL="0" indent="0">
              <a:buNone/>
            </a:pPr>
            <a:r>
              <a:rPr lang="en-US" sz="2500" dirty="0">
                <a:latin typeface="Courier New"/>
                <a:cs typeface="Courier New"/>
              </a:rPr>
              <a:t>	</a:t>
            </a:r>
            <a:r>
              <a:rPr lang="en-US" sz="2500" dirty="0" err="1">
                <a:latin typeface="Courier New"/>
                <a:cs typeface="Courier New"/>
              </a:rPr>
              <a:t>int</a:t>
            </a:r>
            <a:r>
              <a:rPr lang="en-US" sz="2500" dirty="0">
                <a:latin typeface="Courier New"/>
                <a:cs typeface="Courier New"/>
              </a:rPr>
              <a:t> sum = 0;</a:t>
            </a:r>
          </a:p>
          <a:p>
            <a:pPr marL="0" indent="0">
              <a:buNone/>
            </a:pPr>
            <a:r>
              <a:rPr lang="en-US" sz="2500" dirty="0">
                <a:latin typeface="Courier New"/>
                <a:cs typeface="Courier New"/>
              </a:rPr>
              <a:t>	for (</a:t>
            </a:r>
            <a:r>
              <a:rPr lang="en-US" sz="2500" dirty="0" err="1">
                <a:latin typeface="Courier New"/>
                <a:cs typeface="Courier New"/>
              </a:rPr>
              <a:t>int</a:t>
            </a:r>
            <a:r>
              <a:rPr lang="en-US" sz="2500" dirty="0">
                <a:latin typeface="Courier New"/>
                <a:cs typeface="Courier New"/>
              </a:rPr>
              <a:t> </a:t>
            </a:r>
            <a:r>
              <a:rPr lang="en-US" sz="2500" dirty="0" err="1">
                <a:latin typeface="Courier New"/>
                <a:cs typeface="Courier New"/>
              </a:rPr>
              <a:t>i</a:t>
            </a:r>
            <a:r>
              <a:rPr lang="en-US" sz="2500" dirty="0">
                <a:latin typeface="Courier New"/>
                <a:cs typeface="Courier New"/>
              </a:rPr>
              <a:t> = 0; </a:t>
            </a:r>
            <a:r>
              <a:rPr lang="en-US" sz="2500" dirty="0" err="1">
                <a:latin typeface="Courier New"/>
                <a:cs typeface="Courier New"/>
              </a:rPr>
              <a:t>i</a:t>
            </a:r>
            <a:r>
              <a:rPr lang="en-US" sz="2500" dirty="0">
                <a:latin typeface="Courier New"/>
                <a:cs typeface="Courier New"/>
              </a:rPr>
              <a:t> &lt; SZ; </a:t>
            </a:r>
            <a:r>
              <a:rPr lang="en-US" sz="25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sz="2500" dirty="0" smtClean="0">
                <a:latin typeface="Courier New"/>
                <a:cs typeface="Courier New"/>
              </a:rPr>
              <a:t>) sum </a:t>
            </a:r>
            <a:r>
              <a:rPr lang="en-US" sz="2500" dirty="0">
                <a:latin typeface="Courier New"/>
                <a:cs typeface="Courier New"/>
              </a:rPr>
              <a:t>+= a[</a:t>
            </a:r>
            <a:r>
              <a:rPr lang="en-US" sz="2500" dirty="0" err="1">
                <a:latin typeface="Courier New"/>
                <a:cs typeface="Courier New"/>
              </a:rPr>
              <a:t>i</a:t>
            </a:r>
            <a:r>
              <a:rPr lang="en-US" sz="2500" dirty="0">
                <a:latin typeface="Courier New"/>
                <a:cs typeface="Courier New"/>
              </a:rPr>
              <a:t>]</a:t>
            </a:r>
            <a:r>
              <a:rPr lang="en-US" sz="2500" dirty="0" smtClean="0">
                <a:latin typeface="Courier New"/>
                <a:cs typeface="Courier New"/>
              </a:rPr>
              <a:t>;</a:t>
            </a:r>
          </a:p>
          <a:p>
            <a:pPr marL="0" indent="0">
              <a:buNone/>
            </a:pPr>
            <a:r>
              <a:rPr lang="en-US" sz="2500" dirty="0">
                <a:latin typeface="Courier New"/>
                <a:cs typeface="Courier New"/>
              </a:rPr>
              <a:t>	</a:t>
            </a:r>
            <a:r>
              <a:rPr lang="en-US" sz="2500" dirty="0" smtClean="0">
                <a:latin typeface="Courier New"/>
                <a:cs typeface="Courier New"/>
              </a:rPr>
              <a:t>// what’s the state of the cache here?</a:t>
            </a:r>
            <a:endParaRPr lang="en-US" sz="2500" dirty="0">
              <a:latin typeface="Courier New"/>
              <a:cs typeface="Courier New"/>
            </a:endParaRPr>
          </a:p>
          <a:p>
            <a:pPr marL="0" indent="0">
              <a:buNone/>
            </a:pPr>
            <a:r>
              <a:rPr lang="en-US" sz="2500" dirty="0" smtClean="0">
                <a:latin typeface="Courier New"/>
                <a:cs typeface="Courier New"/>
              </a:rPr>
              <a:t>}</a:t>
            </a:r>
            <a:endParaRPr lang="en-US" sz="2500" dirty="0">
              <a:latin typeface="Courier New"/>
              <a:cs typeface="Courier New"/>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pPr/>
              <a:t>45</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7" name="TextBox 6"/>
          <p:cNvSpPr txBox="1"/>
          <p:nvPr/>
        </p:nvSpPr>
        <p:spPr>
          <a:xfrm>
            <a:off x="917170" y="5090268"/>
            <a:ext cx="4283495" cy="1200328"/>
          </a:xfrm>
          <a:prstGeom prst="rect">
            <a:avLst/>
          </a:prstGeom>
          <a:noFill/>
        </p:spPr>
        <p:txBody>
          <a:bodyPr wrap="square" rtlCol="0">
            <a:spAutoFit/>
          </a:bodyPr>
          <a:lstStyle/>
          <a:p>
            <a:r>
              <a:rPr lang="en-US" sz="2400" dirty="0" smtClean="0"/>
              <a:t>So, at the end of the first loop, the second half of the array is in the cache.</a:t>
            </a:r>
            <a:endParaRPr lang="en-US" sz="2400" dirty="0"/>
          </a:p>
        </p:txBody>
      </p:sp>
    </p:spTree>
    <p:extLst>
      <p:ext uri="{BB962C8B-B14F-4D97-AF65-F5344CB8AC3E}">
        <p14:creationId xmlns:p14="http://schemas.microsoft.com/office/powerpoint/2010/main" val="39246556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600200"/>
            <a:ext cx="86868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dirty="0" smtClean="0">
                <a:latin typeface="Courier New"/>
                <a:cs typeface="Courier New"/>
              </a:rPr>
              <a:t>) sum </a:t>
            </a:r>
            <a:r>
              <a:rPr lang="en-US" dirty="0">
                <a:latin typeface="Courier New"/>
                <a:cs typeface="Courier New"/>
              </a:rPr>
              <a:t>+=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 sum += a[</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endParaRP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46</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670018" y="4960362"/>
            <a:ext cx="8473982" cy="830997"/>
          </a:xfrm>
          <a:prstGeom prst="rect">
            <a:avLst/>
          </a:prstGeom>
          <a:noFill/>
        </p:spPr>
        <p:txBody>
          <a:bodyPr wrap="square" rtlCol="0">
            <a:spAutoFit/>
          </a:bodyPr>
          <a:lstStyle/>
          <a:p>
            <a:r>
              <a:rPr lang="en-US" sz="2400" dirty="0" smtClean="0"/>
              <a:t>Now, let’s take a look at loop 2. Notice that it’s going to start by accessing the first half of the array, none of which is in the cache.</a:t>
            </a:r>
          </a:p>
        </p:txBody>
      </p:sp>
    </p:spTree>
    <p:extLst>
      <p:ext uri="{BB962C8B-B14F-4D97-AF65-F5344CB8AC3E}">
        <p14:creationId xmlns:p14="http://schemas.microsoft.com/office/powerpoint/2010/main" val="13527404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AutoNum type="arabicParenR"/>
            </a:pPr>
            <a:r>
              <a:rPr lang="en-US" sz="2800" dirty="0"/>
              <a:t>What does our access pattern look like within a block</a:t>
            </a:r>
            <a:r>
              <a:rPr lang="en-US" sz="2800" dirty="0" smtClean="0"/>
              <a:t>? (</a:t>
            </a:r>
            <a:r>
              <a:rPr lang="en-US" sz="2800" u="sng" dirty="0" smtClean="0"/>
              <a:t>now, for the second loop</a:t>
            </a:r>
            <a:r>
              <a:rPr lang="en-US" sz="2800" dirty="0" smtClean="0"/>
              <a:t>)</a:t>
            </a:r>
            <a:endParaRPr lang="en-US" sz="2800" dirty="0"/>
          </a:p>
          <a:p>
            <a:r>
              <a:rPr lang="en-US" sz="2800" dirty="0"/>
              <a:t>We’re iterating over </a:t>
            </a:r>
            <a:r>
              <a:rPr lang="en-US" sz="2800" strike="sngStrike" dirty="0"/>
              <a:t>2048 </a:t>
            </a:r>
            <a:r>
              <a:rPr lang="en-US" sz="2800" strike="sngStrike" dirty="0" err="1" smtClean="0"/>
              <a:t>ints</a:t>
            </a:r>
            <a:r>
              <a:rPr lang="en-US" sz="2800" dirty="0"/>
              <a:t> </a:t>
            </a:r>
            <a:r>
              <a:rPr lang="en-US" sz="2800" dirty="0" smtClean="0"/>
              <a:t>1024 </a:t>
            </a:r>
            <a:r>
              <a:rPr lang="en-US" sz="2800" dirty="0" err="1" smtClean="0"/>
              <a:t>ints</a:t>
            </a:r>
            <a:r>
              <a:rPr lang="en-US" sz="2800" dirty="0" smtClean="0"/>
              <a:t>, </a:t>
            </a:r>
            <a:r>
              <a:rPr lang="en-US" sz="2800" dirty="0"/>
              <a:t>each of which are 4 bytes. A block in this cache holds 4 </a:t>
            </a:r>
            <a:r>
              <a:rPr lang="en-US" sz="2800" dirty="0" err="1"/>
              <a:t>ints</a:t>
            </a:r>
            <a:r>
              <a:rPr lang="en-US" sz="2800" dirty="0"/>
              <a:t>: (16 B/block)/(4 B/</a:t>
            </a:r>
            <a:r>
              <a:rPr lang="en-US" sz="2800" dirty="0" err="1"/>
              <a:t>int</a:t>
            </a:r>
            <a:r>
              <a:rPr lang="en-US" sz="2800" dirty="0"/>
              <a:t>) = 4 </a:t>
            </a:r>
            <a:r>
              <a:rPr lang="en-US" sz="2800" dirty="0" err="1"/>
              <a:t>ints</a:t>
            </a:r>
            <a:r>
              <a:rPr lang="en-US" sz="2800" dirty="0"/>
              <a:t>/</a:t>
            </a:r>
            <a:r>
              <a:rPr lang="en-US" sz="2800" dirty="0" smtClean="0"/>
              <a:t>block</a:t>
            </a:r>
          </a:p>
          <a:p>
            <a:pPr marL="0" indent="0">
              <a:buNone/>
            </a:pPr>
            <a:endParaRPr lang="en-US" sz="2800" dirty="0"/>
          </a:p>
          <a:p>
            <a:pPr marL="0" indent="0">
              <a:buNone/>
            </a:pPr>
            <a:r>
              <a:rPr lang="en-US" sz="2800" dirty="0" smtClean="0"/>
              <a:t>Block as bytes:</a:t>
            </a:r>
          </a:p>
          <a:p>
            <a:pPr marL="0" indent="0">
              <a:buNone/>
            </a:pPr>
            <a:r>
              <a:rPr lang="en-US" sz="2800" dirty="0" smtClean="0"/>
              <a:t>Block as </a:t>
            </a:r>
            <a:r>
              <a:rPr lang="en-US" sz="2800" dirty="0" err="1" smtClean="0"/>
              <a:t>ints</a:t>
            </a:r>
            <a:r>
              <a:rPr lang="en-US" sz="2800" dirty="0" smtClean="0"/>
              <a:t>: </a:t>
            </a:r>
            <a:endParaRPr lang="en-US" sz="2800"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Analyzing Code Performance on a Cache</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69940649"/>
              </p:ext>
            </p:extLst>
          </p:nvPr>
        </p:nvGraphicFramePr>
        <p:xfrm>
          <a:off x="2804009" y="4501558"/>
          <a:ext cx="6096000" cy="370840"/>
        </p:xfrm>
        <a:graphic>
          <a:graphicData uri="http://schemas.openxmlformats.org/drawingml/2006/table">
            <a:tbl>
              <a:tblPr firstRow="1" bandRow="1">
                <a:tableStyleId>{5C22544A-7EE6-4342-B048-85BDC9FD1C3A}</a:tableStyleId>
              </a:tblPr>
              <a:tblGrid>
                <a:gridCol w="381000"/>
                <a:gridCol w="381000"/>
                <a:gridCol w="381000"/>
                <a:gridCol w="381000"/>
                <a:gridCol w="381000"/>
                <a:gridCol w="381000"/>
                <a:gridCol w="381000"/>
                <a:gridCol w="381000"/>
                <a:gridCol w="381000"/>
                <a:gridCol w="381000"/>
                <a:gridCol w="381000"/>
                <a:gridCol w="381000"/>
                <a:gridCol w="381000"/>
                <a:gridCol w="381000"/>
                <a:gridCol w="381000"/>
                <a:gridCol w="381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6550898"/>
              </p:ext>
            </p:extLst>
          </p:nvPr>
        </p:nvGraphicFramePr>
        <p:xfrm>
          <a:off x="2793930" y="5116422"/>
          <a:ext cx="6096000" cy="3708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a[0]</a:t>
                      </a:r>
                      <a:endParaRPr lang="en-US" dirty="0"/>
                    </a:p>
                  </a:txBody>
                  <a:tcPr/>
                </a:tc>
                <a:tc>
                  <a:txBody>
                    <a:bodyPr/>
                    <a:lstStyle/>
                    <a:p>
                      <a:r>
                        <a:rPr lang="en-US" dirty="0" smtClean="0"/>
                        <a:t>a[1]</a:t>
                      </a:r>
                      <a:endParaRPr lang="en-US" dirty="0"/>
                    </a:p>
                  </a:txBody>
                  <a:tcPr/>
                </a:tc>
                <a:tc>
                  <a:txBody>
                    <a:bodyPr/>
                    <a:lstStyle/>
                    <a:p>
                      <a:r>
                        <a:rPr lang="en-US" dirty="0" smtClean="0"/>
                        <a:t>a[2]</a:t>
                      </a:r>
                      <a:endParaRPr lang="en-US" dirty="0"/>
                    </a:p>
                  </a:txBody>
                  <a:tcPr/>
                </a:tc>
                <a:tc>
                  <a:txBody>
                    <a:bodyPr/>
                    <a:lstStyle/>
                    <a:p>
                      <a:r>
                        <a:rPr lang="en-US" dirty="0" smtClean="0"/>
                        <a:t>a[3]…</a:t>
                      </a:r>
                      <a:endParaRPr lang="en-US" dirty="0"/>
                    </a:p>
                  </a:txBody>
                  <a:tcPr/>
                </a:tc>
              </a:tr>
            </a:tbl>
          </a:graphicData>
        </a:graphic>
      </p:graphicFrame>
      <p:sp>
        <p:nvSpPr>
          <p:cNvPr id="9" name="Rectangle 8"/>
          <p:cNvSpPr/>
          <p:nvPr/>
        </p:nvSpPr>
        <p:spPr>
          <a:xfrm>
            <a:off x="2751513" y="4414922"/>
            <a:ext cx="1612611" cy="244307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0:</a:t>
            </a:r>
          </a:p>
          <a:p>
            <a:pPr algn="ctr"/>
            <a:r>
              <a:rPr lang="en-US" dirty="0" smtClean="0">
                <a:solidFill>
                  <a:schemeClr val="tx1"/>
                </a:solidFill>
              </a:rPr>
              <a:t>Capacity Miss</a:t>
            </a:r>
          </a:p>
          <a:p>
            <a:pPr algn="ctr"/>
            <a:r>
              <a:rPr lang="en-US" dirty="0" smtClean="0">
                <a:solidFill>
                  <a:schemeClr val="tx1"/>
                </a:solidFill>
              </a:rPr>
              <a:t>a[1024] was in this spot in the cache…</a:t>
            </a:r>
            <a:endParaRPr lang="en-US" dirty="0">
              <a:solidFill>
                <a:schemeClr val="tx1"/>
              </a:solidFill>
            </a:endParaRPr>
          </a:p>
        </p:txBody>
      </p:sp>
      <p:sp>
        <p:nvSpPr>
          <p:cNvPr id="12" name="Rectangle 11"/>
          <p:cNvSpPr/>
          <p:nvPr/>
        </p:nvSpPr>
        <p:spPr>
          <a:xfrm>
            <a:off x="5797749" y="4417330"/>
            <a:ext cx="1612611" cy="2056268"/>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dirty="0" smtClean="0">
                <a:solidFill>
                  <a:schemeClr val="tx1"/>
                </a:solidFill>
              </a:rPr>
              <a:t>Iteration 1:</a:t>
            </a:r>
          </a:p>
          <a:p>
            <a:pPr algn="ctr"/>
            <a:r>
              <a:rPr lang="en-US" dirty="0" smtClean="0">
                <a:solidFill>
                  <a:schemeClr val="tx1"/>
                </a:solidFill>
              </a:rPr>
              <a:t>Hit</a:t>
            </a:r>
            <a:endParaRPr lang="en-US" dirty="0">
              <a:solidFill>
                <a:schemeClr val="tx1"/>
              </a:solidFill>
            </a:endParaRPr>
          </a:p>
        </p:txBody>
      </p:sp>
      <p:sp>
        <p:nvSpPr>
          <p:cNvPr id="14" name="TextBox 13"/>
          <p:cNvSpPr txBox="1"/>
          <p:nvPr/>
        </p:nvSpPr>
        <p:spPr>
          <a:xfrm>
            <a:off x="342680" y="5674891"/>
            <a:ext cx="1945210" cy="1200329"/>
          </a:xfrm>
          <a:prstGeom prst="rect">
            <a:avLst/>
          </a:prstGeom>
          <a:noFill/>
        </p:spPr>
        <p:txBody>
          <a:bodyPr wrap="square" rtlCol="0">
            <a:spAutoFit/>
          </a:bodyPr>
          <a:lstStyle/>
          <a:p>
            <a:r>
              <a:rPr lang="en-US" dirty="0" smtClean="0"/>
              <a:t>This repeats over and over for the second loop!</a:t>
            </a:r>
          </a:p>
          <a:p>
            <a:r>
              <a:rPr lang="en-US" dirty="0" smtClean="0"/>
              <a:t>50% miss rate</a:t>
            </a:r>
            <a:endParaRPr lang="en-US" dirty="0"/>
          </a:p>
        </p:txBody>
      </p:sp>
    </p:spTree>
    <p:extLst>
      <p:ext uri="{BB962C8B-B14F-4D97-AF65-F5344CB8AC3E}">
        <p14:creationId xmlns:p14="http://schemas.microsoft.com/office/powerpoint/2010/main" val="2311078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Code Performance on a Cache #2</a:t>
            </a:r>
            <a:endParaRPr lang="en-US" dirty="0"/>
          </a:p>
        </p:txBody>
      </p:sp>
      <p:sp>
        <p:nvSpPr>
          <p:cNvPr id="6" name="Content Placeholder 5"/>
          <p:cNvSpPr>
            <a:spLocks noGrp="1"/>
          </p:cNvSpPr>
          <p:nvPr>
            <p:ph idx="1"/>
          </p:nvPr>
        </p:nvSpPr>
        <p:spPr>
          <a:xfrm>
            <a:off x="457200" y="1469160"/>
            <a:ext cx="8686800" cy="3520305"/>
          </a:xfrm>
        </p:spPr>
        <p:txBody>
          <a:bodyPr>
            <a:normAutofit fontScale="77500" lnSpcReduction="20000"/>
          </a:bodyPr>
          <a:lstStyle/>
          <a:p>
            <a:pPr marL="0" indent="0">
              <a:buNone/>
            </a:pPr>
            <a:r>
              <a:rPr lang="en-US" dirty="0">
                <a:latin typeface="Courier New"/>
                <a:cs typeface="Courier New"/>
              </a:rPr>
              <a:t>#define SZ 2048 // 2^11</a:t>
            </a:r>
          </a:p>
          <a:p>
            <a:pPr marL="0" indent="0">
              <a:buNone/>
            </a:pPr>
            <a:r>
              <a:rPr lang="en-US" dirty="0" err="1">
                <a:latin typeface="Courier New"/>
                <a:cs typeface="Courier New"/>
              </a:rPr>
              <a:t>int</a:t>
            </a:r>
            <a:r>
              <a:rPr lang="en-US" dirty="0">
                <a:latin typeface="Courier New"/>
                <a:cs typeface="Courier New"/>
              </a:rPr>
              <a:t> foo() {</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a[SZ];</a:t>
            </a:r>
          </a:p>
          <a:p>
            <a:pPr marL="0" indent="0">
              <a:buNone/>
            </a:pPr>
            <a:r>
              <a:rPr lang="en-US" dirty="0">
                <a:latin typeface="Courier New"/>
                <a:cs typeface="Courier New"/>
              </a:rPr>
              <a:t>	</a:t>
            </a:r>
            <a:r>
              <a:rPr lang="en-US" dirty="0" err="1">
                <a:latin typeface="Courier New"/>
                <a:cs typeface="Courier New"/>
              </a:rPr>
              <a:t>int</a:t>
            </a:r>
            <a:r>
              <a:rPr lang="en-US" dirty="0">
                <a:latin typeface="Courier New"/>
                <a:cs typeface="Courier New"/>
              </a:rPr>
              <a:t> sum = 0;</a:t>
            </a:r>
          </a:p>
          <a:p>
            <a:pPr marL="0" indent="0">
              <a:buNone/>
            </a:pPr>
            <a:r>
              <a:rPr lang="en-US" dirty="0">
                <a:latin typeface="Courier New"/>
                <a:cs typeface="Courier New"/>
              </a:rPr>
              <a:t>	for (</a:t>
            </a:r>
            <a:r>
              <a:rPr lang="en-US" dirty="0" err="1">
                <a:latin typeface="Courier New"/>
                <a:cs typeface="Courier New"/>
              </a:rPr>
              <a:t>int</a:t>
            </a:r>
            <a:r>
              <a:rPr lang="en-US" dirty="0">
                <a:latin typeface="Courier New"/>
                <a:cs typeface="Courier New"/>
              </a:rPr>
              <a:t> </a:t>
            </a:r>
            <a:r>
              <a:rPr lang="en-US" dirty="0" err="1">
                <a:latin typeface="Courier New"/>
                <a:cs typeface="Courier New"/>
              </a:rPr>
              <a:t>i</a:t>
            </a:r>
            <a:r>
              <a:rPr lang="en-US" dirty="0">
                <a:latin typeface="Courier New"/>
                <a:cs typeface="Courier New"/>
              </a:rPr>
              <a:t> = 0; </a:t>
            </a:r>
            <a:r>
              <a:rPr lang="en-US" dirty="0" err="1">
                <a:latin typeface="Courier New"/>
                <a:cs typeface="Courier New"/>
              </a:rPr>
              <a:t>i</a:t>
            </a:r>
            <a:r>
              <a:rPr lang="en-US" dirty="0">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a:t>
            </a:r>
            <a:r>
              <a:rPr lang="en-US" dirty="0" smtClean="0">
                <a:latin typeface="Courier New"/>
                <a:cs typeface="Courier New"/>
              </a:rPr>
              <a:t>) sum </a:t>
            </a:r>
            <a:r>
              <a:rPr lang="en-US" dirty="0">
                <a:latin typeface="Courier New"/>
                <a:cs typeface="Courier New"/>
              </a:rPr>
              <a:t>+= a[</a:t>
            </a:r>
            <a:r>
              <a:rPr lang="en-US" dirty="0" err="1">
                <a:latin typeface="Courier New"/>
                <a:cs typeface="Courier New"/>
              </a:rPr>
              <a:t>i</a:t>
            </a:r>
            <a:r>
              <a:rPr lang="en-US" dirty="0">
                <a:latin typeface="Courier New"/>
                <a:cs typeface="Courier New"/>
              </a:rPr>
              <a:t>];</a:t>
            </a:r>
          </a:p>
          <a:p>
            <a:pPr marL="0" indent="0">
              <a:buNone/>
            </a:pPr>
            <a:r>
              <a:rPr lang="en-US" dirty="0">
                <a:latin typeface="Courier New"/>
                <a:cs typeface="Courier New"/>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 sum += a[</a:t>
            </a:r>
            <a:r>
              <a:rPr lang="en-US"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endParaRPr>
          </a:p>
          <a:p>
            <a:pPr marL="0" indent="0">
              <a:buNone/>
            </a:pPr>
            <a:r>
              <a:rPr lang="en-US" dirty="0">
                <a:latin typeface="Courier New"/>
                <a:cs typeface="Courier New"/>
              </a:rPr>
              <a:t>	return sum;</a:t>
            </a:r>
          </a:p>
          <a:p>
            <a:pPr marL="0" indent="0">
              <a:buNone/>
            </a:pPr>
            <a:r>
              <a:rPr lang="en-US" dirty="0">
                <a:latin typeface="Courier New"/>
                <a:cs typeface="Courier New"/>
              </a:rPr>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48</a:t>
            </a:fld>
            <a:endParaRPr lang="en-US" dirty="0"/>
          </a:p>
        </p:txBody>
      </p:sp>
      <p:sp>
        <p:nvSpPr>
          <p:cNvPr id="4" name="TextBox 3"/>
          <p:cNvSpPr txBox="1"/>
          <p:nvPr/>
        </p:nvSpPr>
        <p:spPr>
          <a:xfrm>
            <a:off x="5730156" y="910066"/>
            <a:ext cx="3140086" cy="1938992"/>
          </a:xfrm>
          <a:prstGeom prst="rect">
            <a:avLst/>
          </a:prstGeom>
          <a:noFill/>
        </p:spPr>
        <p:txBody>
          <a:bodyPr wrap="square" rtlCol="0">
            <a:spAutoFit/>
          </a:bodyPr>
          <a:lstStyle/>
          <a:p>
            <a:r>
              <a:rPr lang="en-US" sz="2400" dirty="0" smtClean="0"/>
              <a:t>Cache specs:</a:t>
            </a:r>
          </a:p>
          <a:p>
            <a:r>
              <a:rPr lang="en-US" sz="2400" dirty="0" smtClean="0"/>
              <a:t>4 </a:t>
            </a:r>
            <a:r>
              <a:rPr lang="en-US" sz="2400" dirty="0" err="1" smtClean="0"/>
              <a:t>KiB</a:t>
            </a:r>
            <a:r>
              <a:rPr lang="en-US" sz="2400" dirty="0" smtClean="0"/>
              <a:t> Direct-Mapped</a:t>
            </a:r>
          </a:p>
          <a:p>
            <a:r>
              <a:rPr lang="en-US" sz="2400" dirty="0" smtClean="0"/>
              <a:t>16 B Blocks</a:t>
            </a:r>
          </a:p>
          <a:p>
            <a:endParaRPr lang="en-US" sz="2400" dirty="0"/>
          </a:p>
          <a:p>
            <a:r>
              <a:rPr lang="en-US" sz="2400" dirty="0" smtClean="0"/>
              <a:t>What’s the miss rate?</a:t>
            </a:r>
            <a:endParaRPr lang="en-US" sz="2400" dirty="0"/>
          </a:p>
        </p:txBody>
      </p:sp>
      <p:sp>
        <p:nvSpPr>
          <p:cNvPr id="10" name="TextBox 9"/>
          <p:cNvSpPr txBox="1"/>
          <p:nvPr/>
        </p:nvSpPr>
        <p:spPr>
          <a:xfrm>
            <a:off x="1063094" y="4234617"/>
            <a:ext cx="8473982" cy="2677656"/>
          </a:xfrm>
          <a:prstGeom prst="rect">
            <a:avLst/>
          </a:prstGeom>
          <a:noFill/>
        </p:spPr>
        <p:txBody>
          <a:bodyPr wrap="square" rtlCol="0">
            <a:spAutoFit/>
          </a:bodyPr>
          <a:lstStyle/>
          <a:p>
            <a:r>
              <a:rPr lang="en-US" sz="2400" dirty="0" smtClean="0"/>
              <a:t>So, we got a 50% miss rate for loop #1 and a 50% miss rate for loop #2. Now, we compute a weighted average:</a:t>
            </a:r>
          </a:p>
          <a:p>
            <a:endParaRPr lang="en-US" sz="2400" dirty="0"/>
          </a:p>
          <a:p>
            <a:r>
              <a:rPr lang="en-US" sz="2400" dirty="0" smtClean="0"/>
              <a:t>Total miss rate = weighted average of miss rates.</a:t>
            </a:r>
          </a:p>
          <a:p>
            <a:r>
              <a:rPr lang="en-US" sz="2400" dirty="0" smtClean="0"/>
              <a:t>Half the accesses were in loop 1, the other half in loop 2:</a:t>
            </a:r>
          </a:p>
          <a:p>
            <a:r>
              <a:rPr lang="en-US" sz="2400" dirty="0" smtClean="0"/>
              <a:t>Total miss rate = 0.5 * loop1 miss rate + 0.5 * loop2 miss rate</a:t>
            </a:r>
          </a:p>
          <a:p>
            <a:r>
              <a:rPr lang="en-US" sz="2400" dirty="0" smtClean="0"/>
              <a:t>Total miss rate = 0.5 * 50% + 0.5 * 50% = 50%</a:t>
            </a:r>
          </a:p>
        </p:txBody>
      </p:sp>
    </p:spTree>
    <p:extLst>
      <p:ext uri="{BB962C8B-B14F-4D97-AF65-F5344CB8AC3E}">
        <p14:creationId xmlns:p14="http://schemas.microsoft.com/office/powerpoint/2010/main" val="5215530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p1</a:t>
            </a:r>
            <a:endParaRPr lang="en-US" dirty="0"/>
          </a:p>
        </p:txBody>
      </p:sp>
      <p:sp>
        <p:nvSpPr>
          <p:cNvPr id="3" name="Content Placeholder 2"/>
          <p:cNvSpPr>
            <a:spLocks noGrp="1"/>
          </p:cNvSpPr>
          <p:nvPr>
            <p:ph idx="1"/>
          </p:nvPr>
        </p:nvSpPr>
        <p:spPr>
          <a:xfrm>
            <a:off x="181419" y="1600200"/>
            <a:ext cx="8808879" cy="4525963"/>
          </a:xfrm>
        </p:spPr>
        <p:txBody>
          <a:bodyPr>
            <a:normAutofit/>
          </a:bodyPr>
          <a:lstStyle/>
          <a:p>
            <a:pPr marL="0" indent="0">
              <a:buNone/>
            </a:pPr>
            <a:r>
              <a:rPr lang="en-US" sz="2400" dirty="0">
                <a:latin typeface="Courier New"/>
                <a:cs typeface="Courier New"/>
              </a:rPr>
              <a:t>#define SZ 2048 // 2^11</a:t>
            </a:r>
          </a:p>
          <a:p>
            <a:pPr marL="0" indent="0">
              <a:buNone/>
            </a:pPr>
            <a:r>
              <a:rPr lang="en-US" sz="2400" dirty="0" err="1">
                <a:latin typeface="Courier New"/>
                <a:cs typeface="Courier New"/>
              </a:rPr>
              <a:t>int</a:t>
            </a:r>
            <a:r>
              <a:rPr lang="en-US" sz="2400" dirty="0">
                <a:latin typeface="Courier New"/>
                <a:cs typeface="Courier New"/>
              </a:rPr>
              <a:t> foo() {</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a[SZ];</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sum = 0;</a:t>
            </a:r>
          </a:p>
          <a:p>
            <a:pPr marL="0" indent="0">
              <a:buNone/>
            </a:pPr>
            <a:r>
              <a:rPr lang="en-US" sz="2400" dirty="0">
                <a:latin typeface="Courier New"/>
                <a:cs typeface="Courier New"/>
              </a:rPr>
              <a:t>	for (</a:t>
            </a:r>
            <a:r>
              <a:rPr lang="en-US" sz="2400" dirty="0" err="1">
                <a:latin typeface="Courier New"/>
                <a:cs typeface="Courier New"/>
              </a:rPr>
              <a:t>int</a:t>
            </a:r>
            <a:r>
              <a:rPr lang="en-US" sz="2400" dirty="0">
                <a:latin typeface="Courier New"/>
                <a:cs typeface="Courier New"/>
              </a:rPr>
              <a:t> </a:t>
            </a:r>
            <a:r>
              <a:rPr lang="en-US" sz="2400" dirty="0" err="1">
                <a:latin typeface="Courier New"/>
                <a:cs typeface="Courier New"/>
              </a:rPr>
              <a:t>i</a:t>
            </a:r>
            <a:r>
              <a:rPr lang="en-US" sz="2400" dirty="0">
                <a:latin typeface="Courier New"/>
                <a:cs typeface="Courier New"/>
              </a:rPr>
              <a:t> = 0; </a:t>
            </a:r>
            <a:r>
              <a:rPr lang="en-US" sz="2400" dirty="0" err="1">
                <a:latin typeface="Courier New"/>
                <a:cs typeface="Courier New"/>
              </a:rPr>
              <a:t>i</a:t>
            </a:r>
            <a:r>
              <a:rPr lang="en-US" sz="2400" dirty="0">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a:t>
            </a:r>
            <a:r>
              <a:rPr lang="en-US" sz="2400" dirty="0" smtClean="0">
                <a:latin typeface="Courier New"/>
                <a:cs typeface="Courier New"/>
              </a:rPr>
              <a:t>) </a:t>
            </a:r>
            <a:r>
              <a:rPr lang="en-US" sz="2400" dirty="0">
                <a:latin typeface="Courier New"/>
                <a:cs typeface="Courier New"/>
              </a:rPr>
              <a:t>sum += a[</a:t>
            </a:r>
            <a:r>
              <a:rPr lang="en-US" sz="2400" dirty="0" err="1">
                <a:latin typeface="Courier New"/>
                <a:cs typeface="Courier New"/>
              </a:rPr>
              <a:t>i</a:t>
            </a:r>
            <a:r>
              <a:rPr lang="en-US" sz="2400" dirty="0">
                <a:latin typeface="Courier New"/>
                <a:cs typeface="Courier New"/>
              </a:rPr>
              <a:t>];</a:t>
            </a:r>
          </a:p>
          <a:p>
            <a:pPr marL="0" indent="0">
              <a:buNone/>
            </a:pPr>
            <a:r>
              <a:rPr lang="en-US" sz="2400" dirty="0">
                <a:latin typeface="Courier New"/>
                <a:cs typeface="Courier New"/>
              </a:rPr>
              <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sum += a[</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p>
          <a:p>
            <a:pPr marL="0" indent="0">
              <a:buNone/>
            </a:pPr>
            <a:r>
              <a:rPr lang="en-US" sz="2400" dirty="0">
                <a:latin typeface="Courier New"/>
                <a:cs typeface="Courier New"/>
              </a:rPr>
              <a:t>	return sum;</a:t>
            </a:r>
          </a:p>
          <a:p>
            <a:pPr marL="0" indent="0">
              <a:buNone/>
            </a:pPr>
            <a:r>
              <a:rPr lang="en-US" sz="2400" dirty="0">
                <a:latin typeface="Courier New"/>
                <a:cs typeface="Courier New"/>
              </a:rPr>
              <a:t>}</a:t>
            </a:r>
          </a:p>
          <a:p>
            <a:pPr marL="0" indent="0">
              <a:buNone/>
            </a:pP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sp>
        <p:nvSpPr>
          <p:cNvPr id="7" name="TextBox 6"/>
          <p:cNvSpPr txBox="1"/>
          <p:nvPr/>
        </p:nvSpPr>
        <p:spPr>
          <a:xfrm>
            <a:off x="5709999" y="1313255"/>
            <a:ext cx="3140086" cy="1200328"/>
          </a:xfrm>
          <a:prstGeom prst="rect">
            <a:avLst/>
          </a:prstGeom>
          <a:noFill/>
        </p:spPr>
        <p:txBody>
          <a:bodyPr wrap="square" rtlCol="0">
            <a:spAutoFit/>
          </a:bodyPr>
          <a:lstStyle/>
          <a:p>
            <a:r>
              <a:rPr lang="en-US" sz="2400" dirty="0" smtClean="0"/>
              <a:t>Cache specs:</a:t>
            </a:r>
          </a:p>
          <a:p>
            <a:r>
              <a:rPr lang="en-US" sz="2400" dirty="0" smtClean="0"/>
              <a:t>1 </a:t>
            </a:r>
            <a:r>
              <a:rPr lang="en-US" sz="2400" dirty="0" err="1" smtClean="0"/>
              <a:t>KiB</a:t>
            </a:r>
            <a:r>
              <a:rPr lang="en-US" sz="2400" dirty="0" smtClean="0"/>
              <a:t> Direct-Mapped</a:t>
            </a:r>
          </a:p>
          <a:p>
            <a:r>
              <a:rPr lang="en-US" sz="2400" dirty="0" smtClean="0"/>
              <a:t>16 B Blocks</a:t>
            </a:r>
          </a:p>
        </p:txBody>
      </p:sp>
      <p:sp>
        <p:nvSpPr>
          <p:cNvPr id="8" name="TextBox 7"/>
          <p:cNvSpPr txBox="1"/>
          <p:nvPr/>
        </p:nvSpPr>
        <p:spPr>
          <a:xfrm>
            <a:off x="292285" y="5154838"/>
            <a:ext cx="8738328" cy="830997"/>
          </a:xfrm>
          <a:prstGeom prst="rect">
            <a:avLst/>
          </a:prstGeom>
          <a:noFill/>
        </p:spPr>
        <p:txBody>
          <a:bodyPr wrap="square" rtlCol="0">
            <a:spAutoFit/>
          </a:bodyPr>
          <a:lstStyle/>
          <a:p>
            <a:r>
              <a:rPr lang="en-US" sz="2400" dirty="0" smtClean="0"/>
              <a:t>What’s the miss rate for the first loop?</a:t>
            </a:r>
          </a:p>
          <a:p>
            <a:r>
              <a:rPr lang="en-US" sz="2400" dirty="0" smtClean="0"/>
              <a:t>A. 0 %            B. 25 %                   C. 50 %               D. 75 %          E. 100%</a:t>
            </a:r>
            <a:endParaRPr lang="en-US" sz="2400" dirty="0"/>
          </a:p>
        </p:txBody>
      </p:sp>
    </p:spTree>
    <p:extLst>
      <p:ext uri="{BB962C8B-B14F-4D97-AF65-F5344CB8AC3E}">
        <p14:creationId xmlns:p14="http://schemas.microsoft.com/office/powerpoint/2010/main" val="9520596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6868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a:t>
            </a:r>
            <a:r>
              <a:rPr lang="en-US" dirty="0" smtClean="0"/>
              <a:t>1Ki words (or 4KiB)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457200" y="274638"/>
            <a:ext cx="8229600" cy="555095"/>
          </a:xfrm>
          <a:noFill/>
          <a:ln/>
        </p:spPr>
        <p:txBody>
          <a:bodyPr lIns="90488" tIns="44450" rIns="90488" bIns="44450" anchor="ctr">
            <a:normAutofit fontScale="90000"/>
          </a:bodyPr>
          <a:lstStyle/>
          <a:p>
            <a:r>
              <a:rPr lang="en-US" dirty="0" smtClean="0"/>
              <a:t>Review: Direct Mapped Cache</a:t>
            </a:r>
            <a:endParaRPr lang="en-US" dirty="0"/>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900488" cy="709613"/>
            <a:chOff x="2072" y="763"/>
            <a:chExt cx="2457"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719" cy="213"/>
            </a:xfrm>
            <a:prstGeom prst="rect">
              <a:avLst/>
            </a:prstGeom>
            <a:noFill/>
            <a:ln w="12700">
              <a:noFill/>
              <a:miter lim="800000"/>
              <a:headEnd/>
              <a:tailEnd/>
            </a:ln>
            <a:effectLst/>
          </p:spPr>
          <p:txBody>
            <a:bodyPr wrap="square">
              <a:spAutoFit/>
            </a:bodyPr>
            <a:lstStyle/>
            <a:p>
              <a:r>
                <a:rPr lang="en-US" sz="1600" dirty="0" smtClean="0">
                  <a:solidFill>
                    <a:schemeClr val="tx1"/>
                  </a:solidFill>
                </a:rPr>
                <a:t>Block offset</a:t>
              </a:r>
              <a:endParaRPr lang="en-US" sz="1600" dirty="0">
                <a:solidFill>
                  <a:schemeClr val="tx1"/>
                </a:solidFill>
              </a:endParaRP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2" name="Slide Number Placeholder 61"/>
          <p:cNvSpPr>
            <a:spLocks noGrp="1"/>
          </p:cNvSpPr>
          <p:nvPr>
            <p:ph type="sldNum" sz="quarter" idx="12"/>
          </p:nvPr>
        </p:nvSpPr>
        <p:spPr/>
        <p:txBody>
          <a:bodyPr/>
          <a:lstStyle/>
          <a:p>
            <a:fld id="{3CC63E4C-4642-794D-A2FD-70F6B81535F5}" type="slidenum">
              <a:rPr lang="en-US" smtClean="0"/>
              <a:pPr/>
              <a:t>5</a:t>
            </a:fld>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457200" y="4507761"/>
            <a:ext cx="2209800" cy="2045439"/>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grpSp>
        <p:nvGrpSpPr>
          <p:cNvPr id="73" name="Group 72"/>
          <p:cNvGrpSpPr/>
          <p:nvPr/>
        </p:nvGrpSpPr>
        <p:grpSpPr>
          <a:xfrm>
            <a:off x="4502469" y="5384586"/>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smtClean="0"/>
                <a:t>Comparator</a:t>
              </a:r>
              <a:endParaRPr lang="en-US" sz="2400" dirty="0"/>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3303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utoUpdateAnimBg="0"/>
      <p:bldP spid="66" grpId="0" autoUpdateAnimBg="0"/>
      <p:bldP spid="6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p2</a:t>
            </a:r>
            <a:endParaRPr lang="en-US" dirty="0"/>
          </a:p>
        </p:txBody>
      </p:sp>
      <p:sp>
        <p:nvSpPr>
          <p:cNvPr id="3" name="Content Placeholder 2"/>
          <p:cNvSpPr>
            <a:spLocks noGrp="1"/>
          </p:cNvSpPr>
          <p:nvPr>
            <p:ph idx="1"/>
          </p:nvPr>
        </p:nvSpPr>
        <p:spPr>
          <a:xfrm>
            <a:off x="181419" y="1600200"/>
            <a:ext cx="8808879" cy="4525963"/>
          </a:xfrm>
        </p:spPr>
        <p:txBody>
          <a:bodyPr>
            <a:normAutofit/>
          </a:bodyPr>
          <a:lstStyle/>
          <a:p>
            <a:pPr marL="0" indent="0">
              <a:buNone/>
            </a:pPr>
            <a:r>
              <a:rPr lang="en-US" sz="2400" dirty="0">
                <a:latin typeface="Courier New"/>
                <a:cs typeface="Courier New"/>
              </a:rPr>
              <a:t>#define SZ 2048 // 2^11</a:t>
            </a:r>
          </a:p>
          <a:p>
            <a:pPr marL="0" indent="0">
              <a:buNone/>
            </a:pPr>
            <a:r>
              <a:rPr lang="en-US" sz="2400" dirty="0" err="1">
                <a:latin typeface="Courier New"/>
                <a:cs typeface="Courier New"/>
              </a:rPr>
              <a:t>int</a:t>
            </a:r>
            <a:r>
              <a:rPr lang="en-US" sz="2400" dirty="0">
                <a:latin typeface="Courier New"/>
                <a:cs typeface="Courier New"/>
              </a:rPr>
              <a:t> foo() {</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a[SZ];</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sum = 0;</a:t>
            </a:r>
          </a:p>
          <a:p>
            <a:pPr marL="0" indent="0">
              <a:buNone/>
            </a:pPr>
            <a:r>
              <a:rPr lang="en-US" sz="2400" dirty="0">
                <a:latin typeface="Courier New"/>
                <a:cs typeface="Courier New"/>
              </a:rPr>
              <a:t>	for (</a:t>
            </a:r>
            <a:r>
              <a:rPr lang="en-US" sz="2400" dirty="0" err="1">
                <a:latin typeface="Courier New"/>
                <a:cs typeface="Courier New"/>
              </a:rPr>
              <a:t>int</a:t>
            </a:r>
            <a:r>
              <a:rPr lang="en-US" sz="2400" dirty="0">
                <a:latin typeface="Courier New"/>
                <a:cs typeface="Courier New"/>
              </a:rPr>
              <a:t> </a:t>
            </a:r>
            <a:r>
              <a:rPr lang="en-US" sz="2400" dirty="0" err="1">
                <a:latin typeface="Courier New"/>
                <a:cs typeface="Courier New"/>
              </a:rPr>
              <a:t>i</a:t>
            </a:r>
            <a:r>
              <a:rPr lang="en-US" sz="2400" dirty="0">
                <a:latin typeface="Courier New"/>
                <a:cs typeface="Courier New"/>
              </a:rPr>
              <a:t> = 0; </a:t>
            </a:r>
            <a:r>
              <a:rPr lang="en-US" sz="2400" dirty="0" err="1">
                <a:latin typeface="Courier New"/>
                <a:cs typeface="Courier New"/>
              </a:rPr>
              <a:t>i</a:t>
            </a:r>
            <a:r>
              <a:rPr lang="en-US" sz="2400" dirty="0">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a:t>
            </a:r>
            <a:r>
              <a:rPr lang="en-US" sz="2400" dirty="0" smtClean="0">
                <a:latin typeface="Courier New"/>
                <a:cs typeface="Courier New"/>
              </a:rPr>
              <a:t>) </a:t>
            </a:r>
            <a:r>
              <a:rPr lang="en-US" sz="2400" dirty="0">
                <a:latin typeface="Courier New"/>
                <a:cs typeface="Courier New"/>
              </a:rPr>
              <a:t>sum += a[</a:t>
            </a:r>
            <a:r>
              <a:rPr lang="en-US" sz="2400" dirty="0" err="1">
                <a:latin typeface="Courier New"/>
                <a:cs typeface="Courier New"/>
              </a:rPr>
              <a:t>i</a:t>
            </a:r>
            <a:r>
              <a:rPr lang="en-US" sz="2400" dirty="0">
                <a:latin typeface="Courier New"/>
                <a:cs typeface="Courier New"/>
              </a:rPr>
              <a:t>];</a:t>
            </a:r>
          </a:p>
          <a:p>
            <a:pPr marL="0" indent="0">
              <a:buNone/>
            </a:pPr>
            <a:r>
              <a:rPr lang="en-US" sz="2400" dirty="0">
                <a:latin typeface="Courier New"/>
                <a:cs typeface="Courier New"/>
              </a:rPr>
              <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sum += a[</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p>
          <a:p>
            <a:pPr marL="0" indent="0">
              <a:buNone/>
            </a:pPr>
            <a:r>
              <a:rPr lang="en-US" sz="2400" dirty="0">
                <a:latin typeface="Courier New"/>
                <a:cs typeface="Courier New"/>
              </a:rPr>
              <a:t>	return sum;</a:t>
            </a:r>
          </a:p>
          <a:p>
            <a:pPr marL="0" indent="0">
              <a:buNone/>
            </a:pPr>
            <a:r>
              <a:rPr lang="en-US" sz="2400" dirty="0">
                <a:latin typeface="Courier New"/>
                <a:cs typeface="Courier New"/>
              </a:rPr>
              <a:t>}</a:t>
            </a:r>
          </a:p>
          <a:p>
            <a:pPr marL="0" indent="0">
              <a:buNone/>
            </a:pP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dirty="0"/>
          </a:p>
        </p:txBody>
      </p:sp>
      <p:sp>
        <p:nvSpPr>
          <p:cNvPr id="7" name="TextBox 6"/>
          <p:cNvSpPr txBox="1"/>
          <p:nvPr/>
        </p:nvSpPr>
        <p:spPr>
          <a:xfrm>
            <a:off x="5709999" y="1313255"/>
            <a:ext cx="3140086" cy="1200328"/>
          </a:xfrm>
          <a:prstGeom prst="rect">
            <a:avLst/>
          </a:prstGeom>
          <a:noFill/>
        </p:spPr>
        <p:txBody>
          <a:bodyPr wrap="square" rtlCol="0">
            <a:spAutoFit/>
          </a:bodyPr>
          <a:lstStyle/>
          <a:p>
            <a:r>
              <a:rPr lang="en-US" sz="2400" dirty="0" smtClean="0"/>
              <a:t>Cache specs:</a:t>
            </a:r>
          </a:p>
          <a:p>
            <a:r>
              <a:rPr lang="en-US" sz="2400" dirty="0" smtClean="0"/>
              <a:t>1 </a:t>
            </a:r>
            <a:r>
              <a:rPr lang="en-US" sz="2400" dirty="0" err="1" smtClean="0"/>
              <a:t>KiB</a:t>
            </a:r>
            <a:r>
              <a:rPr lang="en-US" sz="2400" dirty="0" smtClean="0"/>
              <a:t> Direct-Mapped</a:t>
            </a:r>
          </a:p>
          <a:p>
            <a:r>
              <a:rPr lang="en-US" sz="2400" dirty="0" smtClean="0"/>
              <a:t>16 B Blocks</a:t>
            </a:r>
          </a:p>
        </p:txBody>
      </p:sp>
      <p:sp>
        <p:nvSpPr>
          <p:cNvPr id="8" name="TextBox 7"/>
          <p:cNvSpPr txBox="1"/>
          <p:nvPr/>
        </p:nvSpPr>
        <p:spPr>
          <a:xfrm>
            <a:off x="292285" y="5154838"/>
            <a:ext cx="8738328" cy="830997"/>
          </a:xfrm>
          <a:prstGeom prst="rect">
            <a:avLst/>
          </a:prstGeom>
          <a:noFill/>
        </p:spPr>
        <p:txBody>
          <a:bodyPr wrap="square" rtlCol="0">
            <a:spAutoFit/>
          </a:bodyPr>
          <a:lstStyle/>
          <a:p>
            <a:r>
              <a:rPr lang="en-US" sz="2400" dirty="0" smtClean="0"/>
              <a:t>What’s the miss rate for the second loop?</a:t>
            </a:r>
          </a:p>
          <a:p>
            <a:r>
              <a:rPr lang="en-US" sz="2400" dirty="0" smtClean="0"/>
              <a:t>A. 0 %            B. 25 %                   C. 50 %               D. 75 %          E. 100%</a:t>
            </a:r>
            <a:endParaRPr lang="en-US" sz="2400" dirty="0"/>
          </a:p>
        </p:txBody>
      </p:sp>
    </p:spTree>
    <p:extLst>
      <p:ext uri="{BB962C8B-B14F-4D97-AF65-F5344CB8AC3E}">
        <p14:creationId xmlns:p14="http://schemas.microsoft.com/office/powerpoint/2010/main" val="41136990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 p3</a:t>
            </a:r>
            <a:endParaRPr lang="en-US" dirty="0"/>
          </a:p>
        </p:txBody>
      </p:sp>
      <p:sp>
        <p:nvSpPr>
          <p:cNvPr id="3" name="Content Placeholder 2"/>
          <p:cNvSpPr>
            <a:spLocks noGrp="1"/>
          </p:cNvSpPr>
          <p:nvPr>
            <p:ph idx="1"/>
          </p:nvPr>
        </p:nvSpPr>
        <p:spPr>
          <a:xfrm>
            <a:off x="181419" y="1600200"/>
            <a:ext cx="8808879" cy="4525963"/>
          </a:xfrm>
        </p:spPr>
        <p:txBody>
          <a:bodyPr>
            <a:normAutofit/>
          </a:bodyPr>
          <a:lstStyle/>
          <a:p>
            <a:pPr marL="0" indent="0">
              <a:buNone/>
            </a:pPr>
            <a:r>
              <a:rPr lang="en-US" sz="2400" dirty="0">
                <a:latin typeface="Courier New"/>
                <a:cs typeface="Courier New"/>
              </a:rPr>
              <a:t>#define SZ 2048 // 2^11</a:t>
            </a:r>
          </a:p>
          <a:p>
            <a:pPr marL="0" indent="0">
              <a:buNone/>
            </a:pPr>
            <a:r>
              <a:rPr lang="en-US" sz="2400" dirty="0" err="1">
                <a:latin typeface="Courier New"/>
                <a:cs typeface="Courier New"/>
              </a:rPr>
              <a:t>int</a:t>
            </a:r>
            <a:r>
              <a:rPr lang="en-US" sz="2400" dirty="0">
                <a:latin typeface="Courier New"/>
                <a:cs typeface="Courier New"/>
              </a:rPr>
              <a:t> foo() {</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a[SZ];</a:t>
            </a:r>
          </a:p>
          <a:p>
            <a:pPr marL="0" indent="0">
              <a:buNone/>
            </a:pPr>
            <a:r>
              <a:rPr lang="en-US" sz="2400" dirty="0">
                <a:latin typeface="Courier New"/>
                <a:cs typeface="Courier New"/>
              </a:rPr>
              <a:t>	</a:t>
            </a:r>
            <a:r>
              <a:rPr lang="en-US" sz="2400" dirty="0" err="1">
                <a:latin typeface="Courier New"/>
                <a:cs typeface="Courier New"/>
              </a:rPr>
              <a:t>int</a:t>
            </a:r>
            <a:r>
              <a:rPr lang="en-US" sz="2400" dirty="0">
                <a:latin typeface="Courier New"/>
                <a:cs typeface="Courier New"/>
              </a:rPr>
              <a:t> sum = 0;</a:t>
            </a:r>
          </a:p>
          <a:p>
            <a:pPr marL="0" indent="0">
              <a:buNone/>
            </a:pPr>
            <a:r>
              <a:rPr lang="en-US" sz="2400" dirty="0">
                <a:latin typeface="Courier New"/>
                <a:cs typeface="Courier New"/>
              </a:rPr>
              <a:t>	for (</a:t>
            </a:r>
            <a:r>
              <a:rPr lang="en-US" sz="2400" dirty="0" err="1">
                <a:latin typeface="Courier New"/>
                <a:cs typeface="Courier New"/>
              </a:rPr>
              <a:t>int</a:t>
            </a:r>
            <a:r>
              <a:rPr lang="en-US" sz="2400" dirty="0">
                <a:latin typeface="Courier New"/>
                <a:cs typeface="Courier New"/>
              </a:rPr>
              <a:t> </a:t>
            </a:r>
            <a:r>
              <a:rPr lang="en-US" sz="2400" dirty="0" err="1">
                <a:latin typeface="Courier New"/>
                <a:cs typeface="Courier New"/>
              </a:rPr>
              <a:t>i</a:t>
            </a:r>
            <a:r>
              <a:rPr lang="en-US" sz="2400" dirty="0">
                <a:latin typeface="Courier New"/>
                <a:cs typeface="Courier New"/>
              </a:rPr>
              <a:t> = 0; </a:t>
            </a:r>
            <a:r>
              <a:rPr lang="en-US" sz="2400" dirty="0" err="1">
                <a:latin typeface="Courier New"/>
                <a:cs typeface="Courier New"/>
              </a:rPr>
              <a:t>i</a:t>
            </a:r>
            <a:r>
              <a:rPr lang="en-US" sz="2400" dirty="0">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a:t>
            </a:r>
            <a:r>
              <a:rPr lang="en-US" sz="2400" dirty="0" smtClean="0">
                <a:latin typeface="Courier New"/>
                <a:cs typeface="Courier New"/>
              </a:rPr>
              <a:t>) </a:t>
            </a:r>
            <a:r>
              <a:rPr lang="en-US" sz="2400" dirty="0">
                <a:latin typeface="Courier New"/>
                <a:cs typeface="Courier New"/>
              </a:rPr>
              <a:t>sum += a[</a:t>
            </a:r>
            <a:r>
              <a:rPr lang="en-US" sz="2400" dirty="0" err="1">
                <a:latin typeface="Courier New"/>
                <a:cs typeface="Courier New"/>
              </a:rPr>
              <a:t>i</a:t>
            </a:r>
            <a:r>
              <a:rPr lang="en-US" sz="2400" dirty="0">
                <a:latin typeface="Courier New"/>
                <a:cs typeface="Courier New"/>
              </a:rPr>
              <a:t>];</a:t>
            </a:r>
          </a:p>
          <a:p>
            <a:pPr marL="0" indent="0">
              <a:buNone/>
            </a:pPr>
            <a:r>
              <a:rPr lang="en-US" sz="2400" dirty="0">
                <a:latin typeface="Courier New"/>
                <a:cs typeface="Courier New"/>
              </a:rPr>
              <a:t>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for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int</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 0;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 &lt; SZ; </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256)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sum += a[</a:t>
            </a:r>
            <a:r>
              <a:rPr lang="en-US"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i</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urier New"/>
                <a:cs typeface="Courier New"/>
              </a:rPr>
              <a:t>];</a:t>
            </a:r>
          </a:p>
          <a:p>
            <a:pPr marL="0" indent="0">
              <a:buNone/>
            </a:pPr>
            <a:r>
              <a:rPr lang="en-US" sz="2400" dirty="0">
                <a:latin typeface="Courier New"/>
                <a:cs typeface="Courier New"/>
              </a:rPr>
              <a:t>	return sum;</a:t>
            </a:r>
          </a:p>
          <a:p>
            <a:pPr marL="0" indent="0">
              <a:buNone/>
            </a:pPr>
            <a:r>
              <a:rPr lang="en-US" sz="2400" dirty="0">
                <a:latin typeface="Courier New"/>
                <a:cs typeface="Courier New"/>
              </a:rPr>
              <a:t>}</a:t>
            </a:r>
          </a:p>
          <a:p>
            <a:pPr marL="0" indent="0">
              <a:buNone/>
            </a:pP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dirty="0"/>
          </a:p>
        </p:txBody>
      </p:sp>
      <p:sp>
        <p:nvSpPr>
          <p:cNvPr id="7" name="TextBox 6"/>
          <p:cNvSpPr txBox="1"/>
          <p:nvPr/>
        </p:nvSpPr>
        <p:spPr>
          <a:xfrm>
            <a:off x="5709999" y="1313255"/>
            <a:ext cx="3140086" cy="1200328"/>
          </a:xfrm>
          <a:prstGeom prst="rect">
            <a:avLst/>
          </a:prstGeom>
          <a:noFill/>
        </p:spPr>
        <p:txBody>
          <a:bodyPr wrap="square" rtlCol="0">
            <a:spAutoFit/>
          </a:bodyPr>
          <a:lstStyle/>
          <a:p>
            <a:r>
              <a:rPr lang="en-US" sz="2400" dirty="0" smtClean="0"/>
              <a:t>Cache specs:</a:t>
            </a:r>
          </a:p>
          <a:p>
            <a:r>
              <a:rPr lang="en-US" sz="2400" dirty="0" smtClean="0"/>
              <a:t>1 </a:t>
            </a:r>
            <a:r>
              <a:rPr lang="en-US" sz="2400" dirty="0" err="1" smtClean="0"/>
              <a:t>KiB</a:t>
            </a:r>
            <a:r>
              <a:rPr lang="en-US" sz="2400" dirty="0" smtClean="0"/>
              <a:t> Direct-Mapped</a:t>
            </a:r>
          </a:p>
          <a:p>
            <a:r>
              <a:rPr lang="en-US" sz="2400" dirty="0" smtClean="0"/>
              <a:t>16 B Blocks</a:t>
            </a:r>
          </a:p>
        </p:txBody>
      </p:sp>
      <p:sp>
        <p:nvSpPr>
          <p:cNvPr id="8" name="TextBox 7"/>
          <p:cNvSpPr txBox="1"/>
          <p:nvPr/>
        </p:nvSpPr>
        <p:spPr>
          <a:xfrm>
            <a:off x="292285" y="5154838"/>
            <a:ext cx="8738328" cy="1569660"/>
          </a:xfrm>
          <a:prstGeom prst="rect">
            <a:avLst/>
          </a:prstGeom>
          <a:noFill/>
        </p:spPr>
        <p:txBody>
          <a:bodyPr wrap="square" rtlCol="0">
            <a:spAutoFit/>
          </a:bodyPr>
          <a:lstStyle/>
          <a:p>
            <a:r>
              <a:rPr lang="en-US" sz="2400" dirty="0" smtClean="0"/>
              <a:t>What types of misses do we get in the first/second loops?</a:t>
            </a:r>
          </a:p>
          <a:p>
            <a:r>
              <a:rPr lang="en-US" sz="2400" dirty="0" smtClean="0"/>
              <a:t>A. Capacity/Capacity                      B. Compulsory/Capacity    </a:t>
            </a:r>
          </a:p>
          <a:p>
            <a:r>
              <a:rPr lang="en-US" sz="2400" dirty="0" smtClean="0"/>
              <a:t>C. Compulsory/Conflict                  D. Conflict/Capacity          </a:t>
            </a:r>
          </a:p>
          <a:p>
            <a:r>
              <a:rPr lang="en-US" sz="2400" dirty="0" smtClean="0"/>
              <a:t>E. Compulsory/Compulsory</a:t>
            </a:r>
            <a:endParaRPr lang="en-US" sz="2400" dirty="0"/>
          </a:p>
        </p:txBody>
      </p:sp>
    </p:spTree>
    <p:extLst>
      <p:ext uri="{BB962C8B-B14F-4D97-AF65-F5344CB8AC3E}">
        <p14:creationId xmlns:p14="http://schemas.microsoft.com/office/powerpoint/2010/main" val="421435477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normAutofit/>
          </a:bodyPr>
          <a:lstStyle/>
          <a:p>
            <a:pPr eaLnBrk="1" hangingPunct="1"/>
            <a:r>
              <a:rPr lang="en-US" sz="4000" dirty="0" smtClean="0"/>
              <a:t>In Conclusion, Huge Cache Design Space</a:t>
            </a:r>
          </a:p>
        </p:txBody>
      </p:sp>
      <p:sp>
        <p:nvSpPr>
          <p:cNvPr id="56326" name="Rectangle 3"/>
          <p:cNvSpPr>
            <a:spLocks noGrp="1" noChangeArrowheads="1"/>
          </p:cNvSpPr>
          <p:nvPr>
            <p:ph type="body" idx="4294967295"/>
          </p:nvPr>
        </p:nvSpPr>
        <p:spPr>
          <a:xfrm>
            <a:off x="338138" y="1516063"/>
            <a:ext cx="5410200" cy="5254625"/>
          </a:xfrm>
        </p:spPr>
        <p:txBody>
          <a:bodyPr>
            <a:normAutofit/>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b="1" dirty="0"/>
              <a:t>Replacement policy</a:t>
            </a:r>
          </a:p>
          <a:p>
            <a:pPr lvl="1" eaLnBrk="1" hangingPunct="1">
              <a:lnSpc>
                <a:spcPct val="80000"/>
              </a:lnSpc>
            </a:pPr>
            <a:r>
              <a:rPr lang="en-US" sz="2400" b="1" dirty="0"/>
              <a:t>Write-through vs. write-</a:t>
            </a:r>
            <a:r>
              <a:rPr lang="en-US" sz="2400" b="1" dirty="0" smtClean="0"/>
              <a:t>back</a:t>
            </a:r>
          </a:p>
          <a:p>
            <a:pPr lvl="1" eaLnBrk="1" hangingPunct="1">
              <a:lnSpc>
                <a:spcPct val="80000"/>
              </a:lnSpc>
            </a:pPr>
            <a:r>
              <a:rPr lang="en-US" sz="2400" b="1" dirty="0" smtClean="0"/>
              <a:t>Write-allocation</a:t>
            </a:r>
            <a:endParaRPr lang="en-US" sz="2400" b="1" dirty="0"/>
          </a:p>
          <a:p>
            <a:pPr eaLnBrk="1" hangingPunct="1">
              <a:lnSpc>
                <a:spcPct val="80000"/>
              </a:lnSpc>
            </a:pPr>
            <a:r>
              <a:rPr lang="en-US" sz="2700" dirty="0" smtClean="0"/>
              <a:t>Optimal </a:t>
            </a:r>
            <a:r>
              <a:rPr lang="en-US" sz="2700" dirty="0"/>
              <a:t>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a:t>
            </a:r>
            <a:r>
              <a:rPr lang="en-US" sz="2000" dirty="0" smtClean="0"/>
              <a:t>cache)</a:t>
            </a:r>
            <a:endParaRPr lang="en-US" sz="2000" dirty="0"/>
          </a:p>
          <a:p>
            <a:pPr lvl="1" eaLnBrk="1" hangingPunct="1">
              <a:lnSpc>
                <a:spcPct val="80000"/>
              </a:lnSpc>
            </a:pPr>
            <a:r>
              <a:rPr lang="en-US" sz="2400" dirty="0" smtClean="0"/>
              <a:t>So we learned how to analyze code performance on a cache</a:t>
            </a:r>
            <a:endParaRPr lang="en-US" sz="2400" dirty="0"/>
          </a:p>
          <a:p>
            <a:pPr eaLnBrk="1" hangingPunct="1">
              <a:lnSpc>
                <a:spcPct val="80000"/>
              </a:lnSpc>
            </a:pPr>
            <a:r>
              <a:rPr lang="en-US" sz="2700" dirty="0"/>
              <a:t>Simplicity often </a:t>
            </a:r>
            <a:r>
              <a:rPr lang="en-US" sz="2700" dirty="0" smtClean="0"/>
              <a:t>wins</a:t>
            </a:r>
          </a:p>
        </p:txBody>
      </p:sp>
      <p:sp>
        <p:nvSpPr>
          <p:cNvPr id="56327" name="Line 4"/>
          <p:cNvSpPr>
            <a:spLocks noChangeShapeType="1"/>
          </p:cNvSpPr>
          <p:nvPr/>
        </p:nvSpPr>
        <p:spPr bwMode="auto">
          <a:xfrm flipV="1">
            <a:off x="6477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6483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6483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7300913" y="2201863"/>
            <a:ext cx="14351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6005513" y="1439863"/>
            <a:ext cx="12525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6919913" y="3649663"/>
            <a:ext cx="1196975"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6335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5788025" y="4652963"/>
            <a:ext cx="563563"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5635625" y="5491163"/>
            <a:ext cx="71120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6342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6321425" y="5872163"/>
            <a:ext cx="64293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7921625" y="5872163"/>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6496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6640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63214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7769225" y="5438775"/>
            <a:ext cx="900113" cy="30162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6578600"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7" name="Slide Number Placeholder 26"/>
          <p:cNvSpPr>
            <a:spLocks noGrp="1"/>
          </p:cNvSpPr>
          <p:nvPr>
            <p:ph type="sldNum" sz="quarter" idx="12"/>
          </p:nvPr>
        </p:nvSpPr>
        <p:spPr/>
        <p:txBody>
          <a:bodyPr/>
          <a:lstStyle/>
          <a:p>
            <a:fld id="{3CC63E4C-4642-794D-A2FD-70F6B81535F5}" type="slidenum">
              <a:rPr lang="en-US" smtClean="0"/>
              <a:pPr/>
              <a:t>52</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smtClean="0"/>
              <a:t>Four words</a:t>
            </a:r>
            <a:r>
              <a:rPr lang="en-US" dirty="0"/>
              <a:t>/block, cache size = </a:t>
            </a:r>
            <a:r>
              <a:rPr lang="en-US" dirty="0" smtClean="0"/>
              <a:t>1Ki </a:t>
            </a:r>
            <a:r>
              <a:rPr lang="en-US" dirty="0"/>
              <a:t>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xfrm>
            <a:off x="0" y="30798"/>
            <a:ext cx="9144000" cy="1143000"/>
          </a:xfrm>
          <a:noFill/>
          <a:ln/>
        </p:spPr>
        <p:txBody>
          <a:bodyPr lIns="90488" tIns="44450" rIns="90488" bIns="44450" anchor="ctr">
            <a:normAutofit fontScale="90000"/>
          </a:bodyPr>
          <a:lstStyle/>
          <a:p>
            <a:r>
              <a:rPr lang="en-US" dirty="0" smtClean="0"/>
              <a:t>Review: Multiword-Block Direct-Mapped </a:t>
            </a:r>
            <a:r>
              <a:rPr lang="en-US" dirty="0"/>
              <a:t>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97" name="Slide Number Placeholder 96"/>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36306660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38100"/>
            <a:ext cx="9144000" cy="1143000"/>
          </a:xfrm>
        </p:spPr>
        <p:txBody>
          <a:bodyPr>
            <a:normAutofit fontScale="90000"/>
          </a:bodyPr>
          <a:lstStyle/>
          <a:p>
            <a:pPr eaLnBrk="1" hangingPunct="1"/>
            <a:r>
              <a:rPr lang="en-US" dirty="0" smtClean="0"/>
              <a:t>Review: Four</a:t>
            </a:r>
            <a:r>
              <a:rPr lang="en-US" dirty="0"/>
              <a:t>-Way </a:t>
            </a:r>
            <a:r>
              <a:rPr lang="en-US" dirty="0" smtClean="0"/>
              <a:t>Set-Associative </a:t>
            </a:r>
            <a:r>
              <a:rPr lang="en-US" dirty="0"/>
              <a:t>Cache</a:t>
            </a:r>
          </a:p>
        </p:txBody>
      </p:sp>
      <p:sp>
        <p:nvSpPr>
          <p:cNvPr id="1691651" name="Rectangle 3"/>
          <p:cNvSpPr>
            <a:spLocks noGrp="1" noChangeArrowheads="1"/>
          </p:cNvSpPr>
          <p:nvPr>
            <p:ph type="body" idx="1"/>
          </p:nvPr>
        </p:nvSpPr>
        <p:spPr>
          <a:xfrm>
            <a:off x="533400" y="962025"/>
            <a:ext cx="8153400" cy="415925"/>
          </a:xfrm>
        </p:spPr>
        <p:txBody>
          <a:bodyPr rtlCol="0">
            <a:normAutofit fontScale="77500" lnSpcReduction="20000"/>
          </a:bodyPr>
          <a:lstStyle/>
          <a:p>
            <a:pPr eaLnBrk="1" fontAlgn="auto" hangingPunct="1">
              <a:spcAft>
                <a:spcPts val="0"/>
              </a:spcAft>
              <a:buFont typeface="Arial"/>
              <a:buChar char="•"/>
              <a:defRPr/>
            </a:pPr>
            <a:r>
              <a:rPr lang="en-US" dirty="0">
                <a:ea typeface="+mn-ea"/>
                <a:cs typeface="+mn-cs"/>
              </a:rPr>
              <a:t>2</a:t>
            </a:r>
            <a:r>
              <a:rPr lang="en-US" baseline="30000" dirty="0">
                <a:ea typeface="+mn-ea"/>
                <a:cs typeface="+mn-cs"/>
              </a:rPr>
              <a:t>8</a:t>
            </a:r>
            <a:r>
              <a:rPr lang="en-US" dirty="0">
                <a:ea typeface="+mn-ea"/>
                <a:cs typeface="+mn-cs"/>
              </a:rPr>
              <a:t> = 256 sets each with four ways (each with one block)</a:t>
            </a:r>
          </a:p>
        </p:txBody>
      </p:sp>
      <p:grpSp>
        <p:nvGrpSpPr>
          <p:cNvPr id="2" name="Group 249"/>
          <p:cNvGrpSpPr>
            <a:grpSpLocks/>
          </p:cNvGrpSpPr>
          <p:nvPr/>
        </p:nvGrpSpPr>
        <p:grpSpPr bwMode="auto">
          <a:xfrm>
            <a:off x="3289300" y="1270000"/>
            <a:ext cx="2835275" cy="498475"/>
            <a:chOff x="2072" y="896"/>
            <a:chExt cx="1786" cy="314"/>
          </a:xfrm>
        </p:grpSpPr>
        <p:sp>
          <p:nvSpPr>
            <p:cNvPr id="53429" name="Line 44"/>
            <p:cNvSpPr>
              <a:spLocks noChangeShapeType="1"/>
            </p:cNvSpPr>
            <p:nvPr/>
          </p:nvSpPr>
          <p:spPr bwMode="auto">
            <a:xfrm flipV="1">
              <a:off x="3026" y="1061"/>
              <a:ext cx="3" cy="149"/>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51"/>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a:latin typeface="Calibri" charset="0"/>
                </a:rPr>
                <a:t>31 30       . . .                13 12  11     . . .           2  1  0</a:t>
              </a:r>
            </a:p>
          </p:txBody>
        </p:sp>
      </p:grpSp>
      <p:sp>
        <p:nvSpPr>
          <p:cNvPr id="53253" name="Text Box 48"/>
          <p:cNvSpPr txBox="1">
            <a:spLocks noChangeArrowheads="1"/>
          </p:cNvSpPr>
          <p:nvPr/>
        </p:nvSpPr>
        <p:spPr bwMode="auto">
          <a:xfrm>
            <a:off x="6096000" y="1193800"/>
            <a:ext cx="1419225" cy="336550"/>
          </a:xfrm>
          <a:prstGeom prst="rect">
            <a:avLst/>
          </a:prstGeom>
          <a:noFill/>
          <a:ln w="12700">
            <a:noFill/>
            <a:miter lim="800000"/>
            <a:headEnd/>
            <a:tailEnd/>
          </a:ln>
        </p:spPr>
        <p:txBody>
          <a:bodyPr>
            <a:prstTxWarp prst="textNoShape">
              <a:avLst/>
            </a:prstTxWarp>
            <a:spAutoFit/>
          </a:bodyPr>
          <a:lstStyle/>
          <a:p>
            <a:r>
              <a:rPr lang="en-US" sz="1600">
                <a:latin typeface="Calibri" charset="0"/>
              </a:rPr>
              <a:t>Byte offset</a:t>
            </a:r>
          </a:p>
        </p:txBody>
      </p:sp>
      <p:sp>
        <p:nvSpPr>
          <p:cNvPr id="53254" name="Line 49"/>
          <p:cNvSpPr>
            <a:spLocks noChangeShapeType="1"/>
          </p:cNvSpPr>
          <p:nvPr/>
        </p:nvSpPr>
        <p:spPr bwMode="auto">
          <a:xfrm flipH="1">
            <a:off x="5819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6477000" y="2411413"/>
            <a:ext cx="2057400" cy="2135187"/>
            <a:chOff x="4128" y="1632"/>
            <a:chExt cx="1296" cy="1345"/>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4495800" y="2411413"/>
            <a:ext cx="2057400" cy="2135187"/>
            <a:chOff x="4128" y="1632"/>
            <a:chExt cx="1296" cy="1345"/>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2514600" y="2411413"/>
            <a:ext cx="2057400" cy="2135187"/>
            <a:chOff x="4128" y="1632"/>
            <a:chExt cx="1296" cy="1345"/>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304800" y="2411413"/>
            <a:ext cx="2286000" cy="2135187"/>
            <a:chOff x="192" y="1632"/>
            <a:chExt cx="1440" cy="1345"/>
          </a:xfrm>
        </p:grpSpPr>
        <p:sp>
          <p:nvSpPr>
            <p:cNvPr id="53355" name="Text Box 77"/>
            <p:cNvSpPr txBox="1">
              <a:spLocks noChangeArrowheads="1"/>
            </p:cNvSpPr>
            <p:nvPr/>
          </p:nvSpPr>
          <p:spPr bwMode="auto">
            <a:xfrm>
              <a:off x="192" y="1632"/>
              <a:ext cx="45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36" y="1632"/>
              <a:ext cx="1296" cy="1345"/>
              <a:chOff x="4128" y="1632"/>
              <a:chExt cx="1296" cy="1345"/>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52"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30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91"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28" y="1776"/>
                <a:ext cx="302" cy="1201"/>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533400" y="1752600"/>
            <a:ext cx="5006975" cy="1752600"/>
            <a:chOff x="384" y="1200"/>
            <a:chExt cx="3154"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60" y="1248"/>
              <a:ext cx="178"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8</a:t>
              </a:r>
            </a:p>
          </p:txBody>
        </p:sp>
        <p:sp>
          <p:nvSpPr>
            <p:cNvPr id="53350" name="Text Box 23"/>
            <p:cNvSpPr txBox="1">
              <a:spLocks noChangeArrowheads="1"/>
            </p:cNvSpPr>
            <p:nvPr/>
          </p:nvSpPr>
          <p:spPr bwMode="auto">
            <a:xfrm>
              <a:off x="2754" y="1370"/>
              <a:ext cx="429"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381000" y="1752600"/>
            <a:ext cx="7194550" cy="3657600"/>
            <a:chOff x="240" y="1056"/>
            <a:chExt cx="4532" cy="2304"/>
          </a:xfrm>
        </p:grpSpPr>
        <p:sp>
          <p:nvSpPr>
            <p:cNvPr id="53309" name="Text Box 14"/>
            <p:cNvSpPr txBox="1">
              <a:spLocks noChangeArrowheads="1"/>
            </p:cNvSpPr>
            <p:nvPr/>
          </p:nvSpPr>
          <p:spPr bwMode="auto">
            <a:xfrm>
              <a:off x="2592" y="1056"/>
              <a:ext cx="240" cy="192"/>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56"/>
              <a:ext cx="336" cy="212"/>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1143000" y="3479800"/>
            <a:ext cx="7467600" cy="3392488"/>
            <a:chOff x="720" y="2017"/>
            <a:chExt cx="4704" cy="2184"/>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704" cy="972"/>
              <a:chOff x="720" y="3229"/>
              <a:chExt cx="4704" cy="972"/>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86"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40" cy="196"/>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9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12954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0</a:t>
            </a:r>
          </a:p>
        </p:txBody>
      </p:sp>
      <p:sp>
        <p:nvSpPr>
          <p:cNvPr id="53263" name="TextBox 178"/>
          <p:cNvSpPr txBox="1">
            <a:spLocks noChangeArrowheads="1"/>
          </p:cNvSpPr>
          <p:nvPr/>
        </p:nvSpPr>
        <p:spPr bwMode="auto">
          <a:xfrm>
            <a:off x="33528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1</a:t>
            </a:r>
          </a:p>
        </p:txBody>
      </p:sp>
      <p:sp>
        <p:nvSpPr>
          <p:cNvPr id="53264" name="TextBox 179"/>
          <p:cNvSpPr txBox="1">
            <a:spLocks noChangeArrowheads="1"/>
          </p:cNvSpPr>
          <p:nvPr/>
        </p:nvSpPr>
        <p:spPr bwMode="auto">
          <a:xfrm>
            <a:off x="53340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2</a:t>
            </a:r>
          </a:p>
        </p:txBody>
      </p:sp>
      <p:sp>
        <p:nvSpPr>
          <p:cNvPr id="53265" name="TextBox 180"/>
          <p:cNvSpPr txBox="1">
            <a:spLocks noChangeArrowheads="1"/>
          </p:cNvSpPr>
          <p:nvPr/>
        </p:nvSpPr>
        <p:spPr bwMode="auto">
          <a:xfrm>
            <a:off x="7315200" y="2870200"/>
            <a:ext cx="90170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Way 3</a:t>
            </a:r>
          </a:p>
        </p:txBody>
      </p:sp>
      <p:sp>
        <p:nvSpPr>
          <p:cNvPr id="186" name="Slide Number Placeholder 185"/>
          <p:cNvSpPr>
            <a:spLocks noGrp="1"/>
          </p:cNvSpPr>
          <p:nvPr>
            <p:ph type="sldNum" sz="quarter" idx="12"/>
          </p:nvPr>
        </p:nvSpPr>
        <p:spPr/>
        <p:txBody>
          <a:bodyPr/>
          <a:lstStyle/>
          <a:p>
            <a:fld id="{3CC63E4C-4642-794D-A2FD-70F6B81535F5}" type="slidenum">
              <a:rPr lang="en-US" smtClean="0"/>
              <a:pPr/>
              <a:t>7</a:t>
            </a:fld>
            <a:endParaRPr lang="en-US" dirty="0"/>
          </a:p>
        </p:txBody>
      </p:sp>
    </p:spTree>
    <p:extLst>
      <p:ext uri="{BB962C8B-B14F-4D97-AF65-F5344CB8AC3E}">
        <p14:creationId xmlns:p14="http://schemas.microsoft.com/office/powerpoint/2010/main" val="14375226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Cache Measurement Terms</a:t>
            </a:r>
            <a:endParaRPr lang="en-US" dirty="0"/>
          </a:p>
        </p:txBody>
      </p:sp>
      <p:sp>
        <p:nvSpPr>
          <p:cNvPr id="3" name="Content Placeholder 2"/>
          <p:cNvSpPr>
            <a:spLocks noGrp="1"/>
          </p:cNvSpPr>
          <p:nvPr>
            <p:ph idx="1"/>
          </p:nvPr>
        </p:nvSpPr>
        <p:spPr>
          <a:xfrm>
            <a:off x="457200" y="1600200"/>
            <a:ext cx="8413043" cy="4840270"/>
          </a:xfrm>
        </p:spPr>
        <p:txBody>
          <a:bodyPr>
            <a:normAutofit fontScale="92500"/>
          </a:bodyPr>
          <a:lstStyle/>
          <a:p>
            <a:pPr>
              <a:buClr>
                <a:schemeClr val="tx1"/>
              </a:buClr>
            </a:pPr>
            <a:r>
              <a:rPr lang="en-US" dirty="0" smtClean="0">
                <a:solidFill>
                  <a:srgbClr val="3366FF"/>
                </a:solidFill>
              </a:rPr>
              <a:t>Hit rate</a:t>
            </a:r>
            <a:r>
              <a:rPr lang="en-US" dirty="0" smtClean="0"/>
              <a:t>: fraction of accesses that hit in the cache</a:t>
            </a:r>
          </a:p>
          <a:p>
            <a:pPr>
              <a:buClr>
                <a:schemeClr val="tx1"/>
              </a:buClr>
            </a:pPr>
            <a:r>
              <a:rPr lang="en-US" dirty="0" smtClean="0">
                <a:solidFill>
                  <a:srgbClr val="3366FF"/>
                </a:solidFill>
              </a:rPr>
              <a:t>Miss rate</a:t>
            </a:r>
            <a:r>
              <a:rPr lang="en-US" dirty="0" smtClean="0"/>
              <a:t>: 1 – Hit rate</a:t>
            </a:r>
          </a:p>
          <a:p>
            <a:pPr>
              <a:buClr>
                <a:schemeClr val="tx1"/>
              </a:buClr>
            </a:pPr>
            <a:r>
              <a:rPr lang="en-US" dirty="0" smtClean="0">
                <a:solidFill>
                  <a:srgbClr val="3366FF"/>
                </a:solidFill>
              </a:rPr>
              <a:t>Miss penalty</a:t>
            </a:r>
            <a:r>
              <a:rPr lang="en-US" dirty="0" smtClean="0"/>
              <a:t>: time to replace a block from lower level in memory hierarchy to cache</a:t>
            </a:r>
          </a:p>
          <a:p>
            <a:pPr>
              <a:buClr>
                <a:schemeClr val="tx1"/>
              </a:buClr>
            </a:pPr>
            <a:r>
              <a:rPr lang="en-US" dirty="0" smtClean="0">
                <a:solidFill>
                  <a:srgbClr val="3366FF"/>
                </a:solidFill>
              </a:rPr>
              <a:t>Hit time</a:t>
            </a:r>
            <a:r>
              <a:rPr lang="en-US" dirty="0" smtClean="0"/>
              <a:t>: time to access cache memory (including tag comparison)</a:t>
            </a:r>
          </a:p>
          <a:p>
            <a:pPr marL="0" indent="0">
              <a:buNone/>
            </a:pPr>
            <a:endParaRPr lang="en-US" dirty="0" smtClean="0"/>
          </a:p>
          <a:p>
            <a:pPr marL="0" indent="0">
              <a:buNone/>
            </a:pPr>
            <a:r>
              <a:rPr lang="en-US" dirty="0" smtClean="0"/>
              <a:t>These are controlled by the myriad cache parameters we can set…</a:t>
            </a:r>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2877360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Cache Parameters</a:t>
            </a:r>
            <a:endParaRPr lang="en-US" dirty="0"/>
          </a:p>
        </p:txBody>
      </p:sp>
      <p:sp>
        <p:nvSpPr>
          <p:cNvPr id="3" name="Content Placeholder 2"/>
          <p:cNvSpPr>
            <a:spLocks noGrp="1"/>
          </p:cNvSpPr>
          <p:nvPr>
            <p:ph idx="1"/>
          </p:nvPr>
        </p:nvSpPr>
        <p:spPr/>
        <p:txBody>
          <a:bodyPr>
            <a:normAutofit lnSpcReduction="10000"/>
          </a:bodyPr>
          <a:lstStyle/>
          <a:p>
            <a:r>
              <a:rPr lang="en-US" dirty="0" smtClean="0"/>
              <a:t>Block size (aka line size)</a:t>
            </a:r>
          </a:p>
          <a:p>
            <a:pPr lvl="1"/>
            <a:r>
              <a:rPr lang="en-US" dirty="0" smtClean="0"/>
              <a:t>how many bytes of data in each cache entry?</a:t>
            </a:r>
          </a:p>
          <a:p>
            <a:r>
              <a:rPr lang="en-US" dirty="0" smtClean="0"/>
              <a:t>Associativity</a:t>
            </a:r>
          </a:p>
          <a:p>
            <a:pPr lvl="1"/>
            <a:r>
              <a:rPr lang="en-US" dirty="0" smtClean="0"/>
              <a:t>how many ways in each set?</a:t>
            </a:r>
          </a:p>
          <a:p>
            <a:pPr lvl="1"/>
            <a:r>
              <a:rPr lang="en-US" dirty="0" smtClean="0"/>
              <a:t>Direct-mapped =&gt; Associativity = 1</a:t>
            </a:r>
          </a:p>
          <a:p>
            <a:pPr lvl="1"/>
            <a:r>
              <a:rPr lang="en-US" dirty="0" smtClean="0"/>
              <a:t>Set-associative =&gt; 1 &lt; Associativity &lt; #Entries</a:t>
            </a:r>
          </a:p>
          <a:p>
            <a:pPr lvl="1"/>
            <a:r>
              <a:rPr lang="en-US" dirty="0" smtClean="0"/>
              <a:t>Fully associative =&gt; Associativity = #Entries</a:t>
            </a:r>
          </a:p>
          <a:p>
            <a:r>
              <a:rPr lang="en-US" dirty="0" smtClean="0"/>
              <a:t>Capacity (bytes) = Total #Entries * Block size</a:t>
            </a:r>
          </a:p>
          <a:p>
            <a:r>
              <a:rPr lang="en-US" dirty="0" smtClean="0"/>
              <a:t>#Entries </a:t>
            </a:r>
            <a:r>
              <a:rPr lang="en-US" dirty="0"/>
              <a:t>=</a:t>
            </a:r>
            <a:r>
              <a:rPr lang="en-US" dirty="0" smtClean="0"/>
              <a:t> #Sets * Associativity</a:t>
            </a:r>
          </a:p>
          <a:p>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dirty="0"/>
          </a:p>
        </p:txBody>
      </p:sp>
    </p:spTree>
    <p:extLst>
      <p:ext uri="{BB962C8B-B14F-4D97-AF65-F5344CB8AC3E}">
        <p14:creationId xmlns:p14="http://schemas.microsoft.com/office/powerpoint/2010/main" val="21760336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28195</TotalTime>
  <Words>5017</Words>
  <Application>Microsoft Macintosh PowerPoint</Application>
  <PresentationFormat>On-screen Show (4:3)</PresentationFormat>
  <Paragraphs>864</Paragraphs>
  <Slides>52</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Image</vt:lpstr>
      <vt:lpstr>CS 61C: Great Ideas in Computer Architecture   Lecture 16: Caches, Part 3</vt:lpstr>
      <vt:lpstr>You Are Here!</vt:lpstr>
      <vt:lpstr>Caches Review</vt:lpstr>
      <vt:lpstr>Review: Processor Address Fields used by Cache Controller</vt:lpstr>
      <vt:lpstr>Review: Direct Mapped Cache</vt:lpstr>
      <vt:lpstr>Review: Multiword-Block Direct-Mapped Cache</vt:lpstr>
      <vt:lpstr>Review: Four-Way Set-Associative Cache</vt:lpstr>
      <vt:lpstr>Review: Cache Measurement Terms</vt:lpstr>
      <vt:lpstr>Primary Cache Parameters</vt:lpstr>
      <vt:lpstr>Other Cache Parameters</vt:lpstr>
      <vt:lpstr>Write Policy Choices </vt:lpstr>
      <vt:lpstr>Replacement Policy</vt:lpstr>
      <vt:lpstr>Sources of Cache Misses (3 C’s)</vt:lpstr>
      <vt:lpstr>Rules for Determining Miss Type for a Given Access Pattern in 61C</vt:lpstr>
      <vt:lpstr>Impact of Cache Parameters on Performance</vt:lpstr>
      <vt:lpstr>Administrivia</vt:lpstr>
      <vt:lpstr>Administrivia</vt:lpstr>
      <vt:lpstr>Break</vt:lpstr>
      <vt:lpstr>CPU-Cache Interaction (5-stage pipeline)</vt:lpstr>
      <vt:lpstr>Increasing Block Size?</vt:lpstr>
      <vt:lpstr>Increasing Associativity?</vt:lpstr>
      <vt:lpstr>Increasing #Entries? (Capacity)</vt:lpstr>
      <vt:lpstr>How to Reduce Miss Penalty?</vt:lpstr>
      <vt:lpstr>Review: Memory Hierarchy</vt:lpstr>
      <vt:lpstr>Local vs. Global Miss Rates</vt:lpstr>
      <vt:lpstr>PowerPoint Presentation</vt:lpstr>
      <vt:lpstr>Local vs. Global Miss Rates</vt:lpstr>
      <vt:lpstr>PowerPoint Presentation</vt:lpstr>
      <vt:lpstr>On a 2012 Retina MBP</vt:lpstr>
      <vt:lpstr>CPI/Miss Rates/DRAM Access SpecInt2006</vt:lpstr>
      <vt:lpstr>Clickers/Peer Instruction</vt:lpstr>
      <vt:lpstr>CS61C In the News</vt:lpstr>
      <vt:lpstr>Break</vt:lpstr>
      <vt:lpstr>Analyzing Code Performance on a Cache</vt:lpstr>
      <vt:lpstr>Analyzing Code Performance on a Cache</vt:lpstr>
      <vt:lpstr>Analyzing Code Performance on a Cache</vt:lpstr>
      <vt:lpstr>Analyzing Code Performance on a Cache</vt:lpstr>
      <vt:lpstr>Analyzing Code Performance on a Cache</vt:lpstr>
      <vt:lpstr>Analyzing Code Performance on a Cache #2</vt:lpstr>
      <vt:lpstr>Analyzing Code Performance on a Cache</vt:lpstr>
      <vt:lpstr>Analyzing Code Performance on a Cache</vt:lpstr>
      <vt:lpstr>Analyzing Code Performance on a Cache #2</vt:lpstr>
      <vt:lpstr>Analyzing Code Performance on a Cache #2</vt:lpstr>
      <vt:lpstr>Analyzing Code Performance on a Cache #2</vt:lpstr>
      <vt:lpstr>Analyzing Code Performance on a Cache #2</vt:lpstr>
      <vt:lpstr>Analyzing Code Performance on a Cache #2</vt:lpstr>
      <vt:lpstr>Analyzing Code Performance on a Cache</vt:lpstr>
      <vt:lpstr>Analyzing Code Performance on a Cache #2</vt:lpstr>
      <vt:lpstr>Clicker Question p1</vt:lpstr>
      <vt:lpstr>Clicker Question p2</vt:lpstr>
      <vt:lpstr>Clicker Question p3</vt:lpstr>
      <vt:lpstr>In Conclusion, Huge Cache Design Space</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Sagar Karandikar</cp:lastModifiedBy>
  <cp:revision>613</cp:revision>
  <cp:lastPrinted>2013-11-13T20:51:57Z</cp:lastPrinted>
  <dcterms:created xsi:type="dcterms:W3CDTF">2012-04-08T11:43:00Z</dcterms:created>
  <dcterms:modified xsi:type="dcterms:W3CDTF">2015-07-21T13:21:35Z</dcterms:modified>
</cp:coreProperties>
</file>