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24" r:id="rId2"/>
    <p:sldId id="422" r:id="rId3"/>
    <p:sldId id="368" r:id="rId4"/>
    <p:sldId id="369" r:id="rId5"/>
    <p:sldId id="371" r:id="rId6"/>
    <p:sldId id="372" r:id="rId7"/>
    <p:sldId id="373" r:id="rId8"/>
    <p:sldId id="415" r:id="rId9"/>
    <p:sldId id="414" r:id="rId10"/>
    <p:sldId id="374" r:id="rId11"/>
    <p:sldId id="375" r:id="rId12"/>
    <p:sldId id="376" r:id="rId13"/>
    <p:sldId id="377" r:id="rId14"/>
    <p:sldId id="382" r:id="rId15"/>
    <p:sldId id="383" r:id="rId16"/>
    <p:sldId id="384" r:id="rId17"/>
    <p:sldId id="385" r:id="rId18"/>
    <p:sldId id="378" r:id="rId19"/>
    <p:sldId id="379" r:id="rId20"/>
    <p:sldId id="380" r:id="rId21"/>
    <p:sldId id="381" r:id="rId22"/>
    <p:sldId id="425" r:id="rId23"/>
    <p:sldId id="426" r:id="rId24"/>
    <p:sldId id="427" r:id="rId25"/>
    <p:sldId id="428" r:id="rId26"/>
    <p:sldId id="386" r:id="rId27"/>
    <p:sldId id="387" r:id="rId28"/>
    <p:sldId id="388" r:id="rId29"/>
    <p:sldId id="389" r:id="rId30"/>
    <p:sldId id="390" r:id="rId31"/>
    <p:sldId id="391" r:id="rId32"/>
    <p:sldId id="393" r:id="rId33"/>
    <p:sldId id="409" r:id="rId34"/>
    <p:sldId id="411" r:id="rId35"/>
    <p:sldId id="416" r:id="rId36"/>
    <p:sldId id="410" r:id="rId37"/>
    <p:sldId id="412" r:id="rId38"/>
    <p:sldId id="394" r:id="rId39"/>
    <p:sldId id="395" r:id="rId40"/>
    <p:sldId id="396" r:id="rId41"/>
    <p:sldId id="397" r:id="rId42"/>
    <p:sldId id="398" r:id="rId43"/>
    <p:sldId id="418" r:id="rId44"/>
    <p:sldId id="419" r:id="rId45"/>
    <p:sldId id="399" r:id="rId46"/>
    <p:sldId id="420" r:id="rId47"/>
    <p:sldId id="429" r:id="rId48"/>
    <p:sldId id="363" r:id="rId49"/>
    <p:sldId id="346" r:id="rId50"/>
    <p:sldId id="348" r:id="rId51"/>
    <p:sldId id="350" r:id="rId52"/>
    <p:sldId id="351" r:id="rId53"/>
    <p:sldId id="352" r:id="rId54"/>
    <p:sldId id="355" r:id="rId55"/>
    <p:sldId id="356" r:id="rId56"/>
    <p:sldId id="357" r:id="rId57"/>
    <p:sldId id="358" r:id="rId58"/>
    <p:sldId id="366" r:id="rId59"/>
    <p:sldId id="361" r:id="rId60"/>
    <p:sldId id="364" r:id="rId61"/>
    <p:sldId id="365" r:id="rId62"/>
    <p:sldId id="430" r:id="rId63"/>
    <p:sldId id="40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579" autoAdjust="0"/>
  </p:normalViewPr>
  <p:slideViewPr>
    <p:cSldViewPr snapToGrid="0">
      <p:cViewPr varScale="1">
        <p:scale>
          <a:sx n="115" d="100"/>
          <a:sy n="115" d="100"/>
        </p:scale>
        <p:origin x="-2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9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8/3/15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8/3/15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0DD4-A856-E044-A14B-9767FC586F0F}" type="slidenum">
              <a:rPr lang="en-US"/>
              <a:pPr/>
              <a:t>45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5788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09" rIns="91421" bIns="4570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3 August 2015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5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3 August 2015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7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the blackboard</a:t>
            </a:r>
          </a:p>
          <a:p>
            <a:endParaRPr lang="en-US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01110   </a:t>
            </a:r>
            <a:r>
              <a:rPr lang="en-US" baseline="0" dirty="0" smtClean="0"/>
              <a:t>=&gt; 1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110111</a:t>
            </a:r>
            <a:r>
              <a:rPr lang="en-US" baseline="0" dirty="0" smtClean="0"/>
              <a:t> =&gt; 1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with error is 1010two =10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Flipping bit 10 should make all groups 0 =&gt; no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</a:t>
            </a:r>
            <a:r>
              <a:rPr lang="en-US" b="1" dirty="0" smtClean="0"/>
              <a:t>0</a:t>
            </a:r>
            <a:r>
              <a:rPr lang="en-US" dirty="0" smtClean="0"/>
              <a:t>10   </a:t>
            </a:r>
            <a:r>
              <a:rPr lang="en-US" baseline="0" dirty="0" smtClean="0"/>
              <a:t>=&gt; </a:t>
            </a:r>
            <a:r>
              <a:rPr lang="en-US" b="1" baseline="0" dirty="0" smtClean="0"/>
              <a:t>0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</a:t>
            </a:r>
            <a:r>
              <a:rPr lang="en-US" b="1" dirty="0" smtClean="0"/>
              <a:t>0</a:t>
            </a:r>
            <a:r>
              <a:rPr lang="en-US" dirty="0" smtClean="0"/>
              <a:t>1</a:t>
            </a:r>
            <a:r>
              <a:rPr lang="en-US" baseline="0" dirty="0" smtClean="0"/>
              <a:t> =&gt; </a:t>
            </a:r>
            <a:r>
              <a:rPr lang="en-US" b="1" baseline="0" dirty="0" smtClean="0"/>
              <a:t>0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Bit with error is 0000two = 0 =&gt; no bit has error (bits start at 1)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mming_code" TargetMode="Externa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93750"/>
            <a:ext cx="8686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 61C: Great Ideas in Computer Architecture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 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Lecture </a:t>
            </a:r>
            <a:r>
              <a:rPr lang="en-US" dirty="0" smtClean="0"/>
              <a:t>25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FF0000"/>
                </a:solidFill>
              </a:rPr>
              <a:t>Dependability and RAID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962400"/>
            <a:ext cx="6959600" cy="2438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Instructor: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Sagar Karandikar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sagark@eecs.berkeley.edu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inst.eecs.berkeley.edu</a:t>
            </a:r>
            <a:r>
              <a:rPr lang="en-US" dirty="0" smtClean="0">
                <a:solidFill>
                  <a:srgbClr val="0000FF"/>
                </a:solidFill>
              </a:rPr>
              <a:t>/~cs61c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EECS-logo-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91" y="6240136"/>
            <a:ext cx="2646009" cy="6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research.</a:t>
            </a:r>
            <a:r>
              <a:rPr lang="en-US" b="1" i="1" dirty="0" err="1" smtClean="0"/>
              <a:t>google</a:t>
            </a:r>
            <a:r>
              <a:rPr lang="en-US" i="1" dirty="0" err="1" smtClean="0"/>
              <a:t>.com/archive/disk_failures.pdf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80" y="1187450"/>
            <a:ext cx="8839200" cy="524351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fail.</a:t>
            </a:r>
          </a:p>
          <a:p>
            <a:pPr marL="742950" lvl="1" indent="-285750"/>
            <a:r>
              <a:rPr lang="en-US" dirty="0"/>
              <a:t>Problem gets worse as memories get denser and larger</a:t>
            </a:r>
            <a:endParaRPr lang="en-US" dirty="0" smtClean="0"/>
          </a:p>
          <a:p>
            <a:pPr marL="342900" indent="-342900"/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pPr marL="342900" indent="-342900"/>
            <a:r>
              <a:rPr lang="en-US" dirty="0"/>
              <a:t>Extra bits are added to each data-word</a:t>
            </a:r>
          </a:p>
          <a:p>
            <a:pPr marL="742950" lvl="1" indent="-285750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marL="742950" lvl="1" indent="-285750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marL="742950" lvl="1" indent="-285750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1-bit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9" y="262467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5496" y="575734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Error-Detection </a:t>
            </a:r>
            <a:r>
              <a:rPr lang="en-US" dirty="0"/>
              <a:t>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309813" cy="1382713"/>
            <a:chOff x="624" y="1920"/>
            <a:chExt cx="1455" cy="871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67" cy="365"/>
              <a:chOff x="1296" y="2292"/>
              <a:chExt cx="267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>
              <a:off x="1536" y="2640"/>
              <a:ext cx="4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   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p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5"/>
              <a:ext cx="423863" cy="579438"/>
              <a:chOff x="1296" y="2292"/>
              <a:chExt cx="267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indicates 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are not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nor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any even number of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errors, </a:t>
            </a:r>
            <a:r>
              <a:rPr lang="en-US" sz="2000" dirty="0" smtClean="0">
                <a:ea typeface="ＭＳ Ｐゴシック" charset="-128"/>
              </a:rPr>
              <a:t>just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odd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numbers of errors are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detected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3549" y="404761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Richard Hamming came up with simple to understand mapping to allow Error Correction at minimum distance of 3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</a:t>
            </a:r>
            <a:r>
              <a:rPr lang="en-US" dirty="0" smtClean="0"/>
              <a:t>nearest </a:t>
            </a:r>
            <a:r>
              <a:rPr lang="en-US" dirty="0"/>
              <a:t>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  <a:endParaRPr lang="en-US" dirty="0"/>
          </a:p>
        </p:txBody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09" y="1504441"/>
            <a:ext cx="8864965" cy="5801374"/>
          </a:xfrm>
        </p:spPr>
        <p:txBody>
          <a:bodyPr>
            <a:normAutofit/>
          </a:bodyPr>
          <a:lstStyle/>
          <a:p>
            <a:r>
              <a:rPr lang="en-US" dirty="0"/>
              <a:t>I/O gives computers their 5 senses</a:t>
            </a:r>
          </a:p>
          <a:p>
            <a:r>
              <a:rPr lang="en-US" dirty="0"/>
              <a:t>I/O speed range is 100-million to one</a:t>
            </a:r>
          </a:p>
          <a:p>
            <a:r>
              <a:rPr lang="en-US" dirty="0" smtClean="0"/>
              <a:t>Polling </a:t>
            </a:r>
            <a:r>
              <a:rPr lang="en-US" dirty="0"/>
              <a:t>vs. </a:t>
            </a:r>
            <a:r>
              <a:rPr lang="en-US" dirty="0" smtClean="0"/>
              <a:t>Interrupts</a:t>
            </a:r>
          </a:p>
          <a:p>
            <a:r>
              <a:rPr lang="en-US" dirty="0" smtClean="0"/>
              <a:t>DMA to avoid wasting CPU time on data transfers</a:t>
            </a:r>
          </a:p>
          <a:p>
            <a:r>
              <a:rPr lang="en-US" dirty="0" smtClean="0"/>
              <a:t>Disks for persistent storage, replaced by flash</a:t>
            </a:r>
            <a:endParaRPr lang="en-US" dirty="0"/>
          </a:p>
          <a:p>
            <a:r>
              <a:rPr lang="en-US" dirty="0" smtClean="0"/>
              <a:t>Networks: computer-to-computer I/O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/>
              <a:t>suites allow networking of heterogeneous </a:t>
            </a:r>
            <a:r>
              <a:rPr lang="en-US" dirty="0" smtClean="0"/>
              <a:t>components. Abstraction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3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codes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99319" y="1293044"/>
            <a:ext cx="6520681" cy="4467251"/>
            <a:chOff x="1099319" y="1293044"/>
            <a:chExt cx="6520681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1099319" y="2139710"/>
              <a:ext cx="5182948" cy="3620585"/>
              <a:chOff x="1099319" y="2139710"/>
              <a:chExt cx="5182948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9319" y="3759199"/>
                <a:ext cx="138525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Codes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code;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smtClean="0"/>
              <a:t>1/4 </a:t>
            </a:r>
            <a:r>
              <a:rPr lang="en-US" sz="2800" dirty="0" smtClean="0"/>
              <a:t>codes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 out </a:t>
            </a:r>
            <a:r>
              <a:rPr lang="en-US" dirty="0" smtClean="0"/>
              <a:t>now - due Monday @ 23:59:59</a:t>
            </a:r>
            <a:endParaRPr lang="en-US" dirty="0" smtClean="0"/>
          </a:p>
          <a:p>
            <a:pPr lvl="1"/>
            <a:r>
              <a:rPr lang="en-US" dirty="0" smtClean="0"/>
              <a:t>Competition for glory + EC, awards during last </a:t>
            </a:r>
            <a:r>
              <a:rPr lang="en-US" dirty="0" smtClean="0"/>
              <a:t>lecture</a:t>
            </a:r>
          </a:p>
          <a:p>
            <a:pPr lvl="2"/>
            <a:r>
              <a:rPr lang="en-US" dirty="0" smtClean="0"/>
              <a:t>Due Sunday @ 23:59:59</a:t>
            </a:r>
            <a:endParaRPr lang="en-US" dirty="0" smtClean="0"/>
          </a:p>
          <a:p>
            <a:r>
              <a:rPr lang="en-US" dirty="0" smtClean="0"/>
              <a:t>HW6 Out – VM, I/O, Parity, ECC</a:t>
            </a:r>
          </a:p>
          <a:p>
            <a:r>
              <a:rPr lang="en-US" dirty="0" smtClean="0"/>
              <a:t>Guerrilla Section on VM, I/O, ECC, </a:t>
            </a:r>
            <a:r>
              <a:rPr lang="en-US" dirty="0" smtClean="0"/>
              <a:t>tomorrow </a:t>
            </a:r>
            <a:r>
              <a:rPr lang="en-US" dirty="0" smtClean="0"/>
              <a:t>from 5-7pm, </a:t>
            </a:r>
            <a:r>
              <a:rPr lang="en-US" dirty="0" err="1" smtClean="0"/>
              <a:t>Woz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Lecture Schedule</a:t>
            </a:r>
          </a:p>
          <a:p>
            <a:pPr lvl="1"/>
            <a:r>
              <a:rPr lang="en-US" dirty="0" smtClean="0"/>
              <a:t>8</a:t>
            </a:r>
            <a:r>
              <a:rPr lang="en-US" dirty="0" smtClean="0"/>
              <a:t>/05: Dependability: Parity, ECC, </a:t>
            </a:r>
            <a:r>
              <a:rPr lang="en-US" dirty="0" smtClean="0"/>
              <a:t>RAID (today)</a:t>
            </a:r>
            <a:endParaRPr lang="en-US" dirty="0" smtClean="0"/>
          </a:p>
          <a:p>
            <a:pPr lvl="2"/>
            <a:r>
              <a:rPr lang="en-US" dirty="0" smtClean="0"/>
              <a:t>Last day of new material</a:t>
            </a:r>
          </a:p>
          <a:p>
            <a:pPr lvl="1"/>
            <a:r>
              <a:rPr lang="en-US" dirty="0" smtClean="0"/>
              <a:t>8/06: Final Exam Review, Fa14 Final</a:t>
            </a:r>
          </a:p>
          <a:p>
            <a:pPr lvl="1"/>
            <a:r>
              <a:rPr lang="en-US" dirty="0" smtClean="0"/>
              <a:t>8/10: Final Exam Review, Sp15 Final</a:t>
            </a:r>
          </a:p>
          <a:p>
            <a:pPr lvl="1"/>
            <a:r>
              <a:rPr lang="en-US" dirty="0" smtClean="0"/>
              <a:t>8/11: Summary, What’s Next? (+ HKN reviews)</a:t>
            </a:r>
          </a:p>
          <a:p>
            <a:pPr lvl="2"/>
            <a:r>
              <a:rPr lang="en-US" dirty="0" smtClean="0"/>
              <a:t>Project 4 Competition Winners Announced</a:t>
            </a:r>
          </a:p>
          <a:p>
            <a:pPr lvl="1"/>
            <a:r>
              <a:rPr lang="en-US" dirty="0" smtClean="0"/>
              <a:t>8/12: No Lecture, I’ll have OH in this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280"/>
          </a:xfrm>
        </p:spPr>
        <p:txBody>
          <a:bodyPr>
            <a:normAutofit/>
          </a:bodyPr>
          <a:lstStyle/>
          <a:p>
            <a:r>
              <a:rPr lang="en-US" dirty="0" smtClean="0"/>
              <a:t>Final Exam is next Thursday (8/13)</a:t>
            </a:r>
          </a:p>
          <a:p>
            <a:pPr lvl="1"/>
            <a:r>
              <a:rPr lang="en-US" b="1" i="1" u="sng" dirty="0" smtClean="0"/>
              <a:t>9am</a:t>
            </a:r>
            <a:r>
              <a:rPr lang="en-US" dirty="0" smtClean="0"/>
              <a:t>-12pm, 10 Evans</a:t>
            </a:r>
          </a:p>
          <a:p>
            <a:pPr lvl="1"/>
            <a:r>
              <a:rPr lang="en-US" dirty="0" smtClean="0"/>
              <a:t>Three 8.5”x11”, double-sided, handwritten cheat-sheets</a:t>
            </a:r>
          </a:p>
          <a:p>
            <a:pPr lvl="1"/>
            <a:r>
              <a:rPr lang="en-US" dirty="0" smtClean="0"/>
              <a:t>Broken into MT1 section, MT2 section, and post-MT2 section (so that the clobber can be applied)</a:t>
            </a:r>
          </a:p>
          <a:p>
            <a:pPr lvl="1"/>
            <a:r>
              <a:rPr lang="en-US" dirty="0" smtClean="0"/>
              <a:t>TA Review Session: 08/09, 1-5pm, HP Aud.</a:t>
            </a:r>
          </a:p>
          <a:p>
            <a:pPr lvl="1"/>
            <a:r>
              <a:rPr lang="en-US" dirty="0" smtClean="0"/>
              <a:t>In-class review: 08/06, 08/</a:t>
            </a:r>
            <a:r>
              <a:rPr lang="en-US" dirty="0" smtClean="0"/>
              <a:t>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5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Error Correction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extra parity bits </a:t>
            </a:r>
            <a:r>
              <a:rPr lang="en-US" dirty="0"/>
              <a:t>to allow the position identification of a single </a:t>
            </a:r>
            <a:r>
              <a:rPr lang="en-US" dirty="0" smtClean="0"/>
              <a:t>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Mark </a:t>
            </a:r>
            <a:r>
              <a:rPr lang="en-US" dirty="0"/>
              <a:t>all bit positions that are </a:t>
            </a:r>
            <a:r>
              <a:rPr lang="en-US" dirty="0">
                <a:solidFill>
                  <a:srgbClr val="0000FF"/>
                </a:solidFill>
              </a:rPr>
              <a:t>powers of 2 </a:t>
            </a:r>
            <a:r>
              <a:rPr lang="en-US" dirty="0"/>
              <a:t>as parity </a:t>
            </a:r>
            <a:r>
              <a:rPr lang="en-US" dirty="0" smtClean="0"/>
              <a:t>bits </a:t>
            </a:r>
            <a:r>
              <a:rPr lang="en-US" dirty="0"/>
              <a:t>(positions 1, 2, 4, 8, 16, </a:t>
            </a:r>
            <a:r>
              <a:rPr lang="en-US" dirty="0" smtClean="0"/>
              <a:t> …) </a:t>
            </a:r>
          </a:p>
          <a:p>
            <a:pPr marL="914400" lvl="1" indent="-514350"/>
            <a:r>
              <a:rPr lang="en-US" dirty="0" smtClean="0"/>
              <a:t>Start numbering bits at 1 at left (not at 0 on right)</a:t>
            </a:r>
          </a:p>
          <a:p>
            <a:pPr>
              <a:buNone/>
            </a:pPr>
            <a:r>
              <a:rPr lang="en-US" dirty="0"/>
              <a:t>2. All </a:t>
            </a:r>
            <a:r>
              <a:rPr lang="en-US" dirty="0">
                <a:solidFill>
                  <a:srgbClr val="0000FF"/>
                </a:solidFill>
              </a:rPr>
              <a:t>other bit positions </a:t>
            </a:r>
            <a:r>
              <a:rPr lang="en-US" dirty="0"/>
              <a:t>are</a:t>
            </a:r>
            <a:r>
              <a:rPr lang="en-US" dirty="0" smtClean="0"/>
              <a:t> data bits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positions 3, 5, 6, 7, 9, 10, 11, 12, 13, 14, 15,</a:t>
            </a:r>
            <a:r>
              <a:rPr lang="en-US" dirty="0" smtClean="0"/>
              <a:t> …)</a:t>
            </a:r>
          </a:p>
          <a:p>
            <a:pPr>
              <a:buNone/>
            </a:pPr>
            <a:r>
              <a:rPr lang="en-US" dirty="0" smtClean="0"/>
              <a:t>3. Each data bit is covered by 2 or more parity bits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27667"/>
            <a:ext cx="8585200" cy="522393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4.	The </a:t>
            </a:r>
            <a:r>
              <a:rPr lang="en-US" dirty="0">
                <a:solidFill>
                  <a:srgbClr val="0000FF"/>
                </a:solidFill>
              </a:rPr>
              <a:t>position of</a:t>
            </a:r>
            <a:r>
              <a:rPr lang="en-US" dirty="0" smtClean="0">
                <a:solidFill>
                  <a:srgbClr val="0000FF"/>
                </a:solidFill>
              </a:rPr>
              <a:t> parity </a:t>
            </a:r>
            <a:r>
              <a:rPr lang="en-US" dirty="0"/>
              <a:t>bit determines</a:t>
            </a:r>
            <a:r>
              <a:rPr lang="en-US" dirty="0" smtClean="0"/>
              <a:t> sequence </a:t>
            </a:r>
            <a:r>
              <a:rPr lang="en-US" dirty="0"/>
              <a:t>of</a:t>
            </a:r>
            <a:r>
              <a:rPr lang="en-US" dirty="0" smtClean="0"/>
              <a:t> data bits </a:t>
            </a:r>
            <a:r>
              <a:rPr lang="en-US" dirty="0"/>
              <a:t>that it </a:t>
            </a:r>
            <a:r>
              <a:rPr lang="en-US" dirty="0" smtClean="0"/>
              <a:t>checks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1 (0001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(1,3,5,7,9,11,...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2 (0010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 bits (2,3,6,7,10,11,14,15</a:t>
            </a:r>
            <a:r>
              <a:rPr lang="en-US" dirty="0" smtClean="0"/>
              <a:t>,…)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2</a:t>
            </a:r>
            <a:r>
              <a:rPr lang="en-US" baseline="30000" dirty="0" smtClean="0"/>
              <a:t>nd</a:t>
            </a:r>
            <a:r>
              <a:rPr lang="en-US" dirty="0" smtClean="0"/>
              <a:t>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4 (0100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</a:t>
            </a:r>
            <a:r>
              <a:rPr lang="en-US" dirty="0" smtClean="0"/>
              <a:t>4-7, 12-15, 20-23, .</a:t>
            </a:r>
            <a:r>
              <a:rPr lang="en-US" dirty="0"/>
              <a:t>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3</a:t>
            </a:r>
            <a:r>
              <a:rPr lang="en-US" baseline="30000" dirty="0" smtClean="0"/>
              <a:t>rd</a:t>
            </a:r>
            <a:r>
              <a:rPr lang="en-US" dirty="0" smtClean="0"/>
              <a:t> least significant bit of address = 1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8 (1000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checks bits (8-15, 24-31, 40-47 ,...)</a:t>
            </a:r>
          </a:p>
          <a:p>
            <a:pPr lvl="1"/>
            <a:r>
              <a:rPr lang="en-US" dirty="0" smtClean="0"/>
              <a:t>Bits with 4</a:t>
            </a:r>
            <a:r>
              <a:rPr lang="en-US" baseline="30000" dirty="0" smtClean="0"/>
              <a:t>th</a:t>
            </a:r>
            <a:r>
              <a:rPr lang="en-US" dirty="0" smtClean="0"/>
              <a:t> least significant bit of address = 1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84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/>
              <a:t>Set</a:t>
            </a:r>
            <a:r>
              <a:rPr lang="en-US" dirty="0" smtClean="0"/>
              <a:t>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>
              <a:buNone/>
            </a:pPr>
            <a:r>
              <a:rPr lang="en-US" i="1" dirty="0" smtClean="0"/>
              <a:t>	0 0 0 0 0 0 0 0 0 1 1 1</a:t>
            </a:r>
            <a:br>
              <a:rPr lang="en-US" i="1" dirty="0" smtClean="0"/>
            </a:br>
            <a:r>
              <a:rPr lang="en-US" i="1" dirty="0" smtClean="0"/>
              <a:t>1 2 3 4 5 6 7 8 9 0 1 2</a:t>
            </a:r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dirty="0" smtClean="0"/>
              <a:t>1,3,5,7,9,11 (bold):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</a:t>
            </a:r>
            <a:r>
              <a:rPr lang="en-US" dirty="0" smtClean="0"/>
              <a:t>2,3,6,7,10,11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</a:t>
            </a:r>
            <a:r>
              <a:rPr lang="en-US" dirty="0" smtClean="0"/>
              <a:t>4,5,6,7,12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0000FF"/>
                </a:solidFill>
              </a:rPr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u="sng" dirty="0">
                <a:solidFill>
                  <a:srgbClr val="FF0000"/>
                </a:solidFill>
              </a:rPr>
              <a:t>_</a:t>
            </a:r>
            <a:r>
              <a:rPr lang="en-US" dirty="0"/>
              <a:t> </a:t>
            </a:r>
            <a:r>
              <a:rPr lang="en-US" b="1" dirty="0"/>
              <a:t>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15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3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 smtClean="0">
                <a:latin typeface="+mj-lt"/>
                <a:cs typeface="Courier"/>
              </a:rPr>
              <a:t>                   </a:t>
            </a:r>
            <a:r>
              <a:rPr lang="en-US" sz="2800" b="1" i="1" dirty="0" smtClean="0">
                <a:latin typeface="+mj-lt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0 0 1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1 1 1 0</a:t>
            </a:r>
            <a:endParaRPr lang="en-US" sz="2800" b="1" i="1" dirty="0" smtClean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72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and fixing a corrupted bit:</a:t>
            </a:r>
          </a:p>
          <a:p>
            <a:pPr>
              <a:tabLst>
                <a:tab pos="32512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Suppose receive 011100101110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123456789012</a:t>
            </a:r>
          </a:p>
          <a:p>
            <a:r>
              <a:rPr lang="en-US" dirty="0" smtClean="0"/>
              <a:t>Parity 1_, Parity 2_, Parity 4_, Parity 8_</a:t>
            </a:r>
          </a:p>
          <a:p>
            <a:pPr>
              <a:buNone/>
              <a:tabLst>
                <a:tab pos="1998663" algn="l"/>
                <a:tab pos="3657600" algn="l"/>
                <a:tab pos="5265738" algn="l"/>
              </a:tabLst>
            </a:pPr>
            <a:r>
              <a:rPr lang="en-US" i="1" dirty="0" smtClean="0"/>
              <a:t>(Bits numbers xxx1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xx1x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x1xx</a:t>
            </a:r>
            <a:r>
              <a:rPr lang="en-US" i="1" baseline="-25000" dirty="0" smtClean="0"/>
              <a:t>two</a:t>
            </a:r>
            <a:r>
              <a:rPr lang="en-US" i="1" dirty="0" smtClean="0"/>
              <a:t>,	1xxx</a:t>
            </a:r>
            <a:r>
              <a:rPr lang="en-US" i="1" baseline="-25000" dirty="0" smtClean="0"/>
              <a:t>two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Parity </a:t>
            </a:r>
            <a:r>
              <a:rPr lang="en-US" dirty="0"/>
              <a:t>bits 2 and 8</a:t>
            </a:r>
            <a:r>
              <a:rPr lang="en-US" dirty="0" smtClean="0"/>
              <a:t> incorrect</a:t>
            </a:r>
            <a:r>
              <a:rPr lang="en-US" dirty="0"/>
              <a:t>.</a:t>
            </a:r>
            <a:r>
              <a:rPr lang="en-US" dirty="0" smtClean="0"/>
              <a:t> As 2 </a:t>
            </a:r>
            <a:r>
              <a:rPr lang="en-US" dirty="0"/>
              <a:t>+ 8 = 10,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bit </a:t>
            </a:r>
            <a:r>
              <a:rPr lang="en-US" dirty="0"/>
              <a:t>position 10 is</a:t>
            </a:r>
            <a:r>
              <a:rPr lang="en-US" dirty="0" smtClean="0"/>
              <a:t> location </a:t>
            </a:r>
            <a:r>
              <a:rPr lang="en-US" dirty="0"/>
              <a:t>of</a:t>
            </a:r>
            <a:r>
              <a:rPr lang="en-US" dirty="0" smtClean="0"/>
              <a:t> bad bit: flip value!</a:t>
            </a:r>
          </a:p>
          <a:p>
            <a:r>
              <a:rPr lang="en-US" dirty="0" smtClean="0"/>
              <a:t>Corrected value: 011100101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</a:t>
            </a:r>
          </a:p>
          <a:p>
            <a:r>
              <a:rPr lang="en-US" dirty="0" smtClean="0"/>
              <a:t>Why does Hamming ECC work?</a:t>
            </a: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</a:t>
            </a:r>
            <a:r>
              <a:rPr lang="en-US" dirty="0" smtClean="0"/>
              <a:t>error-correction 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 err="1"/>
              <a:t>p</a:t>
            </a:r>
            <a:r>
              <a:rPr lang="en-US" sz="3027" dirty="0"/>
              <a:t> &gt;= </a:t>
            </a:r>
            <a:r>
              <a:rPr lang="en-US" sz="3027" dirty="0" err="1"/>
              <a:t>log(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 err="1"/>
              <a:t>d</a:t>
            </a:r>
            <a:r>
              <a:rPr lang="en-US" sz="3027" dirty="0"/>
              <a:t>, </a:t>
            </a:r>
            <a:r>
              <a:rPr lang="en-US" sz="3027" i="1" dirty="0" err="1"/>
              <a:t>p</a:t>
            </a:r>
            <a:r>
              <a:rPr lang="en-US" sz="3027" dirty="0"/>
              <a:t> approaches </a:t>
            </a:r>
            <a:r>
              <a:rPr lang="en-US" sz="3027" dirty="0" err="1"/>
              <a:t>log(</a:t>
            </a:r>
            <a:r>
              <a:rPr lang="en-US" sz="3027" i="1" dirty="0" err="1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</a:t>
            </a:r>
            <a:r>
              <a:rPr lang="en-US" i="1" dirty="0" err="1" smtClean="0"/>
              <a:t>d</a:t>
            </a:r>
            <a:r>
              <a:rPr lang="en-US" i="1" dirty="0" smtClean="0"/>
              <a:t>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dirty="0" smtClean="0"/>
              <a:t> + 8 + 1 =&gt; </a:t>
            </a:r>
            <a:r>
              <a:rPr lang="en-US" i="1" dirty="0" err="1" smtClean="0"/>
              <a:t>p</a:t>
            </a:r>
            <a:r>
              <a:rPr lang="en-US" i="1" dirty="0" smtClean="0"/>
              <a:t> = 4</a:t>
            </a:r>
          </a:p>
          <a:p>
            <a:pPr indent="-285750"/>
            <a:r>
              <a:rPr lang="en-US" i="1" dirty="0" smtClean="0"/>
              <a:t>16 </a:t>
            </a:r>
            <a:r>
              <a:rPr lang="en-US" i="1" dirty="0"/>
              <a:t>data =&gt; 5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32 </a:t>
            </a:r>
            <a:r>
              <a:rPr lang="en-US" i="1" dirty="0"/>
              <a:t>data =&gt; 6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 </a:t>
            </a:r>
            <a:r>
              <a:rPr lang="en-US" i="1" dirty="0"/>
              <a:t>data =&gt; 7 parity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Single-Error Correction, </a:t>
            </a:r>
            <a:br>
              <a:rPr lang="en-US" sz="3200" dirty="0" smtClean="0"/>
            </a:br>
            <a:r>
              <a:rPr lang="en-US" sz="3200" dirty="0" smtClean="0"/>
              <a:t>Double-Error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93800"/>
            <a:ext cx="8255000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46725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2-Bit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is greater at higher data rates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886" y="1451603"/>
            <a:ext cx="46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example: Parity Check Block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57" y="2127918"/>
            <a:ext cx="14326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10011010</a:t>
            </a:r>
          </a:p>
          <a:p>
            <a:r>
              <a:rPr lang="en-US" sz="2400" dirty="0" smtClean="0"/>
              <a:t>01101100</a:t>
            </a:r>
          </a:p>
          <a:p>
            <a:r>
              <a:rPr lang="en-US" sz="2400" dirty="0" smtClean="0"/>
              <a:t>11110000</a:t>
            </a:r>
          </a:p>
          <a:p>
            <a:r>
              <a:rPr lang="en-US" sz="2400" dirty="0" smtClean="0"/>
              <a:t>00101101</a:t>
            </a:r>
          </a:p>
          <a:p>
            <a:r>
              <a:rPr lang="en-US" sz="2400" dirty="0" smtClean="0"/>
              <a:t>11011100</a:t>
            </a:r>
          </a:p>
          <a:p>
            <a:r>
              <a:rPr lang="en-US" sz="2400" dirty="0" smtClean="0"/>
              <a:t>00111100</a:t>
            </a:r>
          </a:p>
          <a:p>
            <a:r>
              <a:rPr lang="en-US" sz="2400" dirty="0" smtClean="0"/>
              <a:t>11111100</a:t>
            </a:r>
          </a:p>
          <a:p>
            <a:r>
              <a:rPr lang="en-US" sz="2400" dirty="0" smtClean="0"/>
              <a:t>00001100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00111011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57" y="2127921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91724" y="2655774"/>
            <a:ext cx="0" cy="237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838" y="5414439"/>
            <a:ext cx="93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Check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38952" y="5064115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91352" y="506805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8982" y="507199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57514" y="5909327"/>
            <a:ext cx="2987276" cy="469548"/>
            <a:chOff x="1257514" y="5909327"/>
            <a:chExt cx="2987276" cy="469548"/>
          </a:xfrm>
        </p:grpSpPr>
        <p:sp>
          <p:nvSpPr>
            <p:cNvPr id="13" name="TextBox 12"/>
            <p:cNvSpPr txBox="1"/>
            <p:nvPr/>
          </p:nvSpPr>
          <p:spPr>
            <a:xfrm>
              <a:off x="1257514" y="5909327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00000000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2443" y="5917210"/>
              <a:ext cx="1482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= Check!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7169" y="2131858"/>
            <a:ext cx="3107014" cy="4210085"/>
            <a:chOff x="5117169" y="2115363"/>
            <a:chExt cx="3107014" cy="4210085"/>
          </a:xfrm>
        </p:grpSpPr>
        <p:sp>
          <p:nvSpPr>
            <p:cNvPr id="16" name="TextBox 15"/>
            <p:cNvSpPr txBox="1"/>
            <p:nvPr/>
          </p:nvSpPr>
          <p:spPr>
            <a:xfrm>
              <a:off x="5117169" y="2115363"/>
              <a:ext cx="1432604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10011010</a:t>
              </a:r>
            </a:p>
            <a:p>
              <a:r>
                <a:rPr lang="en-US" sz="2400" dirty="0" smtClean="0"/>
                <a:t>01101100</a:t>
              </a:r>
            </a:p>
            <a:p>
              <a:r>
                <a:rPr lang="en-US" sz="2400" dirty="0" smtClean="0"/>
                <a:t>11110000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00000000</a:t>
              </a:r>
            </a:p>
            <a:p>
              <a:r>
                <a:rPr lang="en-US" sz="2400" dirty="0" smtClean="0"/>
                <a:t>11011100</a:t>
              </a:r>
            </a:p>
            <a:p>
              <a:r>
                <a:rPr lang="en-US" sz="2400" dirty="0" smtClean="0"/>
                <a:t>00111100</a:t>
              </a:r>
            </a:p>
            <a:p>
              <a:r>
                <a:rPr lang="en-US" sz="2400" dirty="0" smtClean="0"/>
                <a:t>11111100</a:t>
              </a:r>
            </a:p>
            <a:p>
              <a:r>
                <a:rPr lang="en-US" sz="2400" dirty="0" smtClean="0"/>
                <a:t>00001100</a:t>
              </a:r>
            </a:p>
            <a:p>
              <a:endParaRPr lang="en-US" sz="2400" dirty="0"/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00111011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1121" y="5863783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00101101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7084" y="5855170"/>
              <a:ext cx="1697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0 = Fail!</a:t>
              </a:r>
              <a:endParaRPr lang="en-US" sz="24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076080" y="3447555"/>
            <a:ext cx="5637082" cy="329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Parity codes not powerful enough to detect long runs of errors (also known as </a:t>
            </a:r>
            <a:r>
              <a:rPr lang="en-US" i="1" dirty="0" smtClean="0"/>
              <a:t>burst errors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Better Alternative: </a:t>
            </a:r>
            <a:r>
              <a:rPr lang="en-US" i="1" dirty="0" smtClean="0"/>
              <a:t>Reed-Solomon Codes</a:t>
            </a:r>
          </a:p>
          <a:p>
            <a:pPr lvl="1"/>
            <a:r>
              <a:rPr lang="en-US" dirty="0" smtClean="0"/>
              <a:t>Used widely in CDs, DVDs, Magnetic Disks</a:t>
            </a:r>
          </a:p>
          <a:p>
            <a:pPr lvl="1"/>
            <a:r>
              <a:rPr lang="en-US" dirty="0"/>
              <a:t>RS(255,223) with 8-bit </a:t>
            </a:r>
            <a:r>
              <a:rPr lang="en-US" dirty="0" smtClean="0"/>
              <a:t>symbols: each </a:t>
            </a:r>
            <a:r>
              <a:rPr lang="en-US" dirty="0" err="1" smtClean="0"/>
              <a:t>codeword</a:t>
            </a:r>
            <a:r>
              <a:rPr lang="en-US" dirty="0" smtClean="0"/>
              <a:t> </a:t>
            </a:r>
            <a:r>
              <a:rPr lang="en-US" dirty="0"/>
              <a:t>contains 255 code word </a:t>
            </a:r>
            <a:r>
              <a:rPr lang="en-US" dirty="0" smtClean="0"/>
              <a:t>bytes (223 </a:t>
            </a:r>
            <a:r>
              <a:rPr lang="en-US" dirty="0"/>
              <a:t>bytes are data and 32 bytes are </a:t>
            </a:r>
            <a:r>
              <a:rPr lang="en-US" dirty="0" smtClean="0"/>
              <a:t>parity)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 </a:t>
            </a:r>
            <a:r>
              <a:rPr lang="en-US" dirty="0" smtClean="0"/>
              <a:t>code: n </a:t>
            </a:r>
            <a:r>
              <a:rPr lang="en-US" dirty="0"/>
              <a:t>= 255, k = 223, s = </a:t>
            </a:r>
            <a:r>
              <a:rPr lang="en-US" dirty="0" smtClean="0"/>
              <a:t>8, 2t </a:t>
            </a:r>
            <a:r>
              <a:rPr lang="en-US" dirty="0"/>
              <a:t>= 32, t = </a:t>
            </a:r>
            <a:r>
              <a:rPr lang="en-US" dirty="0" smtClean="0"/>
              <a:t>16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ecoder </a:t>
            </a:r>
            <a:r>
              <a:rPr lang="en-US" dirty="0"/>
              <a:t>can correct any </a:t>
            </a:r>
            <a:r>
              <a:rPr lang="en-US" dirty="0" smtClean="0"/>
              <a:t>errors </a:t>
            </a:r>
            <a:r>
              <a:rPr lang="en-US" dirty="0"/>
              <a:t>in up to 16 bytes anywhere in the </a:t>
            </a:r>
            <a:r>
              <a:rPr lang="en-US" dirty="0" err="1" smtClean="0"/>
              <a:t>codeword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reed_solomon_code_wo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05" y="3850604"/>
            <a:ext cx="4749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en-US" dirty="0" smtClean="0"/>
              <a:t>Cyclic Redundancy Check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9893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1" lang="en-US" dirty="0" smtClean="0"/>
              <a:t>For block of </a:t>
            </a:r>
            <a:r>
              <a:rPr kumimoji="1" lang="en-US" i="1" dirty="0" smtClean="0">
                <a:solidFill>
                  <a:srgbClr val="0000FF"/>
                </a:solidFill>
              </a:rPr>
              <a:t>k</a:t>
            </a:r>
            <a:r>
              <a:rPr kumimoji="1" lang="en-US" dirty="0" smtClean="0">
                <a:solidFill>
                  <a:srgbClr val="FFFF00"/>
                </a:solidFill>
              </a:rPr>
              <a:t> </a:t>
            </a:r>
            <a:r>
              <a:rPr kumimoji="1" lang="en-US" dirty="0" smtClean="0"/>
              <a:t>bits, transmitter generates an </a:t>
            </a:r>
            <a:br>
              <a:rPr kumimoji="1" lang="en-US" dirty="0" smtClean="0"/>
            </a:br>
            <a:r>
              <a:rPr kumimoji="1" lang="en-US" i="1" dirty="0" err="1" smtClean="0">
                <a:solidFill>
                  <a:srgbClr val="0000FF"/>
                </a:solidFill>
              </a:rPr>
              <a:t>n-k</a:t>
            </a:r>
            <a:r>
              <a:rPr kumimoji="1" lang="en-US" dirty="0" smtClean="0">
                <a:solidFill>
                  <a:srgbClr val="0000FF"/>
                </a:solidFill>
              </a:rPr>
              <a:t> </a:t>
            </a:r>
            <a:r>
              <a:rPr kumimoji="1" lang="en-US" dirty="0" smtClean="0"/>
              <a:t>bit frame check sequence</a:t>
            </a:r>
          </a:p>
          <a:p>
            <a:pPr eaLnBrk="1" hangingPunct="1">
              <a:defRPr/>
            </a:pPr>
            <a:r>
              <a:rPr kumimoji="1" lang="en-US" dirty="0" smtClean="0"/>
              <a:t>Transmits </a:t>
            </a:r>
            <a:r>
              <a:rPr kumimoji="1" lang="en-US" i="1" dirty="0" smtClean="0">
                <a:solidFill>
                  <a:srgbClr val="0000FF"/>
                </a:solidFill>
              </a:rPr>
              <a:t>n</a:t>
            </a:r>
            <a:r>
              <a:rPr kumimoji="1" lang="en-US" dirty="0" smtClean="0"/>
              <a:t> bits exactly divisible by some number</a:t>
            </a:r>
          </a:p>
          <a:p>
            <a:pPr eaLnBrk="1" hangingPunct="1">
              <a:defRPr/>
            </a:pPr>
            <a:r>
              <a:rPr kumimoji="1" lang="en-US" dirty="0" smtClean="0"/>
              <a:t>Receiver divides frame by that number</a:t>
            </a:r>
          </a:p>
          <a:p>
            <a:pPr lvl="1" eaLnBrk="1" hangingPunct="1">
              <a:defRPr/>
            </a:pPr>
            <a:r>
              <a:rPr kumimoji="1" lang="en-US" dirty="0" smtClean="0"/>
              <a:t>If no remainder, assume no error</a:t>
            </a:r>
          </a:p>
          <a:p>
            <a:pPr lvl="1">
              <a:defRPr/>
            </a:pPr>
            <a:r>
              <a:rPr kumimoji="1" lang="en-US" dirty="0" smtClean="0"/>
              <a:t>Easy to calculate division for some binary numbers with shift register</a:t>
            </a:r>
          </a:p>
          <a:p>
            <a:pPr>
              <a:defRPr/>
            </a:pPr>
            <a:r>
              <a:rPr kumimoji="1" lang="en-US" dirty="0" smtClean="0"/>
              <a:t>Disks detect </a:t>
            </a:r>
            <a:r>
              <a:rPr kumimoji="1" lang="en-US" i="1" dirty="0" smtClean="0">
                <a:solidFill>
                  <a:srgbClr val="0000FF"/>
                </a:solidFill>
              </a:rPr>
              <a:t>and correct </a:t>
            </a:r>
            <a:r>
              <a:rPr kumimoji="1" lang="en-US" dirty="0" smtClean="0"/>
              <a:t>blocks of 512 bytes with called Reed Solomon codes ≈ CRC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11010011101100 000 &lt;--- input right padded by 3 bits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1011               &lt;--- divisor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01100011101100 000 &lt;--- result 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1011              </a:t>
            </a:r>
            <a:r>
              <a:rPr lang="en-US" sz="1400" dirty="0">
                <a:latin typeface="Courier"/>
                <a:cs typeface="Courier"/>
              </a:rPr>
              <a:t>&lt;--- </a:t>
            </a:r>
            <a:r>
              <a:rPr lang="en-US" sz="1400" dirty="0" smtClean="0">
                <a:latin typeface="Courier"/>
                <a:cs typeface="Courier"/>
              </a:rPr>
              <a:t>divisor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00111011101100 000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00010111101100 000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00000001101100 000 &lt;--- </a:t>
            </a:r>
            <a:r>
              <a:rPr lang="en-US" sz="1400" dirty="0" smtClean="0">
                <a:latin typeface="Courier"/>
                <a:cs typeface="Courier"/>
              </a:rPr>
              <a:t>skip leading zeros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</a:t>
            </a:r>
            <a:r>
              <a:rPr lang="en-US" sz="1400" dirty="0" smtClean="0">
                <a:latin typeface="Courier"/>
                <a:cs typeface="Courier"/>
              </a:rPr>
              <a:t>1011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00000000110100 000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00000000011000 000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00000000001110 000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00000000000101 000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 101 1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-----------------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00000000000000 100 &lt;--- </a:t>
            </a:r>
            <a:r>
              <a:rPr lang="en-US" sz="1400" dirty="0" smtClean="0">
                <a:latin typeface="Courier"/>
                <a:cs typeface="Courier"/>
              </a:rPr>
              <a:t>remainder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86" y="12866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data bits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6767" y="12905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check bits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7788" y="1261538"/>
            <a:ext cx="13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bits total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2991" y="2012474"/>
            <a:ext cx="3327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bit CRC using the</a:t>
            </a:r>
          </a:p>
          <a:p>
            <a:r>
              <a:rPr lang="en-US" dirty="0" smtClean="0"/>
              <a:t>polynomial x</a:t>
            </a:r>
            <a:r>
              <a:rPr lang="en-US" baseline="30000" dirty="0" smtClean="0"/>
              <a:t>3</a:t>
            </a:r>
            <a:r>
              <a:rPr lang="en-US" dirty="0" smtClean="0"/>
              <a:t>  + x + 1</a:t>
            </a:r>
            <a:br>
              <a:rPr lang="en-US" dirty="0" smtClean="0"/>
            </a:br>
            <a:r>
              <a:rPr lang="en-US" dirty="0" smtClean="0"/>
              <a:t>(divide by 1011 to get remainder)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0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716463" y="2565400"/>
            <a:ext cx="3959225" cy="3671888"/>
          </a:xfrm>
        </p:spPr>
        <p:txBody>
          <a:bodyPr/>
          <a:lstStyle/>
          <a:p>
            <a:r>
              <a:rPr lang="en-AU" sz="2800"/>
              <a:t>Fault: failure of a component</a:t>
            </a:r>
          </a:p>
          <a:p>
            <a:pPr lvl="1"/>
            <a:r>
              <a:rPr lang="en-AU" sz="240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884902" y="1319161"/>
            <a:ext cx="3580581" cy="124623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800" u="sng" dirty="0"/>
              <a:t>Service accomplishment</a:t>
            </a:r>
          </a:p>
          <a:p>
            <a:pPr algn="ctr"/>
            <a:r>
              <a:rPr lang="en-AU" sz="2800" dirty="0"/>
              <a:t>Service delivered</a:t>
            </a:r>
            <a:br>
              <a:rPr lang="en-AU" sz="2800" dirty="0"/>
            </a:br>
            <a:r>
              <a:rPr lang="en-AU" sz="2800" dirty="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114323" y="4724400"/>
            <a:ext cx="3241777" cy="129785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800" u="sng" dirty="0"/>
              <a:t>Service interruption</a:t>
            </a:r>
          </a:p>
          <a:p>
            <a:pPr algn="ctr"/>
            <a:r>
              <a:rPr lang="en-AU" sz="2800" dirty="0"/>
              <a:t>Deviation from</a:t>
            </a:r>
            <a:br>
              <a:rPr lang="en-AU" sz="2800" dirty="0"/>
            </a:br>
            <a:r>
              <a:rPr lang="en-AU" sz="2800" dirty="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708400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117895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438275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283339" y="3429000"/>
            <a:ext cx="1883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800" dirty="0"/>
              <a:t>Restoration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</a:t>
            </a:r>
            <a:r>
              <a:rPr lang="en-US" sz="2800" u="sng" dirty="0" smtClean="0">
                <a:solidFill>
                  <a:srgbClr val="FF0000"/>
                </a:solidFill>
              </a:rPr>
              <a:t>?</a:t>
            </a:r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701000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Bandwidth sacrifice on write:</a:t>
            </a:r>
          </a:p>
          <a:p>
            <a:pPr algn="l"/>
            <a:r>
              <a:rPr lang="en-US" sz="2800" dirty="0"/>
              <a:t>      Logical write = two physical writes</a:t>
            </a:r>
            <a:endParaRPr lang="en-US" sz="2800" dirty="0" smtClean="0"/>
          </a:p>
          <a:p>
            <a:pPr lvl="1" algn="l"/>
            <a:r>
              <a:rPr lang="en-US" sz="2800" dirty="0" smtClean="0"/>
              <a:t>Reads </a:t>
            </a:r>
            <a:r>
              <a:rPr lang="en-US" sz="2800" dirty="0"/>
              <a:t>may be optimized</a:t>
            </a:r>
          </a:p>
          <a:p>
            <a:pPr algn="l"/>
            <a:r>
              <a:rPr lang="en-US" sz="2800" dirty="0"/>
              <a:t>• Most 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4921869" cy="2298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341190"/>
            <a:ext cx="3335867" cy="50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6" y="2041658"/>
            <a:ext cx="5273971" cy="35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 following is true?</a:t>
            </a:r>
          </a:p>
          <a:p>
            <a:pPr marL="0" indent="0">
              <a:buNone/>
            </a:pPr>
            <a:r>
              <a:rPr lang="en-US" dirty="0" smtClean="0"/>
              <a:t>A. As we add more hardware to a datacenter, the probability of individual failures decreases</a:t>
            </a:r>
          </a:p>
          <a:p>
            <a:pPr marL="0" indent="0">
              <a:buNone/>
            </a:pPr>
            <a:r>
              <a:rPr lang="en-US" dirty="0" smtClean="0"/>
              <a:t>B. Availability is determined by MTTR only</a:t>
            </a:r>
          </a:p>
          <a:p>
            <a:pPr marL="0" indent="0">
              <a:buNone/>
            </a:pPr>
            <a:r>
              <a:rPr lang="en-US" dirty="0" smtClean="0"/>
              <a:t>C. Availability = MTTF / (MTTF + MTTR)</a:t>
            </a:r>
          </a:p>
          <a:p>
            <a:pPr marL="0" indent="0">
              <a:buNone/>
            </a:pPr>
            <a:r>
              <a:rPr lang="en-US" dirty="0" smtClean="0"/>
              <a:t>D. An n-bit value encoded with a Hamming code always takes up n+3 bits when encoded  </a:t>
            </a:r>
          </a:p>
          <a:p>
            <a:pPr marL="0" indent="0">
              <a:buNone/>
            </a:pPr>
            <a:r>
              <a:rPr lang="en-US" dirty="0" smtClean="0"/>
              <a:t>E. Redundancy is a non-issue in datacenter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2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77824" y="1975266"/>
            <a:ext cx="6269019" cy="3789285"/>
          </a:xfrm>
          <a:custGeom>
            <a:avLst/>
            <a:gdLst>
              <a:gd name="connsiteX0" fmla="*/ 0 w 6269019"/>
              <a:gd name="connsiteY0" fmla="*/ 3789285 h 3789285"/>
              <a:gd name="connsiteX1" fmla="*/ 2076234 w 6269019"/>
              <a:gd name="connsiteY1" fmla="*/ 3748973 h 3789285"/>
              <a:gd name="connsiteX2" fmla="*/ 3789632 w 6269019"/>
              <a:gd name="connsiteY2" fmla="*/ 3668350 h 3789285"/>
              <a:gd name="connsiteX3" fmla="*/ 5281296 w 6269019"/>
              <a:gd name="connsiteY3" fmla="*/ 3265235 h 3789285"/>
              <a:gd name="connsiteX4" fmla="*/ 5966655 w 6269019"/>
              <a:gd name="connsiteY4" fmla="*/ 2338069 h 3789285"/>
              <a:gd name="connsiteX5" fmla="*/ 6269019 w 6269019"/>
              <a:gd name="connsiteY5" fmla="*/ 0 h 378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9019" h="3789285">
                <a:moveTo>
                  <a:pt x="0" y="3789285"/>
                </a:moveTo>
                <a:lnTo>
                  <a:pt x="2076234" y="3748973"/>
                </a:lnTo>
                <a:cubicBezTo>
                  <a:pt x="2707839" y="3728817"/>
                  <a:pt x="3255455" y="3748973"/>
                  <a:pt x="3789632" y="3668350"/>
                </a:cubicBezTo>
                <a:cubicBezTo>
                  <a:pt x="4323809" y="3587727"/>
                  <a:pt x="4918459" y="3486948"/>
                  <a:pt x="5281296" y="3265235"/>
                </a:cubicBezTo>
                <a:cubicBezTo>
                  <a:pt x="5644133" y="3043521"/>
                  <a:pt x="5802035" y="2882275"/>
                  <a:pt x="5966655" y="2338069"/>
                </a:cubicBezTo>
                <a:cubicBezTo>
                  <a:pt x="6131275" y="1793863"/>
                  <a:pt x="6269019" y="0"/>
                  <a:pt x="6269019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39333" y="5016500"/>
            <a:ext cx="6441287" cy="218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61485" y="5059099"/>
            <a:ext cx="1" cy="8465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1077" y="6029042"/>
            <a:ext cx="7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MTTF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98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1/3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812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/3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7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38848</TotalTime>
  <Words>3165</Words>
  <Application>Microsoft Macintosh PowerPoint</Application>
  <PresentationFormat>On-screen Show (4:3)</PresentationFormat>
  <Paragraphs>769</Paragraphs>
  <Slides>63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CS 61C: Great Ideas in Computer Architecture   Lecture 25: Dependability and RAID</vt:lpstr>
      <vt:lpstr>Last time:</vt:lpstr>
      <vt:lpstr>Great Idea #6:  Dependability via Redundancy</vt:lpstr>
      <vt:lpstr>Great Idea #6:  Dependability via Redundancy</vt:lpstr>
      <vt:lpstr>Dependability</vt:lpstr>
      <vt:lpstr>Dependability via Redundancy:  Time vs. Space</vt:lpstr>
      <vt:lpstr>Dependability Measures</vt:lpstr>
      <vt:lpstr>Understanding MTTF</vt:lpstr>
      <vt:lpstr>Understanding MTTF</vt:lpstr>
      <vt:lpstr>Availability Measures</vt:lpstr>
      <vt:lpstr>Reliability Measures</vt:lpstr>
      <vt:lpstr>Dependability Design Principle</vt:lpstr>
      <vt:lpstr>Error Detection/Correction Codes</vt:lpstr>
      <vt:lpstr>Block Code Principles</vt:lpstr>
      <vt:lpstr>Parity: Simple Error-Detection Coding</vt:lpstr>
      <vt:lpstr>Parity Example</vt:lpstr>
      <vt:lpstr>Suppose Want to Correct 1 Error?</vt:lpstr>
      <vt:lpstr>Detecting/Correcting Code Concept</vt:lpstr>
      <vt:lpstr>Hamming Distance: 8 code words</vt:lpstr>
      <vt:lpstr>Hamming Distance 2: Detection Detect Single Bit Errors</vt:lpstr>
      <vt:lpstr>Hamming Distance 3: Correction Correct Single Bit Errors, Detect Double Bit Errors</vt:lpstr>
      <vt:lpstr>Administrivia</vt:lpstr>
      <vt:lpstr>Administrivia</vt:lpstr>
      <vt:lpstr>Administrivia</vt:lpstr>
      <vt:lpstr>Break</vt:lpstr>
      <vt:lpstr>Hamming Error Correction Code</vt:lpstr>
      <vt:lpstr>Hamming ECC</vt:lpstr>
      <vt:lpstr>Graphic of Hamming Code</vt:lpstr>
      <vt:lpstr>Hamming ECC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Hamming ECC</vt:lpstr>
      <vt:lpstr>Hamming Error Correcting Code</vt:lpstr>
      <vt:lpstr>Hamming Single-Error Correction,  Double-Error Detection (SEC/DED)</vt:lpstr>
      <vt:lpstr>Hamming Single  Error Correction  + Double  Error Detection</vt:lpstr>
      <vt:lpstr>What if More Than 2-Bit Errors?</vt:lpstr>
      <vt:lpstr>Cyclic Redundancy Check</vt:lpstr>
      <vt:lpstr>Cyclic Redundancy Check</vt:lpstr>
      <vt:lpstr>Cyclic Redundancy Check</vt:lpstr>
      <vt:lpstr>Cyclic Redundancy Check</vt:lpstr>
      <vt:lpstr>Break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RAID II</vt:lpstr>
      <vt:lpstr>iClicker Question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139</cp:revision>
  <cp:lastPrinted>2013-11-21T05:15:56Z</cp:lastPrinted>
  <dcterms:created xsi:type="dcterms:W3CDTF">2010-12-01T16:08:43Z</dcterms:created>
  <dcterms:modified xsi:type="dcterms:W3CDTF">2015-08-04T06:22:37Z</dcterms:modified>
</cp:coreProperties>
</file>