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3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FBC3C-7F84-4711-800B-7E6152AA4B91}" type="datetimeFigureOut">
              <a:rPr lang="en-US"/>
              <a:pPr>
                <a:defRPr/>
              </a:pPr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EC68A-B87E-428D-8D50-ABFAAD17F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AFEEC-C766-48A8-8F1C-92C290C3CCEA}" type="datetimeFigureOut">
              <a:rPr lang="en-US"/>
              <a:pPr>
                <a:defRPr/>
              </a:pPr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F95E1-9D44-4B3F-9ED5-41BCAD142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30361-7665-4396-BCA8-10C14E18CF23}" type="datetimeFigureOut">
              <a:rPr lang="en-US"/>
              <a:pPr>
                <a:defRPr/>
              </a:pPr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0BD34-4714-427B-83C6-E8E5395C4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319E6-CA8F-4D92-BA51-5FC39653A3D3}" type="datetimeFigureOut">
              <a:rPr lang="en-US"/>
              <a:pPr>
                <a:defRPr/>
              </a:pPr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AC70F-6367-4DA1-B397-A1BEB0BBD4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AB5AB-4FF8-4BA9-8DBE-FAB9B6D0C52C}" type="datetimeFigureOut">
              <a:rPr lang="en-US"/>
              <a:pPr>
                <a:defRPr/>
              </a:pPr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7FEDC-C623-4CDE-AF53-F6E2EDA615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38335-5F80-4E2A-A02A-F1C402698AF7}" type="datetimeFigureOut">
              <a:rPr lang="en-US"/>
              <a:pPr>
                <a:defRPr/>
              </a:pPr>
              <a:t>2/11/2012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ED5FD-3C7C-4205-B510-CBC4B6A33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09912-604F-4AE5-A93D-D5A8E079DEC7}" type="datetimeFigureOut">
              <a:rPr lang="en-US"/>
              <a:pPr>
                <a:defRPr/>
              </a:pPr>
              <a:t>2/11/2012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81293-4259-4B49-A1B3-4B42097D3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3F64D-BBCB-4CA7-A217-8CF5841FB275}" type="datetimeFigureOut">
              <a:rPr lang="en-US"/>
              <a:pPr>
                <a:defRPr/>
              </a:pPr>
              <a:t>2/11/2012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6BF38-7070-4618-B0B8-3229696659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35D4D-C9B6-402A-BA3E-A401C8F25C54}" type="datetimeFigureOut">
              <a:rPr lang="en-US"/>
              <a:pPr>
                <a:defRPr/>
              </a:pPr>
              <a:t>2/11/2012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DF69E-6297-4A83-AE24-BF93085FBA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AF83E-F2A5-477C-B97B-9B7F342854B6}" type="datetimeFigureOut">
              <a:rPr lang="en-US"/>
              <a:pPr>
                <a:defRPr/>
              </a:pPr>
              <a:t>2/11/2012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66EA2-3A0A-4BE5-9247-C11F036EFE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0960E-15AE-4B9A-B319-9D6FBB2DCBCE}" type="datetimeFigureOut">
              <a:rPr lang="en-US"/>
              <a:pPr>
                <a:defRPr/>
              </a:pPr>
              <a:t>2/11/2012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43944-E655-4976-BD00-02FDF09DF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335D745-7866-478F-A2C4-86A4725C0D7F}" type="datetimeFigureOut">
              <a:rPr lang="en-US"/>
              <a:pPr>
                <a:defRPr/>
              </a:pPr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660D558-8C1A-4691-A797-AE9452B8B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grpSp>
        <p:nvGrpSpPr>
          <p:cNvPr id="13314" name="Group 42"/>
          <p:cNvGrpSpPr>
            <a:grpSpLocks/>
          </p:cNvGrpSpPr>
          <p:nvPr/>
        </p:nvGrpSpPr>
        <p:grpSpPr bwMode="auto">
          <a:xfrm>
            <a:off x="0" y="1752600"/>
            <a:ext cx="2281238" cy="2971800"/>
            <a:chOff x="2819400" y="1752600"/>
            <a:chExt cx="2281754" cy="2971800"/>
          </a:xfrm>
        </p:grpSpPr>
        <p:grpSp>
          <p:nvGrpSpPr>
            <p:cNvPr id="13430" name="Group 475"/>
            <p:cNvGrpSpPr>
              <a:grpSpLocks/>
            </p:cNvGrpSpPr>
            <p:nvPr/>
          </p:nvGrpSpPr>
          <p:grpSpPr bwMode="auto">
            <a:xfrm flipH="1">
              <a:off x="3581400" y="3200400"/>
              <a:ext cx="381000" cy="609600"/>
              <a:chOff x="3648" y="1344"/>
              <a:chExt cx="240" cy="384"/>
            </a:xfrm>
          </p:grpSpPr>
          <p:sp>
            <p:nvSpPr>
              <p:cNvPr id="13454" name="Freeform 162"/>
              <p:cNvSpPr>
                <a:spLocks noChangeAspect="1"/>
              </p:cNvSpPr>
              <p:nvPr/>
            </p:nvSpPr>
            <p:spPr bwMode="auto">
              <a:xfrm>
                <a:off x="3648" y="1344"/>
                <a:ext cx="97" cy="384"/>
              </a:xfrm>
              <a:custGeom>
                <a:avLst/>
                <a:gdLst>
                  <a:gd name="T0" fmla="*/ 0 w 192"/>
                  <a:gd name="T1" fmla="*/ 0 h 768"/>
                  <a:gd name="T2" fmla="*/ 0 w 192"/>
                  <a:gd name="T3" fmla="*/ 48 h 768"/>
                  <a:gd name="T4" fmla="*/ 49 w 192"/>
                  <a:gd name="T5" fmla="*/ 48 h 768"/>
                  <a:gd name="T6" fmla="*/ 49 w 192"/>
                  <a:gd name="T7" fmla="*/ 144 h 768"/>
                  <a:gd name="T8" fmla="*/ 0 w 192"/>
                  <a:gd name="T9" fmla="*/ 144 h 768"/>
                  <a:gd name="T10" fmla="*/ 0 w 192"/>
                  <a:gd name="T11" fmla="*/ 192 h 76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2"/>
                  <a:gd name="T19" fmla="*/ 0 h 768"/>
                  <a:gd name="T20" fmla="*/ 192 w 192"/>
                  <a:gd name="T21" fmla="*/ 768 h 76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2" h="768">
                    <a:moveTo>
                      <a:pt x="0" y="0"/>
                    </a:moveTo>
                    <a:lnTo>
                      <a:pt x="0" y="192"/>
                    </a:lnTo>
                    <a:lnTo>
                      <a:pt x="192" y="192"/>
                    </a:lnTo>
                    <a:lnTo>
                      <a:pt x="192" y="576"/>
                    </a:lnTo>
                    <a:lnTo>
                      <a:pt x="0" y="576"/>
                    </a:lnTo>
                    <a:lnTo>
                      <a:pt x="0" y="768"/>
                    </a:lnTo>
                  </a:path>
                </a:pathLst>
              </a:custGeom>
              <a:noFill/>
              <a:ln w="635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55" name="Line 163"/>
              <p:cNvSpPr>
                <a:spLocks noChangeAspect="1" noChangeShapeType="1"/>
              </p:cNvSpPr>
              <p:nvPr/>
            </p:nvSpPr>
            <p:spPr bwMode="auto">
              <a:xfrm>
                <a:off x="3769" y="1536"/>
                <a:ext cx="119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56" name="Freeform 164"/>
              <p:cNvSpPr>
                <a:spLocks noChangeAspect="1"/>
              </p:cNvSpPr>
              <p:nvPr/>
            </p:nvSpPr>
            <p:spPr bwMode="auto">
              <a:xfrm>
                <a:off x="3648" y="1611"/>
                <a:ext cx="48" cy="48"/>
              </a:xfrm>
              <a:custGeom>
                <a:avLst/>
                <a:gdLst>
                  <a:gd name="T0" fmla="*/ 0 w 96"/>
                  <a:gd name="T1" fmla="*/ 12 h 96"/>
                  <a:gd name="T2" fmla="*/ 24 w 96"/>
                  <a:gd name="T3" fmla="*/ 0 h 96"/>
                  <a:gd name="T4" fmla="*/ 24 w 96"/>
                  <a:gd name="T5" fmla="*/ 24 h 96"/>
                  <a:gd name="T6" fmla="*/ 0 w 96"/>
                  <a:gd name="T7" fmla="*/ 12 h 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6"/>
                  <a:gd name="T13" fmla="*/ 0 h 96"/>
                  <a:gd name="T14" fmla="*/ 96 w 96"/>
                  <a:gd name="T15" fmla="*/ 96 h 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6" h="96">
                    <a:moveTo>
                      <a:pt x="0" y="48"/>
                    </a:moveTo>
                    <a:lnTo>
                      <a:pt x="96" y="0"/>
                    </a:lnTo>
                    <a:lnTo>
                      <a:pt x="96" y="96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57" name="Line 165"/>
              <p:cNvSpPr>
                <a:spLocks noChangeAspect="1" noChangeShapeType="1"/>
              </p:cNvSpPr>
              <p:nvPr/>
            </p:nvSpPr>
            <p:spPr bwMode="auto">
              <a:xfrm>
                <a:off x="3769" y="1441"/>
                <a:ext cx="0" cy="19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58" name="Line 166"/>
              <p:cNvSpPr>
                <a:spLocks noChangeAspect="1" noChangeShapeType="1"/>
              </p:cNvSpPr>
              <p:nvPr/>
            </p:nvSpPr>
            <p:spPr bwMode="auto">
              <a:xfrm flipV="1">
                <a:off x="3648" y="1536"/>
                <a:ext cx="97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431" name="Group 222"/>
            <p:cNvGrpSpPr>
              <a:grpSpLocks/>
            </p:cNvGrpSpPr>
            <p:nvPr/>
          </p:nvGrpSpPr>
          <p:grpSpPr bwMode="auto">
            <a:xfrm>
              <a:off x="3810000" y="4343400"/>
              <a:ext cx="304800" cy="381000"/>
              <a:chOff x="4272" y="3072"/>
              <a:chExt cx="192" cy="240"/>
            </a:xfrm>
          </p:grpSpPr>
          <p:sp>
            <p:nvSpPr>
              <p:cNvPr id="13448" name="Line 99"/>
              <p:cNvSpPr>
                <a:spLocks noChangeAspect="1" noChangeShapeType="1"/>
              </p:cNvSpPr>
              <p:nvPr/>
            </p:nvSpPr>
            <p:spPr bwMode="auto">
              <a:xfrm>
                <a:off x="4272" y="3216"/>
                <a:ext cx="19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49" name="Line 100"/>
              <p:cNvSpPr>
                <a:spLocks noChangeAspect="1" noChangeShapeType="1"/>
              </p:cNvSpPr>
              <p:nvPr/>
            </p:nvSpPr>
            <p:spPr bwMode="auto">
              <a:xfrm>
                <a:off x="4368" y="3072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50" name="Line 101"/>
              <p:cNvSpPr>
                <a:spLocks noChangeAspect="1" noChangeShapeType="1"/>
              </p:cNvSpPr>
              <p:nvPr/>
            </p:nvSpPr>
            <p:spPr bwMode="auto">
              <a:xfrm>
                <a:off x="4296" y="3240"/>
                <a:ext cx="144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51" name="Line 102"/>
              <p:cNvSpPr>
                <a:spLocks noChangeAspect="1" noChangeShapeType="1"/>
              </p:cNvSpPr>
              <p:nvPr/>
            </p:nvSpPr>
            <p:spPr bwMode="auto">
              <a:xfrm>
                <a:off x="4320" y="3264"/>
                <a:ext cx="96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52" name="Line 103"/>
              <p:cNvSpPr>
                <a:spLocks noChangeAspect="1" noChangeShapeType="1"/>
              </p:cNvSpPr>
              <p:nvPr/>
            </p:nvSpPr>
            <p:spPr bwMode="auto">
              <a:xfrm>
                <a:off x="4344" y="3288"/>
                <a:ext cx="4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53" name="Line 104"/>
              <p:cNvSpPr>
                <a:spLocks noChangeAspect="1" noChangeShapeType="1"/>
              </p:cNvSpPr>
              <p:nvPr/>
            </p:nvSpPr>
            <p:spPr bwMode="auto">
              <a:xfrm flipH="1">
                <a:off x="4365" y="3312"/>
                <a:ext cx="5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46" name="Straight Connector 45"/>
            <p:cNvCxnSpPr/>
            <p:nvPr/>
          </p:nvCxnSpPr>
          <p:spPr>
            <a:xfrm>
              <a:off x="4191310" y="3508375"/>
              <a:ext cx="0" cy="8350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33" name="Freeform 12"/>
            <p:cNvSpPr>
              <a:spLocks noChangeAspect="1"/>
            </p:cNvSpPr>
            <p:nvPr/>
          </p:nvSpPr>
          <p:spPr bwMode="auto">
            <a:xfrm>
              <a:off x="3886200" y="2286000"/>
              <a:ext cx="152400" cy="762000"/>
            </a:xfrm>
            <a:custGeom>
              <a:avLst/>
              <a:gdLst>
                <a:gd name="T0" fmla="*/ 60483756 w 192"/>
                <a:gd name="T1" fmla="*/ 0 h 960"/>
                <a:gd name="T2" fmla="*/ 60483756 w 192"/>
                <a:gd name="T3" fmla="*/ 120967519 h 960"/>
                <a:gd name="T4" fmla="*/ 120967511 w 192"/>
                <a:gd name="T5" fmla="*/ 151209386 h 960"/>
                <a:gd name="T6" fmla="*/ 0 w 192"/>
                <a:gd name="T7" fmla="*/ 211693170 h 960"/>
                <a:gd name="T8" fmla="*/ 120967511 w 192"/>
                <a:gd name="T9" fmla="*/ 272176905 h 960"/>
                <a:gd name="T10" fmla="*/ 0 w 192"/>
                <a:gd name="T11" fmla="*/ 332660640 h 960"/>
                <a:gd name="T12" fmla="*/ 120967511 w 192"/>
                <a:gd name="T13" fmla="*/ 393144374 h 960"/>
                <a:gd name="T14" fmla="*/ 0 w 192"/>
                <a:gd name="T15" fmla="*/ 453628208 h 960"/>
                <a:gd name="T16" fmla="*/ 60483756 w 192"/>
                <a:gd name="T17" fmla="*/ 483870075 h 960"/>
                <a:gd name="T18" fmla="*/ 60483756 w 192"/>
                <a:gd name="T19" fmla="*/ 604837545 h 9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2"/>
                <a:gd name="T31" fmla="*/ 0 h 960"/>
                <a:gd name="T32" fmla="*/ 192 w 192"/>
                <a:gd name="T33" fmla="*/ 960 h 9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2" h="960">
                  <a:moveTo>
                    <a:pt x="96" y="0"/>
                  </a:moveTo>
                  <a:lnTo>
                    <a:pt x="96" y="192"/>
                  </a:lnTo>
                  <a:lnTo>
                    <a:pt x="192" y="240"/>
                  </a:lnTo>
                  <a:lnTo>
                    <a:pt x="0" y="336"/>
                  </a:lnTo>
                  <a:lnTo>
                    <a:pt x="192" y="432"/>
                  </a:lnTo>
                  <a:lnTo>
                    <a:pt x="0" y="528"/>
                  </a:lnTo>
                  <a:lnTo>
                    <a:pt x="192" y="624"/>
                  </a:lnTo>
                  <a:lnTo>
                    <a:pt x="0" y="720"/>
                  </a:lnTo>
                  <a:lnTo>
                    <a:pt x="96" y="768"/>
                  </a:lnTo>
                  <a:lnTo>
                    <a:pt x="96" y="960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48" name="Straight Connector 47"/>
            <p:cNvCxnSpPr/>
            <p:nvPr/>
          </p:nvCxnSpPr>
          <p:spPr>
            <a:xfrm>
              <a:off x="3965834" y="3810000"/>
              <a:ext cx="0" cy="533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endCxn id="13449" idx="0"/>
            </p:cNvCxnSpPr>
            <p:nvPr/>
          </p:nvCxnSpPr>
          <p:spPr>
            <a:xfrm flipH="1">
              <a:off x="3962659" y="4343400"/>
              <a:ext cx="22865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3965834" y="3505200"/>
              <a:ext cx="22865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3973774" y="3048000"/>
              <a:ext cx="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438" name="Group 221"/>
            <p:cNvGrpSpPr>
              <a:grpSpLocks/>
            </p:cNvGrpSpPr>
            <p:nvPr/>
          </p:nvGrpSpPr>
          <p:grpSpPr bwMode="auto">
            <a:xfrm>
              <a:off x="3805238" y="2057400"/>
              <a:ext cx="304800" cy="228600"/>
              <a:chOff x="3888" y="3072"/>
              <a:chExt cx="192" cy="144"/>
            </a:xfrm>
          </p:grpSpPr>
          <p:sp>
            <p:nvSpPr>
              <p:cNvPr id="13446" name="Line 27"/>
              <p:cNvSpPr>
                <a:spLocks noChangeAspect="1" noChangeShapeType="1"/>
              </p:cNvSpPr>
              <p:nvPr/>
            </p:nvSpPr>
            <p:spPr bwMode="auto">
              <a:xfrm>
                <a:off x="3888" y="3072"/>
                <a:ext cx="19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47" name="Line 28"/>
              <p:cNvSpPr>
                <a:spLocks noChangeAspect="1" noChangeShapeType="1"/>
              </p:cNvSpPr>
              <p:nvPr/>
            </p:nvSpPr>
            <p:spPr bwMode="auto">
              <a:xfrm>
                <a:off x="3984" y="3072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439" name="TextBox 52"/>
            <p:cNvSpPr txBox="1">
              <a:spLocks noChangeArrowheads="1"/>
            </p:cNvSpPr>
            <p:nvPr/>
          </p:nvSpPr>
          <p:spPr bwMode="auto">
            <a:xfrm>
              <a:off x="4581525" y="3124200"/>
              <a:ext cx="51962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V</a:t>
              </a:r>
              <a:r>
                <a:rPr lang="en-US" baseline="-25000">
                  <a:latin typeface="Calibri" pitchFamily="34" charset="0"/>
                </a:rPr>
                <a:t>out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3440" name="TextBox 53"/>
            <p:cNvSpPr txBox="1">
              <a:spLocks noChangeArrowheads="1"/>
            </p:cNvSpPr>
            <p:nvPr/>
          </p:nvSpPr>
          <p:spPr bwMode="auto">
            <a:xfrm>
              <a:off x="2819400" y="3477697"/>
              <a:ext cx="4315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V</a:t>
              </a:r>
              <a:r>
                <a:rPr lang="en-US" baseline="-25000">
                  <a:latin typeface="Calibri" pitchFamily="34" charset="0"/>
                </a:rPr>
                <a:t>in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3441" name="TextBox 54"/>
            <p:cNvSpPr txBox="1">
              <a:spLocks noChangeArrowheads="1"/>
            </p:cNvSpPr>
            <p:nvPr/>
          </p:nvSpPr>
          <p:spPr bwMode="auto">
            <a:xfrm>
              <a:off x="3657600" y="1752600"/>
              <a:ext cx="55015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10V</a:t>
              </a:r>
            </a:p>
          </p:txBody>
        </p:sp>
        <p:cxnSp>
          <p:nvCxnSpPr>
            <p:cNvPr id="56" name="Straight Connector 55"/>
            <p:cNvCxnSpPr/>
            <p:nvPr/>
          </p:nvCxnSpPr>
          <p:spPr>
            <a:xfrm flipH="1">
              <a:off x="3965834" y="3200400"/>
              <a:ext cx="5986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43" name="TextBox 56"/>
            <p:cNvSpPr txBox="1">
              <a:spLocks noChangeArrowheads="1"/>
            </p:cNvSpPr>
            <p:nvPr/>
          </p:nvSpPr>
          <p:spPr bwMode="auto">
            <a:xfrm>
              <a:off x="4304247" y="2482334"/>
              <a:ext cx="3369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I</a:t>
              </a:r>
              <a:r>
                <a:rPr lang="en-US" baseline="-25000">
                  <a:latin typeface="Calibri" pitchFamily="34" charset="0"/>
                </a:rPr>
                <a:t>D</a:t>
              </a:r>
              <a:endParaRPr lang="en-US">
                <a:latin typeface="Calibri" pitchFamily="34" charset="0"/>
              </a:endParaRPr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>
              <a:off x="4191310" y="2482850"/>
              <a:ext cx="0" cy="3683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45" name="TextBox 58"/>
            <p:cNvSpPr txBox="1">
              <a:spLocks noChangeArrowheads="1"/>
            </p:cNvSpPr>
            <p:nvPr/>
          </p:nvSpPr>
          <p:spPr bwMode="auto">
            <a:xfrm>
              <a:off x="3134443" y="2495550"/>
              <a:ext cx="71365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500</a:t>
              </a:r>
              <a:r>
                <a:rPr lang="en-US">
                  <a:latin typeface="Symbol" pitchFamily="18" charset="2"/>
                </a:rPr>
                <a:t>W</a:t>
              </a:r>
            </a:p>
          </p:txBody>
        </p:sp>
      </p:grpSp>
      <p:grpSp>
        <p:nvGrpSpPr>
          <p:cNvPr id="13315" name="Group 108"/>
          <p:cNvGrpSpPr>
            <a:grpSpLocks/>
          </p:cNvGrpSpPr>
          <p:nvPr/>
        </p:nvGrpSpPr>
        <p:grpSpPr bwMode="auto">
          <a:xfrm>
            <a:off x="2768600" y="2057400"/>
            <a:ext cx="1373188" cy="2474913"/>
            <a:chOff x="3114789" y="1792843"/>
            <a:chExt cx="1374010" cy="2474357"/>
          </a:xfrm>
        </p:grpSpPr>
        <p:grpSp>
          <p:nvGrpSpPr>
            <p:cNvPr id="13402" name="Group 475"/>
            <p:cNvGrpSpPr>
              <a:grpSpLocks/>
            </p:cNvGrpSpPr>
            <p:nvPr/>
          </p:nvGrpSpPr>
          <p:grpSpPr bwMode="auto">
            <a:xfrm flipH="1">
              <a:off x="3429000" y="3257550"/>
              <a:ext cx="381000" cy="609600"/>
              <a:chOff x="3648" y="1344"/>
              <a:chExt cx="240" cy="384"/>
            </a:xfrm>
          </p:grpSpPr>
          <p:sp>
            <p:nvSpPr>
              <p:cNvPr id="13425" name="Freeform 162"/>
              <p:cNvSpPr>
                <a:spLocks noChangeAspect="1"/>
              </p:cNvSpPr>
              <p:nvPr/>
            </p:nvSpPr>
            <p:spPr bwMode="auto">
              <a:xfrm>
                <a:off x="3648" y="1344"/>
                <a:ext cx="97" cy="384"/>
              </a:xfrm>
              <a:custGeom>
                <a:avLst/>
                <a:gdLst>
                  <a:gd name="T0" fmla="*/ 0 w 192"/>
                  <a:gd name="T1" fmla="*/ 0 h 768"/>
                  <a:gd name="T2" fmla="*/ 0 w 192"/>
                  <a:gd name="T3" fmla="*/ 48 h 768"/>
                  <a:gd name="T4" fmla="*/ 49 w 192"/>
                  <a:gd name="T5" fmla="*/ 48 h 768"/>
                  <a:gd name="T6" fmla="*/ 49 w 192"/>
                  <a:gd name="T7" fmla="*/ 144 h 768"/>
                  <a:gd name="T8" fmla="*/ 0 w 192"/>
                  <a:gd name="T9" fmla="*/ 144 h 768"/>
                  <a:gd name="T10" fmla="*/ 0 w 192"/>
                  <a:gd name="T11" fmla="*/ 192 h 76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2"/>
                  <a:gd name="T19" fmla="*/ 0 h 768"/>
                  <a:gd name="T20" fmla="*/ 192 w 192"/>
                  <a:gd name="T21" fmla="*/ 768 h 76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2" h="768">
                    <a:moveTo>
                      <a:pt x="0" y="0"/>
                    </a:moveTo>
                    <a:lnTo>
                      <a:pt x="0" y="192"/>
                    </a:lnTo>
                    <a:lnTo>
                      <a:pt x="192" y="192"/>
                    </a:lnTo>
                    <a:lnTo>
                      <a:pt x="192" y="576"/>
                    </a:lnTo>
                    <a:lnTo>
                      <a:pt x="0" y="576"/>
                    </a:lnTo>
                    <a:lnTo>
                      <a:pt x="0" y="768"/>
                    </a:lnTo>
                  </a:path>
                </a:pathLst>
              </a:custGeom>
              <a:noFill/>
              <a:ln w="635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26" name="Line 163"/>
              <p:cNvSpPr>
                <a:spLocks noChangeAspect="1" noChangeShapeType="1"/>
              </p:cNvSpPr>
              <p:nvPr/>
            </p:nvSpPr>
            <p:spPr bwMode="auto">
              <a:xfrm>
                <a:off x="3769" y="1536"/>
                <a:ext cx="119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27" name="Freeform 164"/>
              <p:cNvSpPr>
                <a:spLocks noChangeAspect="1"/>
              </p:cNvSpPr>
              <p:nvPr/>
            </p:nvSpPr>
            <p:spPr bwMode="auto">
              <a:xfrm>
                <a:off x="3648" y="1611"/>
                <a:ext cx="48" cy="48"/>
              </a:xfrm>
              <a:custGeom>
                <a:avLst/>
                <a:gdLst>
                  <a:gd name="T0" fmla="*/ 0 w 96"/>
                  <a:gd name="T1" fmla="*/ 12 h 96"/>
                  <a:gd name="T2" fmla="*/ 24 w 96"/>
                  <a:gd name="T3" fmla="*/ 0 h 96"/>
                  <a:gd name="T4" fmla="*/ 24 w 96"/>
                  <a:gd name="T5" fmla="*/ 24 h 96"/>
                  <a:gd name="T6" fmla="*/ 0 w 96"/>
                  <a:gd name="T7" fmla="*/ 12 h 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6"/>
                  <a:gd name="T13" fmla="*/ 0 h 96"/>
                  <a:gd name="T14" fmla="*/ 96 w 96"/>
                  <a:gd name="T15" fmla="*/ 96 h 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6" h="96">
                    <a:moveTo>
                      <a:pt x="0" y="48"/>
                    </a:moveTo>
                    <a:lnTo>
                      <a:pt x="96" y="0"/>
                    </a:lnTo>
                    <a:lnTo>
                      <a:pt x="96" y="96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28" name="Line 165"/>
              <p:cNvSpPr>
                <a:spLocks noChangeAspect="1" noChangeShapeType="1"/>
              </p:cNvSpPr>
              <p:nvPr/>
            </p:nvSpPr>
            <p:spPr bwMode="auto">
              <a:xfrm>
                <a:off x="3769" y="1441"/>
                <a:ext cx="0" cy="19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29" name="Line 166"/>
              <p:cNvSpPr>
                <a:spLocks noChangeAspect="1" noChangeShapeType="1"/>
              </p:cNvSpPr>
              <p:nvPr/>
            </p:nvSpPr>
            <p:spPr bwMode="auto">
              <a:xfrm flipV="1">
                <a:off x="3648" y="1536"/>
                <a:ext cx="97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403" name="Group 222"/>
            <p:cNvGrpSpPr>
              <a:grpSpLocks/>
            </p:cNvGrpSpPr>
            <p:nvPr/>
          </p:nvGrpSpPr>
          <p:grpSpPr bwMode="auto">
            <a:xfrm>
              <a:off x="3657600" y="3886200"/>
              <a:ext cx="304800" cy="381000"/>
              <a:chOff x="4272" y="3072"/>
              <a:chExt cx="192" cy="240"/>
            </a:xfrm>
          </p:grpSpPr>
          <p:sp>
            <p:nvSpPr>
              <p:cNvPr id="13419" name="Line 99"/>
              <p:cNvSpPr>
                <a:spLocks noChangeAspect="1" noChangeShapeType="1"/>
              </p:cNvSpPr>
              <p:nvPr/>
            </p:nvSpPr>
            <p:spPr bwMode="auto">
              <a:xfrm>
                <a:off x="4272" y="3216"/>
                <a:ext cx="19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20" name="Line 100"/>
              <p:cNvSpPr>
                <a:spLocks noChangeAspect="1" noChangeShapeType="1"/>
              </p:cNvSpPr>
              <p:nvPr/>
            </p:nvSpPr>
            <p:spPr bwMode="auto">
              <a:xfrm>
                <a:off x="4368" y="3072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21" name="Line 101"/>
              <p:cNvSpPr>
                <a:spLocks noChangeAspect="1" noChangeShapeType="1"/>
              </p:cNvSpPr>
              <p:nvPr/>
            </p:nvSpPr>
            <p:spPr bwMode="auto">
              <a:xfrm>
                <a:off x="4296" y="3240"/>
                <a:ext cx="144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22" name="Line 102"/>
              <p:cNvSpPr>
                <a:spLocks noChangeAspect="1" noChangeShapeType="1"/>
              </p:cNvSpPr>
              <p:nvPr/>
            </p:nvSpPr>
            <p:spPr bwMode="auto">
              <a:xfrm>
                <a:off x="4320" y="3264"/>
                <a:ext cx="96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23" name="Line 103"/>
              <p:cNvSpPr>
                <a:spLocks noChangeAspect="1" noChangeShapeType="1"/>
              </p:cNvSpPr>
              <p:nvPr/>
            </p:nvSpPr>
            <p:spPr bwMode="auto">
              <a:xfrm>
                <a:off x="4344" y="3288"/>
                <a:ext cx="4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24" name="Line 104"/>
              <p:cNvSpPr>
                <a:spLocks noChangeAspect="1" noChangeShapeType="1"/>
              </p:cNvSpPr>
              <p:nvPr/>
            </p:nvSpPr>
            <p:spPr bwMode="auto">
              <a:xfrm flipH="1">
                <a:off x="4365" y="3312"/>
                <a:ext cx="5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>
            <a:xfrm>
              <a:off x="4039267" y="3565683"/>
              <a:ext cx="3177" cy="32060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05" name="Freeform 12"/>
            <p:cNvSpPr>
              <a:spLocks noChangeAspect="1"/>
            </p:cNvSpPr>
            <p:nvPr/>
          </p:nvSpPr>
          <p:spPr bwMode="auto">
            <a:xfrm>
              <a:off x="3733800" y="2343150"/>
              <a:ext cx="152400" cy="762000"/>
            </a:xfrm>
            <a:custGeom>
              <a:avLst/>
              <a:gdLst>
                <a:gd name="T0" fmla="*/ 60483756 w 192"/>
                <a:gd name="T1" fmla="*/ 0 h 960"/>
                <a:gd name="T2" fmla="*/ 60483756 w 192"/>
                <a:gd name="T3" fmla="*/ 120967519 h 960"/>
                <a:gd name="T4" fmla="*/ 120967511 w 192"/>
                <a:gd name="T5" fmla="*/ 151209386 h 960"/>
                <a:gd name="T6" fmla="*/ 0 w 192"/>
                <a:gd name="T7" fmla="*/ 211693170 h 960"/>
                <a:gd name="T8" fmla="*/ 120967511 w 192"/>
                <a:gd name="T9" fmla="*/ 272176905 h 960"/>
                <a:gd name="T10" fmla="*/ 0 w 192"/>
                <a:gd name="T11" fmla="*/ 332660640 h 960"/>
                <a:gd name="T12" fmla="*/ 120967511 w 192"/>
                <a:gd name="T13" fmla="*/ 393144374 h 960"/>
                <a:gd name="T14" fmla="*/ 0 w 192"/>
                <a:gd name="T15" fmla="*/ 453628208 h 960"/>
                <a:gd name="T16" fmla="*/ 60483756 w 192"/>
                <a:gd name="T17" fmla="*/ 483870075 h 960"/>
                <a:gd name="T18" fmla="*/ 60483756 w 192"/>
                <a:gd name="T19" fmla="*/ 604837545 h 9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2"/>
                <a:gd name="T31" fmla="*/ 0 h 960"/>
                <a:gd name="T32" fmla="*/ 192 w 192"/>
                <a:gd name="T33" fmla="*/ 960 h 9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2" h="960">
                  <a:moveTo>
                    <a:pt x="96" y="0"/>
                  </a:moveTo>
                  <a:lnTo>
                    <a:pt x="96" y="192"/>
                  </a:lnTo>
                  <a:lnTo>
                    <a:pt x="192" y="240"/>
                  </a:lnTo>
                  <a:lnTo>
                    <a:pt x="0" y="336"/>
                  </a:lnTo>
                  <a:lnTo>
                    <a:pt x="192" y="432"/>
                  </a:lnTo>
                  <a:lnTo>
                    <a:pt x="0" y="528"/>
                  </a:lnTo>
                  <a:lnTo>
                    <a:pt x="192" y="624"/>
                  </a:lnTo>
                  <a:lnTo>
                    <a:pt x="0" y="720"/>
                  </a:lnTo>
                  <a:lnTo>
                    <a:pt x="96" y="768"/>
                  </a:lnTo>
                  <a:lnTo>
                    <a:pt x="96" y="960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79" name="Straight Connector 78"/>
            <p:cNvCxnSpPr>
              <a:endCxn id="13420" idx="0"/>
            </p:cNvCxnSpPr>
            <p:nvPr/>
          </p:nvCxnSpPr>
          <p:spPr>
            <a:xfrm flipH="1">
              <a:off x="3810530" y="3886286"/>
              <a:ext cx="22873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>
              <a:off x="3813707" y="3562508"/>
              <a:ext cx="22873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3821650" y="3105411"/>
              <a:ext cx="0" cy="1523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409" name="Group 221"/>
            <p:cNvGrpSpPr>
              <a:grpSpLocks/>
            </p:cNvGrpSpPr>
            <p:nvPr/>
          </p:nvGrpSpPr>
          <p:grpSpPr bwMode="auto">
            <a:xfrm>
              <a:off x="3652838" y="2114550"/>
              <a:ext cx="304800" cy="228600"/>
              <a:chOff x="3888" y="3072"/>
              <a:chExt cx="192" cy="144"/>
            </a:xfrm>
          </p:grpSpPr>
          <p:sp>
            <p:nvSpPr>
              <p:cNvPr id="13417" name="Line 27"/>
              <p:cNvSpPr>
                <a:spLocks noChangeAspect="1" noChangeShapeType="1"/>
              </p:cNvSpPr>
              <p:nvPr/>
            </p:nvSpPr>
            <p:spPr bwMode="auto">
              <a:xfrm>
                <a:off x="3888" y="3072"/>
                <a:ext cx="19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8" name="Line 28"/>
              <p:cNvSpPr>
                <a:spLocks noChangeAspect="1" noChangeShapeType="1"/>
              </p:cNvSpPr>
              <p:nvPr/>
            </p:nvSpPr>
            <p:spPr bwMode="auto">
              <a:xfrm>
                <a:off x="3984" y="3072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410" name="TextBox 82"/>
            <p:cNvSpPr txBox="1">
              <a:spLocks noChangeArrowheads="1"/>
            </p:cNvSpPr>
            <p:nvPr/>
          </p:nvSpPr>
          <p:spPr bwMode="auto">
            <a:xfrm>
              <a:off x="3892032" y="3078718"/>
              <a:ext cx="51962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V</a:t>
              </a:r>
              <a:r>
                <a:rPr lang="en-US" baseline="-25000">
                  <a:latin typeface="Calibri" pitchFamily="34" charset="0"/>
                </a:rPr>
                <a:t>out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3411" name="TextBox 84"/>
            <p:cNvSpPr txBox="1">
              <a:spLocks noChangeArrowheads="1"/>
            </p:cNvSpPr>
            <p:nvPr/>
          </p:nvSpPr>
          <p:spPr bwMode="auto">
            <a:xfrm>
              <a:off x="3558170" y="1792843"/>
              <a:ext cx="39946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V</a:t>
              </a:r>
              <a:r>
                <a:rPr lang="en-US" baseline="-25000">
                  <a:latin typeface="Calibri" pitchFamily="34" charset="0"/>
                </a:rPr>
                <a:t>B</a:t>
              </a:r>
              <a:endParaRPr lang="en-US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>
              <a:stCxn id="13425" idx="0"/>
            </p:cNvCxnSpPr>
            <p:nvPr/>
          </p:nvCxnSpPr>
          <p:spPr>
            <a:xfrm flipH="1">
              <a:off x="3440422" y="3257777"/>
              <a:ext cx="3701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13" name="TextBox 86"/>
            <p:cNvSpPr txBox="1">
              <a:spLocks noChangeArrowheads="1"/>
            </p:cNvSpPr>
            <p:nvPr/>
          </p:nvSpPr>
          <p:spPr bwMode="auto">
            <a:xfrm>
              <a:off x="4151847" y="2539484"/>
              <a:ext cx="3369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I</a:t>
              </a:r>
              <a:r>
                <a:rPr lang="en-US" baseline="-25000">
                  <a:latin typeface="Calibri" pitchFamily="34" charset="0"/>
                </a:rPr>
                <a:t>D</a:t>
              </a:r>
              <a:endParaRPr lang="en-US">
                <a:latin typeface="Calibri" pitchFamily="34" charset="0"/>
              </a:endParaRPr>
            </a:p>
          </p:txBody>
        </p:sp>
        <p:cxnSp>
          <p:nvCxnSpPr>
            <p:cNvPr id="88" name="Straight Arrow Connector 87"/>
            <p:cNvCxnSpPr/>
            <p:nvPr/>
          </p:nvCxnSpPr>
          <p:spPr>
            <a:xfrm>
              <a:off x="4039267" y="2538800"/>
              <a:ext cx="0" cy="36980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15" name="TextBox 88"/>
            <p:cNvSpPr txBox="1">
              <a:spLocks noChangeArrowheads="1"/>
            </p:cNvSpPr>
            <p:nvPr/>
          </p:nvSpPr>
          <p:spPr bwMode="auto">
            <a:xfrm>
              <a:off x="3114789" y="2539484"/>
              <a:ext cx="58381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1k</a:t>
              </a:r>
              <a:r>
                <a:rPr lang="en-US">
                  <a:latin typeface="Symbol" pitchFamily="18" charset="2"/>
                </a:rPr>
                <a:t>W</a:t>
              </a:r>
            </a:p>
          </p:txBody>
        </p:sp>
        <p:cxnSp>
          <p:nvCxnSpPr>
            <p:cNvPr id="103" name="Straight Connector 102"/>
            <p:cNvCxnSpPr>
              <a:endCxn id="13426" idx="1"/>
            </p:cNvCxnSpPr>
            <p:nvPr/>
          </p:nvCxnSpPr>
          <p:spPr>
            <a:xfrm>
              <a:off x="3429302" y="3257777"/>
              <a:ext cx="0" cy="3047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16" name="Group 178"/>
          <p:cNvGrpSpPr>
            <a:grpSpLocks/>
          </p:cNvGrpSpPr>
          <p:nvPr/>
        </p:nvGrpSpPr>
        <p:grpSpPr bwMode="auto">
          <a:xfrm>
            <a:off x="4441825" y="1966913"/>
            <a:ext cx="2614613" cy="2462212"/>
            <a:chOff x="4442618" y="1966436"/>
            <a:chExt cx="2614285" cy="2462689"/>
          </a:xfrm>
        </p:grpSpPr>
        <p:grpSp>
          <p:nvGrpSpPr>
            <p:cNvPr id="13350" name="Group 475"/>
            <p:cNvGrpSpPr>
              <a:grpSpLocks/>
            </p:cNvGrpSpPr>
            <p:nvPr/>
          </p:nvGrpSpPr>
          <p:grpSpPr bwMode="auto">
            <a:xfrm flipH="1">
              <a:off x="5887242" y="3400425"/>
              <a:ext cx="381000" cy="609600"/>
              <a:chOff x="3648" y="1344"/>
              <a:chExt cx="240" cy="384"/>
            </a:xfrm>
          </p:grpSpPr>
          <p:sp>
            <p:nvSpPr>
              <p:cNvPr id="13397" name="Freeform 162"/>
              <p:cNvSpPr>
                <a:spLocks noChangeAspect="1"/>
              </p:cNvSpPr>
              <p:nvPr/>
            </p:nvSpPr>
            <p:spPr bwMode="auto">
              <a:xfrm>
                <a:off x="3648" y="1344"/>
                <a:ext cx="97" cy="384"/>
              </a:xfrm>
              <a:custGeom>
                <a:avLst/>
                <a:gdLst>
                  <a:gd name="T0" fmla="*/ 0 w 192"/>
                  <a:gd name="T1" fmla="*/ 0 h 768"/>
                  <a:gd name="T2" fmla="*/ 0 w 192"/>
                  <a:gd name="T3" fmla="*/ 48 h 768"/>
                  <a:gd name="T4" fmla="*/ 49 w 192"/>
                  <a:gd name="T5" fmla="*/ 48 h 768"/>
                  <a:gd name="T6" fmla="*/ 49 w 192"/>
                  <a:gd name="T7" fmla="*/ 144 h 768"/>
                  <a:gd name="T8" fmla="*/ 0 w 192"/>
                  <a:gd name="T9" fmla="*/ 144 h 768"/>
                  <a:gd name="T10" fmla="*/ 0 w 192"/>
                  <a:gd name="T11" fmla="*/ 192 h 76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2"/>
                  <a:gd name="T19" fmla="*/ 0 h 768"/>
                  <a:gd name="T20" fmla="*/ 192 w 192"/>
                  <a:gd name="T21" fmla="*/ 768 h 76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2" h="768">
                    <a:moveTo>
                      <a:pt x="0" y="0"/>
                    </a:moveTo>
                    <a:lnTo>
                      <a:pt x="0" y="192"/>
                    </a:lnTo>
                    <a:lnTo>
                      <a:pt x="192" y="192"/>
                    </a:lnTo>
                    <a:lnTo>
                      <a:pt x="192" y="576"/>
                    </a:lnTo>
                    <a:lnTo>
                      <a:pt x="0" y="576"/>
                    </a:lnTo>
                    <a:lnTo>
                      <a:pt x="0" y="768"/>
                    </a:lnTo>
                  </a:path>
                </a:pathLst>
              </a:custGeom>
              <a:noFill/>
              <a:ln w="635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8" name="Line 163"/>
              <p:cNvSpPr>
                <a:spLocks noChangeAspect="1" noChangeShapeType="1"/>
              </p:cNvSpPr>
              <p:nvPr/>
            </p:nvSpPr>
            <p:spPr bwMode="auto">
              <a:xfrm>
                <a:off x="3769" y="1536"/>
                <a:ext cx="119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9" name="Freeform 164"/>
              <p:cNvSpPr>
                <a:spLocks noChangeAspect="1"/>
              </p:cNvSpPr>
              <p:nvPr/>
            </p:nvSpPr>
            <p:spPr bwMode="auto">
              <a:xfrm>
                <a:off x="3648" y="1611"/>
                <a:ext cx="48" cy="48"/>
              </a:xfrm>
              <a:custGeom>
                <a:avLst/>
                <a:gdLst>
                  <a:gd name="T0" fmla="*/ 0 w 96"/>
                  <a:gd name="T1" fmla="*/ 12 h 96"/>
                  <a:gd name="T2" fmla="*/ 24 w 96"/>
                  <a:gd name="T3" fmla="*/ 0 h 96"/>
                  <a:gd name="T4" fmla="*/ 24 w 96"/>
                  <a:gd name="T5" fmla="*/ 24 h 96"/>
                  <a:gd name="T6" fmla="*/ 0 w 96"/>
                  <a:gd name="T7" fmla="*/ 12 h 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6"/>
                  <a:gd name="T13" fmla="*/ 0 h 96"/>
                  <a:gd name="T14" fmla="*/ 96 w 96"/>
                  <a:gd name="T15" fmla="*/ 96 h 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6" h="96">
                    <a:moveTo>
                      <a:pt x="0" y="48"/>
                    </a:moveTo>
                    <a:lnTo>
                      <a:pt x="96" y="0"/>
                    </a:lnTo>
                    <a:lnTo>
                      <a:pt x="96" y="96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0" name="Line 165"/>
              <p:cNvSpPr>
                <a:spLocks noChangeAspect="1" noChangeShapeType="1"/>
              </p:cNvSpPr>
              <p:nvPr/>
            </p:nvSpPr>
            <p:spPr bwMode="auto">
              <a:xfrm>
                <a:off x="3769" y="1441"/>
                <a:ext cx="0" cy="19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1" name="Line 166"/>
              <p:cNvSpPr>
                <a:spLocks noChangeAspect="1" noChangeShapeType="1"/>
              </p:cNvSpPr>
              <p:nvPr/>
            </p:nvSpPr>
            <p:spPr bwMode="auto">
              <a:xfrm flipV="1">
                <a:off x="3648" y="1536"/>
                <a:ext cx="97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351" name="Group 222"/>
            <p:cNvGrpSpPr>
              <a:grpSpLocks/>
            </p:cNvGrpSpPr>
            <p:nvPr/>
          </p:nvGrpSpPr>
          <p:grpSpPr bwMode="auto">
            <a:xfrm>
              <a:off x="6115842" y="4029075"/>
              <a:ext cx="304800" cy="381000"/>
              <a:chOff x="4272" y="3072"/>
              <a:chExt cx="192" cy="240"/>
            </a:xfrm>
          </p:grpSpPr>
          <p:sp>
            <p:nvSpPr>
              <p:cNvPr id="13391" name="Line 99"/>
              <p:cNvSpPr>
                <a:spLocks noChangeAspect="1" noChangeShapeType="1"/>
              </p:cNvSpPr>
              <p:nvPr/>
            </p:nvSpPr>
            <p:spPr bwMode="auto">
              <a:xfrm>
                <a:off x="4272" y="3216"/>
                <a:ext cx="19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2" name="Line 100"/>
              <p:cNvSpPr>
                <a:spLocks noChangeAspect="1" noChangeShapeType="1"/>
              </p:cNvSpPr>
              <p:nvPr/>
            </p:nvSpPr>
            <p:spPr bwMode="auto">
              <a:xfrm>
                <a:off x="4368" y="3072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3" name="Line 101"/>
              <p:cNvSpPr>
                <a:spLocks noChangeAspect="1" noChangeShapeType="1"/>
              </p:cNvSpPr>
              <p:nvPr/>
            </p:nvSpPr>
            <p:spPr bwMode="auto">
              <a:xfrm>
                <a:off x="4296" y="3240"/>
                <a:ext cx="144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4" name="Line 102"/>
              <p:cNvSpPr>
                <a:spLocks noChangeAspect="1" noChangeShapeType="1"/>
              </p:cNvSpPr>
              <p:nvPr/>
            </p:nvSpPr>
            <p:spPr bwMode="auto">
              <a:xfrm>
                <a:off x="4320" y="3264"/>
                <a:ext cx="96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5" name="Line 103"/>
              <p:cNvSpPr>
                <a:spLocks noChangeAspect="1" noChangeShapeType="1"/>
              </p:cNvSpPr>
              <p:nvPr/>
            </p:nvSpPr>
            <p:spPr bwMode="auto">
              <a:xfrm>
                <a:off x="4344" y="3288"/>
                <a:ext cx="4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6" name="Line 104"/>
              <p:cNvSpPr>
                <a:spLocks noChangeAspect="1" noChangeShapeType="1"/>
              </p:cNvSpPr>
              <p:nvPr/>
            </p:nvSpPr>
            <p:spPr bwMode="auto">
              <a:xfrm flipH="1">
                <a:off x="4365" y="3312"/>
                <a:ext cx="5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13" name="Straight Connector 112"/>
            <p:cNvCxnSpPr/>
            <p:nvPr/>
          </p:nvCxnSpPr>
          <p:spPr>
            <a:xfrm>
              <a:off x="6496585" y="3708260"/>
              <a:ext cx="3175" cy="32073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53" name="Freeform 12"/>
            <p:cNvSpPr>
              <a:spLocks noChangeAspect="1"/>
            </p:cNvSpPr>
            <p:nvPr/>
          </p:nvSpPr>
          <p:spPr bwMode="auto">
            <a:xfrm>
              <a:off x="6192042" y="2486025"/>
              <a:ext cx="152400" cy="762000"/>
            </a:xfrm>
            <a:custGeom>
              <a:avLst/>
              <a:gdLst>
                <a:gd name="T0" fmla="*/ 60483756 w 192"/>
                <a:gd name="T1" fmla="*/ 0 h 960"/>
                <a:gd name="T2" fmla="*/ 60483756 w 192"/>
                <a:gd name="T3" fmla="*/ 120967519 h 960"/>
                <a:gd name="T4" fmla="*/ 120967511 w 192"/>
                <a:gd name="T5" fmla="*/ 151209386 h 960"/>
                <a:gd name="T6" fmla="*/ 0 w 192"/>
                <a:gd name="T7" fmla="*/ 211693170 h 960"/>
                <a:gd name="T8" fmla="*/ 120967511 w 192"/>
                <a:gd name="T9" fmla="*/ 272176905 h 960"/>
                <a:gd name="T10" fmla="*/ 0 w 192"/>
                <a:gd name="T11" fmla="*/ 332660640 h 960"/>
                <a:gd name="T12" fmla="*/ 120967511 w 192"/>
                <a:gd name="T13" fmla="*/ 393144374 h 960"/>
                <a:gd name="T14" fmla="*/ 0 w 192"/>
                <a:gd name="T15" fmla="*/ 453628208 h 960"/>
                <a:gd name="T16" fmla="*/ 60483756 w 192"/>
                <a:gd name="T17" fmla="*/ 483870075 h 960"/>
                <a:gd name="T18" fmla="*/ 60483756 w 192"/>
                <a:gd name="T19" fmla="*/ 604837545 h 9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2"/>
                <a:gd name="T31" fmla="*/ 0 h 960"/>
                <a:gd name="T32" fmla="*/ 192 w 192"/>
                <a:gd name="T33" fmla="*/ 960 h 9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2" h="960">
                  <a:moveTo>
                    <a:pt x="96" y="0"/>
                  </a:moveTo>
                  <a:lnTo>
                    <a:pt x="96" y="192"/>
                  </a:lnTo>
                  <a:lnTo>
                    <a:pt x="192" y="240"/>
                  </a:lnTo>
                  <a:lnTo>
                    <a:pt x="0" y="336"/>
                  </a:lnTo>
                  <a:lnTo>
                    <a:pt x="192" y="432"/>
                  </a:lnTo>
                  <a:lnTo>
                    <a:pt x="0" y="528"/>
                  </a:lnTo>
                  <a:lnTo>
                    <a:pt x="192" y="624"/>
                  </a:lnTo>
                  <a:lnTo>
                    <a:pt x="0" y="720"/>
                  </a:lnTo>
                  <a:lnTo>
                    <a:pt x="96" y="768"/>
                  </a:lnTo>
                  <a:lnTo>
                    <a:pt x="96" y="960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115" name="Straight Connector 114"/>
            <p:cNvCxnSpPr>
              <a:endCxn id="13392" idx="0"/>
            </p:cNvCxnSpPr>
            <p:nvPr/>
          </p:nvCxnSpPr>
          <p:spPr>
            <a:xfrm flipH="1">
              <a:off x="6268014" y="4028997"/>
              <a:ext cx="22857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flipH="1">
              <a:off x="6271189" y="3705085"/>
              <a:ext cx="22857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6279126" y="3247796"/>
              <a:ext cx="0" cy="1524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357" name="Group 221"/>
            <p:cNvGrpSpPr>
              <a:grpSpLocks/>
            </p:cNvGrpSpPr>
            <p:nvPr/>
          </p:nvGrpSpPr>
          <p:grpSpPr bwMode="auto">
            <a:xfrm>
              <a:off x="6111080" y="2257425"/>
              <a:ext cx="304800" cy="228600"/>
              <a:chOff x="3888" y="3072"/>
              <a:chExt cx="192" cy="144"/>
            </a:xfrm>
          </p:grpSpPr>
          <p:sp>
            <p:nvSpPr>
              <p:cNvPr id="13389" name="Line 27"/>
              <p:cNvSpPr>
                <a:spLocks noChangeAspect="1" noChangeShapeType="1"/>
              </p:cNvSpPr>
              <p:nvPr/>
            </p:nvSpPr>
            <p:spPr bwMode="auto">
              <a:xfrm>
                <a:off x="3888" y="3072"/>
                <a:ext cx="19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0" name="Line 28"/>
              <p:cNvSpPr>
                <a:spLocks noChangeAspect="1" noChangeShapeType="1"/>
              </p:cNvSpPr>
              <p:nvPr/>
            </p:nvSpPr>
            <p:spPr bwMode="auto">
              <a:xfrm>
                <a:off x="3984" y="3072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58" name="TextBox 118"/>
            <p:cNvSpPr txBox="1">
              <a:spLocks noChangeArrowheads="1"/>
            </p:cNvSpPr>
            <p:nvPr/>
          </p:nvSpPr>
          <p:spPr bwMode="auto">
            <a:xfrm>
              <a:off x="6537274" y="3217307"/>
              <a:ext cx="51962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V</a:t>
              </a:r>
              <a:r>
                <a:rPr lang="en-US" baseline="-25000">
                  <a:latin typeface="Calibri" pitchFamily="34" charset="0"/>
                </a:rPr>
                <a:t>out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3359" name="TextBox 121"/>
            <p:cNvSpPr txBox="1">
              <a:spLocks noChangeArrowheads="1"/>
            </p:cNvSpPr>
            <p:nvPr/>
          </p:nvSpPr>
          <p:spPr bwMode="auto">
            <a:xfrm>
              <a:off x="6565849" y="2639972"/>
              <a:ext cx="3064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I</a:t>
              </a:r>
              <a:r>
                <a:rPr lang="en-US" baseline="-25000">
                  <a:latin typeface="Calibri" pitchFamily="34" charset="0"/>
                </a:rPr>
                <a:t>L</a:t>
              </a:r>
              <a:endParaRPr lang="en-US">
                <a:latin typeface="Calibri" pitchFamily="34" charset="0"/>
              </a:endParaRPr>
            </a:p>
          </p:txBody>
        </p:sp>
        <p:cxnSp>
          <p:nvCxnSpPr>
            <p:cNvPr id="123" name="Straight Arrow Connector 122"/>
            <p:cNvCxnSpPr/>
            <p:nvPr/>
          </p:nvCxnSpPr>
          <p:spPr>
            <a:xfrm>
              <a:off x="6490236" y="2674598"/>
              <a:ext cx="0" cy="36837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61" name="TextBox 123"/>
            <p:cNvSpPr txBox="1">
              <a:spLocks noChangeArrowheads="1"/>
            </p:cNvSpPr>
            <p:nvPr/>
          </p:nvSpPr>
          <p:spPr bwMode="auto">
            <a:xfrm>
              <a:off x="5893629" y="2650569"/>
              <a:ext cx="37382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R</a:t>
              </a:r>
              <a:r>
                <a:rPr lang="en-US" baseline="-25000">
                  <a:latin typeface="Calibri" pitchFamily="34" charset="0"/>
                </a:rPr>
                <a:t>L</a:t>
              </a:r>
              <a:endParaRPr lang="en-US">
                <a:latin typeface="Symbol" pitchFamily="18" charset="2"/>
              </a:endParaRPr>
            </a:p>
          </p:txBody>
        </p:sp>
        <p:cxnSp>
          <p:nvCxnSpPr>
            <p:cNvPr id="125" name="Straight Connector 124"/>
            <p:cNvCxnSpPr/>
            <p:nvPr/>
          </p:nvCxnSpPr>
          <p:spPr>
            <a:xfrm>
              <a:off x="5398173" y="3414516"/>
              <a:ext cx="0" cy="30485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363" name="Group 222"/>
            <p:cNvGrpSpPr>
              <a:grpSpLocks/>
            </p:cNvGrpSpPr>
            <p:nvPr/>
          </p:nvGrpSpPr>
          <p:grpSpPr bwMode="auto">
            <a:xfrm>
              <a:off x="4985429" y="4048125"/>
              <a:ext cx="304800" cy="381000"/>
              <a:chOff x="4272" y="3072"/>
              <a:chExt cx="192" cy="240"/>
            </a:xfrm>
          </p:grpSpPr>
          <p:sp>
            <p:nvSpPr>
              <p:cNvPr id="13383" name="Line 99"/>
              <p:cNvSpPr>
                <a:spLocks noChangeAspect="1" noChangeShapeType="1"/>
              </p:cNvSpPr>
              <p:nvPr/>
            </p:nvSpPr>
            <p:spPr bwMode="auto">
              <a:xfrm>
                <a:off x="4272" y="3216"/>
                <a:ext cx="19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4" name="Line 100"/>
              <p:cNvSpPr>
                <a:spLocks noChangeAspect="1" noChangeShapeType="1"/>
              </p:cNvSpPr>
              <p:nvPr/>
            </p:nvSpPr>
            <p:spPr bwMode="auto">
              <a:xfrm>
                <a:off x="4368" y="3072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5" name="Line 101"/>
              <p:cNvSpPr>
                <a:spLocks noChangeAspect="1" noChangeShapeType="1"/>
              </p:cNvSpPr>
              <p:nvPr/>
            </p:nvSpPr>
            <p:spPr bwMode="auto">
              <a:xfrm>
                <a:off x="4296" y="3240"/>
                <a:ext cx="144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6" name="Line 102"/>
              <p:cNvSpPr>
                <a:spLocks noChangeAspect="1" noChangeShapeType="1"/>
              </p:cNvSpPr>
              <p:nvPr/>
            </p:nvSpPr>
            <p:spPr bwMode="auto">
              <a:xfrm>
                <a:off x="4320" y="3264"/>
                <a:ext cx="96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7" name="Line 103"/>
              <p:cNvSpPr>
                <a:spLocks noChangeAspect="1" noChangeShapeType="1"/>
              </p:cNvSpPr>
              <p:nvPr/>
            </p:nvSpPr>
            <p:spPr bwMode="auto">
              <a:xfrm>
                <a:off x="4344" y="3288"/>
                <a:ext cx="4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8" name="Line 104"/>
              <p:cNvSpPr>
                <a:spLocks noChangeAspect="1" noChangeShapeType="1"/>
              </p:cNvSpPr>
              <p:nvPr/>
            </p:nvSpPr>
            <p:spPr bwMode="auto">
              <a:xfrm flipH="1">
                <a:off x="4365" y="3312"/>
                <a:ext cx="5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364" name="Group 475"/>
            <p:cNvGrpSpPr>
              <a:grpSpLocks/>
            </p:cNvGrpSpPr>
            <p:nvPr/>
          </p:nvGrpSpPr>
          <p:grpSpPr bwMode="auto">
            <a:xfrm>
              <a:off x="5128432" y="3419475"/>
              <a:ext cx="192088" cy="609600"/>
              <a:chOff x="3648" y="1344"/>
              <a:chExt cx="121" cy="384"/>
            </a:xfrm>
          </p:grpSpPr>
          <p:sp>
            <p:nvSpPr>
              <p:cNvPr id="13379" name="Freeform 162"/>
              <p:cNvSpPr>
                <a:spLocks noChangeAspect="1"/>
              </p:cNvSpPr>
              <p:nvPr/>
            </p:nvSpPr>
            <p:spPr bwMode="auto">
              <a:xfrm>
                <a:off x="3648" y="1344"/>
                <a:ext cx="97" cy="384"/>
              </a:xfrm>
              <a:custGeom>
                <a:avLst/>
                <a:gdLst>
                  <a:gd name="T0" fmla="*/ 0 w 192"/>
                  <a:gd name="T1" fmla="*/ 0 h 768"/>
                  <a:gd name="T2" fmla="*/ 0 w 192"/>
                  <a:gd name="T3" fmla="*/ 48 h 768"/>
                  <a:gd name="T4" fmla="*/ 49 w 192"/>
                  <a:gd name="T5" fmla="*/ 48 h 768"/>
                  <a:gd name="T6" fmla="*/ 49 w 192"/>
                  <a:gd name="T7" fmla="*/ 144 h 768"/>
                  <a:gd name="T8" fmla="*/ 0 w 192"/>
                  <a:gd name="T9" fmla="*/ 144 h 768"/>
                  <a:gd name="T10" fmla="*/ 0 w 192"/>
                  <a:gd name="T11" fmla="*/ 192 h 76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2"/>
                  <a:gd name="T19" fmla="*/ 0 h 768"/>
                  <a:gd name="T20" fmla="*/ 192 w 192"/>
                  <a:gd name="T21" fmla="*/ 768 h 76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2" h="768">
                    <a:moveTo>
                      <a:pt x="0" y="0"/>
                    </a:moveTo>
                    <a:lnTo>
                      <a:pt x="0" y="192"/>
                    </a:lnTo>
                    <a:lnTo>
                      <a:pt x="192" y="192"/>
                    </a:lnTo>
                    <a:lnTo>
                      <a:pt x="192" y="576"/>
                    </a:lnTo>
                    <a:lnTo>
                      <a:pt x="0" y="576"/>
                    </a:lnTo>
                    <a:lnTo>
                      <a:pt x="0" y="768"/>
                    </a:lnTo>
                  </a:path>
                </a:pathLst>
              </a:custGeom>
              <a:noFill/>
              <a:ln w="635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0" name="Freeform 164"/>
              <p:cNvSpPr>
                <a:spLocks noChangeAspect="1"/>
              </p:cNvSpPr>
              <p:nvPr/>
            </p:nvSpPr>
            <p:spPr bwMode="auto">
              <a:xfrm>
                <a:off x="3648" y="1611"/>
                <a:ext cx="48" cy="48"/>
              </a:xfrm>
              <a:custGeom>
                <a:avLst/>
                <a:gdLst>
                  <a:gd name="T0" fmla="*/ 0 w 96"/>
                  <a:gd name="T1" fmla="*/ 12 h 96"/>
                  <a:gd name="T2" fmla="*/ 24 w 96"/>
                  <a:gd name="T3" fmla="*/ 0 h 96"/>
                  <a:gd name="T4" fmla="*/ 24 w 96"/>
                  <a:gd name="T5" fmla="*/ 24 h 96"/>
                  <a:gd name="T6" fmla="*/ 0 w 96"/>
                  <a:gd name="T7" fmla="*/ 12 h 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6"/>
                  <a:gd name="T13" fmla="*/ 0 h 96"/>
                  <a:gd name="T14" fmla="*/ 96 w 96"/>
                  <a:gd name="T15" fmla="*/ 96 h 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6" h="96">
                    <a:moveTo>
                      <a:pt x="0" y="48"/>
                    </a:moveTo>
                    <a:lnTo>
                      <a:pt x="96" y="0"/>
                    </a:lnTo>
                    <a:lnTo>
                      <a:pt x="96" y="96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1" name="Line 165"/>
              <p:cNvSpPr>
                <a:spLocks noChangeAspect="1" noChangeShapeType="1"/>
              </p:cNvSpPr>
              <p:nvPr/>
            </p:nvSpPr>
            <p:spPr bwMode="auto">
              <a:xfrm>
                <a:off x="3769" y="1441"/>
                <a:ext cx="0" cy="19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2" name="Line 166"/>
              <p:cNvSpPr>
                <a:spLocks noChangeAspect="1" noChangeShapeType="1"/>
              </p:cNvSpPr>
              <p:nvPr/>
            </p:nvSpPr>
            <p:spPr bwMode="auto">
              <a:xfrm flipV="1">
                <a:off x="3648" y="1536"/>
                <a:ext cx="97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52" name="Straight Connector 151"/>
            <p:cNvCxnSpPr/>
            <p:nvPr/>
          </p:nvCxnSpPr>
          <p:spPr>
            <a:xfrm flipH="1">
              <a:off x="4896586" y="3720963"/>
              <a:ext cx="3175" cy="32073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66" name="Freeform 12"/>
            <p:cNvSpPr>
              <a:spLocks noChangeAspect="1"/>
            </p:cNvSpPr>
            <p:nvPr/>
          </p:nvSpPr>
          <p:spPr bwMode="auto">
            <a:xfrm>
              <a:off x="5061629" y="2505075"/>
              <a:ext cx="152400" cy="762000"/>
            </a:xfrm>
            <a:custGeom>
              <a:avLst/>
              <a:gdLst>
                <a:gd name="T0" fmla="*/ 60483756 w 192"/>
                <a:gd name="T1" fmla="*/ 0 h 960"/>
                <a:gd name="T2" fmla="*/ 60483756 w 192"/>
                <a:gd name="T3" fmla="*/ 120967519 h 960"/>
                <a:gd name="T4" fmla="*/ 120967511 w 192"/>
                <a:gd name="T5" fmla="*/ 151209386 h 960"/>
                <a:gd name="T6" fmla="*/ 0 w 192"/>
                <a:gd name="T7" fmla="*/ 211693170 h 960"/>
                <a:gd name="T8" fmla="*/ 120967511 w 192"/>
                <a:gd name="T9" fmla="*/ 272176905 h 960"/>
                <a:gd name="T10" fmla="*/ 0 w 192"/>
                <a:gd name="T11" fmla="*/ 332660640 h 960"/>
                <a:gd name="T12" fmla="*/ 120967511 w 192"/>
                <a:gd name="T13" fmla="*/ 393144374 h 960"/>
                <a:gd name="T14" fmla="*/ 0 w 192"/>
                <a:gd name="T15" fmla="*/ 453628208 h 960"/>
                <a:gd name="T16" fmla="*/ 60483756 w 192"/>
                <a:gd name="T17" fmla="*/ 483870075 h 960"/>
                <a:gd name="T18" fmla="*/ 60483756 w 192"/>
                <a:gd name="T19" fmla="*/ 604837545 h 9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2"/>
                <a:gd name="T31" fmla="*/ 0 h 960"/>
                <a:gd name="T32" fmla="*/ 192 w 192"/>
                <a:gd name="T33" fmla="*/ 960 h 9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2" h="960">
                  <a:moveTo>
                    <a:pt x="96" y="0"/>
                  </a:moveTo>
                  <a:lnTo>
                    <a:pt x="96" y="192"/>
                  </a:lnTo>
                  <a:lnTo>
                    <a:pt x="192" y="240"/>
                  </a:lnTo>
                  <a:lnTo>
                    <a:pt x="0" y="336"/>
                  </a:lnTo>
                  <a:lnTo>
                    <a:pt x="192" y="432"/>
                  </a:lnTo>
                  <a:lnTo>
                    <a:pt x="0" y="528"/>
                  </a:lnTo>
                  <a:lnTo>
                    <a:pt x="192" y="624"/>
                  </a:lnTo>
                  <a:lnTo>
                    <a:pt x="0" y="720"/>
                  </a:lnTo>
                  <a:lnTo>
                    <a:pt x="96" y="768"/>
                  </a:lnTo>
                  <a:lnTo>
                    <a:pt x="96" y="960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154" name="Straight Connector 153"/>
            <p:cNvCxnSpPr/>
            <p:nvPr/>
          </p:nvCxnSpPr>
          <p:spPr>
            <a:xfrm flipH="1">
              <a:off x="4899761" y="4041700"/>
              <a:ext cx="23333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>
              <a:stCxn id="13398" idx="1"/>
            </p:cNvCxnSpPr>
            <p:nvPr/>
          </p:nvCxnSpPr>
          <p:spPr>
            <a:xfrm flipH="1">
              <a:off x="5320396" y="3705085"/>
              <a:ext cx="566666" cy="1905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flipH="1">
              <a:off x="5133094" y="3266850"/>
              <a:ext cx="4761" cy="1524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370" name="Group 221"/>
            <p:cNvGrpSpPr>
              <a:grpSpLocks/>
            </p:cNvGrpSpPr>
            <p:nvPr/>
          </p:nvGrpSpPr>
          <p:grpSpPr bwMode="auto">
            <a:xfrm>
              <a:off x="4980667" y="2276475"/>
              <a:ext cx="304800" cy="228600"/>
              <a:chOff x="3888" y="3072"/>
              <a:chExt cx="192" cy="144"/>
            </a:xfrm>
          </p:grpSpPr>
          <p:sp>
            <p:nvSpPr>
              <p:cNvPr id="13377" name="Line 27"/>
              <p:cNvSpPr>
                <a:spLocks noChangeAspect="1" noChangeShapeType="1"/>
              </p:cNvSpPr>
              <p:nvPr/>
            </p:nvSpPr>
            <p:spPr bwMode="auto">
              <a:xfrm>
                <a:off x="3888" y="3072"/>
                <a:ext cx="19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8" name="Line 28"/>
              <p:cNvSpPr>
                <a:spLocks noChangeAspect="1" noChangeShapeType="1"/>
              </p:cNvSpPr>
              <p:nvPr/>
            </p:nvSpPr>
            <p:spPr bwMode="auto">
              <a:xfrm>
                <a:off x="3984" y="3072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71" name="TextBox 159"/>
            <p:cNvSpPr txBox="1">
              <a:spLocks noChangeArrowheads="1"/>
            </p:cNvSpPr>
            <p:nvPr/>
          </p:nvSpPr>
          <p:spPr bwMode="auto">
            <a:xfrm>
              <a:off x="5311730" y="1966436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5</a:t>
              </a:r>
            </a:p>
          </p:txBody>
        </p:sp>
        <p:cxnSp>
          <p:nvCxnSpPr>
            <p:cNvPr id="161" name="Straight Connector 160"/>
            <p:cNvCxnSpPr/>
            <p:nvPr/>
          </p:nvCxnSpPr>
          <p:spPr>
            <a:xfrm flipH="1">
              <a:off x="5137856" y="3419279"/>
              <a:ext cx="2587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73" name="TextBox 161"/>
            <p:cNvSpPr txBox="1">
              <a:spLocks noChangeArrowheads="1"/>
            </p:cNvSpPr>
            <p:nvPr/>
          </p:nvSpPr>
          <p:spPr bwMode="auto">
            <a:xfrm>
              <a:off x="4442618" y="2701409"/>
              <a:ext cx="58381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1k</a:t>
              </a:r>
              <a:r>
                <a:rPr lang="en-US">
                  <a:latin typeface="Symbol" pitchFamily="18" charset="2"/>
                </a:rPr>
                <a:t>W</a:t>
              </a:r>
            </a:p>
          </p:txBody>
        </p:sp>
        <p:cxnSp>
          <p:nvCxnSpPr>
            <p:cNvPr id="170" name="Straight Connector 169"/>
            <p:cNvCxnSpPr>
              <a:stCxn id="13382" idx="0"/>
            </p:cNvCxnSpPr>
            <p:nvPr/>
          </p:nvCxnSpPr>
          <p:spPr>
            <a:xfrm flipH="1">
              <a:off x="4899761" y="3724138"/>
              <a:ext cx="228571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>
              <a:stCxn id="13389" idx="1"/>
            </p:cNvCxnSpPr>
            <p:nvPr/>
          </p:nvCxnSpPr>
          <p:spPr>
            <a:xfrm flipH="1">
              <a:off x="4980713" y="2257004"/>
              <a:ext cx="1434920" cy="285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flipH="1">
              <a:off x="6271189" y="3401814"/>
              <a:ext cx="2587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17" name="Group 242"/>
          <p:cNvGrpSpPr>
            <a:grpSpLocks/>
          </p:cNvGrpSpPr>
          <p:nvPr/>
        </p:nvGrpSpPr>
        <p:grpSpPr bwMode="auto">
          <a:xfrm>
            <a:off x="6546850" y="4419600"/>
            <a:ext cx="2514600" cy="2084388"/>
            <a:chOff x="6546799" y="4419756"/>
            <a:chExt cx="2514265" cy="2083593"/>
          </a:xfrm>
        </p:grpSpPr>
        <p:grpSp>
          <p:nvGrpSpPr>
            <p:cNvPr id="13318" name="Group 208"/>
            <p:cNvGrpSpPr>
              <a:grpSpLocks/>
            </p:cNvGrpSpPr>
            <p:nvPr/>
          </p:nvGrpSpPr>
          <p:grpSpPr bwMode="auto">
            <a:xfrm rot="16200000" flipH="1">
              <a:off x="7180475" y="4861239"/>
              <a:ext cx="381001" cy="609600"/>
              <a:chOff x="7904514" y="5368329"/>
              <a:chExt cx="381001" cy="609600"/>
            </a:xfrm>
          </p:grpSpPr>
          <p:sp>
            <p:nvSpPr>
              <p:cNvPr id="13345" name="Freeform 162"/>
              <p:cNvSpPr>
                <a:spLocks noChangeAspect="1"/>
              </p:cNvSpPr>
              <p:nvPr/>
            </p:nvSpPr>
            <p:spPr bwMode="auto">
              <a:xfrm flipH="1">
                <a:off x="8131527" y="5368329"/>
                <a:ext cx="153988" cy="609600"/>
              </a:xfrm>
              <a:custGeom>
                <a:avLst/>
                <a:gdLst>
                  <a:gd name="T0" fmla="*/ 0 w 192"/>
                  <a:gd name="T1" fmla="*/ 0 h 768"/>
                  <a:gd name="T2" fmla="*/ 0 w 192"/>
                  <a:gd name="T3" fmla="*/ 76200 h 768"/>
                  <a:gd name="T4" fmla="*/ 77796 w 192"/>
                  <a:gd name="T5" fmla="*/ 76200 h 768"/>
                  <a:gd name="T6" fmla="*/ 77796 w 192"/>
                  <a:gd name="T7" fmla="*/ 228600 h 768"/>
                  <a:gd name="T8" fmla="*/ 0 w 192"/>
                  <a:gd name="T9" fmla="*/ 228600 h 768"/>
                  <a:gd name="T10" fmla="*/ 0 w 192"/>
                  <a:gd name="T11" fmla="*/ 304800 h 76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2"/>
                  <a:gd name="T19" fmla="*/ 0 h 768"/>
                  <a:gd name="T20" fmla="*/ 192 w 192"/>
                  <a:gd name="T21" fmla="*/ 768 h 76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2" h="768">
                    <a:moveTo>
                      <a:pt x="0" y="0"/>
                    </a:moveTo>
                    <a:lnTo>
                      <a:pt x="0" y="192"/>
                    </a:lnTo>
                    <a:lnTo>
                      <a:pt x="192" y="192"/>
                    </a:lnTo>
                    <a:lnTo>
                      <a:pt x="192" y="576"/>
                    </a:lnTo>
                    <a:lnTo>
                      <a:pt x="0" y="576"/>
                    </a:lnTo>
                    <a:lnTo>
                      <a:pt x="0" y="768"/>
                    </a:lnTo>
                  </a:path>
                </a:pathLst>
              </a:custGeom>
              <a:noFill/>
              <a:ln w="635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6" name="Line 163"/>
              <p:cNvSpPr>
                <a:spLocks noChangeAspect="1" noChangeShapeType="1"/>
              </p:cNvSpPr>
              <p:nvPr/>
            </p:nvSpPr>
            <p:spPr bwMode="auto">
              <a:xfrm flipH="1">
                <a:off x="7904514" y="5673129"/>
                <a:ext cx="188913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7" name="Freeform 164"/>
              <p:cNvSpPr>
                <a:spLocks noChangeAspect="1"/>
              </p:cNvSpPr>
              <p:nvPr/>
            </p:nvSpPr>
            <p:spPr bwMode="auto">
              <a:xfrm flipH="1">
                <a:off x="8209314" y="5792192"/>
                <a:ext cx="76200" cy="76200"/>
              </a:xfrm>
              <a:custGeom>
                <a:avLst/>
                <a:gdLst>
                  <a:gd name="T0" fmla="*/ 0 w 96"/>
                  <a:gd name="T1" fmla="*/ 19050 h 96"/>
                  <a:gd name="T2" fmla="*/ 38100 w 96"/>
                  <a:gd name="T3" fmla="*/ 0 h 96"/>
                  <a:gd name="T4" fmla="*/ 38100 w 96"/>
                  <a:gd name="T5" fmla="*/ 38100 h 96"/>
                  <a:gd name="T6" fmla="*/ 0 w 96"/>
                  <a:gd name="T7" fmla="*/ 19050 h 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6"/>
                  <a:gd name="T13" fmla="*/ 0 h 96"/>
                  <a:gd name="T14" fmla="*/ 96 w 96"/>
                  <a:gd name="T15" fmla="*/ 96 h 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6" h="96">
                    <a:moveTo>
                      <a:pt x="0" y="48"/>
                    </a:moveTo>
                    <a:lnTo>
                      <a:pt x="96" y="0"/>
                    </a:lnTo>
                    <a:lnTo>
                      <a:pt x="96" y="96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8" name="Line 165"/>
              <p:cNvSpPr>
                <a:spLocks noChangeAspect="1" noChangeShapeType="1"/>
              </p:cNvSpPr>
              <p:nvPr/>
            </p:nvSpPr>
            <p:spPr bwMode="auto">
              <a:xfrm flipH="1">
                <a:off x="8093427" y="5522317"/>
                <a:ext cx="0" cy="30797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9" name="Line 16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8131527" y="5673129"/>
                <a:ext cx="15398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19" name="Freeform 12"/>
            <p:cNvSpPr>
              <a:spLocks noChangeAspect="1"/>
            </p:cNvSpPr>
            <p:nvPr/>
          </p:nvSpPr>
          <p:spPr bwMode="auto">
            <a:xfrm>
              <a:off x="8382000" y="5360349"/>
              <a:ext cx="152400" cy="762000"/>
            </a:xfrm>
            <a:custGeom>
              <a:avLst/>
              <a:gdLst>
                <a:gd name="T0" fmla="*/ 60483756 w 192"/>
                <a:gd name="T1" fmla="*/ 0 h 960"/>
                <a:gd name="T2" fmla="*/ 60483756 w 192"/>
                <a:gd name="T3" fmla="*/ 120967519 h 960"/>
                <a:gd name="T4" fmla="*/ 120967511 w 192"/>
                <a:gd name="T5" fmla="*/ 151209386 h 960"/>
                <a:gd name="T6" fmla="*/ 0 w 192"/>
                <a:gd name="T7" fmla="*/ 211693170 h 960"/>
                <a:gd name="T8" fmla="*/ 120967511 w 192"/>
                <a:gd name="T9" fmla="*/ 272176905 h 960"/>
                <a:gd name="T10" fmla="*/ 0 w 192"/>
                <a:gd name="T11" fmla="*/ 332660640 h 960"/>
                <a:gd name="T12" fmla="*/ 120967511 w 192"/>
                <a:gd name="T13" fmla="*/ 393144374 h 960"/>
                <a:gd name="T14" fmla="*/ 0 w 192"/>
                <a:gd name="T15" fmla="*/ 453628208 h 960"/>
                <a:gd name="T16" fmla="*/ 60483756 w 192"/>
                <a:gd name="T17" fmla="*/ 483870075 h 960"/>
                <a:gd name="T18" fmla="*/ 60483756 w 192"/>
                <a:gd name="T19" fmla="*/ 604837545 h 9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2"/>
                <a:gd name="T31" fmla="*/ 0 h 960"/>
                <a:gd name="T32" fmla="*/ 192 w 192"/>
                <a:gd name="T33" fmla="*/ 960 h 9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2" h="960">
                  <a:moveTo>
                    <a:pt x="96" y="0"/>
                  </a:moveTo>
                  <a:lnTo>
                    <a:pt x="96" y="192"/>
                  </a:lnTo>
                  <a:lnTo>
                    <a:pt x="192" y="240"/>
                  </a:lnTo>
                  <a:lnTo>
                    <a:pt x="0" y="336"/>
                  </a:lnTo>
                  <a:lnTo>
                    <a:pt x="192" y="432"/>
                  </a:lnTo>
                  <a:lnTo>
                    <a:pt x="0" y="528"/>
                  </a:lnTo>
                  <a:lnTo>
                    <a:pt x="192" y="624"/>
                  </a:lnTo>
                  <a:lnTo>
                    <a:pt x="0" y="720"/>
                  </a:lnTo>
                  <a:lnTo>
                    <a:pt x="96" y="768"/>
                  </a:lnTo>
                  <a:lnTo>
                    <a:pt x="96" y="960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20" name="Group 221"/>
            <p:cNvGrpSpPr>
              <a:grpSpLocks/>
            </p:cNvGrpSpPr>
            <p:nvPr/>
          </p:nvGrpSpPr>
          <p:grpSpPr bwMode="auto">
            <a:xfrm>
              <a:off x="6567543" y="5131390"/>
              <a:ext cx="304800" cy="228600"/>
              <a:chOff x="3888" y="3072"/>
              <a:chExt cx="192" cy="144"/>
            </a:xfrm>
          </p:grpSpPr>
          <p:sp>
            <p:nvSpPr>
              <p:cNvPr id="13343" name="Line 27"/>
              <p:cNvSpPr>
                <a:spLocks noChangeAspect="1" noChangeShapeType="1"/>
              </p:cNvSpPr>
              <p:nvPr/>
            </p:nvSpPr>
            <p:spPr bwMode="auto">
              <a:xfrm>
                <a:off x="3888" y="3072"/>
                <a:ext cx="19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4" name="Line 28"/>
              <p:cNvSpPr>
                <a:spLocks noChangeAspect="1" noChangeShapeType="1"/>
              </p:cNvSpPr>
              <p:nvPr/>
            </p:nvSpPr>
            <p:spPr bwMode="auto">
              <a:xfrm>
                <a:off x="3984" y="3072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21" name="TextBox 188"/>
            <p:cNvSpPr txBox="1">
              <a:spLocks noChangeArrowheads="1"/>
            </p:cNvSpPr>
            <p:nvPr/>
          </p:nvSpPr>
          <p:spPr bwMode="auto">
            <a:xfrm>
              <a:off x="8217435" y="5029273"/>
              <a:ext cx="51962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V</a:t>
              </a:r>
              <a:r>
                <a:rPr lang="en-US" baseline="-25000">
                  <a:latin typeface="Calibri" pitchFamily="34" charset="0"/>
                </a:rPr>
                <a:t>out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3322" name="TextBox 189"/>
            <p:cNvSpPr txBox="1">
              <a:spLocks noChangeArrowheads="1"/>
            </p:cNvSpPr>
            <p:nvPr/>
          </p:nvSpPr>
          <p:spPr bwMode="auto">
            <a:xfrm>
              <a:off x="6546799" y="4784802"/>
              <a:ext cx="43313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1V</a:t>
              </a:r>
            </a:p>
          </p:txBody>
        </p:sp>
        <p:sp>
          <p:nvSpPr>
            <p:cNvPr id="13323" name="TextBox 193"/>
            <p:cNvSpPr txBox="1">
              <a:spLocks noChangeArrowheads="1"/>
            </p:cNvSpPr>
            <p:nvPr/>
          </p:nvSpPr>
          <p:spPr bwMode="auto">
            <a:xfrm>
              <a:off x="8477250" y="5606451"/>
              <a:ext cx="58381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1k</a:t>
              </a:r>
              <a:r>
                <a:rPr lang="en-US">
                  <a:latin typeface="Symbol" pitchFamily="18" charset="2"/>
                </a:rPr>
                <a:t>W</a:t>
              </a:r>
            </a:p>
          </p:txBody>
        </p:sp>
        <p:grpSp>
          <p:nvGrpSpPr>
            <p:cNvPr id="13324" name="Group 221"/>
            <p:cNvGrpSpPr>
              <a:grpSpLocks/>
            </p:cNvGrpSpPr>
            <p:nvPr/>
          </p:nvGrpSpPr>
          <p:grpSpPr bwMode="auto">
            <a:xfrm>
              <a:off x="7230570" y="4789088"/>
              <a:ext cx="304800" cy="228600"/>
              <a:chOff x="3888" y="3072"/>
              <a:chExt cx="192" cy="144"/>
            </a:xfrm>
          </p:grpSpPr>
          <p:sp>
            <p:nvSpPr>
              <p:cNvPr id="13341" name="Line 27"/>
              <p:cNvSpPr>
                <a:spLocks noChangeAspect="1" noChangeShapeType="1"/>
              </p:cNvSpPr>
              <p:nvPr/>
            </p:nvSpPr>
            <p:spPr bwMode="auto">
              <a:xfrm>
                <a:off x="3888" y="3072"/>
                <a:ext cx="19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2" name="Line 28"/>
              <p:cNvSpPr>
                <a:spLocks noChangeAspect="1" noChangeShapeType="1"/>
              </p:cNvSpPr>
              <p:nvPr/>
            </p:nvSpPr>
            <p:spPr bwMode="auto">
              <a:xfrm>
                <a:off x="3984" y="3072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25" name="TextBox 213"/>
            <p:cNvSpPr txBox="1">
              <a:spLocks noChangeArrowheads="1"/>
            </p:cNvSpPr>
            <p:nvPr/>
          </p:nvSpPr>
          <p:spPr bwMode="auto">
            <a:xfrm>
              <a:off x="7213582" y="4419756"/>
              <a:ext cx="41107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V</a:t>
              </a:r>
              <a:r>
                <a:rPr lang="en-US" baseline="-25000">
                  <a:latin typeface="Calibri" pitchFamily="34" charset="0"/>
                </a:rPr>
                <a:t>G</a:t>
              </a:r>
              <a:endParaRPr lang="en-US">
                <a:latin typeface="Calibri" pitchFamily="34" charset="0"/>
              </a:endParaRPr>
            </a:p>
          </p:txBody>
        </p:sp>
        <p:cxnSp>
          <p:nvCxnSpPr>
            <p:cNvPr id="218" name="Straight Connector 217"/>
            <p:cNvCxnSpPr/>
            <p:nvPr/>
          </p:nvCxnSpPr>
          <p:spPr>
            <a:xfrm flipH="1">
              <a:off x="7722980" y="5673403"/>
              <a:ext cx="39206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flipH="1">
              <a:off x="7726155" y="5808289"/>
              <a:ext cx="39206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flipH="1">
              <a:off x="7913455" y="5808289"/>
              <a:ext cx="9524" cy="3142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>
              <a:off x="7913455" y="5368719"/>
              <a:ext cx="0" cy="3046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flipH="1" flipV="1">
              <a:off x="7684885" y="5360785"/>
              <a:ext cx="773009" cy="79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flipH="1" flipV="1">
              <a:off x="7373777" y="6120907"/>
              <a:ext cx="10888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332" name="Group 222"/>
            <p:cNvGrpSpPr>
              <a:grpSpLocks/>
            </p:cNvGrpSpPr>
            <p:nvPr/>
          </p:nvGrpSpPr>
          <p:grpSpPr bwMode="auto">
            <a:xfrm>
              <a:off x="8037865" y="6122349"/>
              <a:ext cx="304800" cy="381000"/>
              <a:chOff x="4272" y="3072"/>
              <a:chExt cx="192" cy="240"/>
            </a:xfrm>
          </p:grpSpPr>
          <p:sp>
            <p:nvSpPr>
              <p:cNvPr id="13335" name="Line 99"/>
              <p:cNvSpPr>
                <a:spLocks noChangeAspect="1" noChangeShapeType="1"/>
              </p:cNvSpPr>
              <p:nvPr/>
            </p:nvSpPr>
            <p:spPr bwMode="auto">
              <a:xfrm>
                <a:off x="4272" y="3216"/>
                <a:ext cx="19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6" name="Line 100"/>
              <p:cNvSpPr>
                <a:spLocks noChangeAspect="1" noChangeShapeType="1"/>
              </p:cNvSpPr>
              <p:nvPr/>
            </p:nvSpPr>
            <p:spPr bwMode="auto">
              <a:xfrm>
                <a:off x="4368" y="3072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7" name="Line 101"/>
              <p:cNvSpPr>
                <a:spLocks noChangeAspect="1" noChangeShapeType="1"/>
              </p:cNvSpPr>
              <p:nvPr/>
            </p:nvSpPr>
            <p:spPr bwMode="auto">
              <a:xfrm>
                <a:off x="4296" y="3240"/>
                <a:ext cx="144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8" name="Line 102"/>
              <p:cNvSpPr>
                <a:spLocks noChangeAspect="1" noChangeShapeType="1"/>
              </p:cNvSpPr>
              <p:nvPr/>
            </p:nvSpPr>
            <p:spPr bwMode="auto">
              <a:xfrm>
                <a:off x="4320" y="3264"/>
                <a:ext cx="96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9" name="Line 103"/>
              <p:cNvSpPr>
                <a:spLocks noChangeAspect="1" noChangeShapeType="1"/>
              </p:cNvSpPr>
              <p:nvPr/>
            </p:nvSpPr>
            <p:spPr bwMode="auto">
              <a:xfrm>
                <a:off x="4344" y="3288"/>
                <a:ext cx="4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0" name="Line 104"/>
              <p:cNvSpPr>
                <a:spLocks noChangeAspect="1" noChangeShapeType="1"/>
              </p:cNvSpPr>
              <p:nvPr/>
            </p:nvSpPr>
            <p:spPr bwMode="auto">
              <a:xfrm flipH="1">
                <a:off x="4365" y="3312"/>
                <a:ext cx="5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39" name="Straight Connector 238"/>
            <p:cNvCxnSpPr/>
            <p:nvPr/>
          </p:nvCxnSpPr>
          <p:spPr>
            <a:xfrm flipH="1">
              <a:off x="7370602" y="5365545"/>
              <a:ext cx="6349" cy="7553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flipH="1" flipV="1">
              <a:off x="6719814" y="5356024"/>
              <a:ext cx="355553" cy="31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438" y="19050"/>
            <a:ext cx="8229600" cy="5905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Part 1</a:t>
            </a:r>
            <a:endParaRPr lang="en-US" dirty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3124200" y="935038"/>
            <a:ext cx="5410200" cy="1884362"/>
          </a:xfrm>
        </p:spPr>
        <p:txBody>
          <a:bodyPr/>
          <a:lstStyle/>
          <a:p>
            <a:r>
              <a:rPr lang="en-US" smtClean="0"/>
              <a:t>Graphs of V</a:t>
            </a:r>
            <a:r>
              <a:rPr lang="en-US" baseline="-25000" smtClean="0"/>
              <a:t>out</a:t>
            </a:r>
            <a:r>
              <a:rPr lang="en-US" smtClean="0"/>
              <a:t> and I</a:t>
            </a:r>
            <a:r>
              <a:rPr lang="en-US" baseline="-25000" smtClean="0"/>
              <a:t>D</a:t>
            </a:r>
            <a:r>
              <a:rPr lang="en-US" smtClean="0"/>
              <a:t> vs. V</a:t>
            </a:r>
            <a:r>
              <a:rPr lang="en-US" baseline="-25000" smtClean="0"/>
              <a:t>in</a:t>
            </a:r>
            <a:r>
              <a:rPr lang="en-US" smtClean="0"/>
              <a:t> go here</a:t>
            </a:r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6400800" y="3441700"/>
            <a:ext cx="2281238" cy="2971800"/>
            <a:chOff x="2819400" y="1752600"/>
            <a:chExt cx="2281754" cy="2971800"/>
          </a:xfrm>
        </p:grpSpPr>
        <p:grpSp>
          <p:nvGrpSpPr>
            <p:cNvPr id="14399" name="Group 475"/>
            <p:cNvGrpSpPr>
              <a:grpSpLocks/>
            </p:cNvGrpSpPr>
            <p:nvPr/>
          </p:nvGrpSpPr>
          <p:grpSpPr bwMode="auto">
            <a:xfrm flipH="1">
              <a:off x="3581400" y="3200400"/>
              <a:ext cx="381000" cy="609600"/>
              <a:chOff x="3648" y="1344"/>
              <a:chExt cx="240" cy="384"/>
            </a:xfrm>
          </p:grpSpPr>
          <p:sp>
            <p:nvSpPr>
              <p:cNvPr id="14423" name="Freeform 162"/>
              <p:cNvSpPr>
                <a:spLocks noChangeAspect="1"/>
              </p:cNvSpPr>
              <p:nvPr/>
            </p:nvSpPr>
            <p:spPr bwMode="auto">
              <a:xfrm>
                <a:off x="3648" y="1344"/>
                <a:ext cx="97" cy="384"/>
              </a:xfrm>
              <a:custGeom>
                <a:avLst/>
                <a:gdLst>
                  <a:gd name="T0" fmla="*/ 0 w 192"/>
                  <a:gd name="T1" fmla="*/ 0 h 768"/>
                  <a:gd name="T2" fmla="*/ 0 w 192"/>
                  <a:gd name="T3" fmla="*/ 48 h 768"/>
                  <a:gd name="T4" fmla="*/ 49 w 192"/>
                  <a:gd name="T5" fmla="*/ 48 h 768"/>
                  <a:gd name="T6" fmla="*/ 49 w 192"/>
                  <a:gd name="T7" fmla="*/ 144 h 768"/>
                  <a:gd name="T8" fmla="*/ 0 w 192"/>
                  <a:gd name="T9" fmla="*/ 144 h 768"/>
                  <a:gd name="T10" fmla="*/ 0 w 192"/>
                  <a:gd name="T11" fmla="*/ 192 h 76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2"/>
                  <a:gd name="T19" fmla="*/ 0 h 768"/>
                  <a:gd name="T20" fmla="*/ 192 w 192"/>
                  <a:gd name="T21" fmla="*/ 768 h 76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2" h="768">
                    <a:moveTo>
                      <a:pt x="0" y="0"/>
                    </a:moveTo>
                    <a:lnTo>
                      <a:pt x="0" y="192"/>
                    </a:lnTo>
                    <a:lnTo>
                      <a:pt x="192" y="192"/>
                    </a:lnTo>
                    <a:lnTo>
                      <a:pt x="192" y="576"/>
                    </a:lnTo>
                    <a:lnTo>
                      <a:pt x="0" y="576"/>
                    </a:lnTo>
                    <a:lnTo>
                      <a:pt x="0" y="768"/>
                    </a:lnTo>
                  </a:path>
                </a:pathLst>
              </a:custGeom>
              <a:noFill/>
              <a:ln w="635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4" name="Line 163"/>
              <p:cNvSpPr>
                <a:spLocks noChangeAspect="1" noChangeShapeType="1"/>
              </p:cNvSpPr>
              <p:nvPr/>
            </p:nvSpPr>
            <p:spPr bwMode="auto">
              <a:xfrm>
                <a:off x="3769" y="1536"/>
                <a:ext cx="119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5" name="Freeform 164"/>
              <p:cNvSpPr>
                <a:spLocks noChangeAspect="1"/>
              </p:cNvSpPr>
              <p:nvPr/>
            </p:nvSpPr>
            <p:spPr bwMode="auto">
              <a:xfrm>
                <a:off x="3648" y="1611"/>
                <a:ext cx="48" cy="48"/>
              </a:xfrm>
              <a:custGeom>
                <a:avLst/>
                <a:gdLst>
                  <a:gd name="T0" fmla="*/ 0 w 96"/>
                  <a:gd name="T1" fmla="*/ 12 h 96"/>
                  <a:gd name="T2" fmla="*/ 24 w 96"/>
                  <a:gd name="T3" fmla="*/ 0 h 96"/>
                  <a:gd name="T4" fmla="*/ 24 w 96"/>
                  <a:gd name="T5" fmla="*/ 24 h 96"/>
                  <a:gd name="T6" fmla="*/ 0 w 96"/>
                  <a:gd name="T7" fmla="*/ 12 h 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6"/>
                  <a:gd name="T13" fmla="*/ 0 h 96"/>
                  <a:gd name="T14" fmla="*/ 96 w 96"/>
                  <a:gd name="T15" fmla="*/ 96 h 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6" h="96">
                    <a:moveTo>
                      <a:pt x="0" y="48"/>
                    </a:moveTo>
                    <a:lnTo>
                      <a:pt x="96" y="0"/>
                    </a:lnTo>
                    <a:lnTo>
                      <a:pt x="96" y="96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6" name="Line 165"/>
              <p:cNvSpPr>
                <a:spLocks noChangeAspect="1" noChangeShapeType="1"/>
              </p:cNvSpPr>
              <p:nvPr/>
            </p:nvSpPr>
            <p:spPr bwMode="auto">
              <a:xfrm>
                <a:off x="3769" y="1441"/>
                <a:ext cx="0" cy="19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7" name="Line 166"/>
              <p:cNvSpPr>
                <a:spLocks noChangeAspect="1" noChangeShapeType="1"/>
              </p:cNvSpPr>
              <p:nvPr/>
            </p:nvSpPr>
            <p:spPr bwMode="auto">
              <a:xfrm flipV="1">
                <a:off x="3648" y="1536"/>
                <a:ext cx="97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400" name="Group 222"/>
            <p:cNvGrpSpPr>
              <a:grpSpLocks/>
            </p:cNvGrpSpPr>
            <p:nvPr/>
          </p:nvGrpSpPr>
          <p:grpSpPr bwMode="auto">
            <a:xfrm>
              <a:off x="3810000" y="4343400"/>
              <a:ext cx="304800" cy="381000"/>
              <a:chOff x="4272" y="3072"/>
              <a:chExt cx="192" cy="240"/>
            </a:xfrm>
          </p:grpSpPr>
          <p:sp>
            <p:nvSpPr>
              <p:cNvPr id="14417" name="Line 99"/>
              <p:cNvSpPr>
                <a:spLocks noChangeAspect="1" noChangeShapeType="1"/>
              </p:cNvSpPr>
              <p:nvPr/>
            </p:nvSpPr>
            <p:spPr bwMode="auto">
              <a:xfrm>
                <a:off x="4272" y="3216"/>
                <a:ext cx="19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8" name="Line 100"/>
              <p:cNvSpPr>
                <a:spLocks noChangeAspect="1" noChangeShapeType="1"/>
              </p:cNvSpPr>
              <p:nvPr/>
            </p:nvSpPr>
            <p:spPr bwMode="auto">
              <a:xfrm>
                <a:off x="4368" y="3072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9" name="Line 101"/>
              <p:cNvSpPr>
                <a:spLocks noChangeAspect="1" noChangeShapeType="1"/>
              </p:cNvSpPr>
              <p:nvPr/>
            </p:nvSpPr>
            <p:spPr bwMode="auto">
              <a:xfrm>
                <a:off x="4296" y="3240"/>
                <a:ext cx="144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0" name="Line 102"/>
              <p:cNvSpPr>
                <a:spLocks noChangeAspect="1" noChangeShapeType="1"/>
              </p:cNvSpPr>
              <p:nvPr/>
            </p:nvSpPr>
            <p:spPr bwMode="auto">
              <a:xfrm>
                <a:off x="4320" y="3264"/>
                <a:ext cx="96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1" name="Line 103"/>
              <p:cNvSpPr>
                <a:spLocks noChangeAspect="1" noChangeShapeType="1"/>
              </p:cNvSpPr>
              <p:nvPr/>
            </p:nvSpPr>
            <p:spPr bwMode="auto">
              <a:xfrm>
                <a:off x="4344" y="3288"/>
                <a:ext cx="4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2" name="Line 104"/>
              <p:cNvSpPr>
                <a:spLocks noChangeAspect="1" noChangeShapeType="1"/>
              </p:cNvSpPr>
              <p:nvPr/>
            </p:nvSpPr>
            <p:spPr bwMode="auto">
              <a:xfrm flipH="1">
                <a:off x="4365" y="3312"/>
                <a:ext cx="5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7" name="Straight Connector 6"/>
            <p:cNvCxnSpPr/>
            <p:nvPr/>
          </p:nvCxnSpPr>
          <p:spPr>
            <a:xfrm>
              <a:off x="4191310" y="3508375"/>
              <a:ext cx="0" cy="8350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02" name="Freeform 12"/>
            <p:cNvSpPr>
              <a:spLocks noChangeAspect="1"/>
            </p:cNvSpPr>
            <p:nvPr/>
          </p:nvSpPr>
          <p:spPr bwMode="auto">
            <a:xfrm>
              <a:off x="3886200" y="2286000"/>
              <a:ext cx="152400" cy="762000"/>
            </a:xfrm>
            <a:custGeom>
              <a:avLst/>
              <a:gdLst>
                <a:gd name="T0" fmla="*/ 60483756 w 192"/>
                <a:gd name="T1" fmla="*/ 0 h 960"/>
                <a:gd name="T2" fmla="*/ 60483756 w 192"/>
                <a:gd name="T3" fmla="*/ 120967519 h 960"/>
                <a:gd name="T4" fmla="*/ 120967511 w 192"/>
                <a:gd name="T5" fmla="*/ 151209386 h 960"/>
                <a:gd name="T6" fmla="*/ 0 w 192"/>
                <a:gd name="T7" fmla="*/ 211693170 h 960"/>
                <a:gd name="T8" fmla="*/ 120967511 w 192"/>
                <a:gd name="T9" fmla="*/ 272176905 h 960"/>
                <a:gd name="T10" fmla="*/ 0 w 192"/>
                <a:gd name="T11" fmla="*/ 332660640 h 960"/>
                <a:gd name="T12" fmla="*/ 120967511 w 192"/>
                <a:gd name="T13" fmla="*/ 393144374 h 960"/>
                <a:gd name="T14" fmla="*/ 0 w 192"/>
                <a:gd name="T15" fmla="*/ 453628208 h 960"/>
                <a:gd name="T16" fmla="*/ 60483756 w 192"/>
                <a:gd name="T17" fmla="*/ 483870075 h 960"/>
                <a:gd name="T18" fmla="*/ 60483756 w 192"/>
                <a:gd name="T19" fmla="*/ 604837545 h 9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2"/>
                <a:gd name="T31" fmla="*/ 0 h 960"/>
                <a:gd name="T32" fmla="*/ 192 w 192"/>
                <a:gd name="T33" fmla="*/ 960 h 9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2" h="960">
                  <a:moveTo>
                    <a:pt x="96" y="0"/>
                  </a:moveTo>
                  <a:lnTo>
                    <a:pt x="96" y="192"/>
                  </a:lnTo>
                  <a:lnTo>
                    <a:pt x="192" y="240"/>
                  </a:lnTo>
                  <a:lnTo>
                    <a:pt x="0" y="336"/>
                  </a:lnTo>
                  <a:lnTo>
                    <a:pt x="192" y="432"/>
                  </a:lnTo>
                  <a:lnTo>
                    <a:pt x="0" y="528"/>
                  </a:lnTo>
                  <a:lnTo>
                    <a:pt x="192" y="624"/>
                  </a:lnTo>
                  <a:lnTo>
                    <a:pt x="0" y="720"/>
                  </a:lnTo>
                  <a:lnTo>
                    <a:pt x="96" y="768"/>
                  </a:lnTo>
                  <a:lnTo>
                    <a:pt x="96" y="960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3965834" y="3810000"/>
              <a:ext cx="0" cy="533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endCxn id="14418" idx="0"/>
            </p:cNvCxnSpPr>
            <p:nvPr/>
          </p:nvCxnSpPr>
          <p:spPr>
            <a:xfrm flipH="1">
              <a:off x="3962659" y="4343400"/>
              <a:ext cx="22865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3965834" y="3505200"/>
              <a:ext cx="22865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973774" y="3048000"/>
              <a:ext cx="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407" name="Group 221"/>
            <p:cNvGrpSpPr>
              <a:grpSpLocks/>
            </p:cNvGrpSpPr>
            <p:nvPr/>
          </p:nvGrpSpPr>
          <p:grpSpPr bwMode="auto">
            <a:xfrm>
              <a:off x="3805238" y="2057400"/>
              <a:ext cx="304800" cy="228600"/>
              <a:chOff x="3888" y="3072"/>
              <a:chExt cx="192" cy="144"/>
            </a:xfrm>
          </p:grpSpPr>
          <p:sp>
            <p:nvSpPr>
              <p:cNvPr id="14415" name="Line 27"/>
              <p:cNvSpPr>
                <a:spLocks noChangeAspect="1" noChangeShapeType="1"/>
              </p:cNvSpPr>
              <p:nvPr/>
            </p:nvSpPr>
            <p:spPr bwMode="auto">
              <a:xfrm>
                <a:off x="3888" y="3072"/>
                <a:ext cx="19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6" name="Line 28"/>
              <p:cNvSpPr>
                <a:spLocks noChangeAspect="1" noChangeShapeType="1"/>
              </p:cNvSpPr>
              <p:nvPr/>
            </p:nvSpPr>
            <p:spPr bwMode="auto">
              <a:xfrm>
                <a:off x="3984" y="3072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408" name="TextBox 13"/>
            <p:cNvSpPr txBox="1">
              <a:spLocks noChangeArrowheads="1"/>
            </p:cNvSpPr>
            <p:nvPr/>
          </p:nvSpPr>
          <p:spPr bwMode="auto">
            <a:xfrm>
              <a:off x="4581525" y="3124200"/>
              <a:ext cx="51962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V</a:t>
              </a:r>
              <a:r>
                <a:rPr lang="en-US" baseline="-25000">
                  <a:latin typeface="Calibri" pitchFamily="34" charset="0"/>
                </a:rPr>
                <a:t>out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09" name="TextBox 14"/>
            <p:cNvSpPr txBox="1">
              <a:spLocks noChangeArrowheads="1"/>
            </p:cNvSpPr>
            <p:nvPr/>
          </p:nvSpPr>
          <p:spPr bwMode="auto">
            <a:xfrm>
              <a:off x="2819400" y="3477697"/>
              <a:ext cx="4315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V</a:t>
              </a:r>
              <a:r>
                <a:rPr lang="en-US" baseline="-25000">
                  <a:latin typeface="Calibri" pitchFamily="34" charset="0"/>
                </a:rPr>
                <a:t>in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410" name="TextBox 15"/>
            <p:cNvSpPr txBox="1">
              <a:spLocks noChangeArrowheads="1"/>
            </p:cNvSpPr>
            <p:nvPr/>
          </p:nvSpPr>
          <p:spPr bwMode="auto">
            <a:xfrm>
              <a:off x="3657600" y="1752600"/>
              <a:ext cx="55015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10V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flipH="1">
              <a:off x="3965834" y="3200400"/>
              <a:ext cx="5986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12" name="TextBox 17"/>
            <p:cNvSpPr txBox="1">
              <a:spLocks noChangeArrowheads="1"/>
            </p:cNvSpPr>
            <p:nvPr/>
          </p:nvSpPr>
          <p:spPr bwMode="auto">
            <a:xfrm>
              <a:off x="4304247" y="2482334"/>
              <a:ext cx="3369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I</a:t>
              </a:r>
              <a:r>
                <a:rPr lang="en-US" baseline="-25000">
                  <a:latin typeface="Calibri" pitchFamily="34" charset="0"/>
                </a:rPr>
                <a:t>D</a:t>
              </a:r>
              <a:endParaRPr lang="en-US">
                <a:latin typeface="Calibri" pitchFamily="34" charset="0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4191310" y="2482850"/>
              <a:ext cx="0" cy="3683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14" name="TextBox 19"/>
            <p:cNvSpPr txBox="1">
              <a:spLocks noChangeArrowheads="1"/>
            </p:cNvSpPr>
            <p:nvPr/>
          </p:nvSpPr>
          <p:spPr bwMode="auto">
            <a:xfrm>
              <a:off x="3134443" y="2495550"/>
              <a:ext cx="71365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500</a:t>
              </a:r>
              <a:r>
                <a:rPr lang="en-US">
                  <a:latin typeface="Symbol" pitchFamily="18" charset="2"/>
                </a:rPr>
                <a:t>W</a:t>
              </a:r>
            </a:p>
          </p:txBody>
        </p:sp>
      </p:grp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152400" y="169863"/>
          <a:ext cx="2800350" cy="6545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450"/>
                <a:gridCol w="933450"/>
                <a:gridCol w="933450"/>
              </a:tblGrid>
              <a:tr h="501511"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</a:t>
                      </a:r>
                      <a:r>
                        <a:rPr lang="en-US" baseline="-25000" dirty="0" err="1" smtClean="0"/>
                        <a:t>out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r>
                        <a:rPr lang="en-US" baseline="-25000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501511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511"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511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511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7229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511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511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511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511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511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511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1511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398" name="TextBox 34"/>
          <p:cNvSpPr txBox="1">
            <a:spLocks noChangeArrowheads="1"/>
          </p:cNvSpPr>
          <p:nvPr/>
        </p:nvSpPr>
        <p:spPr bwMode="auto">
          <a:xfrm>
            <a:off x="3505200" y="6032500"/>
            <a:ext cx="12954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g</a:t>
            </a:r>
            <a:r>
              <a:rPr lang="en-US" baseline="-25000">
                <a:latin typeface="Calibri" pitchFamily="34" charset="0"/>
              </a:rPr>
              <a:t>m</a:t>
            </a:r>
            <a:r>
              <a:rPr lang="en-US">
                <a:latin typeface="Calibri" pitchFamily="34" charset="0"/>
              </a:rPr>
              <a:t>=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Part 2</a:t>
            </a:r>
            <a:endParaRPr lang="en-US" dirty="0"/>
          </a:p>
        </p:txBody>
      </p:sp>
      <p:grpSp>
        <p:nvGrpSpPr>
          <p:cNvPr id="15362" name="Group 3"/>
          <p:cNvGrpSpPr>
            <a:grpSpLocks/>
          </p:cNvGrpSpPr>
          <p:nvPr/>
        </p:nvGrpSpPr>
        <p:grpSpPr bwMode="auto">
          <a:xfrm>
            <a:off x="4191000" y="4267200"/>
            <a:ext cx="1374775" cy="2474913"/>
            <a:chOff x="3114789" y="1792843"/>
            <a:chExt cx="1374010" cy="2474357"/>
          </a:xfrm>
        </p:grpSpPr>
        <p:grpSp>
          <p:nvGrpSpPr>
            <p:cNvPr id="15433" name="Group 475"/>
            <p:cNvGrpSpPr>
              <a:grpSpLocks/>
            </p:cNvGrpSpPr>
            <p:nvPr/>
          </p:nvGrpSpPr>
          <p:grpSpPr bwMode="auto">
            <a:xfrm flipH="1">
              <a:off x="3429000" y="3257550"/>
              <a:ext cx="381000" cy="609600"/>
              <a:chOff x="3648" y="1344"/>
              <a:chExt cx="240" cy="384"/>
            </a:xfrm>
          </p:grpSpPr>
          <p:sp>
            <p:nvSpPr>
              <p:cNvPr id="15456" name="Freeform 162"/>
              <p:cNvSpPr>
                <a:spLocks noChangeAspect="1"/>
              </p:cNvSpPr>
              <p:nvPr/>
            </p:nvSpPr>
            <p:spPr bwMode="auto">
              <a:xfrm>
                <a:off x="3648" y="1344"/>
                <a:ext cx="97" cy="384"/>
              </a:xfrm>
              <a:custGeom>
                <a:avLst/>
                <a:gdLst>
                  <a:gd name="T0" fmla="*/ 0 w 192"/>
                  <a:gd name="T1" fmla="*/ 0 h 768"/>
                  <a:gd name="T2" fmla="*/ 0 w 192"/>
                  <a:gd name="T3" fmla="*/ 48 h 768"/>
                  <a:gd name="T4" fmla="*/ 49 w 192"/>
                  <a:gd name="T5" fmla="*/ 48 h 768"/>
                  <a:gd name="T6" fmla="*/ 49 w 192"/>
                  <a:gd name="T7" fmla="*/ 144 h 768"/>
                  <a:gd name="T8" fmla="*/ 0 w 192"/>
                  <a:gd name="T9" fmla="*/ 144 h 768"/>
                  <a:gd name="T10" fmla="*/ 0 w 192"/>
                  <a:gd name="T11" fmla="*/ 192 h 76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2"/>
                  <a:gd name="T19" fmla="*/ 0 h 768"/>
                  <a:gd name="T20" fmla="*/ 192 w 192"/>
                  <a:gd name="T21" fmla="*/ 768 h 76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2" h="768">
                    <a:moveTo>
                      <a:pt x="0" y="0"/>
                    </a:moveTo>
                    <a:lnTo>
                      <a:pt x="0" y="192"/>
                    </a:lnTo>
                    <a:lnTo>
                      <a:pt x="192" y="192"/>
                    </a:lnTo>
                    <a:lnTo>
                      <a:pt x="192" y="576"/>
                    </a:lnTo>
                    <a:lnTo>
                      <a:pt x="0" y="576"/>
                    </a:lnTo>
                    <a:lnTo>
                      <a:pt x="0" y="768"/>
                    </a:lnTo>
                  </a:path>
                </a:pathLst>
              </a:custGeom>
              <a:noFill/>
              <a:ln w="635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7" name="Line 163"/>
              <p:cNvSpPr>
                <a:spLocks noChangeAspect="1" noChangeShapeType="1"/>
              </p:cNvSpPr>
              <p:nvPr/>
            </p:nvSpPr>
            <p:spPr bwMode="auto">
              <a:xfrm>
                <a:off x="3769" y="1536"/>
                <a:ext cx="119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8" name="Freeform 164"/>
              <p:cNvSpPr>
                <a:spLocks noChangeAspect="1"/>
              </p:cNvSpPr>
              <p:nvPr/>
            </p:nvSpPr>
            <p:spPr bwMode="auto">
              <a:xfrm>
                <a:off x="3648" y="1611"/>
                <a:ext cx="48" cy="48"/>
              </a:xfrm>
              <a:custGeom>
                <a:avLst/>
                <a:gdLst>
                  <a:gd name="T0" fmla="*/ 0 w 96"/>
                  <a:gd name="T1" fmla="*/ 12 h 96"/>
                  <a:gd name="T2" fmla="*/ 24 w 96"/>
                  <a:gd name="T3" fmla="*/ 0 h 96"/>
                  <a:gd name="T4" fmla="*/ 24 w 96"/>
                  <a:gd name="T5" fmla="*/ 24 h 96"/>
                  <a:gd name="T6" fmla="*/ 0 w 96"/>
                  <a:gd name="T7" fmla="*/ 12 h 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6"/>
                  <a:gd name="T13" fmla="*/ 0 h 96"/>
                  <a:gd name="T14" fmla="*/ 96 w 96"/>
                  <a:gd name="T15" fmla="*/ 96 h 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6" h="96">
                    <a:moveTo>
                      <a:pt x="0" y="48"/>
                    </a:moveTo>
                    <a:lnTo>
                      <a:pt x="96" y="0"/>
                    </a:lnTo>
                    <a:lnTo>
                      <a:pt x="96" y="96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9" name="Line 165"/>
              <p:cNvSpPr>
                <a:spLocks noChangeAspect="1" noChangeShapeType="1"/>
              </p:cNvSpPr>
              <p:nvPr/>
            </p:nvSpPr>
            <p:spPr bwMode="auto">
              <a:xfrm>
                <a:off x="3769" y="1441"/>
                <a:ext cx="0" cy="19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0" name="Line 166"/>
              <p:cNvSpPr>
                <a:spLocks noChangeAspect="1" noChangeShapeType="1"/>
              </p:cNvSpPr>
              <p:nvPr/>
            </p:nvSpPr>
            <p:spPr bwMode="auto">
              <a:xfrm flipV="1">
                <a:off x="3648" y="1536"/>
                <a:ext cx="97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434" name="Group 222"/>
            <p:cNvGrpSpPr>
              <a:grpSpLocks/>
            </p:cNvGrpSpPr>
            <p:nvPr/>
          </p:nvGrpSpPr>
          <p:grpSpPr bwMode="auto">
            <a:xfrm>
              <a:off x="3657600" y="3886200"/>
              <a:ext cx="304800" cy="381000"/>
              <a:chOff x="4272" y="3072"/>
              <a:chExt cx="192" cy="240"/>
            </a:xfrm>
          </p:grpSpPr>
          <p:sp>
            <p:nvSpPr>
              <p:cNvPr id="15450" name="Line 99"/>
              <p:cNvSpPr>
                <a:spLocks noChangeAspect="1" noChangeShapeType="1"/>
              </p:cNvSpPr>
              <p:nvPr/>
            </p:nvSpPr>
            <p:spPr bwMode="auto">
              <a:xfrm>
                <a:off x="4272" y="3216"/>
                <a:ext cx="19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1" name="Line 100"/>
              <p:cNvSpPr>
                <a:spLocks noChangeAspect="1" noChangeShapeType="1"/>
              </p:cNvSpPr>
              <p:nvPr/>
            </p:nvSpPr>
            <p:spPr bwMode="auto">
              <a:xfrm>
                <a:off x="4368" y="3072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2" name="Line 101"/>
              <p:cNvSpPr>
                <a:spLocks noChangeAspect="1" noChangeShapeType="1"/>
              </p:cNvSpPr>
              <p:nvPr/>
            </p:nvSpPr>
            <p:spPr bwMode="auto">
              <a:xfrm>
                <a:off x="4296" y="3240"/>
                <a:ext cx="144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3" name="Line 102"/>
              <p:cNvSpPr>
                <a:spLocks noChangeAspect="1" noChangeShapeType="1"/>
              </p:cNvSpPr>
              <p:nvPr/>
            </p:nvSpPr>
            <p:spPr bwMode="auto">
              <a:xfrm>
                <a:off x="4320" y="3264"/>
                <a:ext cx="96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4" name="Line 103"/>
              <p:cNvSpPr>
                <a:spLocks noChangeAspect="1" noChangeShapeType="1"/>
              </p:cNvSpPr>
              <p:nvPr/>
            </p:nvSpPr>
            <p:spPr bwMode="auto">
              <a:xfrm>
                <a:off x="4344" y="3288"/>
                <a:ext cx="4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5" name="Line 104"/>
              <p:cNvSpPr>
                <a:spLocks noChangeAspect="1" noChangeShapeType="1"/>
              </p:cNvSpPr>
              <p:nvPr/>
            </p:nvSpPr>
            <p:spPr bwMode="auto">
              <a:xfrm flipH="1">
                <a:off x="4365" y="3312"/>
                <a:ext cx="5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7" name="Straight Connector 6"/>
            <p:cNvCxnSpPr/>
            <p:nvPr/>
          </p:nvCxnSpPr>
          <p:spPr>
            <a:xfrm>
              <a:off x="4038200" y="3565683"/>
              <a:ext cx="3173" cy="32060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36" name="Freeform 12"/>
            <p:cNvSpPr>
              <a:spLocks noChangeAspect="1"/>
            </p:cNvSpPr>
            <p:nvPr/>
          </p:nvSpPr>
          <p:spPr bwMode="auto">
            <a:xfrm>
              <a:off x="3733800" y="2343150"/>
              <a:ext cx="152400" cy="762000"/>
            </a:xfrm>
            <a:custGeom>
              <a:avLst/>
              <a:gdLst>
                <a:gd name="T0" fmla="*/ 60483756 w 192"/>
                <a:gd name="T1" fmla="*/ 0 h 960"/>
                <a:gd name="T2" fmla="*/ 60483756 w 192"/>
                <a:gd name="T3" fmla="*/ 120967519 h 960"/>
                <a:gd name="T4" fmla="*/ 120967511 w 192"/>
                <a:gd name="T5" fmla="*/ 151209386 h 960"/>
                <a:gd name="T6" fmla="*/ 0 w 192"/>
                <a:gd name="T7" fmla="*/ 211693170 h 960"/>
                <a:gd name="T8" fmla="*/ 120967511 w 192"/>
                <a:gd name="T9" fmla="*/ 272176905 h 960"/>
                <a:gd name="T10" fmla="*/ 0 w 192"/>
                <a:gd name="T11" fmla="*/ 332660640 h 960"/>
                <a:gd name="T12" fmla="*/ 120967511 w 192"/>
                <a:gd name="T13" fmla="*/ 393144374 h 960"/>
                <a:gd name="T14" fmla="*/ 0 w 192"/>
                <a:gd name="T15" fmla="*/ 453628208 h 960"/>
                <a:gd name="T16" fmla="*/ 60483756 w 192"/>
                <a:gd name="T17" fmla="*/ 483870075 h 960"/>
                <a:gd name="T18" fmla="*/ 60483756 w 192"/>
                <a:gd name="T19" fmla="*/ 604837545 h 9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2"/>
                <a:gd name="T31" fmla="*/ 0 h 960"/>
                <a:gd name="T32" fmla="*/ 192 w 192"/>
                <a:gd name="T33" fmla="*/ 960 h 9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2" h="960">
                  <a:moveTo>
                    <a:pt x="96" y="0"/>
                  </a:moveTo>
                  <a:lnTo>
                    <a:pt x="96" y="192"/>
                  </a:lnTo>
                  <a:lnTo>
                    <a:pt x="192" y="240"/>
                  </a:lnTo>
                  <a:lnTo>
                    <a:pt x="0" y="336"/>
                  </a:lnTo>
                  <a:lnTo>
                    <a:pt x="192" y="432"/>
                  </a:lnTo>
                  <a:lnTo>
                    <a:pt x="0" y="528"/>
                  </a:lnTo>
                  <a:lnTo>
                    <a:pt x="192" y="624"/>
                  </a:lnTo>
                  <a:lnTo>
                    <a:pt x="0" y="720"/>
                  </a:lnTo>
                  <a:lnTo>
                    <a:pt x="96" y="768"/>
                  </a:lnTo>
                  <a:lnTo>
                    <a:pt x="96" y="960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9" name="Straight Connector 8"/>
            <p:cNvCxnSpPr>
              <a:endCxn id="15451" idx="0"/>
            </p:cNvCxnSpPr>
            <p:nvPr/>
          </p:nvCxnSpPr>
          <p:spPr>
            <a:xfrm flipH="1">
              <a:off x="3809727" y="3886286"/>
              <a:ext cx="22847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3812900" y="3562508"/>
              <a:ext cx="22847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820834" y="3105411"/>
              <a:ext cx="0" cy="1523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440" name="Group 221"/>
            <p:cNvGrpSpPr>
              <a:grpSpLocks/>
            </p:cNvGrpSpPr>
            <p:nvPr/>
          </p:nvGrpSpPr>
          <p:grpSpPr bwMode="auto">
            <a:xfrm>
              <a:off x="3652838" y="2114550"/>
              <a:ext cx="304800" cy="228600"/>
              <a:chOff x="3888" y="3072"/>
              <a:chExt cx="192" cy="144"/>
            </a:xfrm>
          </p:grpSpPr>
          <p:sp>
            <p:nvSpPr>
              <p:cNvPr id="15448" name="Line 27"/>
              <p:cNvSpPr>
                <a:spLocks noChangeAspect="1" noChangeShapeType="1"/>
              </p:cNvSpPr>
              <p:nvPr/>
            </p:nvSpPr>
            <p:spPr bwMode="auto">
              <a:xfrm>
                <a:off x="3888" y="3072"/>
                <a:ext cx="19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9" name="Line 28"/>
              <p:cNvSpPr>
                <a:spLocks noChangeAspect="1" noChangeShapeType="1"/>
              </p:cNvSpPr>
              <p:nvPr/>
            </p:nvSpPr>
            <p:spPr bwMode="auto">
              <a:xfrm>
                <a:off x="3984" y="3072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441" name="TextBox 12"/>
            <p:cNvSpPr txBox="1">
              <a:spLocks noChangeArrowheads="1"/>
            </p:cNvSpPr>
            <p:nvPr/>
          </p:nvSpPr>
          <p:spPr bwMode="auto">
            <a:xfrm>
              <a:off x="3826498" y="3078718"/>
              <a:ext cx="48160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V</a:t>
              </a:r>
              <a:r>
                <a:rPr lang="en-US" baseline="-25000">
                  <a:latin typeface="Calibri" pitchFamily="34" charset="0"/>
                </a:rPr>
                <a:t>GS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5442" name="TextBox 13"/>
            <p:cNvSpPr txBox="1">
              <a:spLocks noChangeArrowheads="1"/>
            </p:cNvSpPr>
            <p:nvPr/>
          </p:nvSpPr>
          <p:spPr bwMode="auto">
            <a:xfrm>
              <a:off x="3558170" y="1792843"/>
              <a:ext cx="39946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V</a:t>
              </a:r>
              <a:r>
                <a:rPr lang="en-US" baseline="-25000">
                  <a:latin typeface="Calibri" pitchFamily="34" charset="0"/>
                </a:rPr>
                <a:t>B</a:t>
              </a:r>
              <a:endParaRPr lang="en-US">
                <a:latin typeface="Calibri" pitchFamily="34" charset="0"/>
              </a:endParaRPr>
            </a:p>
          </p:txBody>
        </p:sp>
        <p:cxnSp>
          <p:nvCxnSpPr>
            <p:cNvPr id="15" name="Straight Connector 14"/>
            <p:cNvCxnSpPr>
              <a:stCxn id="15456" idx="0"/>
            </p:cNvCxnSpPr>
            <p:nvPr/>
          </p:nvCxnSpPr>
          <p:spPr>
            <a:xfrm flipH="1">
              <a:off x="3440046" y="3257777"/>
              <a:ext cx="36968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44" name="TextBox 15"/>
            <p:cNvSpPr txBox="1">
              <a:spLocks noChangeArrowheads="1"/>
            </p:cNvSpPr>
            <p:nvPr/>
          </p:nvSpPr>
          <p:spPr bwMode="auto">
            <a:xfrm>
              <a:off x="4151847" y="2539484"/>
              <a:ext cx="3369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I</a:t>
              </a:r>
              <a:r>
                <a:rPr lang="en-US" baseline="-25000">
                  <a:latin typeface="Calibri" pitchFamily="34" charset="0"/>
                </a:rPr>
                <a:t>D</a:t>
              </a:r>
              <a:endParaRPr lang="en-US">
                <a:latin typeface="Calibri" pitchFamily="34" charset="0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4038200" y="2538800"/>
              <a:ext cx="0" cy="36980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46" name="TextBox 17"/>
            <p:cNvSpPr txBox="1">
              <a:spLocks noChangeArrowheads="1"/>
            </p:cNvSpPr>
            <p:nvPr/>
          </p:nvSpPr>
          <p:spPr bwMode="auto">
            <a:xfrm>
              <a:off x="3114789" y="2539484"/>
              <a:ext cx="58381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1k</a:t>
              </a:r>
              <a:r>
                <a:rPr lang="en-US">
                  <a:latin typeface="Symbol" pitchFamily="18" charset="2"/>
                </a:rPr>
                <a:t>W</a:t>
              </a:r>
            </a:p>
          </p:txBody>
        </p:sp>
        <p:cxnSp>
          <p:nvCxnSpPr>
            <p:cNvPr id="19" name="Straight Connector 18"/>
            <p:cNvCxnSpPr>
              <a:endCxn id="15457" idx="1"/>
            </p:cNvCxnSpPr>
            <p:nvPr/>
          </p:nvCxnSpPr>
          <p:spPr>
            <a:xfrm>
              <a:off x="3428939" y="3257777"/>
              <a:ext cx="0" cy="3047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63" name="TextBox 32"/>
          <p:cNvSpPr txBox="1">
            <a:spLocks noChangeArrowheads="1"/>
          </p:cNvSpPr>
          <p:nvPr/>
        </p:nvSpPr>
        <p:spPr bwMode="auto">
          <a:xfrm>
            <a:off x="6021388" y="5818188"/>
            <a:ext cx="1828800" cy="646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V</a:t>
            </a:r>
            <a:r>
              <a:rPr lang="en-US" baseline="-25000">
                <a:latin typeface="Calibri" pitchFamily="34" charset="0"/>
              </a:rPr>
              <a:t>th</a:t>
            </a:r>
            <a:r>
              <a:rPr lang="en-US">
                <a:latin typeface="Calibri" pitchFamily="34" charset="0"/>
              </a:rPr>
              <a:t> =</a:t>
            </a: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976938" y="4953000"/>
            <a:ext cx="2438400" cy="6461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½</a:t>
            </a:r>
            <a:r>
              <a:rPr lang="en-US" dirty="0">
                <a:latin typeface="Symbol" pitchFamily="18" charset="2"/>
              </a:rPr>
              <a:t> </a:t>
            </a:r>
            <a:r>
              <a:rPr lang="en-US" dirty="0" err="1">
                <a:latin typeface="Symbol" pitchFamily="18" charset="2"/>
              </a:rPr>
              <a:t>m</a:t>
            </a:r>
            <a:r>
              <a:rPr lang="en-US" baseline="-25000" dirty="0" err="1">
                <a:latin typeface="+mn-lt"/>
              </a:rPr>
              <a:t>n</a:t>
            </a:r>
            <a:r>
              <a:rPr lang="en-US" dirty="0" err="1">
                <a:latin typeface="+mn-lt"/>
              </a:rPr>
              <a:t>C</a:t>
            </a:r>
            <a:r>
              <a:rPr lang="en-US" baseline="-25000" dirty="0" err="1">
                <a:latin typeface="+mn-lt"/>
              </a:rPr>
              <a:t>ox</a:t>
            </a:r>
            <a:r>
              <a:rPr lang="en-US" dirty="0" err="1">
                <a:latin typeface="+mn-lt"/>
              </a:rPr>
              <a:t>W</a:t>
            </a:r>
            <a:r>
              <a:rPr lang="en-US" dirty="0">
                <a:latin typeface="+mn-lt"/>
              </a:rPr>
              <a:t>/L=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Symbol"/>
              <a:buChar char="½"/>
              <a:defRPr/>
            </a:pPr>
            <a:endParaRPr lang="en-US" dirty="0">
              <a:latin typeface="+mn-lt"/>
            </a:endParaRPr>
          </a:p>
        </p:txBody>
      </p:sp>
      <p:graphicFrame>
        <p:nvGraphicFramePr>
          <p:cNvPr id="15542" name="Group 182"/>
          <p:cNvGraphicFramePr>
            <a:graphicFrameLocks noGrp="1"/>
          </p:cNvGraphicFramePr>
          <p:nvPr/>
        </p:nvGraphicFramePr>
        <p:xfrm>
          <a:off x="152400" y="0"/>
          <a:ext cx="3733800" cy="6858000"/>
        </p:xfrm>
        <a:graphic>
          <a:graphicData uri="http://schemas.openxmlformats.org/drawingml/2006/table">
            <a:tbl>
              <a:tblPr/>
              <a:tblGrid>
                <a:gridCol w="933450"/>
                <a:gridCol w="933450"/>
                <a:gridCol w="933450"/>
                <a:gridCol w="933450"/>
              </a:tblGrid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B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GS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Sqrt(I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15432" name="TextBox 35"/>
          <p:cNvSpPr txBox="1">
            <a:spLocks noChangeArrowheads="1"/>
          </p:cNvSpPr>
          <p:nvPr/>
        </p:nvSpPr>
        <p:spPr bwMode="auto">
          <a:xfrm>
            <a:off x="5638800" y="2514600"/>
            <a:ext cx="1828800" cy="923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Plot of sqrt(I</a:t>
            </a:r>
            <a:r>
              <a:rPr lang="en-US" baseline="-25000">
                <a:latin typeface="Calibri" pitchFamily="34" charset="0"/>
              </a:rPr>
              <a:t>D</a:t>
            </a:r>
            <a:r>
              <a:rPr lang="en-US">
                <a:latin typeface="Calibri" pitchFamily="34" charset="0"/>
              </a:rPr>
              <a:t>) vs. V</a:t>
            </a:r>
            <a:r>
              <a:rPr lang="en-US" baseline="-25000">
                <a:latin typeface="Calibri" pitchFamily="34" charset="0"/>
              </a:rPr>
              <a:t>GS</a:t>
            </a:r>
            <a:r>
              <a:rPr lang="en-US">
                <a:latin typeface="Calibri" pitchFamily="34" charset="0"/>
              </a:rPr>
              <a:t> goes here</a:t>
            </a: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5543" name="TextBox 35"/>
          <p:cNvSpPr txBox="1">
            <a:spLocks noChangeArrowheads="1"/>
          </p:cNvSpPr>
          <p:nvPr/>
        </p:nvSpPr>
        <p:spPr bwMode="auto">
          <a:xfrm>
            <a:off x="5638800" y="838200"/>
            <a:ext cx="1828800" cy="923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Plot of I</a:t>
            </a:r>
            <a:r>
              <a:rPr lang="en-US" baseline="-25000">
                <a:latin typeface="Calibri" pitchFamily="34" charset="0"/>
              </a:rPr>
              <a:t>D</a:t>
            </a:r>
            <a:r>
              <a:rPr lang="en-US">
                <a:latin typeface="Calibri" pitchFamily="34" charset="0"/>
              </a:rPr>
              <a:t> vs. V</a:t>
            </a:r>
            <a:r>
              <a:rPr lang="en-US" baseline="-25000">
                <a:latin typeface="Calibri" pitchFamily="34" charset="0"/>
              </a:rPr>
              <a:t>GS</a:t>
            </a:r>
            <a:r>
              <a:rPr lang="en-US">
                <a:latin typeface="Calibri" pitchFamily="34" charset="0"/>
              </a:rPr>
              <a:t> goes here</a:t>
            </a:r>
          </a:p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525"/>
            <a:ext cx="8229600" cy="6000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Part 3</a:t>
            </a:r>
            <a:endParaRPr lang="en-US" dirty="0"/>
          </a:p>
        </p:txBody>
      </p:sp>
      <p:graphicFrame>
        <p:nvGraphicFramePr>
          <p:cNvPr id="16480" name="Group 96"/>
          <p:cNvGraphicFramePr>
            <a:graphicFrameLocks noGrp="1"/>
          </p:cNvGraphicFramePr>
          <p:nvPr>
            <p:ph idx="1"/>
          </p:nvPr>
        </p:nvGraphicFramePr>
        <p:xfrm>
          <a:off x="5029200" y="1219200"/>
          <a:ext cx="3657600" cy="2921000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</a:tblGrid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out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grpSp>
        <p:nvGrpSpPr>
          <p:cNvPr id="16424" name="Group 4"/>
          <p:cNvGrpSpPr>
            <a:grpSpLocks/>
          </p:cNvGrpSpPr>
          <p:nvPr/>
        </p:nvGrpSpPr>
        <p:grpSpPr bwMode="auto">
          <a:xfrm>
            <a:off x="762000" y="1295400"/>
            <a:ext cx="2614613" cy="2462213"/>
            <a:chOff x="4442618" y="1966436"/>
            <a:chExt cx="2614285" cy="2462689"/>
          </a:xfrm>
        </p:grpSpPr>
        <p:grpSp>
          <p:nvGrpSpPr>
            <p:cNvPr id="16426" name="Group 475"/>
            <p:cNvGrpSpPr>
              <a:grpSpLocks/>
            </p:cNvGrpSpPr>
            <p:nvPr/>
          </p:nvGrpSpPr>
          <p:grpSpPr bwMode="auto">
            <a:xfrm flipH="1">
              <a:off x="5887242" y="3400425"/>
              <a:ext cx="381000" cy="609600"/>
              <a:chOff x="3648" y="1344"/>
              <a:chExt cx="240" cy="384"/>
            </a:xfrm>
          </p:grpSpPr>
          <p:sp>
            <p:nvSpPr>
              <p:cNvPr id="16473" name="Freeform 162"/>
              <p:cNvSpPr>
                <a:spLocks noChangeAspect="1"/>
              </p:cNvSpPr>
              <p:nvPr/>
            </p:nvSpPr>
            <p:spPr bwMode="auto">
              <a:xfrm>
                <a:off x="3648" y="1344"/>
                <a:ext cx="97" cy="384"/>
              </a:xfrm>
              <a:custGeom>
                <a:avLst/>
                <a:gdLst>
                  <a:gd name="T0" fmla="*/ 0 w 192"/>
                  <a:gd name="T1" fmla="*/ 0 h 768"/>
                  <a:gd name="T2" fmla="*/ 0 w 192"/>
                  <a:gd name="T3" fmla="*/ 48 h 768"/>
                  <a:gd name="T4" fmla="*/ 49 w 192"/>
                  <a:gd name="T5" fmla="*/ 48 h 768"/>
                  <a:gd name="T6" fmla="*/ 49 w 192"/>
                  <a:gd name="T7" fmla="*/ 144 h 768"/>
                  <a:gd name="T8" fmla="*/ 0 w 192"/>
                  <a:gd name="T9" fmla="*/ 144 h 768"/>
                  <a:gd name="T10" fmla="*/ 0 w 192"/>
                  <a:gd name="T11" fmla="*/ 192 h 76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2"/>
                  <a:gd name="T19" fmla="*/ 0 h 768"/>
                  <a:gd name="T20" fmla="*/ 192 w 192"/>
                  <a:gd name="T21" fmla="*/ 768 h 76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2" h="768">
                    <a:moveTo>
                      <a:pt x="0" y="0"/>
                    </a:moveTo>
                    <a:lnTo>
                      <a:pt x="0" y="192"/>
                    </a:lnTo>
                    <a:lnTo>
                      <a:pt x="192" y="192"/>
                    </a:lnTo>
                    <a:lnTo>
                      <a:pt x="192" y="576"/>
                    </a:lnTo>
                    <a:lnTo>
                      <a:pt x="0" y="576"/>
                    </a:lnTo>
                    <a:lnTo>
                      <a:pt x="0" y="768"/>
                    </a:lnTo>
                  </a:path>
                </a:pathLst>
              </a:custGeom>
              <a:noFill/>
              <a:ln w="635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4" name="Line 163"/>
              <p:cNvSpPr>
                <a:spLocks noChangeAspect="1" noChangeShapeType="1"/>
              </p:cNvSpPr>
              <p:nvPr/>
            </p:nvSpPr>
            <p:spPr bwMode="auto">
              <a:xfrm>
                <a:off x="3769" y="1536"/>
                <a:ext cx="119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5" name="Freeform 164"/>
              <p:cNvSpPr>
                <a:spLocks noChangeAspect="1"/>
              </p:cNvSpPr>
              <p:nvPr/>
            </p:nvSpPr>
            <p:spPr bwMode="auto">
              <a:xfrm>
                <a:off x="3648" y="1611"/>
                <a:ext cx="48" cy="48"/>
              </a:xfrm>
              <a:custGeom>
                <a:avLst/>
                <a:gdLst>
                  <a:gd name="T0" fmla="*/ 0 w 96"/>
                  <a:gd name="T1" fmla="*/ 12 h 96"/>
                  <a:gd name="T2" fmla="*/ 24 w 96"/>
                  <a:gd name="T3" fmla="*/ 0 h 96"/>
                  <a:gd name="T4" fmla="*/ 24 w 96"/>
                  <a:gd name="T5" fmla="*/ 24 h 96"/>
                  <a:gd name="T6" fmla="*/ 0 w 96"/>
                  <a:gd name="T7" fmla="*/ 12 h 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6"/>
                  <a:gd name="T13" fmla="*/ 0 h 96"/>
                  <a:gd name="T14" fmla="*/ 96 w 96"/>
                  <a:gd name="T15" fmla="*/ 96 h 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6" h="96">
                    <a:moveTo>
                      <a:pt x="0" y="48"/>
                    </a:moveTo>
                    <a:lnTo>
                      <a:pt x="96" y="0"/>
                    </a:lnTo>
                    <a:lnTo>
                      <a:pt x="96" y="96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6" name="Line 165"/>
              <p:cNvSpPr>
                <a:spLocks noChangeAspect="1" noChangeShapeType="1"/>
              </p:cNvSpPr>
              <p:nvPr/>
            </p:nvSpPr>
            <p:spPr bwMode="auto">
              <a:xfrm>
                <a:off x="3769" y="1441"/>
                <a:ext cx="0" cy="19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7" name="Line 166"/>
              <p:cNvSpPr>
                <a:spLocks noChangeAspect="1" noChangeShapeType="1"/>
              </p:cNvSpPr>
              <p:nvPr/>
            </p:nvSpPr>
            <p:spPr bwMode="auto">
              <a:xfrm flipV="1">
                <a:off x="3648" y="1536"/>
                <a:ext cx="97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27" name="Group 222"/>
            <p:cNvGrpSpPr>
              <a:grpSpLocks/>
            </p:cNvGrpSpPr>
            <p:nvPr/>
          </p:nvGrpSpPr>
          <p:grpSpPr bwMode="auto">
            <a:xfrm>
              <a:off x="6115842" y="4029075"/>
              <a:ext cx="304800" cy="381000"/>
              <a:chOff x="4272" y="3072"/>
              <a:chExt cx="192" cy="240"/>
            </a:xfrm>
          </p:grpSpPr>
          <p:sp>
            <p:nvSpPr>
              <p:cNvPr id="16467" name="Line 99"/>
              <p:cNvSpPr>
                <a:spLocks noChangeAspect="1" noChangeShapeType="1"/>
              </p:cNvSpPr>
              <p:nvPr/>
            </p:nvSpPr>
            <p:spPr bwMode="auto">
              <a:xfrm>
                <a:off x="4272" y="3216"/>
                <a:ext cx="19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8" name="Line 100"/>
              <p:cNvSpPr>
                <a:spLocks noChangeAspect="1" noChangeShapeType="1"/>
              </p:cNvSpPr>
              <p:nvPr/>
            </p:nvSpPr>
            <p:spPr bwMode="auto">
              <a:xfrm>
                <a:off x="4368" y="3072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9" name="Line 101"/>
              <p:cNvSpPr>
                <a:spLocks noChangeAspect="1" noChangeShapeType="1"/>
              </p:cNvSpPr>
              <p:nvPr/>
            </p:nvSpPr>
            <p:spPr bwMode="auto">
              <a:xfrm>
                <a:off x="4296" y="3240"/>
                <a:ext cx="144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0" name="Line 102"/>
              <p:cNvSpPr>
                <a:spLocks noChangeAspect="1" noChangeShapeType="1"/>
              </p:cNvSpPr>
              <p:nvPr/>
            </p:nvSpPr>
            <p:spPr bwMode="auto">
              <a:xfrm>
                <a:off x="4320" y="3264"/>
                <a:ext cx="96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1" name="Line 103"/>
              <p:cNvSpPr>
                <a:spLocks noChangeAspect="1" noChangeShapeType="1"/>
              </p:cNvSpPr>
              <p:nvPr/>
            </p:nvSpPr>
            <p:spPr bwMode="auto">
              <a:xfrm>
                <a:off x="4344" y="3288"/>
                <a:ext cx="4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2" name="Line 104"/>
              <p:cNvSpPr>
                <a:spLocks noChangeAspect="1" noChangeShapeType="1"/>
              </p:cNvSpPr>
              <p:nvPr/>
            </p:nvSpPr>
            <p:spPr bwMode="auto">
              <a:xfrm flipH="1">
                <a:off x="4365" y="3312"/>
                <a:ext cx="5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8" name="Straight Connector 7"/>
            <p:cNvCxnSpPr/>
            <p:nvPr/>
          </p:nvCxnSpPr>
          <p:spPr>
            <a:xfrm>
              <a:off x="6496585" y="3708261"/>
              <a:ext cx="3175" cy="32073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29" name="Freeform 12"/>
            <p:cNvSpPr>
              <a:spLocks noChangeAspect="1"/>
            </p:cNvSpPr>
            <p:nvPr/>
          </p:nvSpPr>
          <p:spPr bwMode="auto">
            <a:xfrm>
              <a:off x="6192042" y="2486025"/>
              <a:ext cx="152400" cy="762000"/>
            </a:xfrm>
            <a:custGeom>
              <a:avLst/>
              <a:gdLst>
                <a:gd name="T0" fmla="*/ 60483756 w 192"/>
                <a:gd name="T1" fmla="*/ 0 h 960"/>
                <a:gd name="T2" fmla="*/ 60483756 w 192"/>
                <a:gd name="T3" fmla="*/ 120967519 h 960"/>
                <a:gd name="T4" fmla="*/ 120967511 w 192"/>
                <a:gd name="T5" fmla="*/ 151209386 h 960"/>
                <a:gd name="T6" fmla="*/ 0 w 192"/>
                <a:gd name="T7" fmla="*/ 211693170 h 960"/>
                <a:gd name="T8" fmla="*/ 120967511 w 192"/>
                <a:gd name="T9" fmla="*/ 272176905 h 960"/>
                <a:gd name="T10" fmla="*/ 0 w 192"/>
                <a:gd name="T11" fmla="*/ 332660640 h 960"/>
                <a:gd name="T12" fmla="*/ 120967511 w 192"/>
                <a:gd name="T13" fmla="*/ 393144374 h 960"/>
                <a:gd name="T14" fmla="*/ 0 w 192"/>
                <a:gd name="T15" fmla="*/ 453628208 h 960"/>
                <a:gd name="T16" fmla="*/ 60483756 w 192"/>
                <a:gd name="T17" fmla="*/ 483870075 h 960"/>
                <a:gd name="T18" fmla="*/ 60483756 w 192"/>
                <a:gd name="T19" fmla="*/ 604837545 h 9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2"/>
                <a:gd name="T31" fmla="*/ 0 h 960"/>
                <a:gd name="T32" fmla="*/ 192 w 192"/>
                <a:gd name="T33" fmla="*/ 960 h 9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2" h="960">
                  <a:moveTo>
                    <a:pt x="96" y="0"/>
                  </a:moveTo>
                  <a:lnTo>
                    <a:pt x="96" y="192"/>
                  </a:lnTo>
                  <a:lnTo>
                    <a:pt x="192" y="240"/>
                  </a:lnTo>
                  <a:lnTo>
                    <a:pt x="0" y="336"/>
                  </a:lnTo>
                  <a:lnTo>
                    <a:pt x="192" y="432"/>
                  </a:lnTo>
                  <a:lnTo>
                    <a:pt x="0" y="528"/>
                  </a:lnTo>
                  <a:lnTo>
                    <a:pt x="192" y="624"/>
                  </a:lnTo>
                  <a:lnTo>
                    <a:pt x="0" y="720"/>
                  </a:lnTo>
                  <a:lnTo>
                    <a:pt x="96" y="768"/>
                  </a:lnTo>
                  <a:lnTo>
                    <a:pt x="96" y="960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10" name="Straight Connector 9"/>
            <p:cNvCxnSpPr>
              <a:endCxn id="16468" idx="0"/>
            </p:cNvCxnSpPr>
            <p:nvPr/>
          </p:nvCxnSpPr>
          <p:spPr>
            <a:xfrm flipH="1">
              <a:off x="6268014" y="4028998"/>
              <a:ext cx="22857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6271189" y="3705085"/>
              <a:ext cx="22857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279126" y="3247797"/>
              <a:ext cx="0" cy="1524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433" name="Group 221"/>
            <p:cNvGrpSpPr>
              <a:grpSpLocks/>
            </p:cNvGrpSpPr>
            <p:nvPr/>
          </p:nvGrpSpPr>
          <p:grpSpPr bwMode="auto">
            <a:xfrm>
              <a:off x="6111080" y="2257425"/>
              <a:ext cx="304800" cy="228600"/>
              <a:chOff x="3888" y="3072"/>
              <a:chExt cx="192" cy="144"/>
            </a:xfrm>
          </p:grpSpPr>
          <p:sp>
            <p:nvSpPr>
              <p:cNvPr id="16465" name="Line 27"/>
              <p:cNvSpPr>
                <a:spLocks noChangeAspect="1" noChangeShapeType="1"/>
              </p:cNvSpPr>
              <p:nvPr/>
            </p:nvSpPr>
            <p:spPr bwMode="auto">
              <a:xfrm>
                <a:off x="3888" y="3072"/>
                <a:ext cx="19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6" name="Line 28"/>
              <p:cNvSpPr>
                <a:spLocks noChangeAspect="1" noChangeShapeType="1"/>
              </p:cNvSpPr>
              <p:nvPr/>
            </p:nvSpPr>
            <p:spPr bwMode="auto">
              <a:xfrm>
                <a:off x="3984" y="3072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34" name="TextBox 13"/>
            <p:cNvSpPr txBox="1">
              <a:spLocks noChangeArrowheads="1"/>
            </p:cNvSpPr>
            <p:nvPr/>
          </p:nvSpPr>
          <p:spPr bwMode="auto">
            <a:xfrm>
              <a:off x="6537274" y="3217307"/>
              <a:ext cx="51962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V</a:t>
              </a:r>
              <a:r>
                <a:rPr lang="en-US" baseline="-25000">
                  <a:latin typeface="Calibri" pitchFamily="34" charset="0"/>
                </a:rPr>
                <a:t>out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6435" name="TextBox 14"/>
            <p:cNvSpPr txBox="1">
              <a:spLocks noChangeArrowheads="1"/>
            </p:cNvSpPr>
            <p:nvPr/>
          </p:nvSpPr>
          <p:spPr bwMode="auto">
            <a:xfrm>
              <a:off x="6565849" y="2639972"/>
              <a:ext cx="3064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I</a:t>
              </a:r>
              <a:r>
                <a:rPr lang="en-US" baseline="-25000">
                  <a:latin typeface="Calibri" pitchFamily="34" charset="0"/>
                </a:rPr>
                <a:t>L</a:t>
              </a:r>
              <a:endParaRPr lang="en-US">
                <a:latin typeface="Calibri" pitchFamily="34" charset="0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6490236" y="2674598"/>
              <a:ext cx="0" cy="36837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37" name="TextBox 16"/>
            <p:cNvSpPr txBox="1">
              <a:spLocks noChangeArrowheads="1"/>
            </p:cNvSpPr>
            <p:nvPr/>
          </p:nvSpPr>
          <p:spPr bwMode="auto">
            <a:xfrm>
              <a:off x="5893629" y="2650569"/>
              <a:ext cx="37382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R</a:t>
              </a:r>
              <a:r>
                <a:rPr lang="en-US" baseline="-25000">
                  <a:latin typeface="Calibri" pitchFamily="34" charset="0"/>
                </a:rPr>
                <a:t>L</a:t>
              </a:r>
              <a:endParaRPr lang="en-US">
                <a:latin typeface="Symbol" pitchFamily="18" charset="2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5398173" y="3414516"/>
              <a:ext cx="0" cy="30485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439" name="Group 222"/>
            <p:cNvGrpSpPr>
              <a:grpSpLocks/>
            </p:cNvGrpSpPr>
            <p:nvPr/>
          </p:nvGrpSpPr>
          <p:grpSpPr bwMode="auto">
            <a:xfrm>
              <a:off x="4985429" y="4048125"/>
              <a:ext cx="304800" cy="381000"/>
              <a:chOff x="4272" y="3072"/>
              <a:chExt cx="192" cy="240"/>
            </a:xfrm>
          </p:grpSpPr>
          <p:sp>
            <p:nvSpPr>
              <p:cNvPr id="16459" name="Line 99"/>
              <p:cNvSpPr>
                <a:spLocks noChangeAspect="1" noChangeShapeType="1"/>
              </p:cNvSpPr>
              <p:nvPr/>
            </p:nvSpPr>
            <p:spPr bwMode="auto">
              <a:xfrm>
                <a:off x="4272" y="3216"/>
                <a:ext cx="19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0" name="Line 100"/>
              <p:cNvSpPr>
                <a:spLocks noChangeAspect="1" noChangeShapeType="1"/>
              </p:cNvSpPr>
              <p:nvPr/>
            </p:nvSpPr>
            <p:spPr bwMode="auto">
              <a:xfrm>
                <a:off x="4368" y="3072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1" name="Line 101"/>
              <p:cNvSpPr>
                <a:spLocks noChangeAspect="1" noChangeShapeType="1"/>
              </p:cNvSpPr>
              <p:nvPr/>
            </p:nvSpPr>
            <p:spPr bwMode="auto">
              <a:xfrm>
                <a:off x="4296" y="3240"/>
                <a:ext cx="144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2" name="Line 102"/>
              <p:cNvSpPr>
                <a:spLocks noChangeAspect="1" noChangeShapeType="1"/>
              </p:cNvSpPr>
              <p:nvPr/>
            </p:nvSpPr>
            <p:spPr bwMode="auto">
              <a:xfrm>
                <a:off x="4320" y="3264"/>
                <a:ext cx="96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3" name="Line 103"/>
              <p:cNvSpPr>
                <a:spLocks noChangeAspect="1" noChangeShapeType="1"/>
              </p:cNvSpPr>
              <p:nvPr/>
            </p:nvSpPr>
            <p:spPr bwMode="auto">
              <a:xfrm>
                <a:off x="4344" y="3288"/>
                <a:ext cx="4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4" name="Line 104"/>
              <p:cNvSpPr>
                <a:spLocks noChangeAspect="1" noChangeShapeType="1"/>
              </p:cNvSpPr>
              <p:nvPr/>
            </p:nvSpPr>
            <p:spPr bwMode="auto">
              <a:xfrm flipH="1">
                <a:off x="4365" y="3312"/>
                <a:ext cx="5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40" name="Group 475"/>
            <p:cNvGrpSpPr>
              <a:grpSpLocks/>
            </p:cNvGrpSpPr>
            <p:nvPr/>
          </p:nvGrpSpPr>
          <p:grpSpPr bwMode="auto">
            <a:xfrm>
              <a:off x="5128432" y="3419475"/>
              <a:ext cx="192088" cy="609600"/>
              <a:chOff x="3648" y="1344"/>
              <a:chExt cx="121" cy="384"/>
            </a:xfrm>
          </p:grpSpPr>
          <p:sp>
            <p:nvSpPr>
              <p:cNvPr id="16455" name="Freeform 162"/>
              <p:cNvSpPr>
                <a:spLocks noChangeAspect="1"/>
              </p:cNvSpPr>
              <p:nvPr/>
            </p:nvSpPr>
            <p:spPr bwMode="auto">
              <a:xfrm>
                <a:off x="3648" y="1344"/>
                <a:ext cx="97" cy="384"/>
              </a:xfrm>
              <a:custGeom>
                <a:avLst/>
                <a:gdLst>
                  <a:gd name="T0" fmla="*/ 0 w 192"/>
                  <a:gd name="T1" fmla="*/ 0 h 768"/>
                  <a:gd name="T2" fmla="*/ 0 w 192"/>
                  <a:gd name="T3" fmla="*/ 48 h 768"/>
                  <a:gd name="T4" fmla="*/ 49 w 192"/>
                  <a:gd name="T5" fmla="*/ 48 h 768"/>
                  <a:gd name="T6" fmla="*/ 49 w 192"/>
                  <a:gd name="T7" fmla="*/ 144 h 768"/>
                  <a:gd name="T8" fmla="*/ 0 w 192"/>
                  <a:gd name="T9" fmla="*/ 144 h 768"/>
                  <a:gd name="T10" fmla="*/ 0 w 192"/>
                  <a:gd name="T11" fmla="*/ 192 h 76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2"/>
                  <a:gd name="T19" fmla="*/ 0 h 768"/>
                  <a:gd name="T20" fmla="*/ 192 w 192"/>
                  <a:gd name="T21" fmla="*/ 768 h 76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2" h="768">
                    <a:moveTo>
                      <a:pt x="0" y="0"/>
                    </a:moveTo>
                    <a:lnTo>
                      <a:pt x="0" y="192"/>
                    </a:lnTo>
                    <a:lnTo>
                      <a:pt x="192" y="192"/>
                    </a:lnTo>
                    <a:lnTo>
                      <a:pt x="192" y="576"/>
                    </a:lnTo>
                    <a:lnTo>
                      <a:pt x="0" y="576"/>
                    </a:lnTo>
                    <a:lnTo>
                      <a:pt x="0" y="768"/>
                    </a:lnTo>
                  </a:path>
                </a:pathLst>
              </a:custGeom>
              <a:noFill/>
              <a:ln w="635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6" name="Freeform 164"/>
              <p:cNvSpPr>
                <a:spLocks noChangeAspect="1"/>
              </p:cNvSpPr>
              <p:nvPr/>
            </p:nvSpPr>
            <p:spPr bwMode="auto">
              <a:xfrm>
                <a:off x="3648" y="1611"/>
                <a:ext cx="48" cy="48"/>
              </a:xfrm>
              <a:custGeom>
                <a:avLst/>
                <a:gdLst>
                  <a:gd name="T0" fmla="*/ 0 w 96"/>
                  <a:gd name="T1" fmla="*/ 12 h 96"/>
                  <a:gd name="T2" fmla="*/ 24 w 96"/>
                  <a:gd name="T3" fmla="*/ 0 h 96"/>
                  <a:gd name="T4" fmla="*/ 24 w 96"/>
                  <a:gd name="T5" fmla="*/ 24 h 96"/>
                  <a:gd name="T6" fmla="*/ 0 w 96"/>
                  <a:gd name="T7" fmla="*/ 12 h 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6"/>
                  <a:gd name="T13" fmla="*/ 0 h 96"/>
                  <a:gd name="T14" fmla="*/ 96 w 96"/>
                  <a:gd name="T15" fmla="*/ 96 h 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6" h="96">
                    <a:moveTo>
                      <a:pt x="0" y="48"/>
                    </a:moveTo>
                    <a:lnTo>
                      <a:pt x="96" y="0"/>
                    </a:lnTo>
                    <a:lnTo>
                      <a:pt x="96" y="96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7" name="Line 165"/>
              <p:cNvSpPr>
                <a:spLocks noChangeAspect="1" noChangeShapeType="1"/>
              </p:cNvSpPr>
              <p:nvPr/>
            </p:nvSpPr>
            <p:spPr bwMode="auto">
              <a:xfrm>
                <a:off x="3769" y="1441"/>
                <a:ext cx="0" cy="19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8" name="Line 166"/>
              <p:cNvSpPr>
                <a:spLocks noChangeAspect="1" noChangeShapeType="1"/>
              </p:cNvSpPr>
              <p:nvPr/>
            </p:nvSpPr>
            <p:spPr bwMode="auto">
              <a:xfrm flipV="1">
                <a:off x="3648" y="1536"/>
                <a:ext cx="97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1" name="Straight Connector 20"/>
            <p:cNvCxnSpPr/>
            <p:nvPr/>
          </p:nvCxnSpPr>
          <p:spPr>
            <a:xfrm flipH="1">
              <a:off x="4896586" y="3720963"/>
              <a:ext cx="3175" cy="32073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42" name="Freeform 12"/>
            <p:cNvSpPr>
              <a:spLocks noChangeAspect="1"/>
            </p:cNvSpPr>
            <p:nvPr/>
          </p:nvSpPr>
          <p:spPr bwMode="auto">
            <a:xfrm>
              <a:off x="5061629" y="2505075"/>
              <a:ext cx="152400" cy="762000"/>
            </a:xfrm>
            <a:custGeom>
              <a:avLst/>
              <a:gdLst>
                <a:gd name="T0" fmla="*/ 60483756 w 192"/>
                <a:gd name="T1" fmla="*/ 0 h 960"/>
                <a:gd name="T2" fmla="*/ 60483756 w 192"/>
                <a:gd name="T3" fmla="*/ 120967519 h 960"/>
                <a:gd name="T4" fmla="*/ 120967511 w 192"/>
                <a:gd name="T5" fmla="*/ 151209386 h 960"/>
                <a:gd name="T6" fmla="*/ 0 w 192"/>
                <a:gd name="T7" fmla="*/ 211693170 h 960"/>
                <a:gd name="T8" fmla="*/ 120967511 w 192"/>
                <a:gd name="T9" fmla="*/ 272176905 h 960"/>
                <a:gd name="T10" fmla="*/ 0 w 192"/>
                <a:gd name="T11" fmla="*/ 332660640 h 960"/>
                <a:gd name="T12" fmla="*/ 120967511 w 192"/>
                <a:gd name="T13" fmla="*/ 393144374 h 960"/>
                <a:gd name="T14" fmla="*/ 0 w 192"/>
                <a:gd name="T15" fmla="*/ 453628208 h 960"/>
                <a:gd name="T16" fmla="*/ 60483756 w 192"/>
                <a:gd name="T17" fmla="*/ 483870075 h 960"/>
                <a:gd name="T18" fmla="*/ 60483756 w 192"/>
                <a:gd name="T19" fmla="*/ 604837545 h 9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2"/>
                <a:gd name="T31" fmla="*/ 0 h 960"/>
                <a:gd name="T32" fmla="*/ 192 w 192"/>
                <a:gd name="T33" fmla="*/ 960 h 9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2" h="960">
                  <a:moveTo>
                    <a:pt x="96" y="0"/>
                  </a:moveTo>
                  <a:lnTo>
                    <a:pt x="96" y="192"/>
                  </a:lnTo>
                  <a:lnTo>
                    <a:pt x="192" y="240"/>
                  </a:lnTo>
                  <a:lnTo>
                    <a:pt x="0" y="336"/>
                  </a:lnTo>
                  <a:lnTo>
                    <a:pt x="192" y="432"/>
                  </a:lnTo>
                  <a:lnTo>
                    <a:pt x="0" y="528"/>
                  </a:lnTo>
                  <a:lnTo>
                    <a:pt x="192" y="624"/>
                  </a:lnTo>
                  <a:lnTo>
                    <a:pt x="0" y="720"/>
                  </a:lnTo>
                  <a:lnTo>
                    <a:pt x="96" y="768"/>
                  </a:lnTo>
                  <a:lnTo>
                    <a:pt x="96" y="960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23" name="Straight Connector 22"/>
            <p:cNvCxnSpPr/>
            <p:nvPr/>
          </p:nvCxnSpPr>
          <p:spPr>
            <a:xfrm flipH="1">
              <a:off x="4899761" y="4041700"/>
              <a:ext cx="23333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6474" idx="1"/>
            </p:cNvCxnSpPr>
            <p:nvPr/>
          </p:nvCxnSpPr>
          <p:spPr>
            <a:xfrm flipH="1">
              <a:off x="5320396" y="3705085"/>
              <a:ext cx="566666" cy="1905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5133094" y="3266850"/>
              <a:ext cx="4761" cy="1524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446" name="Group 221"/>
            <p:cNvGrpSpPr>
              <a:grpSpLocks/>
            </p:cNvGrpSpPr>
            <p:nvPr/>
          </p:nvGrpSpPr>
          <p:grpSpPr bwMode="auto">
            <a:xfrm>
              <a:off x="4980667" y="2276475"/>
              <a:ext cx="304800" cy="228600"/>
              <a:chOff x="3888" y="3072"/>
              <a:chExt cx="192" cy="144"/>
            </a:xfrm>
          </p:grpSpPr>
          <p:sp>
            <p:nvSpPr>
              <p:cNvPr id="16453" name="Line 27"/>
              <p:cNvSpPr>
                <a:spLocks noChangeAspect="1" noChangeShapeType="1"/>
              </p:cNvSpPr>
              <p:nvPr/>
            </p:nvSpPr>
            <p:spPr bwMode="auto">
              <a:xfrm>
                <a:off x="3888" y="3072"/>
                <a:ext cx="19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4" name="Line 28"/>
              <p:cNvSpPr>
                <a:spLocks noChangeAspect="1" noChangeShapeType="1"/>
              </p:cNvSpPr>
              <p:nvPr/>
            </p:nvSpPr>
            <p:spPr bwMode="auto">
              <a:xfrm>
                <a:off x="3984" y="3072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47" name="TextBox 26"/>
            <p:cNvSpPr txBox="1">
              <a:spLocks noChangeArrowheads="1"/>
            </p:cNvSpPr>
            <p:nvPr/>
          </p:nvSpPr>
          <p:spPr bwMode="auto">
            <a:xfrm>
              <a:off x="5311730" y="1966436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5</a:t>
              </a:r>
            </a:p>
          </p:txBody>
        </p:sp>
        <p:cxnSp>
          <p:nvCxnSpPr>
            <p:cNvPr id="28" name="Straight Connector 27"/>
            <p:cNvCxnSpPr/>
            <p:nvPr/>
          </p:nvCxnSpPr>
          <p:spPr>
            <a:xfrm flipH="1">
              <a:off x="5137856" y="3419280"/>
              <a:ext cx="2587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49" name="TextBox 28"/>
            <p:cNvSpPr txBox="1">
              <a:spLocks noChangeArrowheads="1"/>
            </p:cNvSpPr>
            <p:nvPr/>
          </p:nvSpPr>
          <p:spPr bwMode="auto">
            <a:xfrm>
              <a:off x="4442618" y="2701409"/>
              <a:ext cx="58381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1k</a:t>
              </a:r>
              <a:r>
                <a:rPr lang="en-US">
                  <a:latin typeface="Symbol" pitchFamily="18" charset="2"/>
                </a:rPr>
                <a:t>W</a:t>
              </a:r>
            </a:p>
          </p:txBody>
        </p:sp>
        <p:cxnSp>
          <p:nvCxnSpPr>
            <p:cNvPr id="30" name="Straight Connector 29"/>
            <p:cNvCxnSpPr>
              <a:stCxn id="16458" idx="0"/>
            </p:cNvCxnSpPr>
            <p:nvPr/>
          </p:nvCxnSpPr>
          <p:spPr>
            <a:xfrm flipH="1">
              <a:off x="4899761" y="3724139"/>
              <a:ext cx="228571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6465" idx="1"/>
            </p:cNvCxnSpPr>
            <p:nvPr/>
          </p:nvCxnSpPr>
          <p:spPr>
            <a:xfrm flipH="1">
              <a:off x="4980713" y="2257005"/>
              <a:ext cx="1434920" cy="285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6271189" y="3401813"/>
              <a:ext cx="2587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425" name="TextBox 57"/>
          <p:cNvSpPr txBox="1">
            <a:spLocks noChangeArrowheads="1"/>
          </p:cNvSpPr>
          <p:nvPr/>
        </p:nvSpPr>
        <p:spPr bwMode="auto">
          <a:xfrm>
            <a:off x="6096000" y="5148263"/>
            <a:ext cx="14160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I</a:t>
            </a:r>
            <a:r>
              <a:rPr lang="en-US" baseline="-25000">
                <a:latin typeface="Calibri" pitchFamily="34" charset="0"/>
              </a:rPr>
              <a:t>D</a:t>
            </a:r>
            <a:r>
              <a:rPr lang="en-US">
                <a:latin typeface="Calibri" pitchFamily="34" charset="0"/>
              </a:rPr>
              <a:t> vs. V</a:t>
            </a:r>
            <a:r>
              <a:rPr lang="en-US" baseline="-25000">
                <a:latin typeface="Calibri" pitchFamily="34" charset="0"/>
              </a:rPr>
              <a:t>out </a:t>
            </a:r>
            <a:r>
              <a:rPr lang="en-US">
                <a:latin typeface="Calibri" pitchFamily="34" charset="0"/>
              </a:rPr>
              <a:t>PLOT GOES HERE</a:t>
            </a:r>
          </a:p>
        </p:txBody>
      </p:sp>
      <p:sp>
        <p:nvSpPr>
          <p:cNvPr id="16479" name="TextBox 32"/>
          <p:cNvSpPr txBox="1">
            <a:spLocks noChangeArrowheads="1"/>
          </p:cNvSpPr>
          <p:nvPr/>
        </p:nvSpPr>
        <p:spPr bwMode="auto">
          <a:xfrm>
            <a:off x="685800" y="5715000"/>
            <a:ext cx="18288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V</a:t>
            </a:r>
            <a:r>
              <a:rPr lang="en-US" baseline="-25000">
                <a:latin typeface="Calibri" pitchFamily="34" charset="0"/>
              </a:rPr>
              <a:t>min</a:t>
            </a:r>
            <a:r>
              <a:rPr lang="en-US">
                <a:latin typeface="Calibri" pitchFamily="34" charset="0"/>
              </a:rPr>
              <a:t> =</a:t>
            </a: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6481" name="TextBox 32"/>
          <p:cNvSpPr txBox="1">
            <a:spLocks noChangeArrowheads="1"/>
          </p:cNvSpPr>
          <p:nvPr/>
        </p:nvSpPr>
        <p:spPr bwMode="auto">
          <a:xfrm>
            <a:off x="685800" y="4800600"/>
            <a:ext cx="18288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r</a:t>
            </a:r>
            <a:r>
              <a:rPr lang="en-US" baseline="-25000">
                <a:latin typeface="Calibri" pitchFamily="34" charset="0"/>
              </a:rPr>
              <a:t>o</a:t>
            </a:r>
            <a:r>
              <a:rPr lang="en-US">
                <a:latin typeface="Calibri" pitchFamily="34" charset="0"/>
              </a:rPr>
              <a:t> =</a:t>
            </a:r>
          </a:p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 4</a:t>
            </a:r>
          </a:p>
        </p:txBody>
      </p:sp>
      <p:sp>
        <p:nvSpPr>
          <p:cNvPr id="17445" name="TextBox 35"/>
          <p:cNvSpPr txBox="1">
            <a:spLocks noChangeArrowheads="1"/>
          </p:cNvSpPr>
          <p:nvPr/>
        </p:nvSpPr>
        <p:spPr bwMode="auto">
          <a:xfrm>
            <a:off x="1524000" y="1371600"/>
            <a:ext cx="18288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Picture of rising/ falling waveform goes here.</a:t>
            </a: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7446" name="TextBox 35"/>
          <p:cNvSpPr txBox="1">
            <a:spLocks noChangeArrowheads="1"/>
          </p:cNvSpPr>
          <p:nvPr/>
        </p:nvSpPr>
        <p:spPr bwMode="auto">
          <a:xfrm>
            <a:off x="5562600" y="1371600"/>
            <a:ext cx="1828800" cy="925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Plot of R</a:t>
            </a:r>
            <a:r>
              <a:rPr lang="en-US" baseline="-25000">
                <a:latin typeface="Calibri" pitchFamily="34" charset="0"/>
              </a:rPr>
              <a:t>DS,ON</a:t>
            </a:r>
            <a:r>
              <a:rPr lang="en-US">
                <a:latin typeface="Calibri" pitchFamily="34" charset="0"/>
              </a:rPr>
              <a:t> vs. V</a:t>
            </a:r>
            <a:r>
              <a:rPr lang="en-US" baseline="-25000">
                <a:latin typeface="Calibri" pitchFamily="34" charset="0"/>
              </a:rPr>
              <a:t>G</a:t>
            </a:r>
            <a:r>
              <a:rPr lang="en-US">
                <a:latin typeface="Calibri" pitchFamily="34" charset="0"/>
              </a:rPr>
              <a:t> goes here.</a:t>
            </a:r>
          </a:p>
          <a:p>
            <a:endParaRPr lang="en-US">
              <a:latin typeface="Calibri" pitchFamily="34" charset="0"/>
            </a:endParaRPr>
          </a:p>
        </p:txBody>
      </p:sp>
      <p:grpSp>
        <p:nvGrpSpPr>
          <p:cNvPr id="17448" name="Group 40"/>
          <p:cNvGrpSpPr>
            <a:grpSpLocks/>
          </p:cNvGrpSpPr>
          <p:nvPr/>
        </p:nvGrpSpPr>
        <p:grpSpPr bwMode="auto">
          <a:xfrm>
            <a:off x="6324600" y="4419600"/>
            <a:ext cx="2625725" cy="2084388"/>
            <a:chOff x="4124" y="2784"/>
            <a:chExt cx="1654" cy="1313"/>
          </a:xfrm>
        </p:grpSpPr>
        <p:grpSp>
          <p:nvGrpSpPr>
            <p:cNvPr id="17412" name="Group 4"/>
            <p:cNvGrpSpPr>
              <a:grpSpLocks/>
            </p:cNvGrpSpPr>
            <p:nvPr/>
          </p:nvGrpSpPr>
          <p:grpSpPr bwMode="auto">
            <a:xfrm rot="16200000" flipH="1">
              <a:off x="4523" y="3062"/>
              <a:ext cx="240" cy="384"/>
              <a:chOff x="7904514" y="5368329"/>
              <a:chExt cx="381001" cy="609600"/>
            </a:xfrm>
          </p:grpSpPr>
          <p:sp>
            <p:nvSpPr>
              <p:cNvPr id="17439" name="Freeform 162"/>
              <p:cNvSpPr>
                <a:spLocks noChangeAspect="1"/>
              </p:cNvSpPr>
              <p:nvPr/>
            </p:nvSpPr>
            <p:spPr bwMode="auto">
              <a:xfrm flipH="1">
                <a:off x="8131527" y="5368329"/>
                <a:ext cx="153988" cy="609600"/>
              </a:xfrm>
              <a:custGeom>
                <a:avLst/>
                <a:gdLst>
                  <a:gd name="T0" fmla="*/ 0 w 192"/>
                  <a:gd name="T1" fmla="*/ 0 h 768"/>
                  <a:gd name="T2" fmla="*/ 0 w 192"/>
                  <a:gd name="T3" fmla="*/ 76200 h 768"/>
                  <a:gd name="T4" fmla="*/ 77796 w 192"/>
                  <a:gd name="T5" fmla="*/ 76200 h 768"/>
                  <a:gd name="T6" fmla="*/ 77796 w 192"/>
                  <a:gd name="T7" fmla="*/ 228600 h 768"/>
                  <a:gd name="T8" fmla="*/ 0 w 192"/>
                  <a:gd name="T9" fmla="*/ 228600 h 768"/>
                  <a:gd name="T10" fmla="*/ 0 w 192"/>
                  <a:gd name="T11" fmla="*/ 304800 h 76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2"/>
                  <a:gd name="T19" fmla="*/ 0 h 768"/>
                  <a:gd name="T20" fmla="*/ 192 w 192"/>
                  <a:gd name="T21" fmla="*/ 768 h 76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2" h="768">
                    <a:moveTo>
                      <a:pt x="0" y="0"/>
                    </a:moveTo>
                    <a:lnTo>
                      <a:pt x="0" y="192"/>
                    </a:lnTo>
                    <a:lnTo>
                      <a:pt x="192" y="192"/>
                    </a:lnTo>
                    <a:lnTo>
                      <a:pt x="192" y="576"/>
                    </a:lnTo>
                    <a:lnTo>
                      <a:pt x="0" y="576"/>
                    </a:lnTo>
                    <a:lnTo>
                      <a:pt x="0" y="768"/>
                    </a:lnTo>
                  </a:path>
                </a:pathLst>
              </a:custGeom>
              <a:noFill/>
              <a:ln w="635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0" name="Line 163"/>
              <p:cNvSpPr>
                <a:spLocks noChangeAspect="1" noChangeShapeType="1"/>
              </p:cNvSpPr>
              <p:nvPr/>
            </p:nvSpPr>
            <p:spPr bwMode="auto">
              <a:xfrm flipH="1">
                <a:off x="7904514" y="5673129"/>
                <a:ext cx="188913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1" name="Freeform 164"/>
              <p:cNvSpPr>
                <a:spLocks noChangeAspect="1"/>
              </p:cNvSpPr>
              <p:nvPr/>
            </p:nvSpPr>
            <p:spPr bwMode="auto">
              <a:xfrm flipH="1">
                <a:off x="8209314" y="5792192"/>
                <a:ext cx="76200" cy="76200"/>
              </a:xfrm>
              <a:custGeom>
                <a:avLst/>
                <a:gdLst>
                  <a:gd name="T0" fmla="*/ 0 w 96"/>
                  <a:gd name="T1" fmla="*/ 19050 h 96"/>
                  <a:gd name="T2" fmla="*/ 38100 w 96"/>
                  <a:gd name="T3" fmla="*/ 0 h 96"/>
                  <a:gd name="T4" fmla="*/ 38100 w 96"/>
                  <a:gd name="T5" fmla="*/ 38100 h 96"/>
                  <a:gd name="T6" fmla="*/ 0 w 96"/>
                  <a:gd name="T7" fmla="*/ 19050 h 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6"/>
                  <a:gd name="T13" fmla="*/ 0 h 96"/>
                  <a:gd name="T14" fmla="*/ 96 w 96"/>
                  <a:gd name="T15" fmla="*/ 96 h 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6" h="96">
                    <a:moveTo>
                      <a:pt x="0" y="48"/>
                    </a:moveTo>
                    <a:lnTo>
                      <a:pt x="96" y="0"/>
                    </a:lnTo>
                    <a:lnTo>
                      <a:pt x="96" y="96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2" name="Line 165"/>
              <p:cNvSpPr>
                <a:spLocks noChangeAspect="1" noChangeShapeType="1"/>
              </p:cNvSpPr>
              <p:nvPr/>
            </p:nvSpPr>
            <p:spPr bwMode="auto">
              <a:xfrm flipH="1">
                <a:off x="8093427" y="5522317"/>
                <a:ext cx="0" cy="30797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3" name="Line 16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8131527" y="5673129"/>
                <a:ext cx="15398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13" name="Freeform 12"/>
            <p:cNvSpPr>
              <a:spLocks noChangeAspect="1"/>
            </p:cNvSpPr>
            <p:nvPr/>
          </p:nvSpPr>
          <p:spPr bwMode="auto">
            <a:xfrm>
              <a:off x="5280" y="3377"/>
              <a:ext cx="96" cy="480"/>
            </a:xfrm>
            <a:custGeom>
              <a:avLst/>
              <a:gdLst>
                <a:gd name="T0" fmla="*/ 60483756 w 192"/>
                <a:gd name="T1" fmla="*/ 0 h 960"/>
                <a:gd name="T2" fmla="*/ 60483756 w 192"/>
                <a:gd name="T3" fmla="*/ 120967519 h 960"/>
                <a:gd name="T4" fmla="*/ 120967511 w 192"/>
                <a:gd name="T5" fmla="*/ 151209386 h 960"/>
                <a:gd name="T6" fmla="*/ 0 w 192"/>
                <a:gd name="T7" fmla="*/ 211693170 h 960"/>
                <a:gd name="T8" fmla="*/ 120967511 w 192"/>
                <a:gd name="T9" fmla="*/ 272176905 h 960"/>
                <a:gd name="T10" fmla="*/ 0 w 192"/>
                <a:gd name="T11" fmla="*/ 332660640 h 960"/>
                <a:gd name="T12" fmla="*/ 120967511 w 192"/>
                <a:gd name="T13" fmla="*/ 393144374 h 960"/>
                <a:gd name="T14" fmla="*/ 0 w 192"/>
                <a:gd name="T15" fmla="*/ 453628208 h 960"/>
                <a:gd name="T16" fmla="*/ 60483756 w 192"/>
                <a:gd name="T17" fmla="*/ 483870075 h 960"/>
                <a:gd name="T18" fmla="*/ 60483756 w 192"/>
                <a:gd name="T19" fmla="*/ 604837545 h 9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2"/>
                <a:gd name="T31" fmla="*/ 0 h 960"/>
                <a:gd name="T32" fmla="*/ 192 w 192"/>
                <a:gd name="T33" fmla="*/ 960 h 9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2" h="960">
                  <a:moveTo>
                    <a:pt x="96" y="0"/>
                  </a:moveTo>
                  <a:lnTo>
                    <a:pt x="96" y="192"/>
                  </a:lnTo>
                  <a:lnTo>
                    <a:pt x="192" y="240"/>
                  </a:lnTo>
                  <a:lnTo>
                    <a:pt x="0" y="336"/>
                  </a:lnTo>
                  <a:lnTo>
                    <a:pt x="192" y="432"/>
                  </a:lnTo>
                  <a:lnTo>
                    <a:pt x="0" y="528"/>
                  </a:lnTo>
                  <a:lnTo>
                    <a:pt x="192" y="624"/>
                  </a:lnTo>
                  <a:lnTo>
                    <a:pt x="0" y="720"/>
                  </a:lnTo>
                  <a:lnTo>
                    <a:pt x="96" y="768"/>
                  </a:lnTo>
                  <a:lnTo>
                    <a:pt x="96" y="960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14" name="Group 221"/>
            <p:cNvGrpSpPr>
              <a:grpSpLocks/>
            </p:cNvGrpSpPr>
            <p:nvPr/>
          </p:nvGrpSpPr>
          <p:grpSpPr bwMode="auto">
            <a:xfrm>
              <a:off x="4137" y="3232"/>
              <a:ext cx="192" cy="144"/>
              <a:chOff x="3888" y="3072"/>
              <a:chExt cx="192" cy="144"/>
            </a:xfrm>
          </p:grpSpPr>
          <p:sp>
            <p:nvSpPr>
              <p:cNvPr id="17437" name="Line 27"/>
              <p:cNvSpPr>
                <a:spLocks noChangeAspect="1" noChangeShapeType="1"/>
              </p:cNvSpPr>
              <p:nvPr/>
            </p:nvSpPr>
            <p:spPr bwMode="auto">
              <a:xfrm>
                <a:off x="3888" y="3072"/>
                <a:ext cx="19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8" name="Line 28"/>
              <p:cNvSpPr>
                <a:spLocks noChangeAspect="1" noChangeShapeType="1"/>
              </p:cNvSpPr>
              <p:nvPr/>
            </p:nvSpPr>
            <p:spPr bwMode="auto">
              <a:xfrm>
                <a:off x="3984" y="3072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15" name="TextBox 7"/>
            <p:cNvSpPr txBox="1">
              <a:spLocks noChangeArrowheads="1"/>
            </p:cNvSpPr>
            <p:nvPr/>
          </p:nvSpPr>
          <p:spPr bwMode="auto">
            <a:xfrm>
              <a:off x="5177" y="3168"/>
              <a:ext cx="33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V</a:t>
              </a:r>
              <a:r>
                <a:rPr lang="en-US" baseline="-25000">
                  <a:latin typeface="Calibri" pitchFamily="34" charset="0"/>
                </a:rPr>
                <a:t>out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7416" name="TextBox 8"/>
            <p:cNvSpPr txBox="1">
              <a:spLocks noChangeArrowheads="1"/>
            </p:cNvSpPr>
            <p:nvPr/>
          </p:nvSpPr>
          <p:spPr bwMode="auto">
            <a:xfrm>
              <a:off x="4124" y="3014"/>
              <a:ext cx="2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1V</a:t>
              </a:r>
            </a:p>
          </p:txBody>
        </p:sp>
        <p:sp>
          <p:nvSpPr>
            <p:cNvPr id="17417" name="TextBox 9"/>
            <p:cNvSpPr txBox="1">
              <a:spLocks noChangeArrowheads="1"/>
            </p:cNvSpPr>
            <p:nvPr/>
          </p:nvSpPr>
          <p:spPr bwMode="auto">
            <a:xfrm>
              <a:off x="5340" y="3532"/>
              <a:ext cx="43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10k</a:t>
              </a:r>
              <a:r>
                <a:rPr lang="en-US">
                  <a:latin typeface="Symbol" pitchFamily="18" charset="2"/>
                </a:rPr>
                <a:t>W</a:t>
              </a:r>
            </a:p>
          </p:txBody>
        </p:sp>
        <p:grpSp>
          <p:nvGrpSpPr>
            <p:cNvPr id="17418" name="Group 221"/>
            <p:cNvGrpSpPr>
              <a:grpSpLocks/>
            </p:cNvGrpSpPr>
            <p:nvPr/>
          </p:nvGrpSpPr>
          <p:grpSpPr bwMode="auto">
            <a:xfrm>
              <a:off x="4555" y="3017"/>
              <a:ext cx="192" cy="144"/>
              <a:chOff x="3888" y="3072"/>
              <a:chExt cx="192" cy="144"/>
            </a:xfrm>
          </p:grpSpPr>
          <p:sp>
            <p:nvSpPr>
              <p:cNvPr id="17435" name="Line 27"/>
              <p:cNvSpPr>
                <a:spLocks noChangeAspect="1" noChangeShapeType="1"/>
              </p:cNvSpPr>
              <p:nvPr/>
            </p:nvSpPr>
            <p:spPr bwMode="auto">
              <a:xfrm>
                <a:off x="3888" y="3072"/>
                <a:ext cx="19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6" name="Line 28"/>
              <p:cNvSpPr>
                <a:spLocks noChangeAspect="1" noChangeShapeType="1"/>
              </p:cNvSpPr>
              <p:nvPr/>
            </p:nvSpPr>
            <p:spPr bwMode="auto">
              <a:xfrm>
                <a:off x="3984" y="3072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19" name="TextBox 11"/>
            <p:cNvSpPr txBox="1">
              <a:spLocks noChangeArrowheads="1"/>
            </p:cNvSpPr>
            <p:nvPr/>
          </p:nvSpPr>
          <p:spPr bwMode="auto">
            <a:xfrm>
              <a:off x="4544" y="2784"/>
              <a:ext cx="25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V</a:t>
              </a:r>
              <a:r>
                <a:rPr lang="en-US" baseline="-25000">
                  <a:latin typeface="Calibri" pitchFamily="34" charset="0"/>
                </a:rPr>
                <a:t>G</a:t>
              </a:r>
              <a:endParaRPr lang="en-US">
                <a:latin typeface="Calibri" pitchFamily="34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>
              <a:off x="4983" y="3574"/>
              <a:ext cx="24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4985" y="3659"/>
              <a:ext cx="24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5103" y="3659"/>
              <a:ext cx="6" cy="19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103" y="3382"/>
              <a:ext cx="0" cy="1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4841" y="3377"/>
              <a:ext cx="487" cy="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 flipV="1">
              <a:off x="4645" y="3856"/>
              <a:ext cx="68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426" name="Group 222"/>
            <p:cNvGrpSpPr>
              <a:grpSpLocks/>
            </p:cNvGrpSpPr>
            <p:nvPr/>
          </p:nvGrpSpPr>
          <p:grpSpPr bwMode="auto">
            <a:xfrm>
              <a:off x="5063" y="3857"/>
              <a:ext cx="192" cy="240"/>
              <a:chOff x="4272" y="3072"/>
              <a:chExt cx="192" cy="240"/>
            </a:xfrm>
          </p:grpSpPr>
          <p:sp>
            <p:nvSpPr>
              <p:cNvPr id="17429" name="Line 99"/>
              <p:cNvSpPr>
                <a:spLocks noChangeAspect="1" noChangeShapeType="1"/>
              </p:cNvSpPr>
              <p:nvPr/>
            </p:nvSpPr>
            <p:spPr bwMode="auto">
              <a:xfrm>
                <a:off x="4272" y="3216"/>
                <a:ext cx="19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0" name="Line 100"/>
              <p:cNvSpPr>
                <a:spLocks noChangeAspect="1" noChangeShapeType="1"/>
              </p:cNvSpPr>
              <p:nvPr/>
            </p:nvSpPr>
            <p:spPr bwMode="auto">
              <a:xfrm>
                <a:off x="4368" y="3072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1" name="Line 101"/>
              <p:cNvSpPr>
                <a:spLocks noChangeAspect="1" noChangeShapeType="1"/>
              </p:cNvSpPr>
              <p:nvPr/>
            </p:nvSpPr>
            <p:spPr bwMode="auto">
              <a:xfrm>
                <a:off x="4296" y="3240"/>
                <a:ext cx="144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2" name="Line 102"/>
              <p:cNvSpPr>
                <a:spLocks noChangeAspect="1" noChangeShapeType="1"/>
              </p:cNvSpPr>
              <p:nvPr/>
            </p:nvSpPr>
            <p:spPr bwMode="auto">
              <a:xfrm>
                <a:off x="4320" y="3264"/>
                <a:ext cx="96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3" name="Line 103"/>
              <p:cNvSpPr>
                <a:spLocks noChangeAspect="1" noChangeShapeType="1"/>
              </p:cNvSpPr>
              <p:nvPr/>
            </p:nvSpPr>
            <p:spPr bwMode="auto">
              <a:xfrm>
                <a:off x="4344" y="3288"/>
                <a:ext cx="4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4" name="Line 104"/>
              <p:cNvSpPr>
                <a:spLocks noChangeAspect="1" noChangeShapeType="1"/>
              </p:cNvSpPr>
              <p:nvPr/>
            </p:nvSpPr>
            <p:spPr bwMode="auto">
              <a:xfrm flipH="1">
                <a:off x="4365" y="3312"/>
                <a:ext cx="5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0" name="Straight Connector 19"/>
            <p:cNvCxnSpPr/>
            <p:nvPr/>
          </p:nvCxnSpPr>
          <p:spPr>
            <a:xfrm flipH="1">
              <a:off x="4643" y="3380"/>
              <a:ext cx="4" cy="4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 flipV="1">
              <a:off x="4233" y="3374"/>
              <a:ext cx="224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47" name="TextBox 9"/>
            <p:cNvSpPr txBox="1">
              <a:spLocks noChangeArrowheads="1"/>
            </p:cNvSpPr>
            <p:nvPr/>
          </p:nvSpPr>
          <p:spPr bwMode="auto">
            <a:xfrm>
              <a:off x="4656" y="3504"/>
              <a:ext cx="33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1uF</a:t>
              </a:r>
              <a:endParaRPr lang="en-US">
                <a:latin typeface="Symbol" pitchFamily="18" charset="2"/>
              </a:endParaRPr>
            </a:p>
          </p:txBody>
        </p:sp>
      </p:grpSp>
      <p:graphicFrame>
        <p:nvGraphicFramePr>
          <p:cNvPr id="17487" name="Group 79"/>
          <p:cNvGraphicFramePr>
            <a:graphicFrameLocks noGrp="1"/>
          </p:cNvGraphicFramePr>
          <p:nvPr/>
        </p:nvGraphicFramePr>
        <p:xfrm>
          <a:off x="533400" y="3581400"/>
          <a:ext cx="2438400" cy="2921000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</a:tblGrid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G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DS,ON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3092</TotalTime>
  <Words>141</Words>
  <Application>Microsoft Office PowerPoint</Application>
  <PresentationFormat>On-screen Show (4:3)</PresentationFormat>
  <Paragraphs>100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Arial</vt:lpstr>
      <vt:lpstr>Symbol</vt:lpstr>
      <vt:lpstr>Office Theme</vt:lpstr>
      <vt:lpstr>Slide 1</vt:lpstr>
      <vt:lpstr>Part 1</vt:lpstr>
      <vt:lpstr>Part 2</vt:lpstr>
      <vt:lpstr>Part 3</vt:lpstr>
      <vt:lpstr>Part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ksjp</dc:creator>
  <cp:lastModifiedBy>Kris Pister</cp:lastModifiedBy>
  <cp:revision>8</cp:revision>
  <dcterms:created xsi:type="dcterms:W3CDTF">2012-02-08T19:56:51Z</dcterms:created>
  <dcterms:modified xsi:type="dcterms:W3CDTF">2012-02-11T21:35:04Z</dcterms:modified>
</cp:coreProperties>
</file>