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1039" autoAdjust="0"/>
  </p:normalViewPr>
  <p:slideViewPr>
    <p:cSldViewPr>
      <p:cViewPr varScale="1">
        <p:scale>
          <a:sx n="78" d="100"/>
          <a:sy n="78" d="100"/>
        </p:scale>
        <p:origin x="-1570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8B08B9-5A04-4044-A9CF-26E362CC3E14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8103C0-EBBE-4BAB-A1C2-03F8CB2815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3234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&lt;100&gt;</a:t>
            </a:r>
            <a:r>
              <a:rPr lang="en-US" baseline="0" dirty="0" smtClean="0"/>
              <a:t> equivalent directions for [100], [010] and [001]</a:t>
            </a:r>
            <a:r>
              <a:rPr lang="en-US" dirty="0" smtClean="0"/>
              <a:t> </a:t>
            </a:r>
          </a:p>
          <a:p>
            <a:r>
              <a:rPr lang="en-US" baseline="0" dirty="0" smtClean="0"/>
              <a:t>&lt;110&gt; equivalent directions for [110], [101] and [011]</a:t>
            </a:r>
            <a:endParaRPr lang="en-US" dirty="0" smtClean="0"/>
          </a:p>
          <a:p>
            <a:r>
              <a:rPr lang="en-US" sz="1200" b="0" i="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Give examples of Miller indices for the &lt;100&gt;, &lt;110&gt;, and &lt;111&gt; directions</a:t>
            </a:r>
            <a:endParaRPr lang="en-US" smtClean="0"/>
          </a:p>
          <a:p>
            <a:r>
              <a:rPr lang="en-US" dirty="0" smtClean="0"/>
              <a:t>[ h k l]: projection to</a:t>
            </a:r>
            <a:r>
              <a:rPr lang="en-US" baseline="0" dirty="0" smtClean="0"/>
              <a:t> each axis.</a:t>
            </a:r>
          </a:p>
          <a:p>
            <a:r>
              <a:rPr lang="en-US" baseline="0" dirty="0" smtClean="0"/>
              <a:t>[h k l ] crystal direction </a:t>
            </a:r>
            <a:r>
              <a:rPr lang="en-US" dirty="0" smtClean="0"/>
              <a:t>┴ (h k l) crystal</a:t>
            </a:r>
            <a:r>
              <a:rPr lang="en-US" baseline="0" dirty="0" smtClean="0"/>
              <a:t> plane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103C0-EBBE-4BAB-A1C2-03F8CB28150C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show that </a:t>
            </a:r>
            <a:r>
              <a:rPr lang="en-US" dirty="0" err="1" smtClean="0"/>
              <a:t>ni</a:t>
            </a:r>
            <a:r>
              <a:rPr lang="en-US" dirty="0" smtClean="0"/>
              <a:t> for Si is a very sensitive function of temperature, and discuss why this is the case;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103C0-EBBE-4BAB-A1C2-03F8CB28150C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E2106-88D2-42C9-95A4-ADE98A7C105D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F5A61-C4AC-4D13-AD51-6DAD4D1A66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E2106-88D2-42C9-95A4-ADE98A7C105D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F5A61-C4AC-4D13-AD51-6DAD4D1A66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E2106-88D2-42C9-95A4-ADE98A7C105D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F5A61-C4AC-4D13-AD51-6DAD4D1A66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E2106-88D2-42C9-95A4-ADE98A7C105D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F5A61-C4AC-4D13-AD51-6DAD4D1A66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E2106-88D2-42C9-95A4-ADE98A7C105D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F5A61-C4AC-4D13-AD51-6DAD4D1A66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E2106-88D2-42C9-95A4-ADE98A7C105D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F5A61-C4AC-4D13-AD51-6DAD4D1A66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E2106-88D2-42C9-95A4-ADE98A7C105D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F5A61-C4AC-4D13-AD51-6DAD4D1A66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E2106-88D2-42C9-95A4-ADE98A7C105D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F5A61-C4AC-4D13-AD51-6DAD4D1A66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E2106-88D2-42C9-95A4-ADE98A7C105D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F5A61-C4AC-4D13-AD51-6DAD4D1A66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E2106-88D2-42C9-95A4-ADE98A7C105D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F5A61-C4AC-4D13-AD51-6DAD4D1A66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E2106-88D2-42C9-95A4-ADE98A7C105D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F5A61-C4AC-4D13-AD51-6DAD4D1A66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BE2106-88D2-42C9-95A4-ADE98A7C105D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4F5A61-C4AC-4D13-AD51-6DAD4D1A66D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52600" y="1600200"/>
            <a:ext cx="5715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/>
              <a:t>EE130/230A Discussion 1</a:t>
            </a:r>
            <a:endParaRPr lang="en-US" sz="4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590800" y="4114800"/>
            <a:ext cx="373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/>
              <a:t>Peng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Zheng</a:t>
            </a:r>
            <a:endParaRPr lang="en-US" sz="3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Crystallographic Notation</a:t>
            </a:r>
          </a:p>
        </p:txBody>
      </p:sp>
      <p:pic>
        <p:nvPicPr>
          <p:cNvPr id="12291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2678113"/>
            <a:ext cx="4819650" cy="34861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</p:pic>
      <p:graphicFrame>
        <p:nvGraphicFramePr>
          <p:cNvPr id="211973" name="Group 5"/>
          <p:cNvGraphicFramePr>
            <a:graphicFrameLocks noGrp="1"/>
          </p:cNvGraphicFramePr>
          <p:nvPr/>
        </p:nvGraphicFramePr>
        <p:xfrm>
          <a:off x="3581400" y="1447800"/>
          <a:ext cx="5105400" cy="2286000"/>
        </p:xfrm>
        <a:graphic>
          <a:graphicData uri="http://schemas.openxmlformats.org/drawingml/2006/table">
            <a:tbl>
              <a:tblPr/>
              <a:tblGrid>
                <a:gridCol w="1468438"/>
                <a:gridCol w="3636962"/>
              </a:tblGrid>
              <a:tr h="2889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Notation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Interpretation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29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</a:t>
                      </a:r>
                      <a:r>
                        <a:rPr kumimoji="0" lang="en-US" alt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h k l </a:t>
                      </a: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crystal plane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3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{</a:t>
                      </a:r>
                      <a:r>
                        <a:rPr kumimoji="0" lang="en-US" alt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h k l </a:t>
                      </a: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}</a:t>
                      </a:r>
                      <a:endParaRPr kumimoji="0" lang="en-US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equivalent planes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29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[</a:t>
                      </a:r>
                      <a:r>
                        <a:rPr kumimoji="0" lang="en-US" alt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h k l </a:t>
                      </a: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]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crystal direction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3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&lt;</a:t>
                      </a:r>
                      <a:r>
                        <a:rPr kumimoji="0" lang="en-US" alt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h k l </a:t>
                      </a: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&gt;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equivalent directions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1993" name="Text Box 25"/>
          <p:cNvSpPr txBox="1">
            <a:spLocks noChangeArrowheads="1"/>
          </p:cNvSpPr>
          <p:nvPr/>
        </p:nvSpPr>
        <p:spPr bwMode="auto">
          <a:xfrm>
            <a:off x="4127500" y="3878263"/>
            <a:ext cx="3994150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 i="1" dirty="0">
                <a:latin typeface="+mj-lt"/>
              </a:rPr>
              <a:t>h</a:t>
            </a:r>
            <a:r>
              <a:rPr lang="en-US" sz="2400" b="1" dirty="0">
                <a:latin typeface="+mj-lt"/>
              </a:rPr>
              <a:t>: inverse </a:t>
            </a:r>
            <a:r>
              <a:rPr lang="en-US" sz="2400" b="1" i="1" dirty="0">
                <a:latin typeface="+mj-lt"/>
              </a:rPr>
              <a:t>x</a:t>
            </a:r>
            <a:r>
              <a:rPr lang="en-US" sz="2400" b="1" dirty="0">
                <a:latin typeface="+mj-lt"/>
              </a:rPr>
              <a:t>-intercept of plane</a:t>
            </a:r>
          </a:p>
          <a:p>
            <a:pPr>
              <a:defRPr/>
            </a:pPr>
            <a:r>
              <a:rPr lang="en-US" sz="2400" b="1" i="1" dirty="0">
                <a:latin typeface="+mj-lt"/>
              </a:rPr>
              <a:t>k</a:t>
            </a:r>
            <a:r>
              <a:rPr lang="en-US" sz="2400" b="1" dirty="0">
                <a:latin typeface="+mj-lt"/>
              </a:rPr>
              <a:t>: inverse </a:t>
            </a:r>
            <a:r>
              <a:rPr lang="en-US" sz="2400" b="1" i="1" dirty="0">
                <a:latin typeface="+mj-lt"/>
              </a:rPr>
              <a:t>y</a:t>
            </a:r>
            <a:r>
              <a:rPr lang="en-US" sz="2400" b="1" dirty="0">
                <a:latin typeface="+mj-lt"/>
              </a:rPr>
              <a:t>-intercept of plane</a:t>
            </a:r>
          </a:p>
          <a:p>
            <a:pPr>
              <a:defRPr/>
            </a:pPr>
            <a:r>
              <a:rPr lang="en-US" sz="2400" b="1" i="1" dirty="0">
                <a:latin typeface="+mj-lt"/>
              </a:rPr>
              <a:t>l</a:t>
            </a:r>
            <a:r>
              <a:rPr lang="en-US" sz="2400" b="1" dirty="0">
                <a:latin typeface="+mj-lt"/>
              </a:rPr>
              <a:t>: inverse </a:t>
            </a:r>
            <a:r>
              <a:rPr lang="en-US" sz="2400" b="1" i="1" dirty="0">
                <a:latin typeface="+mj-lt"/>
              </a:rPr>
              <a:t>z</a:t>
            </a:r>
            <a:r>
              <a:rPr lang="en-US" sz="2400" b="1" dirty="0">
                <a:latin typeface="+mj-lt"/>
              </a:rPr>
              <a:t>-intercept of plane</a:t>
            </a:r>
          </a:p>
        </p:txBody>
      </p:sp>
      <p:sp>
        <p:nvSpPr>
          <p:cNvPr id="211994" name="Text Box 26"/>
          <p:cNvSpPr txBox="1">
            <a:spLocks noChangeArrowheads="1"/>
          </p:cNvSpPr>
          <p:nvPr/>
        </p:nvSpPr>
        <p:spPr bwMode="auto">
          <a:xfrm>
            <a:off x="3776663" y="5045075"/>
            <a:ext cx="522605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b="1">
                <a:latin typeface="+mj-lt"/>
              </a:rPr>
              <a:t>(Intercept values are in multiples of the lattice constant;</a:t>
            </a:r>
          </a:p>
          <a:p>
            <a:pPr>
              <a:defRPr/>
            </a:pPr>
            <a:r>
              <a:rPr lang="en-US" sz="1600" b="1" i="1">
                <a:latin typeface="+mj-lt"/>
              </a:rPr>
              <a:t>h</a:t>
            </a:r>
            <a:r>
              <a:rPr lang="en-US" sz="1600" b="1">
                <a:latin typeface="+mj-lt"/>
              </a:rPr>
              <a:t>, </a:t>
            </a:r>
            <a:r>
              <a:rPr lang="en-US" sz="1600" b="1" i="1">
                <a:latin typeface="+mj-lt"/>
              </a:rPr>
              <a:t>k</a:t>
            </a:r>
            <a:r>
              <a:rPr lang="en-US" sz="1600" b="1">
                <a:latin typeface="+mj-lt"/>
              </a:rPr>
              <a:t> and </a:t>
            </a:r>
            <a:r>
              <a:rPr lang="en-US" sz="1600" b="1" i="1">
                <a:latin typeface="+mj-lt"/>
              </a:rPr>
              <a:t>l</a:t>
            </a:r>
            <a:r>
              <a:rPr lang="en-US" sz="1600" b="1">
                <a:latin typeface="+mj-lt"/>
              </a:rPr>
              <a:t> are reduced to 3 integers having the same ratio.)</a:t>
            </a:r>
          </a:p>
        </p:txBody>
      </p:sp>
      <p:sp>
        <p:nvSpPr>
          <p:cNvPr id="211995" name="Text Box 27"/>
          <p:cNvSpPr txBox="1">
            <a:spLocks noChangeArrowheads="1"/>
          </p:cNvSpPr>
          <p:nvPr/>
        </p:nvSpPr>
        <p:spPr bwMode="auto">
          <a:xfrm>
            <a:off x="381000" y="1371600"/>
            <a:ext cx="2297113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 dirty="0">
                <a:latin typeface="+mj-lt"/>
              </a:rPr>
              <a:t>Miller Indices:</a:t>
            </a:r>
          </a:p>
        </p:txBody>
      </p:sp>
      <p:sp>
        <p:nvSpPr>
          <p:cNvPr id="12315" name="TextBox 27"/>
          <p:cNvSpPr txBox="1">
            <a:spLocks noChangeArrowheads="1"/>
          </p:cNvSpPr>
          <p:nvPr/>
        </p:nvSpPr>
        <p:spPr bwMode="auto">
          <a:xfrm>
            <a:off x="3886200" y="6477000"/>
            <a:ext cx="14271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1400" dirty="0">
                <a:latin typeface="Calibri" pitchFamily="34" charset="0"/>
              </a:rPr>
              <a:t>Lecture 1, Slide </a:t>
            </a:r>
            <a:fld id="{8209E3E5-D1EE-4939-878F-B37C4CE4E2C7}" type="slidenum">
              <a:rPr lang="en-US" altLang="en-US" sz="1400">
                <a:latin typeface="Calibri" pitchFamily="34" charset="0"/>
              </a:rPr>
              <a:pPr/>
              <a:t>2</a:t>
            </a:fld>
            <a:endParaRPr lang="en-US" altLang="en-US" sz="1400" dirty="0">
              <a:latin typeface="Calibri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33388" y="6477000"/>
            <a:ext cx="1774825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+mn-lt"/>
              </a:rPr>
              <a:t>EE130/230A Fall 2013</a:t>
            </a:r>
          </a:p>
        </p:txBody>
      </p:sp>
      <p:pic>
        <p:nvPicPr>
          <p:cNvPr id="3" name="Ink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1288" y="5129213"/>
            <a:ext cx="4570412" cy="201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Ink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92138" y="1968500"/>
            <a:ext cx="6630987" cy="397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 preferRelativeResize="0">
            <a:picLocks noChangeAspect="1" noChangeArrowheads="1"/>
          </p:cNvPicPr>
          <p:nvPr/>
        </p:nvPicPr>
        <p:blipFill>
          <a:blip r:embed="rId2" cstate="print"/>
          <a:srcRect l="65060"/>
          <a:stretch>
            <a:fillRect/>
          </a:stretch>
        </p:blipFill>
        <p:spPr bwMode="auto">
          <a:xfrm>
            <a:off x="1219200" y="4191000"/>
            <a:ext cx="2489788" cy="25854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14800" y="4438650"/>
            <a:ext cx="2819400" cy="2343150"/>
          </a:xfrm>
          <a:prstGeom prst="rect">
            <a:avLst/>
          </a:prstGeom>
        </p:spPr>
      </p:pic>
      <p:pic>
        <p:nvPicPr>
          <p:cNvPr id="8" name="Picture 7" descr="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04800" y="914400"/>
            <a:ext cx="8705850" cy="341947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295400" y="381000"/>
            <a:ext cx="655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Areal Density of Atoms for the (111) Plane</a:t>
            </a:r>
            <a:endParaRPr lang="en-US" sz="28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Intrinsic Carrier Concentration, </a:t>
            </a:r>
            <a:r>
              <a:rPr lang="en-US" altLang="en-US" i="1" smtClean="0"/>
              <a:t>n</a:t>
            </a:r>
            <a:r>
              <a:rPr lang="en-US" altLang="en-US" baseline="-25000" smtClean="0"/>
              <a:t>i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457200" y="3733800"/>
            <a:ext cx="3733800" cy="2316163"/>
          </a:xfrm>
        </p:spPr>
        <p:txBody>
          <a:bodyPr/>
          <a:lstStyle/>
          <a:p>
            <a:pPr marL="225425" indent="-225425" eaLnBrk="1" hangingPunct="1"/>
            <a:r>
              <a:rPr lang="en-US" altLang="en-US" sz="2800" smtClean="0"/>
              <a:t>At temperatures &gt; 0 K, some electrons will be freed from covalent bonds, resulting in electron-hole pairs.</a:t>
            </a:r>
          </a:p>
        </p:txBody>
      </p:sp>
      <p:sp>
        <p:nvSpPr>
          <p:cNvPr id="214019" name="Text Box 3"/>
          <p:cNvSpPr txBox="1">
            <a:spLocks noChangeArrowheads="1"/>
          </p:cNvSpPr>
          <p:nvPr/>
        </p:nvSpPr>
        <p:spPr bwMode="auto">
          <a:xfrm>
            <a:off x="3457575" y="5943600"/>
            <a:ext cx="5457825" cy="461963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n-US" sz="2400" b="1" dirty="0">
                <a:latin typeface="+mj-lt"/>
                <a:sym typeface="Symbol" pitchFamily="18" charset="2"/>
              </a:rPr>
              <a:t>For Si: </a:t>
            </a:r>
            <a:r>
              <a:rPr lang="en-US" sz="2400" b="1" i="1" dirty="0" err="1">
                <a:latin typeface="+mj-lt"/>
                <a:sym typeface="Symbol" pitchFamily="18" charset="2"/>
              </a:rPr>
              <a:t>n</a:t>
            </a:r>
            <a:r>
              <a:rPr lang="en-US" sz="2400" b="1" baseline="-25000" dirty="0" err="1">
                <a:latin typeface="+mj-lt"/>
                <a:sym typeface="Symbol" pitchFamily="18" charset="2"/>
              </a:rPr>
              <a:t>i</a:t>
            </a:r>
            <a:r>
              <a:rPr lang="en-US" sz="2400" b="1" dirty="0">
                <a:latin typeface="+mj-lt"/>
                <a:sym typeface="Symbol" pitchFamily="18" charset="2"/>
              </a:rPr>
              <a:t> </a:t>
            </a:r>
            <a:r>
              <a:rPr lang="en-US" sz="2400" b="1" dirty="0">
                <a:latin typeface="+mj-lt"/>
              </a:rPr>
              <a:t> 10</a:t>
            </a:r>
            <a:r>
              <a:rPr lang="en-US" sz="2400" b="1" baseline="30000" dirty="0">
                <a:latin typeface="+mj-lt"/>
              </a:rPr>
              <a:t>10</a:t>
            </a:r>
            <a:r>
              <a:rPr lang="en-US" sz="2400" b="1" dirty="0">
                <a:latin typeface="+mj-lt"/>
              </a:rPr>
              <a:t> cm</a:t>
            </a:r>
            <a:r>
              <a:rPr lang="en-US" sz="2400" b="1" baseline="30000" dirty="0">
                <a:latin typeface="+mj-lt"/>
              </a:rPr>
              <a:t>-3</a:t>
            </a:r>
            <a:r>
              <a:rPr lang="en-US" sz="2400" b="1" dirty="0">
                <a:latin typeface="+mj-lt"/>
              </a:rPr>
              <a:t> at room temperature</a:t>
            </a:r>
          </a:p>
        </p:txBody>
      </p:sp>
      <p:pic>
        <p:nvPicPr>
          <p:cNvPr id="18437" name="Picture 2" descr="http://www.tf.uni-kiel.de/matwis/amat/semi_en/kap_2/illustr/n_intrin_temp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19600" y="1327150"/>
            <a:ext cx="4486275" cy="446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8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1447800"/>
            <a:ext cx="30480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439" name="Text Box 5"/>
          <p:cNvSpPr txBox="1">
            <a:spLocks noChangeArrowheads="1"/>
          </p:cNvSpPr>
          <p:nvPr/>
        </p:nvSpPr>
        <p:spPr bwMode="auto">
          <a:xfrm>
            <a:off x="2622550" y="1828800"/>
            <a:ext cx="1568450" cy="307975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tIns="0" bIns="0">
            <a:spAutoFit/>
          </a:bodyPr>
          <a:lstStyle/>
          <a:p>
            <a:r>
              <a:rPr lang="en-US" altLang="en-US" sz="2000" b="1"/>
              <a:t>conduction</a:t>
            </a:r>
          </a:p>
        </p:txBody>
      </p:sp>
      <p:sp>
        <p:nvSpPr>
          <p:cNvPr id="18440" name="TextBox 13"/>
          <p:cNvSpPr txBox="1">
            <a:spLocks noChangeArrowheads="1"/>
          </p:cNvSpPr>
          <p:nvPr/>
        </p:nvSpPr>
        <p:spPr bwMode="auto">
          <a:xfrm>
            <a:off x="3886200" y="6477000"/>
            <a:ext cx="154781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1400">
                <a:latin typeface="Calibri" pitchFamily="34" charset="0"/>
              </a:rPr>
              <a:t>Lecture 1, Slide </a:t>
            </a:r>
            <a:fld id="{E96F8F38-E2A8-4346-9BA3-BE6C26C63981}" type="slidenum">
              <a:rPr lang="en-US" altLang="en-US" sz="1400">
                <a:latin typeface="Calibri" pitchFamily="34" charset="0"/>
              </a:rPr>
              <a:pPr/>
              <a:t>4</a:t>
            </a:fld>
            <a:endParaRPr lang="en-US" altLang="en-US" sz="1400">
              <a:latin typeface="Calibri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33388" y="6477000"/>
            <a:ext cx="1774825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+mn-lt"/>
              </a:rPr>
              <a:t>EE130/230A Fall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4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4019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Intrinsic Carrier Concentration</a:t>
            </a:r>
          </a:p>
        </p:txBody>
      </p:sp>
      <p:graphicFrame>
        <p:nvGraphicFramePr>
          <p:cNvPr id="1331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5704375"/>
              </p:ext>
            </p:extLst>
          </p:nvPr>
        </p:nvGraphicFramePr>
        <p:xfrm>
          <a:off x="2208213" y="1219200"/>
          <a:ext cx="4597400" cy="15329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Equation" r:id="rId4" imgW="2158920" imgH="761760" progId="Equation.3">
                  <p:embed/>
                </p:oleObj>
              </mc:Choice>
              <mc:Fallback>
                <p:oleObj name="Equation" r:id="rId4" imgW="2158920" imgH="7617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8213" y="1219200"/>
                        <a:ext cx="4597400" cy="1532929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7" name="TextBox 9"/>
          <p:cNvSpPr txBox="1">
            <a:spLocks noChangeArrowheads="1"/>
          </p:cNvSpPr>
          <p:nvPr/>
        </p:nvSpPr>
        <p:spPr bwMode="auto">
          <a:xfrm>
            <a:off x="3886200" y="6477000"/>
            <a:ext cx="15192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1400">
                <a:latin typeface="Calibri" pitchFamily="34" charset="0"/>
              </a:rPr>
              <a:t>Lecture 3, Slide </a:t>
            </a:r>
            <a:fld id="{930484E8-B8E3-4E92-A59D-7F787BA06117}" type="slidenum">
              <a:rPr lang="en-US" altLang="en-US" sz="1400">
                <a:latin typeface="Calibri" pitchFamily="34" charset="0"/>
              </a:rPr>
              <a:pPr/>
              <a:t>5</a:t>
            </a:fld>
            <a:endParaRPr lang="en-US" altLang="en-US" sz="1400">
              <a:latin typeface="Calibri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143000" y="4953000"/>
          <a:ext cx="6781800" cy="1371600"/>
        </p:xfrm>
        <a:graphic>
          <a:graphicData uri="http://schemas.openxmlformats.org/drawingml/2006/table">
            <a:tbl>
              <a:tblPr/>
              <a:tblGrid>
                <a:gridCol w="1525588"/>
                <a:gridCol w="1752600"/>
                <a:gridCol w="1751012"/>
                <a:gridCol w="17526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GaAs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</a:t>
                      </a:r>
                      <a:r>
                        <a:rPr kumimoji="0" lang="en-US" altLang="en-US" sz="2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</a:t>
                      </a: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(cm</a:t>
                      </a:r>
                      <a:r>
                        <a:rPr kumimoji="0" lang="en-US" altLang="en-US" sz="2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-3</a:t>
                      </a: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)</a:t>
                      </a:r>
                      <a:endParaRPr kumimoji="0" lang="en-US" altLang="en-US" sz="24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2.82 × 10</a:t>
                      </a:r>
                      <a:r>
                        <a:rPr kumimoji="0" lang="en-US" altLang="en-US" sz="2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1.05 × 10</a:t>
                      </a:r>
                      <a:r>
                        <a:rPr kumimoji="0" lang="en-US" altLang="en-US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4.37</a:t>
                      </a: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× 10</a:t>
                      </a:r>
                      <a:r>
                        <a:rPr kumimoji="0" lang="en-US" altLang="en-US" sz="2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</a:t>
                      </a:r>
                      <a:r>
                        <a:rPr kumimoji="0" lang="en-US" altLang="en-US" sz="2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v</a:t>
                      </a: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(cm</a:t>
                      </a:r>
                      <a:r>
                        <a:rPr kumimoji="0" lang="en-US" altLang="en-US" sz="2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-3</a:t>
                      </a: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)</a:t>
                      </a:r>
                      <a:endParaRPr kumimoji="0" lang="en-US" altLang="en-US" sz="24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1.83</a:t>
                      </a: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× 10</a:t>
                      </a:r>
                      <a:r>
                        <a:rPr kumimoji="0" lang="en-US" altLang="en-US" sz="2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3.92</a:t>
                      </a: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× 10</a:t>
                      </a:r>
                      <a:r>
                        <a:rPr kumimoji="0" lang="en-US" altLang="en-US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8.12</a:t>
                      </a: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× 10</a:t>
                      </a:r>
                      <a:r>
                        <a:rPr kumimoji="0" lang="en-US" altLang="en-US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914400" y="4495800"/>
            <a:ext cx="7300913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 dirty="0">
                <a:latin typeface="+mj-lt"/>
              </a:rPr>
              <a:t>Effective Densities of States at the Band Edges (@ 300K)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33388" y="6477000"/>
            <a:ext cx="1774825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>
                <a:latin typeface="+mn-lt"/>
              </a:rPr>
              <a:t>EE130/230A </a:t>
            </a:r>
            <a:r>
              <a:rPr lang="en-US" sz="1400" dirty="0">
                <a:latin typeface="+mn-lt"/>
              </a:rPr>
              <a:t>Fall 2013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61417" y="3810000"/>
            <a:ext cx="670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10% change in T, ~1 order of magnitude change in </a:t>
            </a:r>
            <a:r>
              <a:rPr lang="en-US" sz="2000" b="1" i="1" dirty="0" err="1" smtClean="0">
                <a:sym typeface="Symbol" pitchFamily="18" charset="2"/>
              </a:rPr>
              <a:t>n</a:t>
            </a:r>
            <a:r>
              <a:rPr lang="en-US" sz="2000" b="1" baseline="-25000" dirty="0" err="1" smtClean="0">
                <a:sym typeface="Symbol" pitchFamily="18" charset="2"/>
              </a:rPr>
              <a:t>i</a:t>
            </a:r>
            <a:r>
              <a:rPr lang="en-US" sz="2000" b="1" baseline="-25000" dirty="0" smtClean="0">
                <a:sym typeface="Symbol" pitchFamily="18" charset="2"/>
              </a:rPr>
              <a:t>.</a:t>
            </a:r>
          </a:p>
          <a:p>
            <a:pPr algn="ctr"/>
            <a:r>
              <a:rPr lang="en-US" sz="2000" b="1" i="1" dirty="0" err="1">
                <a:sym typeface="Symbol" pitchFamily="18" charset="2"/>
              </a:rPr>
              <a:t>n</a:t>
            </a:r>
            <a:r>
              <a:rPr lang="en-US" sz="2000" b="1" baseline="-25000" dirty="0" err="1">
                <a:sym typeface="Symbol" pitchFamily="18" charset="2"/>
              </a:rPr>
              <a:t>i</a:t>
            </a:r>
            <a:r>
              <a:rPr lang="en-US" sz="2000" b="1" baseline="-25000" dirty="0">
                <a:sym typeface="Symbol" pitchFamily="18" charset="2"/>
              </a:rPr>
              <a:t> </a:t>
            </a:r>
            <a:r>
              <a:rPr lang="en-US" sz="2000" b="1" baseline="-25000" dirty="0" smtClean="0">
                <a:sym typeface="Symbol" pitchFamily="18" charset="2"/>
              </a:rPr>
              <a:t> </a:t>
            </a:r>
            <a:r>
              <a:rPr lang="en-US" sz="2000" dirty="0">
                <a:sym typeface="Symbol" pitchFamily="18" charset="2"/>
              </a:rPr>
              <a:t>for</a:t>
            </a:r>
            <a:r>
              <a:rPr lang="en-US" sz="2000" b="1" dirty="0" smtClean="0">
                <a:sym typeface="Symbol" pitchFamily="18" charset="2"/>
              </a:rPr>
              <a:t> </a:t>
            </a:r>
            <a:r>
              <a:rPr lang="en-US" sz="2000" dirty="0" smtClean="0"/>
              <a:t>Si </a:t>
            </a:r>
            <a:r>
              <a:rPr lang="en-US" sz="2000" dirty="0"/>
              <a:t>is a very sensitive function of </a:t>
            </a:r>
            <a:r>
              <a:rPr lang="en-US" sz="2000" dirty="0" smtClean="0"/>
              <a:t>temperature.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2472717" y="2362706"/>
            <a:ext cx="36830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 = 300K, </a:t>
            </a:r>
            <a:r>
              <a:rPr lang="en-US" sz="2800" i="1" dirty="0" err="1" smtClean="0">
                <a:sym typeface="Symbol" pitchFamily="18" charset="2"/>
              </a:rPr>
              <a:t>n</a:t>
            </a:r>
            <a:r>
              <a:rPr lang="en-US" sz="2800" baseline="-25000" dirty="0" err="1" smtClean="0">
                <a:sym typeface="Symbol" pitchFamily="18" charset="2"/>
              </a:rPr>
              <a:t>i</a:t>
            </a:r>
            <a:r>
              <a:rPr lang="en-US" sz="2800" baseline="-25000" dirty="0" smtClean="0">
                <a:sym typeface="Symbol" pitchFamily="18" charset="2"/>
              </a:rPr>
              <a:t> </a:t>
            </a:r>
            <a:r>
              <a:rPr lang="en-US" sz="2800" dirty="0" smtClean="0">
                <a:sym typeface="Symbol" pitchFamily="18" charset="2"/>
              </a:rPr>
              <a:t>= 1.0</a:t>
            </a:r>
            <a:r>
              <a:rPr lang="en-US" altLang="en-US" sz="2800" dirty="0" smtClean="0">
                <a:latin typeface="Calibri" pitchFamily="34" charset="0"/>
              </a:rPr>
              <a:t>× 10</a:t>
            </a:r>
            <a:r>
              <a:rPr lang="en-US" altLang="en-US" sz="2800" baseline="30000" dirty="0" smtClean="0">
                <a:latin typeface="Calibri" pitchFamily="34" charset="0"/>
              </a:rPr>
              <a:t>10</a:t>
            </a:r>
          </a:p>
          <a:p>
            <a:r>
              <a:rPr lang="en-US" sz="2800" dirty="0" smtClean="0"/>
              <a:t>T </a:t>
            </a:r>
            <a:r>
              <a:rPr lang="en-US" sz="2800" dirty="0"/>
              <a:t>= </a:t>
            </a:r>
            <a:r>
              <a:rPr lang="en-US" sz="2800" dirty="0" smtClean="0"/>
              <a:t>330K</a:t>
            </a:r>
            <a:r>
              <a:rPr lang="en-US" sz="2800" dirty="0"/>
              <a:t>, </a:t>
            </a:r>
            <a:r>
              <a:rPr lang="en-US" sz="2800" i="1" dirty="0" err="1">
                <a:sym typeface="Symbol" pitchFamily="18" charset="2"/>
              </a:rPr>
              <a:t>n</a:t>
            </a:r>
            <a:r>
              <a:rPr lang="en-US" sz="2800" baseline="-25000" dirty="0" err="1">
                <a:sym typeface="Symbol" pitchFamily="18" charset="2"/>
              </a:rPr>
              <a:t>i</a:t>
            </a:r>
            <a:r>
              <a:rPr lang="en-US" sz="2800" baseline="-25000" dirty="0">
                <a:sym typeface="Symbol" pitchFamily="18" charset="2"/>
              </a:rPr>
              <a:t> </a:t>
            </a:r>
            <a:r>
              <a:rPr lang="en-US" sz="2800" dirty="0">
                <a:sym typeface="Symbol" pitchFamily="18" charset="2"/>
              </a:rPr>
              <a:t>= </a:t>
            </a:r>
            <a:r>
              <a:rPr lang="en-US" sz="2800" dirty="0" smtClean="0">
                <a:sym typeface="Symbol" pitchFamily="18" charset="2"/>
              </a:rPr>
              <a:t>7.1</a:t>
            </a:r>
            <a:r>
              <a:rPr lang="en-US" altLang="en-US" sz="2800" dirty="0" smtClean="0">
                <a:latin typeface="Calibri" pitchFamily="34" charset="0"/>
              </a:rPr>
              <a:t>× 10</a:t>
            </a:r>
            <a:r>
              <a:rPr lang="en-US" altLang="en-US" sz="2800" baseline="30000" dirty="0" smtClean="0">
                <a:latin typeface="Calibri" pitchFamily="34" charset="0"/>
              </a:rPr>
              <a:t>10</a:t>
            </a:r>
          </a:p>
          <a:p>
            <a:r>
              <a:rPr lang="en-US" sz="2800" dirty="0"/>
              <a:t>T = </a:t>
            </a:r>
            <a:r>
              <a:rPr lang="en-US" sz="2800" dirty="0" smtClean="0"/>
              <a:t>270K</a:t>
            </a:r>
            <a:r>
              <a:rPr lang="en-US" sz="2800" dirty="0"/>
              <a:t>, </a:t>
            </a:r>
            <a:r>
              <a:rPr lang="en-US" sz="2800" i="1" dirty="0" err="1">
                <a:sym typeface="Symbol" pitchFamily="18" charset="2"/>
              </a:rPr>
              <a:t>n</a:t>
            </a:r>
            <a:r>
              <a:rPr lang="en-US" sz="2800" baseline="-25000" dirty="0" err="1">
                <a:sym typeface="Symbol" pitchFamily="18" charset="2"/>
              </a:rPr>
              <a:t>i</a:t>
            </a:r>
            <a:r>
              <a:rPr lang="en-US" sz="2800" baseline="-25000" dirty="0">
                <a:sym typeface="Symbol" pitchFamily="18" charset="2"/>
              </a:rPr>
              <a:t> </a:t>
            </a:r>
            <a:r>
              <a:rPr lang="en-US" sz="2800" dirty="0">
                <a:sym typeface="Symbol" pitchFamily="18" charset="2"/>
              </a:rPr>
              <a:t>= </a:t>
            </a:r>
            <a:r>
              <a:rPr lang="en-US" sz="2800" dirty="0" smtClean="0">
                <a:sym typeface="Symbol" pitchFamily="18" charset="2"/>
              </a:rPr>
              <a:t>9.2</a:t>
            </a:r>
            <a:r>
              <a:rPr lang="en-US" altLang="en-US" sz="2800" dirty="0" smtClean="0">
                <a:latin typeface="Calibri" pitchFamily="34" charset="0"/>
              </a:rPr>
              <a:t>× 10</a:t>
            </a:r>
            <a:r>
              <a:rPr lang="en-US" altLang="en-US" sz="2800" baseline="30000" dirty="0" smtClean="0">
                <a:latin typeface="Calibri" pitchFamily="34" charset="0"/>
              </a:rPr>
              <a:t>8</a:t>
            </a:r>
            <a:endParaRPr lang="en-US" altLang="en-US" sz="2800" baseline="30000" dirty="0">
              <a:latin typeface="Calibri" pitchFamily="34" charset="0"/>
            </a:endParaRPr>
          </a:p>
          <a:p>
            <a:endParaRPr lang="en-US" altLang="en-US" baseline="30000" dirty="0">
              <a:latin typeface="Calibri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348</Words>
  <Application>Microsoft Office PowerPoint</Application>
  <PresentationFormat>On-screen Show (4:3)</PresentationFormat>
  <Paragraphs>56</Paragraphs>
  <Slides>5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Office Theme</vt:lpstr>
      <vt:lpstr>Microsoft Equation 3.0</vt:lpstr>
      <vt:lpstr>PowerPoint Presentation</vt:lpstr>
      <vt:lpstr>Crystallographic Notation</vt:lpstr>
      <vt:lpstr>PowerPoint Presentation</vt:lpstr>
      <vt:lpstr>Intrinsic Carrier Concentration, ni</vt:lpstr>
      <vt:lpstr>Intrinsic Carrier Concentration</vt:lpstr>
    </vt:vector>
  </TitlesOfParts>
  <Company>Columbia University Medical Center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Peng Zheng</dc:creator>
  <cp:lastModifiedBy>Peng Zheng</cp:lastModifiedBy>
  <cp:revision>11</cp:revision>
  <dcterms:created xsi:type="dcterms:W3CDTF">2013-09-02T07:47:04Z</dcterms:created>
  <dcterms:modified xsi:type="dcterms:W3CDTF">2013-09-03T19:17:36Z</dcterms:modified>
</cp:coreProperties>
</file>