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9" r:id="rId4"/>
    <p:sldId id="260" r:id="rId5"/>
    <p:sldId id="261" r:id="rId6"/>
    <p:sldId id="264" r:id="rId7"/>
    <p:sldId id="257" r:id="rId8"/>
    <p:sldId id="285" r:id="rId9"/>
    <p:sldId id="265" r:id="rId10"/>
    <p:sldId id="266" r:id="rId11"/>
    <p:sldId id="267" r:id="rId12"/>
    <p:sldId id="268" r:id="rId13"/>
    <p:sldId id="269" r:id="rId14"/>
    <p:sldId id="270" r:id="rId15"/>
    <p:sldId id="276" r:id="rId16"/>
    <p:sldId id="274" r:id="rId17"/>
    <p:sldId id="282" r:id="rId18"/>
    <p:sldId id="283" r:id="rId19"/>
    <p:sldId id="272" r:id="rId20"/>
    <p:sldId id="273" r:id="rId21"/>
    <p:sldId id="281" r:id="rId22"/>
    <p:sldId id="277" r:id="rId23"/>
    <p:sldId id="278" r:id="rId24"/>
    <p:sldId id="284" r:id="rId25"/>
    <p:sldId id="279" r:id="rId26"/>
    <p:sldId id="280" r:id="rId2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5">
          <p15:clr>
            <a:srgbClr val="A4A3A4"/>
          </p15:clr>
        </p15:guide>
        <p15:guide id="2" pos="115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81"/>
    <p:restoredTop sz="93680"/>
  </p:normalViewPr>
  <p:slideViewPr>
    <p:cSldViewPr snapToGrid="0" snapToObjects="1">
      <p:cViewPr varScale="1">
        <p:scale>
          <a:sx n="135" d="100"/>
          <a:sy n="135" d="100"/>
        </p:scale>
        <p:origin x="544" y="168"/>
      </p:cViewPr>
      <p:guideLst>
        <p:guide orient="horz" pos="2265"/>
        <p:guide pos="115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082DD-B0B0-DF40-96C6-F1FDC992C6AE}" type="datetimeFigureOut">
              <a:rPr lang="en-US" smtClean="0"/>
              <a:t>12/2/18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382D5-CC5B-6846-BB46-31D3F924D3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43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382D5-CC5B-6846-BB46-31D3F924D3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18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don’t necessarily know that there is one copy of each song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382D5-CC5B-6846-BB46-31D3F924D3A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03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C382D5-CC5B-6846-BB46-31D3F924D3A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23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24D0-6DFD-1A4E-B05B-7CDC8AD6994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5819-DDC8-B34F-9A66-4E5CF3D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88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24D0-6DFD-1A4E-B05B-7CDC8AD6994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5819-DDC8-B34F-9A66-4E5CF3D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5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24D0-6DFD-1A4E-B05B-7CDC8AD6994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5819-DDC8-B34F-9A66-4E5CF3D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14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24D0-6DFD-1A4E-B05B-7CDC8AD6994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5819-DDC8-B34F-9A66-4E5CF3D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33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24D0-6DFD-1A4E-B05B-7CDC8AD6994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5819-DDC8-B34F-9A66-4E5CF3D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22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24D0-6DFD-1A4E-B05B-7CDC8AD6994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5819-DDC8-B34F-9A66-4E5CF3D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6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24D0-6DFD-1A4E-B05B-7CDC8AD6994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5819-DDC8-B34F-9A66-4E5CF3D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75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24D0-6DFD-1A4E-B05B-7CDC8AD6994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5819-DDC8-B34F-9A66-4E5CF3D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8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24D0-6DFD-1A4E-B05B-7CDC8AD6994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5819-DDC8-B34F-9A66-4E5CF3D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6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24D0-6DFD-1A4E-B05B-7CDC8AD6994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5819-DDC8-B34F-9A66-4E5CF3D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150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924D0-6DFD-1A4E-B05B-7CDC8AD6994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75819-DDC8-B34F-9A66-4E5CF3D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09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512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924D0-6DFD-1A4E-B05B-7CDC8AD69949}" type="datetimeFigureOut">
              <a:rPr lang="en-US" smtClean="0"/>
              <a:t>12/2/18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75819-DDC8-B34F-9A66-4E5CF3D79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1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11.emf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6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5" Type="http://schemas.microsoft.com/office/2007/relationships/media" Target="../media/media7.mp4"/><Relationship Id="rId10" Type="http://schemas.openxmlformats.org/officeDocument/2006/relationships/image" Target="../media/image30.png"/><Relationship Id="rId4" Type="http://schemas.openxmlformats.org/officeDocument/2006/relationships/video" Target="../media/media6.mp4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11.emf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9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5" Type="http://schemas.microsoft.com/office/2007/relationships/media" Target="../media/media10.mp4"/><Relationship Id="rId10" Type="http://schemas.openxmlformats.org/officeDocument/2006/relationships/image" Target="../media/image40.png"/><Relationship Id="rId4" Type="http://schemas.openxmlformats.org/officeDocument/2006/relationships/video" Target="../media/media9.mp4"/><Relationship Id="rId9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11.emf"/><Relationship Id="rId4" Type="http://schemas.openxmlformats.org/officeDocument/2006/relationships/image" Target="../media/image4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Orthogonal Matching Pursuit (OMP)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49"/>
            <a:ext cx="6400800" cy="1902447"/>
          </a:xfrm>
        </p:spPr>
        <p:txBody>
          <a:bodyPr>
            <a:normAutofit/>
          </a:bodyPr>
          <a:lstStyle/>
          <a:p>
            <a:r>
              <a:rPr lang="en-US" dirty="0"/>
              <a:t>EE16A (Fall 2018)</a:t>
            </a:r>
          </a:p>
          <a:p>
            <a:r>
              <a:rPr lang="en-US" dirty="0"/>
              <a:t>Discussion 14B</a:t>
            </a:r>
          </a:p>
          <a:p>
            <a:r>
              <a:rPr lang="en-US" i="1" dirty="0"/>
              <a:t>Authored by Grace </a:t>
            </a:r>
            <a:r>
              <a:rPr lang="en-US" i="1" dirty="0" err="1"/>
              <a:t>Kuo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66208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best approx. of </a:t>
            </a:r>
            <a:r>
              <a:rPr lang="en-US" b="1" dirty="0"/>
              <a:t>y </a:t>
            </a:r>
            <a:r>
              <a:rPr lang="en-US" dirty="0"/>
              <a:t>with only        ?  </a:t>
            </a:r>
            <a:endParaRPr lang="en-US" b="1" dirty="0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52" y="1447308"/>
            <a:ext cx="1564554" cy="2525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8790" y="923096"/>
            <a:ext cx="194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song 2 with lag = 7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454206" y="1482157"/>
            <a:ext cx="621886" cy="33954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54206" y="1075496"/>
            <a:ext cx="194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received signal 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002846" y="1170642"/>
            <a:ext cx="194335" cy="0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38" y="1292428"/>
            <a:ext cx="461492" cy="44303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347666" y="1107762"/>
            <a:ext cx="521796" cy="33954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33" y="150813"/>
            <a:ext cx="524794" cy="50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13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69462" y="1388591"/>
            <a:ext cx="468359" cy="26778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Use least squares to find the weights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652" y="1447308"/>
            <a:ext cx="1564554" cy="25255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8790" y="923096"/>
            <a:ext cx="194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song 2 with lag = 7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454206" y="1482157"/>
            <a:ext cx="621886" cy="33954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54206" y="1075496"/>
            <a:ext cx="194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received signal 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002846" y="1170642"/>
            <a:ext cx="194335" cy="0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38" y="1292428"/>
            <a:ext cx="461492" cy="44303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347666" y="1107762"/>
            <a:ext cx="521796" cy="33954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30775" y="2615765"/>
            <a:ext cx="43333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A</a:t>
            </a:r>
          </a:p>
        </p:txBody>
      </p:sp>
      <p:cxnSp>
        <p:nvCxnSpPr>
          <p:cNvPr id="9" name="Straight Arrow Connector 8"/>
          <p:cNvCxnSpPr>
            <a:stCxn id="4" idx="3"/>
          </p:cNvCxnSpPr>
          <p:nvPr/>
        </p:nvCxnSpPr>
        <p:spPr>
          <a:xfrm>
            <a:off x="3564107" y="2908153"/>
            <a:ext cx="305355" cy="34583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89" y="4326073"/>
            <a:ext cx="3568700" cy="5207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30169" y="4372532"/>
            <a:ext cx="1345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= 2.14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68606" y="4674683"/>
            <a:ext cx="2813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(the real coefficient was 2)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048" y="4388223"/>
            <a:ext cx="279400" cy="431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533" y="4270513"/>
            <a:ext cx="279400" cy="4572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48806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How did we do? Find best approx. to </a:t>
            </a:r>
            <a:r>
              <a:rPr lang="en-US" b="1" dirty="0"/>
              <a:t>r</a:t>
            </a:r>
            <a:endParaRPr lang="en-US" dirty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23" y="1383337"/>
            <a:ext cx="2414611" cy="3231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6908" y="785855"/>
            <a:ext cx="11893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song 2 with</a:t>
            </a:r>
          </a:p>
          <a:p>
            <a:r>
              <a:rPr lang="en-US" b="1" dirty="0">
                <a:solidFill>
                  <a:schemeClr val="accent2"/>
                </a:solidFill>
              </a:rPr>
              <a:t>lag = 7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521381" y="1194700"/>
            <a:ext cx="704110" cy="514485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b_iter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075098"/>
            <a:ext cx="4572000" cy="342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46" y="2886236"/>
            <a:ext cx="217402" cy="33598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18109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Calculate the residual/error </a:t>
            </a:r>
            <a:r>
              <a:rPr lang="en-US" b="1" dirty="0"/>
              <a:t>e</a:t>
            </a:r>
            <a:r>
              <a:rPr lang="en-US" dirty="0"/>
              <a:t>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958231" y="301819"/>
            <a:ext cx="31433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30431" y="707514"/>
            <a:ext cx="1144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BACC6"/>
                </a:solidFill>
              </a:rPr>
              <a:t>received signal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1502521" y="1353845"/>
            <a:ext cx="282901" cy="498414"/>
          </a:xfrm>
          <a:prstGeom prst="straightConnector1">
            <a:avLst/>
          </a:prstGeom>
          <a:ln>
            <a:solidFill>
              <a:srgbClr val="4BACC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91639" y="729815"/>
            <a:ext cx="2362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BACC6"/>
                </a:solidFill>
              </a:rPr>
              <a:t>best approximation of </a:t>
            </a:r>
          </a:p>
          <a:p>
            <a:r>
              <a:rPr lang="en-US" dirty="0">
                <a:solidFill>
                  <a:srgbClr val="4BACC6"/>
                </a:solidFill>
              </a:rPr>
              <a:t>received signal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829013" y="1376146"/>
            <a:ext cx="460366" cy="476113"/>
          </a:xfrm>
          <a:prstGeom prst="straightConnector1">
            <a:avLst/>
          </a:prstGeom>
          <a:ln>
            <a:solidFill>
              <a:srgbClr val="4BACC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residual_iter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075098"/>
            <a:ext cx="4572000" cy="3429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657" y="2600680"/>
            <a:ext cx="1841500" cy="431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272" y="2025650"/>
            <a:ext cx="18923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370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Rinse and repeat</a:t>
            </a:r>
            <a:br>
              <a:rPr lang="en-US" b="1" dirty="0"/>
            </a:br>
            <a:r>
              <a:rPr lang="en-US" b="1" dirty="0"/>
              <a:t>(iteration 2)</a:t>
            </a:r>
          </a:p>
        </p:txBody>
      </p:sp>
    </p:spTree>
    <p:extLst>
      <p:ext uri="{BB962C8B-B14F-4D97-AF65-F5344CB8AC3E}">
        <p14:creationId xmlns:p14="http://schemas.microsoft.com/office/powerpoint/2010/main" val="4185636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 Cross-correlate </a:t>
            </a:r>
            <a:r>
              <a:rPr lang="en-US" b="1" dirty="0"/>
              <a:t>e </a:t>
            </a:r>
            <a:r>
              <a:rPr lang="en-US" dirty="0"/>
              <a:t>with all songs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812925" y="334174"/>
            <a:ext cx="21167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4639583" y="205979"/>
            <a:ext cx="490362" cy="624023"/>
          </a:xfrm>
          <a:prstGeom prst="ellipse">
            <a:avLst/>
          </a:prstGeom>
          <a:ln>
            <a:solidFill>
              <a:schemeClr val="accent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c_iter2_b_s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936928"/>
            <a:ext cx="3108960" cy="3889201"/>
          </a:xfrm>
          <a:prstGeom prst="rect">
            <a:avLst/>
          </a:prstGeom>
        </p:spPr>
      </p:pic>
      <p:pic>
        <p:nvPicPr>
          <p:cNvPr id="5" name="cc_iter2_b_s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26080" y="936928"/>
            <a:ext cx="3108960" cy="3889201"/>
          </a:xfrm>
          <a:prstGeom prst="rect">
            <a:avLst/>
          </a:prstGeom>
        </p:spPr>
      </p:pic>
      <p:pic>
        <p:nvPicPr>
          <p:cNvPr id="6" name="cc_iter2_b_s3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5040" y="936928"/>
            <a:ext cx="3108960" cy="388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43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51231"/>
          </a:xfrm>
        </p:spPr>
        <p:txBody>
          <a:bodyPr/>
          <a:lstStyle/>
          <a:p>
            <a:r>
              <a:rPr lang="en-US" dirty="0"/>
              <a:t>2. Find song/shift combo with max correlation</a:t>
            </a:r>
          </a:p>
        </p:txBody>
      </p:sp>
      <p:pic>
        <p:nvPicPr>
          <p:cNvPr id="7" name="Picture 6" descr="Screen Shot 2018-04-22 at 8.55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360"/>
            <a:ext cx="9144000" cy="3909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70013" y="578872"/>
            <a:ext cx="1886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absolute value</a:t>
            </a:r>
          </a:p>
        </p:txBody>
      </p:sp>
      <p:sp>
        <p:nvSpPr>
          <p:cNvPr id="9" name="Oval 8"/>
          <p:cNvSpPr/>
          <p:nvPr/>
        </p:nvSpPr>
        <p:spPr>
          <a:xfrm>
            <a:off x="968151" y="3470919"/>
            <a:ext cx="289188" cy="1081518"/>
          </a:xfrm>
          <a:prstGeom prst="ellipse">
            <a:avLst/>
          </a:prstGeom>
          <a:ln w="38100" cmpd="sng">
            <a:solidFill>
              <a:schemeClr val="accent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2901" y="4552437"/>
            <a:ext cx="194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song 1 with lag = 3</a:t>
            </a:r>
          </a:p>
        </p:txBody>
      </p:sp>
    </p:spTree>
    <p:extLst>
      <p:ext uri="{BB962C8B-B14F-4D97-AF65-F5344CB8AC3E}">
        <p14:creationId xmlns:p14="http://schemas.microsoft.com/office/powerpoint/2010/main" val="3035737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best approx. of </a:t>
            </a:r>
            <a:r>
              <a:rPr lang="en-US" b="1" dirty="0"/>
              <a:t>y </a:t>
            </a:r>
            <a:r>
              <a:rPr lang="en-US" dirty="0"/>
              <a:t>with only       ,       ?  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24698" y="774868"/>
            <a:ext cx="131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song 2 with lag = 7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222743" y="1444829"/>
            <a:ext cx="621886" cy="33954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22743" y="1038168"/>
            <a:ext cx="194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received signal 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785681" y="1102140"/>
            <a:ext cx="194335" cy="0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134835" y="952882"/>
            <a:ext cx="521796" cy="33954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890" y="153408"/>
            <a:ext cx="524794" cy="503802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681" y="178522"/>
            <a:ext cx="524794" cy="503802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631" y="1292428"/>
            <a:ext cx="2566112" cy="27444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18123" y="542129"/>
            <a:ext cx="131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song 1 with lag = 3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501275" y="1038168"/>
            <a:ext cx="185166" cy="383031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64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618003" y="1350863"/>
            <a:ext cx="1068438" cy="26778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879315" y="2578037"/>
            <a:ext cx="3286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A</a:t>
            </a:r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>
            <a:off x="3207942" y="2870425"/>
            <a:ext cx="410060" cy="34583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Use least squares to find the weights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24698" y="774868"/>
            <a:ext cx="131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song 2 with lag = 7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222743" y="1444829"/>
            <a:ext cx="621886" cy="33954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22743" y="1038168"/>
            <a:ext cx="194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received signal 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785681" y="1102140"/>
            <a:ext cx="194335" cy="0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134835" y="952882"/>
            <a:ext cx="521796" cy="33954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631" y="1292428"/>
            <a:ext cx="2566112" cy="27444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18123" y="542129"/>
            <a:ext cx="131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song 1 with lag = 3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501275" y="1038168"/>
            <a:ext cx="185166" cy="383031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89" y="4326073"/>
            <a:ext cx="3568700" cy="520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743" y="4074558"/>
            <a:ext cx="1562938" cy="8660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048" y="4388223"/>
            <a:ext cx="279400" cy="431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533" y="4282273"/>
            <a:ext cx="279400" cy="4572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4186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_ite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38" y="1182125"/>
            <a:ext cx="4572000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How did we do? Find best approx. to </a:t>
            </a:r>
            <a:r>
              <a:rPr lang="en-US" b="1" dirty="0"/>
              <a:t>y</a:t>
            </a:r>
            <a:endParaRPr lang="en-US" dirty="0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67177"/>
            <a:ext cx="3370079" cy="31439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159" y="918825"/>
            <a:ext cx="131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song 2 with lag = 7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06296" y="1096839"/>
            <a:ext cx="521796" cy="33954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50697" y="686086"/>
            <a:ext cx="131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song 1 with lag = 3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533849" y="1182125"/>
            <a:ext cx="185166" cy="383031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53" y="2921516"/>
            <a:ext cx="217402" cy="33598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0631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transmitters, each with a code</a:t>
            </a:r>
          </a:p>
        </p:txBody>
      </p:sp>
      <p:pic>
        <p:nvPicPr>
          <p:cNvPr id="4" name="Picture 3" descr="signal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0" y="1130789"/>
            <a:ext cx="2826327" cy="2119745"/>
          </a:xfrm>
          <a:prstGeom prst="rect">
            <a:avLst/>
          </a:prstGeom>
        </p:spPr>
      </p:pic>
      <p:pic>
        <p:nvPicPr>
          <p:cNvPr id="5" name="Picture 4" descr="signal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81" y="1130789"/>
            <a:ext cx="2826327" cy="2119745"/>
          </a:xfrm>
          <a:prstGeom prst="rect">
            <a:avLst/>
          </a:prstGeom>
        </p:spPr>
      </p:pic>
      <p:pic>
        <p:nvPicPr>
          <p:cNvPr id="6" name="Picture 5" descr="signal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57" y="1130789"/>
            <a:ext cx="2826327" cy="2119745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280" y="3250534"/>
            <a:ext cx="587849" cy="156396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936" y="3250534"/>
            <a:ext cx="587849" cy="1563969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155" y="3250534"/>
            <a:ext cx="587849" cy="156396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17E3D4-3211-C543-8AB9-EB8939315AA4}"/>
              </a:ext>
            </a:extLst>
          </p:cNvPr>
          <p:cNvSpPr/>
          <p:nvPr/>
        </p:nvSpPr>
        <p:spPr>
          <a:xfrm>
            <a:off x="1059171" y="-574581"/>
            <a:ext cx="1296530" cy="263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/>
              <a:t>Message 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C11122-F858-7940-8BE6-F5A441D70685}"/>
              </a:ext>
            </a:extLst>
          </p:cNvPr>
          <p:cNvSpPr/>
          <p:nvPr/>
        </p:nvSpPr>
        <p:spPr>
          <a:xfrm>
            <a:off x="4021756" y="-555300"/>
            <a:ext cx="1296530" cy="263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/>
              <a:t>Message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CABC22-BA00-B744-8081-0D9706782B24}"/>
              </a:ext>
            </a:extLst>
          </p:cNvPr>
          <p:cNvSpPr/>
          <p:nvPr/>
        </p:nvSpPr>
        <p:spPr>
          <a:xfrm>
            <a:off x="7077582" y="-565155"/>
            <a:ext cx="1296530" cy="2639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/>
              <a:t>Message 3</a:t>
            </a:r>
          </a:p>
        </p:txBody>
      </p:sp>
    </p:spTree>
    <p:extLst>
      <p:ext uri="{BB962C8B-B14F-4D97-AF65-F5344CB8AC3E}">
        <p14:creationId xmlns:p14="http://schemas.microsoft.com/office/powerpoint/2010/main" val="2766319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sidual_iter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38" y="1182125"/>
            <a:ext cx="4572000" cy="3429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51231"/>
          </a:xfrm>
        </p:spPr>
        <p:txBody>
          <a:bodyPr/>
          <a:lstStyle/>
          <a:p>
            <a:r>
              <a:rPr lang="en-US" dirty="0"/>
              <a:t>5. Calculate the residual </a:t>
            </a:r>
            <a:r>
              <a:rPr lang="en-US" b="1" dirty="0"/>
              <a:t>e</a:t>
            </a:r>
            <a:r>
              <a:rPr lang="en-US" dirty="0"/>
              <a:t>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487871" y="301819"/>
            <a:ext cx="31433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42420" y="1059642"/>
            <a:ext cx="1144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BACC6"/>
                </a:solidFill>
              </a:rPr>
              <a:t>received signal</a:t>
            </a: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>
            <a:off x="1414510" y="1705973"/>
            <a:ext cx="282901" cy="498414"/>
          </a:xfrm>
          <a:prstGeom prst="straightConnector1">
            <a:avLst/>
          </a:prstGeom>
          <a:ln>
            <a:solidFill>
              <a:srgbClr val="4BACC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03628" y="1081943"/>
            <a:ext cx="2362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BACC6"/>
                </a:solidFill>
              </a:rPr>
              <a:t>best approximation of </a:t>
            </a:r>
          </a:p>
          <a:p>
            <a:r>
              <a:rPr lang="en-US" dirty="0">
                <a:solidFill>
                  <a:srgbClr val="4BACC6"/>
                </a:solidFill>
              </a:rPr>
              <a:t>received signal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741002" y="1728274"/>
            <a:ext cx="460366" cy="476113"/>
          </a:xfrm>
          <a:prstGeom prst="straightConnector1">
            <a:avLst/>
          </a:prstGeom>
          <a:ln>
            <a:solidFill>
              <a:srgbClr val="4BACC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282" y="2941718"/>
            <a:ext cx="1841500" cy="431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825" y="2298700"/>
            <a:ext cx="1892300" cy="5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06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Iteration 3</a:t>
            </a:r>
          </a:p>
        </p:txBody>
      </p:sp>
    </p:spTree>
    <p:extLst>
      <p:ext uri="{BB962C8B-B14F-4D97-AF65-F5344CB8AC3E}">
        <p14:creationId xmlns:p14="http://schemas.microsoft.com/office/powerpoint/2010/main" val="1272166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 Cross-correlate </a:t>
            </a:r>
            <a:r>
              <a:rPr lang="en-US" b="1" dirty="0"/>
              <a:t>e </a:t>
            </a:r>
            <a:r>
              <a:rPr lang="en-US" dirty="0"/>
              <a:t>with all songs</a:t>
            </a:r>
            <a:endParaRPr lang="en-US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812925" y="334174"/>
            <a:ext cx="21167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cc_iter3_b_s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921646"/>
            <a:ext cx="3108960" cy="3889201"/>
          </a:xfrm>
          <a:prstGeom prst="rect">
            <a:avLst/>
          </a:prstGeom>
        </p:spPr>
      </p:pic>
      <p:pic>
        <p:nvPicPr>
          <p:cNvPr id="9" name="cc_iter3_b_s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85103" y="921646"/>
            <a:ext cx="3108960" cy="3889201"/>
          </a:xfrm>
          <a:prstGeom prst="rect">
            <a:avLst/>
          </a:prstGeom>
        </p:spPr>
      </p:pic>
      <p:pic>
        <p:nvPicPr>
          <p:cNvPr id="10" name="cc_iter3_b_s3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5040" y="921646"/>
            <a:ext cx="3108960" cy="388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1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4-22 at 8.59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813"/>
            <a:ext cx="9144000" cy="388071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51231"/>
          </a:xfrm>
        </p:spPr>
        <p:txBody>
          <a:bodyPr/>
          <a:lstStyle/>
          <a:p>
            <a:r>
              <a:rPr lang="en-US" dirty="0"/>
              <a:t>2. Find song/shift combo with max correlation</a:t>
            </a:r>
          </a:p>
        </p:txBody>
      </p:sp>
      <p:sp>
        <p:nvSpPr>
          <p:cNvPr id="9" name="Oval 8"/>
          <p:cNvSpPr/>
          <p:nvPr/>
        </p:nvSpPr>
        <p:spPr>
          <a:xfrm>
            <a:off x="7267421" y="3228124"/>
            <a:ext cx="289188" cy="812560"/>
          </a:xfrm>
          <a:prstGeom prst="ellipse">
            <a:avLst/>
          </a:prstGeom>
          <a:ln w="38100" cmpd="sng">
            <a:solidFill>
              <a:schemeClr val="accent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582171" y="4040684"/>
            <a:ext cx="194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song 3 with lag = 4</a:t>
            </a:r>
          </a:p>
        </p:txBody>
      </p:sp>
    </p:spTree>
    <p:extLst>
      <p:ext uri="{BB962C8B-B14F-4D97-AF65-F5344CB8AC3E}">
        <p14:creationId xmlns:p14="http://schemas.microsoft.com/office/powerpoint/2010/main" val="46219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134835" y="1396726"/>
            <a:ext cx="1680774" cy="26778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403044" y="2612620"/>
            <a:ext cx="3286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</a:rPr>
              <a:t>A</a:t>
            </a:r>
          </a:p>
        </p:txBody>
      </p:sp>
      <p:cxnSp>
        <p:nvCxnSpPr>
          <p:cNvPr id="20" name="Straight Arrow Connector 19"/>
          <p:cNvCxnSpPr>
            <a:stCxn id="19" idx="3"/>
          </p:cNvCxnSpPr>
          <p:nvPr/>
        </p:nvCxnSpPr>
        <p:spPr>
          <a:xfrm>
            <a:off x="2731671" y="2905008"/>
            <a:ext cx="410060" cy="34583"/>
          </a:xfrm>
          <a:prstGeom prst="straightConnector1">
            <a:avLst/>
          </a:prstGeom>
          <a:ln>
            <a:solidFill>
              <a:schemeClr val="accent5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Use least squares to find the weights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817772" y="750395"/>
            <a:ext cx="131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song 2 with lag = 7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474203" y="1444829"/>
            <a:ext cx="621886" cy="33954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74203" y="1038168"/>
            <a:ext cx="194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received signal y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037141" y="1102140"/>
            <a:ext cx="194335" cy="0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027909" y="928409"/>
            <a:ext cx="521796" cy="516420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62378" y="563559"/>
            <a:ext cx="131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song 1 with lag = 3</a:t>
            </a:r>
          </a:p>
        </p:txBody>
      </p:sp>
      <p:cxnSp>
        <p:nvCxnSpPr>
          <p:cNvPr id="17" name="Straight Arrow Connector 16"/>
          <p:cNvCxnSpPr>
            <a:endCxn id="18" idx="0"/>
          </p:cNvCxnSpPr>
          <p:nvPr/>
        </p:nvCxnSpPr>
        <p:spPr>
          <a:xfrm>
            <a:off x="3945530" y="1102140"/>
            <a:ext cx="29692" cy="294586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89" y="4326073"/>
            <a:ext cx="3568700" cy="5207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761" y="1376061"/>
            <a:ext cx="3122304" cy="27241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15609" y="715002"/>
            <a:ext cx="131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song 3 with lag = 4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4639582" y="1211041"/>
            <a:ext cx="302045" cy="233788"/>
          </a:xfrm>
          <a:prstGeom prst="straightConnector1">
            <a:avLst/>
          </a:prstGeom>
          <a:ln>
            <a:solidFill>
              <a:srgbClr val="C0504D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423" y="4023400"/>
            <a:ext cx="986666" cy="10778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5048" y="4388223"/>
            <a:ext cx="279400" cy="431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533" y="4282273"/>
            <a:ext cx="279400" cy="4572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01715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How did we do? Find best approx. to </a:t>
            </a:r>
            <a:r>
              <a:rPr lang="en-US" b="1" dirty="0"/>
              <a:t>y</a:t>
            </a:r>
            <a:endParaRPr lang="en-US" dirty="0"/>
          </a:p>
        </p:txBody>
      </p:sp>
      <p:pic>
        <p:nvPicPr>
          <p:cNvPr id="3" name="Picture 2" descr="b_iter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27" y="930609"/>
            <a:ext cx="4572000" cy="3429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8" y="2129811"/>
            <a:ext cx="4149161" cy="10392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06" y="2428060"/>
            <a:ext cx="225814" cy="4413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598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51231"/>
          </a:xfrm>
        </p:spPr>
        <p:txBody>
          <a:bodyPr/>
          <a:lstStyle/>
          <a:p>
            <a:r>
              <a:rPr lang="en-US" dirty="0"/>
              <a:t>5. Calculate the residual </a:t>
            </a:r>
            <a:r>
              <a:rPr lang="en-US" b="1" dirty="0"/>
              <a:t>e</a:t>
            </a:r>
            <a:r>
              <a:rPr lang="en-US" dirty="0"/>
              <a:t>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487871" y="301819"/>
            <a:ext cx="31433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residual_iter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27" y="930609"/>
            <a:ext cx="4572000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842578"/>
            <a:ext cx="360400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No more error! We’re done!</a:t>
            </a:r>
            <a:br>
              <a:rPr lang="en-US" b="1" dirty="0">
                <a:solidFill>
                  <a:schemeClr val="accent2"/>
                </a:solidFill>
              </a:rPr>
            </a:br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>
                <a:solidFill>
                  <a:schemeClr val="accent2"/>
                </a:solidFill>
              </a:rPr>
              <a:t>Stop when either:</a:t>
            </a:r>
          </a:p>
          <a:p>
            <a:r>
              <a:rPr lang="en-US" b="1" dirty="0">
                <a:solidFill>
                  <a:schemeClr val="accent2"/>
                </a:solidFill>
              </a:rPr>
              <a:t>(1) finished k iterations</a:t>
            </a:r>
          </a:p>
          <a:p>
            <a:r>
              <a:rPr lang="en-US" b="1" dirty="0">
                <a:solidFill>
                  <a:schemeClr val="accent2"/>
                </a:solidFill>
              </a:rPr>
              <a:t>OR</a:t>
            </a:r>
          </a:p>
          <a:p>
            <a:r>
              <a:rPr lang="en-US" b="1" dirty="0">
                <a:solidFill>
                  <a:schemeClr val="accent2"/>
                </a:solidFill>
              </a:rPr>
              <a:t>(2) norm of residual is lower than </a:t>
            </a:r>
            <a:r>
              <a:rPr lang="en-US" b="1" i="1" dirty="0" err="1">
                <a:solidFill>
                  <a:schemeClr val="accent2"/>
                </a:solidFill>
              </a:rPr>
              <a:t>th</a:t>
            </a:r>
            <a:endParaRPr lang="en-US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29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Receiver sees sum of weighted, shifted versions of the codes</a:t>
            </a:r>
          </a:p>
        </p:txBody>
      </p:sp>
      <p:pic>
        <p:nvPicPr>
          <p:cNvPr id="7" name="Picture 6" descr="signal1_shif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0" y="1131412"/>
            <a:ext cx="2825496" cy="2119122"/>
          </a:xfrm>
          <a:prstGeom prst="rect">
            <a:avLst/>
          </a:prstGeom>
        </p:spPr>
      </p:pic>
      <p:pic>
        <p:nvPicPr>
          <p:cNvPr id="8" name="Picture 7" descr="signal2_shif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081" y="1131412"/>
            <a:ext cx="2825496" cy="2119122"/>
          </a:xfrm>
          <a:prstGeom prst="rect">
            <a:avLst/>
          </a:prstGeom>
        </p:spPr>
      </p:pic>
      <p:pic>
        <p:nvPicPr>
          <p:cNvPr id="9" name="Picture 8" descr="signal3_shif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57" y="1131412"/>
            <a:ext cx="2825496" cy="21191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860237"/>
            <a:ext cx="835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-1*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23292" y="1860237"/>
            <a:ext cx="8355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+ 2*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92106" y="1860237"/>
            <a:ext cx="1168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+ 0.5*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57200" y="3230999"/>
            <a:ext cx="3259306" cy="1892966"/>
            <a:chOff x="2607001" y="3250534"/>
            <a:chExt cx="3259306" cy="1892966"/>
          </a:xfrm>
        </p:grpSpPr>
        <p:pic>
          <p:nvPicPr>
            <p:cNvPr id="13" name="Picture 12" descr="received_signa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353" y="3250534"/>
              <a:ext cx="2523954" cy="1892966"/>
            </a:xfrm>
            <a:prstGeom prst="rect">
              <a:avLst/>
            </a:prstGeom>
          </p:spPr>
        </p:pic>
        <p:sp>
          <p:nvSpPr>
            <p:cNvPr id="14" name="Equal 13"/>
            <p:cNvSpPr/>
            <p:nvPr/>
          </p:nvSpPr>
          <p:spPr>
            <a:xfrm>
              <a:off x="2607001" y="3820727"/>
              <a:ext cx="735352" cy="523539"/>
            </a:xfrm>
            <a:prstGeom prst="mathEqual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815609" y="3521222"/>
            <a:ext cx="3595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      we want to find which songs were received, how they were shifted, and their corresponding weights.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6806" y="3327667"/>
            <a:ext cx="279400" cy="43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2406" y="3391548"/>
            <a:ext cx="2794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9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things we know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870218" y="691653"/>
            <a:ext cx="4490872" cy="3006602"/>
            <a:chOff x="870218" y="691653"/>
            <a:chExt cx="4490872" cy="3006602"/>
          </a:xfrm>
        </p:grpSpPr>
        <p:pic>
          <p:nvPicPr>
            <p:cNvPr id="5" name="Picture 4" descr="received_signal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18" y="1035834"/>
              <a:ext cx="3422133" cy="2566601"/>
            </a:xfrm>
            <a:prstGeom prst="rect">
              <a:avLst/>
            </a:prstGeom>
          </p:spPr>
        </p:pic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275" y="1193340"/>
              <a:ext cx="873157" cy="215046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70218" y="709031"/>
              <a:ext cx="4490872" cy="2989224"/>
            </a:xfrm>
            <a:prstGeom prst="rect">
              <a:avLst/>
            </a:prstGeom>
            <a:noFill/>
            <a:ln w="57150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15979" y="691653"/>
              <a:ext cx="2527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BACC6"/>
                  </a:solidFill>
                </a:rPr>
                <a:t>The received signal (y)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098096" y="657210"/>
            <a:ext cx="2175197" cy="4381178"/>
            <a:chOff x="6098096" y="657210"/>
            <a:chExt cx="2175197" cy="4381178"/>
          </a:xfrm>
        </p:grpSpPr>
        <p:pic>
          <p:nvPicPr>
            <p:cNvPr id="6" name="Picture 5" descr="signal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0784" y="1026542"/>
              <a:ext cx="1866780" cy="1400085"/>
            </a:xfrm>
            <a:prstGeom prst="rect">
              <a:avLst/>
            </a:prstGeom>
          </p:spPr>
        </p:pic>
        <p:pic>
          <p:nvPicPr>
            <p:cNvPr id="7" name="Picture 6" descr="signal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0784" y="2441643"/>
              <a:ext cx="1778765" cy="1334074"/>
            </a:xfrm>
            <a:prstGeom prst="rect">
              <a:avLst/>
            </a:prstGeom>
          </p:spPr>
        </p:pic>
        <p:pic>
          <p:nvPicPr>
            <p:cNvPr id="8" name="Picture 7" descr="signal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8264" y="3775717"/>
              <a:ext cx="1683562" cy="126267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098096" y="657210"/>
              <a:ext cx="2175197" cy="4381178"/>
            </a:xfrm>
            <a:prstGeom prst="rect">
              <a:avLst/>
            </a:prstGeom>
            <a:noFill/>
            <a:ln w="57150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23244" y="682362"/>
              <a:ext cx="20494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BACC6"/>
                  </a:solidFill>
                </a:rPr>
                <a:t>All possible songs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70218" y="3973950"/>
            <a:ext cx="4490872" cy="1064437"/>
            <a:chOff x="870218" y="3973950"/>
            <a:chExt cx="4490872" cy="1064437"/>
          </a:xfrm>
        </p:grpSpPr>
        <p:sp>
          <p:nvSpPr>
            <p:cNvPr id="14" name="Rectangle 13"/>
            <p:cNvSpPr/>
            <p:nvPr/>
          </p:nvSpPr>
          <p:spPr>
            <a:xfrm>
              <a:off x="870218" y="3973950"/>
              <a:ext cx="4490872" cy="1064437"/>
            </a:xfrm>
            <a:prstGeom prst="rect">
              <a:avLst/>
            </a:prstGeom>
            <a:noFill/>
            <a:ln w="57150" cmpd="sng"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26021" y="3980059"/>
              <a:ext cx="2527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rgbClr val="4BACC6"/>
                  </a:solidFill>
                </a:rPr>
                <a:t>Sparsity</a:t>
              </a:r>
              <a:r>
                <a:rPr lang="en-US" dirty="0">
                  <a:solidFill>
                    <a:srgbClr val="4BACC6"/>
                  </a:solidFill>
                </a:rPr>
                <a:t> level, k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49933" y="4501448"/>
              <a:ext cx="2527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In this example, k=3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3686" y="2098320"/>
            <a:ext cx="279400" cy="4318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8916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things we want to know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49" y="2053100"/>
            <a:ext cx="4470400" cy="6223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879307" y="2700553"/>
            <a:ext cx="1295059" cy="1202909"/>
            <a:chOff x="1584248" y="2700553"/>
            <a:chExt cx="1295059" cy="1202909"/>
          </a:xfrm>
        </p:grpSpPr>
        <p:sp>
          <p:nvSpPr>
            <p:cNvPr id="6" name="TextBox 5"/>
            <p:cNvSpPr txBox="1"/>
            <p:nvPr/>
          </p:nvSpPr>
          <p:spPr>
            <a:xfrm>
              <a:off x="1584248" y="3257131"/>
              <a:ext cx="12950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BACC6"/>
                  </a:solidFill>
                </a:rPr>
                <a:t>which song?</a:t>
              </a:r>
              <a:r>
                <a:rPr lang="en-US" dirty="0"/>
                <a:t> 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1898583" y="2700553"/>
              <a:ext cx="25146" cy="581730"/>
            </a:xfrm>
            <a:prstGeom prst="straightConnector1">
              <a:avLst/>
            </a:prstGeom>
            <a:ln>
              <a:solidFill>
                <a:srgbClr val="4BACC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2879307" y="919523"/>
            <a:ext cx="1295059" cy="990245"/>
            <a:chOff x="1584248" y="919523"/>
            <a:chExt cx="1295059" cy="990245"/>
          </a:xfrm>
        </p:grpSpPr>
        <p:sp>
          <p:nvSpPr>
            <p:cNvPr id="10" name="TextBox 9"/>
            <p:cNvSpPr txBox="1"/>
            <p:nvPr/>
          </p:nvSpPr>
          <p:spPr>
            <a:xfrm>
              <a:off x="1584248" y="919523"/>
              <a:ext cx="12950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BACC6"/>
                  </a:solidFill>
                </a:rPr>
                <a:t>shifted by how much?</a:t>
              </a:r>
              <a:endParaRPr lang="en-US" dirty="0"/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flipH="1">
              <a:off x="2063556" y="1565854"/>
              <a:ext cx="168222" cy="343914"/>
            </a:xfrm>
            <a:prstGeom prst="straightConnector1">
              <a:avLst/>
            </a:prstGeom>
            <a:ln>
              <a:solidFill>
                <a:srgbClr val="4BACC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422313" y="1586602"/>
            <a:ext cx="1295059" cy="923330"/>
            <a:chOff x="127254" y="1586602"/>
            <a:chExt cx="1295059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127254" y="1586602"/>
              <a:ext cx="12950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4BACC6"/>
                  </a:solidFill>
                </a:rPr>
                <a:t>weighted by how much?</a:t>
              </a:r>
              <a:endParaRPr lang="en-US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922067" y="2053100"/>
              <a:ext cx="250123" cy="260846"/>
            </a:xfrm>
            <a:prstGeom prst="straightConnector1">
              <a:avLst/>
            </a:prstGeom>
            <a:ln>
              <a:solidFill>
                <a:srgbClr val="4BACC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072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Orthogonal Matching Pursuit (OMP)</a:t>
            </a:r>
            <a:br>
              <a:rPr lang="en-US" b="1" dirty="0"/>
            </a:br>
            <a:r>
              <a:rPr lang="en-US" b="1" dirty="0"/>
              <a:t>(iteration 1)</a:t>
            </a:r>
          </a:p>
        </p:txBody>
      </p:sp>
    </p:spTree>
    <p:extLst>
      <p:ext uri="{BB962C8B-B14F-4D97-AF65-F5344CB8AC3E}">
        <p14:creationId xmlns:p14="http://schemas.microsoft.com/office/powerpoint/2010/main" val="269583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 Cross-correlate </a:t>
            </a:r>
            <a:r>
              <a:rPr lang="en-US" b="1" dirty="0"/>
              <a:t>y </a:t>
            </a:r>
            <a:r>
              <a:rPr lang="en-US" dirty="0"/>
              <a:t>with all songs</a:t>
            </a:r>
            <a:endParaRPr lang="en-US" b="1" dirty="0"/>
          </a:p>
        </p:txBody>
      </p:sp>
      <p:pic>
        <p:nvPicPr>
          <p:cNvPr id="4" name="cc_iter1_b_s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2069" y="931268"/>
            <a:ext cx="3108960" cy="3889201"/>
          </a:xfrm>
          <a:prstGeom prst="rect">
            <a:avLst/>
          </a:prstGeom>
        </p:spPr>
      </p:pic>
      <p:pic>
        <p:nvPicPr>
          <p:cNvPr id="5" name="cc_iter1_b_s2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86891" y="931268"/>
            <a:ext cx="3108960" cy="3889201"/>
          </a:xfrm>
          <a:prstGeom prst="rect">
            <a:avLst/>
          </a:prstGeom>
        </p:spPr>
      </p:pic>
      <p:pic>
        <p:nvPicPr>
          <p:cNvPr id="6" name="cc_iter1_b_s3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6748" y="931267"/>
            <a:ext cx="2947252" cy="388920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812925" y="334174"/>
            <a:ext cx="21167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7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1. Cross-correlate </a:t>
            </a:r>
            <a:r>
              <a:rPr lang="en-US" b="1" dirty="0"/>
              <a:t>r </a:t>
            </a:r>
            <a:r>
              <a:rPr lang="en-US" dirty="0"/>
              <a:t>with the songs</a:t>
            </a:r>
            <a:endParaRPr lang="en-US" b="1" dirty="0"/>
          </a:p>
        </p:txBody>
      </p:sp>
      <p:pic>
        <p:nvPicPr>
          <p:cNvPr id="5" name="cc_iter1_b_s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6891" y="931268"/>
            <a:ext cx="3108960" cy="388920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4812925" y="334174"/>
            <a:ext cx="211679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15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Find song/shift combo with max correlation</a:t>
            </a:r>
          </a:p>
        </p:txBody>
      </p:sp>
      <p:pic>
        <p:nvPicPr>
          <p:cNvPr id="4" name="Picture 3" descr="Screen Shot 2018-04-20 at 11.10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854"/>
            <a:ext cx="9144000" cy="39052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041931" y="2930160"/>
            <a:ext cx="289188" cy="1081518"/>
          </a:xfrm>
          <a:prstGeom prst="ellipse">
            <a:avLst/>
          </a:prstGeom>
          <a:ln w="38100" cmpd="sng">
            <a:solidFill>
              <a:schemeClr val="accent2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56681" y="4011678"/>
            <a:ext cx="194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song 2 with lag = 7</a:t>
            </a:r>
          </a:p>
        </p:txBody>
      </p:sp>
    </p:spTree>
    <p:extLst>
      <p:ext uri="{BB962C8B-B14F-4D97-AF65-F5344CB8AC3E}">
        <p14:creationId xmlns:p14="http://schemas.microsoft.com/office/powerpoint/2010/main" val="508881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tx1"/>
          </a:solidFill>
          <a:tailEnd type="none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3519</TotalTime>
  <Words>444</Words>
  <Application>Microsoft Macintosh PowerPoint</Application>
  <PresentationFormat>On-screen Show (16:9)</PresentationFormat>
  <Paragraphs>85</Paragraphs>
  <Slides>26</Slides>
  <Notes>3</Notes>
  <HiddenSlides>1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Orthogonal Matching Pursuit (OMP)</vt:lpstr>
      <vt:lpstr>3 transmitters, each with a code</vt:lpstr>
      <vt:lpstr>Receiver sees sum of weighted, shifted versions of the codes</vt:lpstr>
      <vt:lpstr>The things we know</vt:lpstr>
      <vt:lpstr>The things we want to know</vt:lpstr>
      <vt:lpstr>Orthogonal Matching Pursuit (OMP) (iteration 1)</vt:lpstr>
      <vt:lpstr>1. Cross-correlate y with all songs</vt:lpstr>
      <vt:lpstr>1. Cross-correlate r with the songs</vt:lpstr>
      <vt:lpstr>2. Find song/shift combo with max correlation</vt:lpstr>
      <vt:lpstr>What’s the best approx. of y with only        ?  </vt:lpstr>
      <vt:lpstr>3. Use least squares to find the weights</vt:lpstr>
      <vt:lpstr>4. How did we do? Find best approx. to r</vt:lpstr>
      <vt:lpstr>5. Calculate the residual/error e </vt:lpstr>
      <vt:lpstr>Rinse and repeat (iteration 2)</vt:lpstr>
      <vt:lpstr>1. Cross-correlate e with all songs</vt:lpstr>
      <vt:lpstr>2. Find song/shift combo with max correlation</vt:lpstr>
      <vt:lpstr>What’s the best approx. of y with only       ,       ?  </vt:lpstr>
      <vt:lpstr>3. Use least squares to find the weights</vt:lpstr>
      <vt:lpstr>4. How did we do? Find best approx. to y</vt:lpstr>
      <vt:lpstr>5. Calculate the residual e </vt:lpstr>
      <vt:lpstr>Iteration 3</vt:lpstr>
      <vt:lpstr>1. Cross-correlate e with all songs</vt:lpstr>
      <vt:lpstr>2. Find song/shift combo with max correlation</vt:lpstr>
      <vt:lpstr>3. Use least squares to find the weights</vt:lpstr>
      <vt:lpstr>4. How did we do? Find best approx. to y</vt:lpstr>
      <vt:lpstr>5. Calculate the residual 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Orthogonal Matching Pursuit</dc:title>
  <dc:creator>Grace</dc:creator>
  <cp:lastModifiedBy>Michael Kellman</cp:lastModifiedBy>
  <cp:revision>36</cp:revision>
  <dcterms:created xsi:type="dcterms:W3CDTF">2018-04-21T05:21:31Z</dcterms:created>
  <dcterms:modified xsi:type="dcterms:W3CDTF">2018-12-02T20:34:49Z</dcterms:modified>
</cp:coreProperties>
</file>