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6" r:id="rId2"/>
    <p:sldId id="337" r:id="rId3"/>
    <p:sldId id="338" r:id="rId4"/>
    <p:sldId id="344" r:id="rId5"/>
    <p:sldId id="370" r:id="rId6"/>
    <p:sldId id="355" r:id="rId7"/>
    <p:sldId id="373" r:id="rId8"/>
    <p:sldId id="357" r:id="rId9"/>
    <p:sldId id="374" r:id="rId10"/>
    <p:sldId id="375" r:id="rId11"/>
    <p:sldId id="358" r:id="rId12"/>
    <p:sldId id="378" r:id="rId13"/>
    <p:sldId id="379" r:id="rId14"/>
    <p:sldId id="359" r:id="rId15"/>
    <p:sldId id="360" r:id="rId16"/>
    <p:sldId id="372" r:id="rId17"/>
    <p:sldId id="369" r:id="rId18"/>
    <p:sldId id="377" r:id="rId19"/>
    <p:sldId id="364" r:id="rId20"/>
    <p:sldId id="365" r:id="rId21"/>
    <p:sldId id="368" r:id="rId22"/>
    <p:sldId id="354" r:id="rId23"/>
  </p:sldIdLst>
  <p:sldSz cx="9902825" cy="6858000"/>
  <p:notesSz cx="6769100" cy="9906000"/>
  <p:defaultTextStyle>
    <a:defPPr>
      <a:defRPr lang="en-US"/>
    </a:defPPr>
    <a:lvl1pPr algn="ctr" rtl="0" eaLnBrk="0" fontAlgn="base" hangingPunct="0">
      <a:lnSpc>
        <a:spcPct val="180000"/>
      </a:lnSpc>
      <a:spcBef>
        <a:spcPct val="50000"/>
      </a:spcBef>
      <a:spcAft>
        <a:spcPct val="0"/>
      </a:spcAft>
      <a:buSzPct val="125000"/>
      <a:buFont typeface="Wingdings" pitchFamily="2" charset="2"/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1pPr>
    <a:lvl2pPr marL="457200" algn="ctr" rtl="0" eaLnBrk="0" fontAlgn="base" hangingPunct="0">
      <a:lnSpc>
        <a:spcPct val="180000"/>
      </a:lnSpc>
      <a:spcBef>
        <a:spcPct val="50000"/>
      </a:spcBef>
      <a:spcAft>
        <a:spcPct val="0"/>
      </a:spcAft>
      <a:buSzPct val="125000"/>
      <a:buFont typeface="Wingdings" pitchFamily="2" charset="2"/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2pPr>
    <a:lvl3pPr marL="914400" algn="ctr" rtl="0" eaLnBrk="0" fontAlgn="base" hangingPunct="0">
      <a:lnSpc>
        <a:spcPct val="180000"/>
      </a:lnSpc>
      <a:spcBef>
        <a:spcPct val="50000"/>
      </a:spcBef>
      <a:spcAft>
        <a:spcPct val="0"/>
      </a:spcAft>
      <a:buSzPct val="125000"/>
      <a:buFont typeface="Wingdings" pitchFamily="2" charset="2"/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3pPr>
    <a:lvl4pPr marL="1371600" algn="ctr" rtl="0" eaLnBrk="0" fontAlgn="base" hangingPunct="0">
      <a:lnSpc>
        <a:spcPct val="180000"/>
      </a:lnSpc>
      <a:spcBef>
        <a:spcPct val="50000"/>
      </a:spcBef>
      <a:spcAft>
        <a:spcPct val="0"/>
      </a:spcAft>
      <a:buSzPct val="125000"/>
      <a:buFont typeface="Wingdings" pitchFamily="2" charset="2"/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4pPr>
    <a:lvl5pPr marL="1828800" algn="ctr" rtl="0" eaLnBrk="0" fontAlgn="base" hangingPunct="0">
      <a:lnSpc>
        <a:spcPct val="180000"/>
      </a:lnSpc>
      <a:spcBef>
        <a:spcPct val="50000"/>
      </a:spcBef>
      <a:spcAft>
        <a:spcPct val="0"/>
      </a:spcAft>
      <a:buSzPct val="125000"/>
      <a:buFont typeface="Wingdings" pitchFamily="2" charset="2"/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accent1"/>
        </a:solidFill>
        <a:latin typeface="Bookman Old Style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CC3399"/>
    <a:srgbClr val="D60093"/>
    <a:srgbClr val="800080"/>
    <a:srgbClr val="FFFFCC"/>
    <a:srgbClr val="00CC00"/>
    <a:srgbClr val="3366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80" d="100"/>
          <a:sy n="80" d="100"/>
        </p:scale>
        <p:origin x="-3180" y="-72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10" Type="http://schemas.openxmlformats.org/officeDocument/2006/relationships/slide" Target="slides/slide20.xml"/><Relationship Id="rId4" Type="http://schemas.openxmlformats.org/officeDocument/2006/relationships/slide" Target="slides/slide7.xml"/><Relationship Id="rId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71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t" anchorCtr="0" compatLnSpc="1">
            <a:prstTxWarp prst="textNoShape">
              <a:avLst/>
            </a:prstTxWarp>
          </a:bodyPr>
          <a:lstStyle>
            <a:lvl1pPr algn="l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5563" y="0"/>
            <a:ext cx="28971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3238"/>
            <a:ext cx="28971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b" anchorCtr="0" compatLnSpc="1">
            <a:prstTxWarp prst="textNoShape">
              <a:avLst/>
            </a:prstTxWarp>
          </a:bodyPr>
          <a:lstStyle>
            <a:lvl1pPr algn="l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5563" y="9393238"/>
            <a:ext cx="28971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D701F8F-2586-4E2F-B1A9-592FFB0A0FA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71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t" anchorCtr="0" compatLnSpc="1">
            <a:prstTxWarp prst="textNoShape">
              <a:avLst/>
            </a:prstTxWarp>
          </a:bodyPr>
          <a:lstStyle>
            <a:lvl1pPr algn="l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563" y="0"/>
            <a:ext cx="28971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84213" y="747713"/>
            <a:ext cx="5400675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37100"/>
            <a:ext cx="4978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8971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b" anchorCtr="0" compatLnSpc="1">
            <a:prstTxWarp prst="textNoShape">
              <a:avLst/>
            </a:prstTxWarp>
          </a:bodyPr>
          <a:lstStyle>
            <a:lvl1pPr algn="l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563" y="9393238"/>
            <a:ext cx="28971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3" rIns="90982" bIns="45493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0B2C1FF-C118-4601-8092-6052CD53291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ADEB2-D5DC-4DB3-A4B4-6B4F1131BE64}" type="slidenum">
              <a:rPr lang="zh-CN" altLang="en-US"/>
              <a:pPr/>
              <a:t>17</a:t>
            </a:fld>
            <a:endParaRPr lang="zh-CN" altLang="en-US"/>
          </a:p>
        </p:txBody>
      </p:sp>
      <p:sp>
        <p:nvSpPr>
          <p:cNvPr id="3256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684213" y="747713"/>
            <a:ext cx="5400675" cy="3740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92175" y="4737100"/>
            <a:ext cx="4978400" cy="4406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CEA86-419F-4F72-9C9C-7A22091BC187}" type="slidenum">
              <a:rPr lang="zh-CN" altLang="en-US"/>
              <a:pPr/>
              <a:t>19</a:t>
            </a:fld>
            <a:endParaRPr lang="zh-CN" altLang="en-U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381000"/>
            <a:ext cx="222726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5325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437991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524000"/>
            <a:ext cx="437991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921625" y="0"/>
            <a:ext cx="1981200" cy="13811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2400">
              <a:solidFill>
                <a:schemeClr val="tx1"/>
              </a:solidFill>
              <a:latin typeface="Motorola" pitchFamily="2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81000"/>
            <a:ext cx="717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24000"/>
            <a:ext cx="89122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6172200"/>
            <a:ext cx="3124200" cy="685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solidFill>
                  <a:schemeClr val="bg1"/>
                </a:solidFill>
                <a:latin typeface="Times New Roman" pitchFamily="18" charset="0"/>
              </a:rPr>
              <a:t>Embedded Zerotree Wavelet</a:t>
            </a:r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8169275" cy="228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557463" y="6629400"/>
            <a:ext cx="7345362" cy="228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347663" y="384175"/>
            <a:ext cx="0" cy="154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50838" y="1381125"/>
            <a:ext cx="9551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828088" y="6311900"/>
            <a:ext cx="674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None/>
            </a:pPr>
            <a:r>
              <a:rPr kumimoji="1" lang="zh-CN" altLang="en-US" sz="1200">
                <a:solidFill>
                  <a:schemeClr val="tx1"/>
                </a:solidFill>
                <a:latin typeface="Arial" charset="0"/>
              </a:rPr>
              <a:t>22 - </a:t>
            </a:r>
            <a:fld id="{E4C4A49D-EDBF-45A6-8585-0E2CB75857EC}" type="slidenum">
              <a:rPr kumimoji="1" lang="zh-CN" altLang="en-US" sz="1200">
                <a:solidFill>
                  <a:schemeClr val="tx1"/>
                </a:solidFill>
                <a:latin typeface="Arial" charset="0"/>
              </a:rPr>
              <a:pPr algn="l" eaLnBrk="1" hangingPunct="1">
                <a:lnSpc>
                  <a:spcPct val="100000"/>
                </a:lnSpc>
                <a:spcBef>
                  <a:spcPct val="20000"/>
                </a:spcBef>
                <a:buClr>
                  <a:srgbClr val="003366"/>
                </a:buClr>
                <a:buSzTx/>
                <a:buFontTx/>
                <a:buNone/>
              </a:pPr>
              <a:t>‹#›</a:t>
            </a:fld>
            <a:endParaRPr kumimoji="1" lang="zh-CN" altLang="en-US" sz="24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58" name="Picture 34" descr="H:\cmpt885\Project\sfu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58200" y="304800"/>
            <a:ext cx="635000" cy="838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u.ca/~vsw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839200" cy="1981200"/>
          </a:xfrm>
        </p:spPr>
        <p:txBody>
          <a:bodyPr/>
          <a:lstStyle/>
          <a:p>
            <a:pPr algn="ctr"/>
            <a:r>
              <a:rPr lang="en-US" sz="4400"/>
              <a:t>Embedded Zerotree Wavelet</a:t>
            </a:r>
            <a:r>
              <a:rPr lang="en-US" sz="4800"/>
              <a:t/>
            </a:r>
            <a:br>
              <a:rPr lang="en-US" sz="4800"/>
            </a:br>
            <a:r>
              <a:rPr lang="en-US" sz="4800"/>
              <a:t>- </a:t>
            </a:r>
            <a:r>
              <a:rPr lang="en-US" sz="3600"/>
              <a:t>An Image Coding Algorithm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62400"/>
            <a:ext cx="6858000" cy="1905000"/>
          </a:xfrm>
        </p:spPr>
        <p:txBody>
          <a:bodyPr/>
          <a:lstStyle/>
          <a:p>
            <a:r>
              <a:rPr lang="en-US" i="1"/>
              <a:t>Shufang Wu </a:t>
            </a:r>
          </a:p>
          <a:p>
            <a:r>
              <a:rPr lang="en-US" i="1">
                <a:hlinkClick r:id="rId2"/>
              </a:rPr>
              <a:t>http://www.sfu.ca/~vswu</a:t>
            </a:r>
            <a:endParaRPr lang="en-US" i="1"/>
          </a:p>
          <a:p>
            <a:endParaRPr lang="en-US" i="1"/>
          </a:p>
          <a:p>
            <a:r>
              <a:rPr lang="en-US" sz="1600" i="1">
                <a:solidFill>
                  <a:schemeClr val="folHlink"/>
                </a:solidFill>
              </a:rPr>
              <a:t>vswu@cs.sfu.ca</a:t>
            </a:r>
            <a:endParaRPr lang="en-US" i="1"/>
          </a:p>
          <a:p>
            <a:r>
              <a:rPr lang="en-US" sz="1600" i="1"/>
              <a:t>Friday, June 14, 2002</a:t>
            </a:r>
          </a:p>
        </p:txBody>
      </p:sp>
    </p:spTree>
  </p:cSld>
  <p:clrMapOvr>
    <a:masterClrMapping/>
  </p:clrMapOvr>
  <p:transition advTm="9792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ChangeArrowheads="1"/>
          </p:cNvSpPr>
          <p:nvPr/>
        </p:nvSpPr>
        <p:spPr bwMode="auto">
          <a:xfrm>
            <a:off x="495300" y="381000"/>
            <a:ext cx="717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 u="sng">
                <a:latin typeface="Arial" charset="0"/>
              </a:rPr>
              <a:t>Zerotree Coding (3-3)</a:t>
            </a:r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495300" y="1447800"/>
            <a:ext cx="8912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Encoding</a:t>
            </a:r>
          </a:p>
        </p:txBody>
      </p:sp>
      <p:pic>
        <p:nvPicPr>
          <p:cNvPr id="3317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516063"/>
            <a:ext cx="5502275" cy="503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/>
          <a:lstStyle/>
          <a:p>
            <a:r>
              <a:rPr lang="en-US" u="sng">
                <a:solidFill>
                  <a:schemeClr val="accent1"/>
                </a:solidFill>
              </a:rPr>
              <a:t>SAQ (3-1)</a:t>
            </a:r>
          </a:p>
        </p:txBody>
      </p:sp>
      <p:sp>
        <p:nvSpPr>
          <p:cNvPr id="311301" name="Oval 5"/>
          <p:cNvSpPr>
            <a:spLocks noChangeArrowheads="1"/>
          </p:cNvSpPr>
          <p:nvPr/>
        </p:nvSpPr>
        <p:spPr bwMode="auto">
          <a:xfrm>
            <a:off x="4495800" y="1905000"/>
            <a:ext cx="1143000" cy="685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1305" name="Rectangle 9"/>
          <p:cNvSpPr>
            <a:spLocks noChangeArrowheads="1"/>
          </p:cNvSpPr>
          <p:nvPr>
            <p:ph type="body" idx="1"/>
          </p:nvPr>
        </p:nvSpPr>
        <p:spPr>
          <a:xfrm>
            <a:off x="495300" y="1524000"/>
            <a:ext cx="9258300" cy="4724400"/>
          </a:xfrm>
          <a:noFill/>
          <a:ln/>
        </p:spPr>
        <p:txBody>
          <a:bodyPr/>
          <a:lstStyle/>
          <a:p>
            <a:endParaRPr lang="en-US">
              <a:solidFill>
                <a:srgbClr val="0000CC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endParaRPr lang="en-US">
              <a:solidFill>
                <a:srgbClr val="0000CC"/>
              </a:solidFill>
              <a:latin typeface="Bookman Old Style" pitchFamily="18" charset="0"/>
            </a:endParaRP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495300" y="1524000"/>
            <a:ext cx="89122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Successive-Approximation Quantization (SAQ)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Sequentially applies a sequence of thresholds T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0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,</a:t>
            </a:r>
            <a:r>
              <a:rPr lang="en-US" sz="2200">
                <a:solidFill>
                  <a:schemeClr val="tx1"/>
                </a:solidFill>
                <a:latin typeface="Arial" charset="0"/>
                <a:cs typeface="Arial" charset="0"/>
              </a:rPr>
              <a:t>···,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N-1 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to determine significance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Thresholds 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Chose so that T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 = T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i-1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 /2 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0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 is chosen so that |x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j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| &lt; 2T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0</a:t>
            </a:r>
            <a:r>
              <a:rPr lang="en-US" sz="2200">
                <a:solidFill>
                  <a:schemeClr val="tx1"/>
                </a:solidFill>
                <a:latin typeface="Arial" charset="0"/>
              </a:rPr>
              <a:t> for all coefficients x</a:t>
            </a:r>
            <a:r>
              <a:rPr lang="en-US" sz="2200" baseline="-20000">
                <a:solidFill>
                  <a:schemeClr val="tx1"/>
                </a:solidFill>
                <a:latin typeface="Arial" charset="0"/>
              </a:rPr>
              <a:t>j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Two separate lists of wavelet coefficients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Dominant list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Subordinate list</a:t>
            </a:r>
          </a:p>
        </p:txBody>
      </p:sp>
      <p:sp>
        <p:nvSpPr>
          <p:cNvPr id="311307" name="Text Box 11"/>
          <p:cNvSpPr txBox="1">
            <a:spLocks noChangeArrowheads="1"/>
          </p:cNvSpPr>
          <p:nvPr/>
        </p:nvSpPr>
        <p:spPr bwMode="auto">
          <a:xfrm>
            <a:off x="152400" y="4814888"/>
            <a:ext cx="9598025" cy="1128712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Dominant list contains: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The </a:t>
            </a:r>
            <a:r>
              <a:rPr lang="en-US" sz="2200" i="1">
                <a:solidFill>
                  <a:schemeClr val="accent2"/>
                </a:solidFill>
              </a:rPr>
              <a:t>coordinates</a:t>
            </a:r>
            <a:r>
              <a:rPr lang="en-US" sz="2200" i="1">
                <a:solidFill>
                  <a:schemeClr val="tx1"/>
                </a:solidFill>
              </a:rPr>
              <a:t> of those coefficients that have not yet been found to be significant in the same relative order as the initial scan.</a:t>
            </a:r>
            <a:endParaRPr lang="en-US" altLang="zh-CN" sz="2400" i="1">
              <a:solidFill>
                <a:schemeClr val="tx1"/>
              </a:solidFill>
            </a:endParaRPr>
          </a:p>
        </p:txBody>
      </p:sp>
      <p:sp>
        <p:nvSpPr>
          <p:cNvPr id="311308" name="Text Box 12"/>
          <p:cNvSpPr txBox="1">
            <a:spLocks noChangeArrowheads="1"/>
          </p:cNvSpPr>
          <p:nvPr/>
        </p:nvSpPr>
        <p:spPr bwMode="auto">
          <a:xfrm>
            <a:off x="152400" y="5119688"/>
            <a:ext cx="9598025" cy="1128712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Subordinate list contains: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The </a:t>
            </a:r>
            <a:r>
              <a:rPr lang="en-US" sz="2200" i="1">
                <a:solidFill>
                  <a:schemeClr val="accent2"/>
                </a:solidFill>
              </a:rPr>
              <a:t>magnitudes</a:t>
            </a:r>
            <a:r>
              <a:rPr lang="en-US" sz="2200" i="1">
                <a:solidFill>
                  <a:schemeClr val="tx1"/>
                </a:solidFill>
              </a:rPr>
              <a:t> of those coefficients that have been found to be significant.</a:t>
            </a:r>
            <a:endParaRPr lang="en-US" altLang="zh-CN" sz="24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7" grpId="0" animBg="1" autoUpdateAnimBg="0"/>
      <p:bldP spid="31130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ChangeArrowheads="1"/>
          </p:cNvSpPr>
          <p:nvPr/>
        </p:nvSpPr>
        <p:spPr bwMode="auto">
          <a:xfrm>
            <a:off x="533400" y="3810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 u="sng">
                <a:latin typeface="Arial" charset="0"/>
              </a:rPr>
              <a:t>SAQ (3-2)</a:t>
            </a:r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495300" y="1524000"/>
            <a:ext cx="891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Dominant pass</a:t>
            </a:r>
            <a:endParaRPr lang="en-US" sz="2200" baseline="-20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492125" y="1958975"/>
            <a:ext cx="89122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Subordinate pass</a:t>
            </a:r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490538" y="2395538"/>
            <a:ext cx="89122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Encoding process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609600" y="1981200"/>
            <a:ext cx="8915400" cy="1463675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During a dominant pass: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coefficients with coordinates on the dominant list are compared to the threshold T</a:t>
            </a:r>
            <a:r>
              <a:rPr lang="en-US" sz="2200" i="1" baseline="-25000">
                <a:solidFill>
                  <a:schemeClr val="tx1"/>
                </a:solidFill>
              </a:rPr>
              <a:t>i</a:t>
            </a:r>
            <a:r>
              <a:rPr lang="en-US" sz="2200" i="1">
                <a:solidFill>
                  <a:schemeClr val="tx1"/>
                </a:solidFill>
              </a:rPr>
              <a:t> to determine their </a:t>
            </a:r>
            <a:r>
              <a:rPr lang="en-US" sz="2200" i="1">
                <a:solidFill>
                  <a:schemeClr val="accent2"/>
                </a:solidFill>
              </a:rPr>
              <a:t>significance</a:t>
            </a:r>
            <a:r>
              <a:rPr lang="en-US" sz="2200" i="1">
                <a:solidFill>
                  <a:schemeClr val="tx1"/>
                </a:solidFill>
              </a:rPr>
              <a:t>, and if significant, their sign.</a:t>
            </a:r>
            <a:endParaRPr lang="en-US" altLang="zh-CN" sz="2400" i="1">
              <a:solidFill>
                <a:schemeClr val="tx1"/>
              </a:solidFill>
            </a:endParaRPr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8915400" cy="1463675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During a subordinate pass: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 i="1">
                <a:solidFill>
                  <a:schemeClr val="tx1"/>
                </a:solidFill>
              </a:rPr>
              <a:t>all coefficients on the subordinate list are scanned and the specifications of the magnitudes available to the decoder are refined to an additional bit of </a:t>
            </a:r>
            <a:r>
              <a:rPr lang="en-US" sz="2200" i="1">
                <a:solidFill>
                  <a:schemeClr val="accent2"/>
                </a:solidFill>
              </a:rPr>
              <a:t>precision</a:t>
            </a:r>
            <a:r>
              <a:rPr lang="en-US" sz="2200" i="1">
                <a:solidFill>
                  <a:schemeClr val="tx1"/>
                </a:solidFill>
              </a:rPr>
              <a:t>.</a:t>
            </a:r>
            <a:endParaRPr lang="en-US" altLang="zh-CN" sz="2400" i="1">
              <a:solidFill>
                <a:schemeClr val="tx1"/>
              </a:solidFill>
            </a:endParaRP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609600" y="3005138"/>
            <a:ext cx="8915400" cy="3138487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SAQ encoding process: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accent2"/>
                </a:solidFill>
              </a:rPr>
              <a:t>FOR</a:t>
            </a:r>
            <a:r>
              <a:rPr lang="en-US" altLang="zh-CN" sz="2200">
                <a:solidFill>
                  <a:schemeClr val="tx1"/>
                </a:solidFill>
              </a:rPr>
              <a:t>  		I = T</a:t>
            </a:r>
            <a:r>
              <a:rPr lang="en-US" altLang="zh-CN" sz="2200" baseline="-25000">
                <a:solidFill>
                  <a:schemeClr val="tx1"/>
                </a:solidFill>
              </a:rPr>
              <a:t>0</a:t>
            </a:r>
            <a:r>
              <a:rPr lang="en-US" altLang="zh-CN" sz="2200">
                <a:solidFill>
                  <a:schemeClr val="tx1"/>
                </a:solidFill>
              </a:rPr>
              <a:t> 		</a:t>
            </a:r>
            <a:r>
              <a:rPr lang="en-US" altLang="zh-CN" sz="2200">
                <a:solidFill>
                  <a:schemeClr val="accent2"/>
                </a:solidFill>
              </a:rPr>
              <a:t>TO</a:t>
            </a:r>
            <a:r>
              <a:rPr lang="en-US" altLang="zh-CN" sz="2200">
                <a:solidFill>
                  <a:schemeClr val="tx1"/>
                </a:solidFill>
              </a:rPr>
              <a:t> 		T</a:t>
            </a:r>
            <a:r>
              <a:rPr lang="en-US" altLang="zh-CN" sz="2200" baseline="-25000">
                <a:solidFill>
                  <a:schemeClr val="tx1"/>
                </a:solidFill>
              </a:rPr>
              <a:t>N-1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tx1"/>
                </a:solidFill>
              </a:rPr>
              <a:t>Dominant Pass;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tx1"/>
                </a:solidFill>
              </a:rPr>
              <a:t>Subordinate Pass (generating string of symbols) 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tx1"/>
                </a:solidFill>
              </a:rPr>
              <a:t>String of symbols is entropy encoded;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tx1"/>
                </a:solidFill>
              </a:rPr>
              <a:t>Sorting (subordinate list in decreasing magnitude);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accent2"/>
                </a:solidFill>
              </a:rPr>
              <a:t>IF </a:t>
            </a:r>
            <a:r>
              <a:rPr lang="en-US" altLang="zh-CN" sz="2200">
                <a:solidFill>
                  <a:schemeClr val="tx1"/>
                </a:solidFill>
              </a:rPr>
              <a:t>(Target stopping condition = TRUE) 	</a:t>
            </a:r>
            <a:r>
              <a:rPr lang="en-US" altLang="zh-CN" sz="2200">
                <a:solidFill>
                  <a:schemeClr val="accent2"/>
                </a:solidFill>
              </a:rPr>
              <a:t>break</a:t>
            </a:r>
            <a:r>
              <a:rPr lang="en-US" altLang="zh-CN" sz="220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>
                <a:solidFill>
                  <a:schemeClr val="accent2"/>
                </a:solidFill>
              </a:rPr>
              <a:t>NEXT</a:t>
            </a:r>
            <a:r>
              <a:rPr lang="en-US" altLang="zh-CN" sz="2200">
                <a:solidFill>
                  <a:schemeClr val="tx1"/>
                </a:solidFill>
              </a:rPr>
              <a:t>;</a:t>
            </a:r>
            <a:endParaRPr lang="en-US" altLang="zh-CN" sz="220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4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2" grpId="0" autoUpdateAnimBg="0"/>
      <p:bldP spid="334853" grpId="0" autoUpdateAnimBg="0"/>
      <p:bldP spid="334854" grpId="0" animBg="1" autoUpdateAnimBg="0"/>
      <p:bldP spid="334855" grpId="0" animBg="1" autoUpdateAnimBg="0"/>
      <p:bldP spid="33485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533400" y="3810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 u="sng">
                <a:latin typeface="Arial" charset="0"/>
              </a:rPr>
              <a:t>SAQ (3-3)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495300" y="1524000"/>
            <a:ext cx="90297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Decoding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Each decode symbol, during both passes, refines and reduces the width of the uncertainty interval in which the true value of the coefficient ( or coefficients, in the case of a zerotree root)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Reconstruction value 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Can be anywhere  in that uncertainty interval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Practically, use the center of the uncertainty interval</a:t>
            </a:r>
            <a:endParaRPr lang="en-US" sz="2200" baseline="-20000">
              <a:solidFill>
                <a:schemeClr val="tx1"/>
              </a:solidFill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Good feature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Terminating the decoding of an embedded bit stream at a specific point in the bit stream produces exactly the same image that would have resulted had that point been the initial target rate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Adaptive Arithmetic Coding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4000"/>
            <a:ext cx="8912225" cy="37338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Based on [3], encoder is separate from the model</a:t>
            </a:r>
          </a:p>
          <a:p>
            <a:pPr lvl="1"/>
            <a:r>
              <a:rPr lang="en-US"/>
              <a:t>which is basically a histogram</a:t>
            </a:r>
            <a:r>
              <a:rPr lang="en-US">
                <a:solidFill>
                  <a:schemeClr val="folHlink"/>
                </a:solidFill>
              </a:rPr>
              <a:t> </a:t>
            </a:r>
          </a:p>
          <a:p>
            <a:r>
              <a:rPr lang="en-US">
                <a:solidFill>
                  <a:schemeClr val="folHlink"/>
                </a:solidFill>
              </a:rPr>
              <a:t>During the dominant passes</a:t>
            </a:r>
          </a:p>
          <a:p>
            <a:pPr lvl="1"/>
            <a:r>
              <a:rPr lang="en-US"/>
              <a:t>Choose one of four histograms depending on</a:t>
            </a:r>
          </a:p>
          <a:p>
            <a:pPr lvl="2"/>
            <a:r>
              <a:rPr lang="en-US"/>
              <a:t>Whether the previous coefficient in the scan is known to be significant</a:t>
            </a:r>
          </a:p>
          <a:p>
            <a:pPr lvl="2"/>
            <a:r>
              <a:rPr lang="en-US"/>
              <a:t>Whether the parent is known to be significant</a:t>
            </a:r>
          </a:p>
          <a:p>
            <a:r>
              <a:rPr lang="en-US">
                <a:solidFill>
                  <a:schemeClr val="folHlink"/>
                </a:solidFill>
              </a:rPr>
              <a:t>During the subordinate passes</a:t>
            </a:r>
          </a:p>
          <a:p>
            <a:pPr lvl="1"/>
            <a:r>
              <a:rPr lang="en-US"/>
              <a:t>A single histogram is used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912225" cy="38862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Relationship to Bit Plane Encoding (more general &amp; complex)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/>
              <a:t>(</a:t>
            </a:r>
            <a:r>
              <a:rPr lang="en-US" i="1"/>
              <a:t>all thresholds are powers of two and all coefficients are integers</a:t>
            </a:r>
            <a:r>
              <a:rPr lang="en-US"/>
              <a:t>)</a:t>
            </a:r>
          </a:p>
          <a:p>
            <a:pPr lvl="1"/>
            <a:r>
              <a:rPr lang="en-US"/>
              <a:t>Most-significant binary digit (MSBD)</a:t>
            </a:r>
          </a:p>
          <a:p>
            <a:pPr lvl="2"/>
            <a:r>
              <a:rPr lang="en-US"/>
              <a:t>Its sign and bit position are measured and encoded during the dominant pass </a:t>
            </a:r>
          </a:p>
          <a:p>
            <a:pPr lvl="1"/>
            <a:r>
              <a:rPr lang="en-US"/>
              <a:t>Dominant bits (digits to the left and including the MSBD)</a:t>
            </a:r>
          </a:p>
          <a:p>
            <a:pPr lvl="2"/>
            <a:r>
              <a:rPr lang="en-US"/>
              <a:t>Measured and encoded during the dominant pass</a:t>
            </a:r>
          </a:p>
          <a:p>
            <a:pPr lvl="1"/>
            <a:r>
              <a:rPr lang="en-US"/>
              <a:t>Subordinate bits (digits to the right of the MSBD)</a:t>
            </a:r>
          </a:p>
          <a:p>
            <a:pPr lvl="2"/>
            <a:r>
              <a:rPr lang="en-US"/>
              <a:t>Measured and encoded during the subordinate pass</a:t>
            </a:r>
            <a:endParaRPr lang="en-US">
              <a:solidFill>
                <a:schemeClr val="accent1"/>
              </a:solidFill>
            </a:endParaRPr>
          </a:p>
          <a:p>
            <a:pPr lvl="1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3352" name="Line 8"/>
          <p:cNvSpPr>
            <a:spLocks noChangeShapeType="1"/>
          </p:cNvSpPr>
          <p:nvPr/>
        </p:nvSpPr>
        <p:spPr bwMode="auto">
          <a:xfrm>
            <a:off x="3352800" y="3276600"/>
            <a:ext cx="0" cy="381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3353" name="Line 9"/>
          <p:cNvSpPr>
            <a:spLocks noChangeShapeType="1"/>
          </p:cNvSpPr>
          <p:nvPr/>
        </p:nvSpPr>
        <p:spPr bwMode="auto">
          <a:xfrm flipV="1">
            <a:off x="5715000" y="3276600"/>
            <a:ext cx="0" cy="381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335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Relationship to Other Coding Algorithms</a:t>
            </a:r>
          </a:p>
        </p:txBody>
      </p:sp>
      <p:sp>
        <p:nvSpPr>
          <p:cNvPr id="313358" name="Text Box 14"/>
          <p:cNvSpPr txBox="1">
            <a:spLocks noChangeArrowheads="1"/>
          </p:cNvSpPr>
          <p:nvPr/>
        </p:nvSpPr>
        <p:spPr bwMode="auto">
          <a:xfrm>
            <a:off x="0" y="1905000"/>
            <a:ext cx="9902825" cy="3319463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 i="1">
                <a:solidFill>
                  <a:schemeClr val="tx1"/>
                </a:solidFill>
              </a:rPr>
              <a:t>a) Reduce the width of the largest uncertainty interval in all coefficeints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 i="1">
                <a:solidFill>
                  <a:schemeClr val="tx1"/>
                </a:solidFill>
              </a:rPr>
              <a:t>b) Increase the precision further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 i="1">
                <a:solidFill>
                  <a:schemeClr val="tx1"/>
                </a:solidFill>
              </a:rPr>
              <a:t>c) Attempt to predict insignificance from low frequency to high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400" i="1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 u="sng">
                <a:solidFill>
                  <a:schemeClr val="tx1"/>
                </a:solidFill>
              </a:rPr>
              <a:t>Item			PPC				EZW                        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1)			First b)  second a)		First a) second b)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2)			No c)				c)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3) 			Training needed		No training needed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400" i="1">
              <a:solidFill>
                <a:schemeClr val="tx1"/>
              </a:solidFill>
            </a:endParaRPr>
          </a:p>
        </p:txBody>
      </p:sp>
      <p:sp>
        <p:nvSpPr>
          <p:cNvPr id="313359" name="Rectangle 15"/>
          <p:cNvSpPr>
            <a:spLocks noChangeArrowheads="1"/>
          </p:cNvSpPr>
          <p:nvPr/>
        </p:nvSpPr>
        <p:spPr bwMode="auto">
          <a:xfrm>
            <a:off x="381000" y="5257800"/>
            <a:ext cx="8912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Relationship to Priority-Position Coding (PPC)</a:t>
            </a:r>
            <a:endParaRPr lang="en-US" sz="220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3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8" grpId="0" animBg="1" autoUpdateAnimBg="0"/>
      <p:bldP spid="31335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Overview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Discrete Wavelet Transform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accent1"/>
                </a:solidFill>
              </a:rPr>
              <a:t>Zerotree Coding of Wavelet Coefficients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accent1"/>
                </a:solidFill>
              </a:rPr>
              <a:t>Successive-Approximation Quantization (SAQ)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Adaptive Arithmetic Coding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Relationship to Other Coding Algorithms</a:t>
            </a:r>
          </a:p>
          <a:p>
            <a:pPr>
              <a:lnSpc>
                <a:spcPct val="90000"/>
              </a:lnSpc>
            </a:pPr>
            <a:r>
              <a:rPr lang="en-US" u="sng"/>
              <a:t>A Simple Example</a:t>
            </a:r>
          </a:p>
          <a:p>
            <a:pPr>
              <a:lnSpc>
                <a:spcPct val="9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90000"/>
              </a:lnSpc>
            </a:pPr>
            <a:r>
              <a:rPr lang="en-US"/>
              <a:t>Conclusion</a:t>
            </a:r>
          </a:p>
          <a:p>
            <a:pPr>
              <a:lnSpc>
                <a:spcPct val="90000"/>
              </a:lnSpc>
            </a:pPr>
            <a:r>
              <a:rPr lang="en-US"/>
              <a:t>References</a:t>
            </a:r>
          </a:p>
          <a:p>
            <a:pPr>
              <a:lnSpc>
                <a:spcPct val="90000"/>
              </a:lnSpc>
            </a:pPr>
            <a:r>
              <a:rPr lang="en-US" b="1"/>
              <a:t>Q &amp; A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>
            <a:off x="0" y="4137025"/>
            <a:ext cx="914400" cy="0"/>
          </a:xfrm>
          <a:prstGeom prst="line">
            <a:avLst/>
          </a:prstGeom>
          <a:noFill/>
          <a:ln w="127000">
            <a:solidFill>
              <a:srgbClr val="D60093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7072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533400" y="304800"/>
            <a:ext cx="54102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u="sng">
                <a:solidFill>
                  <a:schemeClr val="tx1"/>
                </a:solidFill>
                <a:latin typeface="Arial" charset="0"/>
              </a:rPr>
              <a:t>A Simple Example (2-1)</a:t>
            </a:r>
          </a:p>
        </p:txBody>
      </p:sp>
      <p:sp>
        <p:nvSpPr>
          <p:cNvPr id="324633" name="Rectangle 25"/>
          <p:cNvSpPr>
            <a:spLocks noChangeArrowheads="1"/>
          </p:cNvSpPr>
          <p:nvPr/>
        </p:nvSpPr>
        <p:spPr bwMode="auto">
          <a:xfrm>
            <a:off x="495300" y="1447800"/>
            <a:ext cx="89122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Only string of symbols shown (No adaptive arithmetic coding)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Simple 3-scale wavelet transform of an 8 X 8 image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T</a:t>
            </a:r>
            <a:r>
              <a:rPr lang="en-US" sz="2400" baseline="-25000">
                <a:latin typeface="Arial" charset="0"/>
              </a:rPr>
              <a:t>0</a:t>
            </a:r>
            <a:r>
              <a:rPr lang="en-US" sz="2400">
                <a:latin typeface="Arial" charset="0"/>
              </a:rPr>
              <a:t> = 32 (largest coefficient is 63)</a:t>
            </a:r>
          </a:p>
        </p:txBody>
      </p:sp>
      <p:grpSp>
        <p:nvGrpSpPr>
          <p:cNvPr id="324679" name="Group 71"/>
          <p:cNvGrpSpPr>
            <a:grpSpLocks/>
          </p:cNvGrpSpPr>
          <p:nvPr/>
        </p:nvGrpSpPr>
        <p:grpSpPr bwMode="auto">
          <a:xfrm>
            <a:off x="2895600" y="2743200"/>
            <a:ext cx="4953000" cy="3884613"/>
            <a:chOff x="1824" y="1728"/>
            <a:chExt cx="3120" cy="2447"/>
          </a:xfrm>
        </p:grpSpPr>
        <p:grpSp>
          <p:nvGrpSpPr>
            <p:cNvPr id="324637" name="Group 29"/>
            <p:cNvGrpSpPr>
              <a:grpSpLocks/>
            </p:cNvGrpSpPr>
            <p:nvPr/>
          </p:nvGrpSpPr>
          <p:grpSpPr bwMode="auto">
            <a:xfrm>
              <a:off x="2237" y="1815"/>
              <a:ext cx="2303" cy="2097"/>
              <a:chOff x="864" y="2064"/>
              <a:chExt cx="1488" cy="1440"/>
            </a:xfrm>
          </p:grpSpPr>
          <p:sp>
            <p:nvSpPr>
              <p:cNvPr id="324638" name="Rectangle 30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488" cy="1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39" name="Line 31"/>
              <p:cNvSpPr>
                <a:spLocks noChangeShapeType="1"/>
              </p:cNvSpPr>
              <p:nvPr/>
            </p:nvSpPr>
            <p:spPr bwMode="auto">
              <a:xfrm>
                <a:off x="864" y="278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4640" name="Line 32"/>
              <p:cNvSpPr>
                <a:spLocks noChangeShapeType="1"/>
              </p:cNvSpPr>
              <p:nvPr/>
            </p:nvSpPr>
            <p:spPr bwMode="auto">
              <a:xfrm>
                <a:off x="1605" y="2064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4641" name="Text Box 33"/>
            <p:cNvSpPr txBox="1">
              <a:spLocks noChangeArrowheads="1"/>
            </p:cNvSpPr>
            <p:nvPr/>
          </p:nvSpPr>
          <p:spPr bwMode="auto">
            <a:xfrm>
              <a:off x="1824" y="3771"/>
              <a:ext cx="31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Example</a:t>
              </a:r>
            </a:p>
          </p:txBody>
        </p: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>
              <a:off x="2259" y="234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4643" name="Line 35"/>
            <p:cNvSpPr>
              <a:spLocks noChangeShapeType="1"/>
            </p:cNvSpPr>
            <p:nvPr/>
          </p:nvSpPr>
          <p:spPr bwMode="auto">
            <a:xfrm>
              <a:off x="2811" y="1824"/>
              <a:ext cx="0" cy="10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4644" name="Text Box 36"/>
            <p:cNvSpPr txBox="1">
              <a:spLocks noChangeArrowheads="1"/>
            </p:cNvSpPr>
            <p:nvPr/>
          </p:nvSpPr>
          <p:spPr bwMode="auto">
            <a:xfrm>
              <a:off x="2164" y="222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15 14</a:t>
              </a:r>
            </a:p>
          </p:txBody>
        </p:sp>
        <p:sp>
          <p:nvSpPr>
            <p:cNvPr id="324645" name="Text Box 37"/>
            <p:cNvSpPr txBox="1">
              <a:spLocks noChangeArrowheads="1"/>
            </p:cNvSpPr>
            <p:nvPr/>
          </p:nvSpPr>
          <p:spPr bwMode="auto">
            <a:xfrm>
              <a:off x="2737" y="172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49 10 </a:t>
              </a:r>
            </a:p>
          </p:txBody>
        </p:sp>
        <p:sp>
          <p:nvSpPr>
            <p:cNvPr id="324646" name="Text Box 38"/>
            <p:cNvSpPr txBox="1">
              <a:spLocks noChangeArrowheads="1"/>
            </p:cNvSpPr>
            <p:nvPr/>
          </p:nvSpPr>
          <p:spPr bwMode="auto">
            <a:xfrm>
              <a:off x="2726" y="2214"/>
              <a:ext cx="743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-12</a:t>
              </a:r>
            </a:p>
            <a:p>
              <a:endParaRPr lang="en-US" b="1">
                <a:solidFill>
                  <a:srgbClr val="0033CC"/>
                </a:solidFill>
              </a:endParaRPr>
            </a:p>
          </p:txBody>
        </p:sp>
        <p:sp>
          <p:nvSpPr>
            <p:cNvPr id="324647" name="Text Box 39"/>
            <p:cNvSpPr txBox="1">
              <a:spLocks noChangeArrowheads="1"/>
            </p:cNvSpPr>
            <p:nvPr/>
          </p:nvSpPr>
          <p:spPr bwMode="auto">
            <a:xfrm>
              <a:off x="2726" y="248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-14  8</a:t>
              </a:r>
            </a:p>
          </p:txBody>
        </p:sp>
        <p:sp>
          <p:nvSpPr>
            <p:cNvPr id="324648" name="Text Box 40"/>
            <p:cNvSpPr txBox="1">
              <a:spLocks noChangeArrowheads="1"/>
            </p:cNvSpPr>
            <p:nvPr/>
          </p:nvSpPr>
          <p:spPr bwMode="auto">
            <a:xfrm>
              <a:off x="2757" y="195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14 -13 </a:t>
              </a:r>
            </a:p>
          </p:txBody>
        </p:sp>
        <p:sp>
          <p:nvSpPr>
            <p:cNvPr id="324649" name="Text Box 41"/>
            <p:cNvSpPr txBox="1">
              <a:spLocks noChangeArrowheads="1"/>
            </p:cNvSpPr>
            <p:nvPr/>
          </p:nvSpPr>
          <p:spPr bwMode="auto">
            <a:xfrm>
              <a:off x="2163" y="247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-9  -7</a:t>
              </a:r>
            </a:p>
          </p:txBody>
        </p:sp>
        <p:sp>
          <p:nvSpPr>
            <p:cNvPr id="324650" name="Text Box 42"/>
            <p:cNvSpPr txBox="1">
              <a:spLocks noChangeArrowheads="1"/>
            </p:cNvSpPr>
            <p:nvPr/>
          </p:nvSpPr>
          <p:spPr bwMode="auto">
            <a:xfrm>
              <a:off x="2186" y="173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63</a:t>
              </a:r>
              <a:r>
                <a:rPr lang="en-US" b="1">
                  <a:solidFill>
                    <a:srgbClr val="0033CC"/>
                  </a:solidFill>
                </a:rPr>
                <a:t> -34 </a:t>
              </a:r>
            </a:p>
          </p:txBody>
        </p:sp>
        <p:sp>
          <p:nvSpPr>
            <p:cNvPr id="324651" name="Text Box 43"/>
            <p:cNvSpPr txBox="1">
              <a:spLocks noChangeArrowheads="1"/>
            </p:cNvSpPr>
            <p:nvPr/>
          </p:nvSpPr>
          <p:spPr bwMode="auto">
            <a:xfrm>
              <a:off x="2173" y="1966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-31 23 </a:t>
              </a:r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2226" y="2074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4653" name="Line 45"/>
            <p:cNvSpPr>
              <a:spLocks noChangeShapeType="1"/>
            </p:cNvSpPr>
            <p:nvPr/>
          </p:nvSpPr>
          <p:spPr bwMode="auto">
            <a:xfrm rot="5400000">
              <a:off x="2245" y="2085"/>
              <a:ext cx="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4654" name="Text Box 46"/>
            <p:cNvSpPr txBox="1">
              <a:spLocks noChangeArrowheads="1"/>
            </p:cNvSpPr>
            <p:nvPr/>
          </p:nvSpPr>
          <p:spPr bwMode="auto">
            <a:xfrm>
              <a:off x="3311" y="2231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5  -7</a:t>
              </a:r>
            </a:p>
          </p:txBody>
        </p:sp>
        <p:sp>
          <p:nvSpPr>
            <p:cNvPr id="324655" name="Text Box 47"/>
            <p:cNvSpPr txBox="1">
              <a:spLocks noChangeArrowheads="1"/>
            </p:cNvSpPr>
            <p:nvPr/>
          </p:nvSpPr>
          <p:spPr bwMode="auto">
            <a:xfrm>
              <a:off x="3884" y="173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-12  7 </a:t>
              </a:r>
            </a:p>
          </p:txBody>
        </p:sp>
        <p:sp>
          <p:nvSpPr>
            <p:cNvPr id="324656" name="Text Box 48"/>
            <p:cNvSpPr txBox="1">
              <a:spLocks noChangeArrowheads="1"/>
            </p:cNvSpPr>
            <p:nvPr/>
          </p:nvSpPr>
          <p:spPr bwMode="auto">
            <a:xfrm>
              <a:off x="3873" y="2245"/>
              <a:ext cx="743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3   9</a:t>
              </a:r>
            </a:p>
            <a:p>
              <a:endParaRPr lang="en-US" b="1">
                <a:solidFill>
                  <a:srgbClr val="0033CC"/>
                </a:solidFill>
              </a:endParaRPr>
            </a:p>
          </p:txBody>
        </p:sp>
        <p:sp>
          <p:nvSpPr>
            <p:cNvPr id="324657" name="Text Box 49"/>
            <p:cNvSpPr txBox="1">
              <a:spLocks noChangeArrowheads="1"/>
            </p:cNvSpPr>
            <p:nvPr/>
          </p:nvSpPr>
          <p:spPr bwMode="auto">
            <a:xfrm>
              <a:off x="3873" y="2492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3   2</a:t>
              </a:r>
            </a:p>
          </p:txBody>
        </p:sp>
        <p:sp>
          <p:nvSpPr>
            <p:cNvPr id="324658" name="Text Box 50"/>
            <p:cNvSpPr txBox="1">
              <a:spLocks noChangeArrowheads="1"/>
            </p:cNvSpPr>
            <p:nvPr/>
          </p:nvSpPr>
          <p:spPr bwMode="auto">
            <a:xfrm>
              <a:off x="3904" y="196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6  -1 </a:t>
              </a:r>
            </a:p>
          </p:txBody>
        </p:sp>
        <p:sp>
          <p:nvSpPr>
            <p:cNvPr id="324659" name="Text Box 51"/>
            <p:cNvSpPr txBox="1">
              <a:spLocks noChangeArrowheads="1"/>
            </p:cNvSpPr>
            <p:nvPr/>
          </p:nvSpPr>
          <p:spPr bwMode="auto">
            <a:xfrm>
              <a:off x="3310" y="248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4  -2</a:t>
              </a:r>
            </a:p>
          </p:txBody>
        </p:sp>
        <p:sp>
          <p:nvSpPr>
            <p:cNvPr id="324660" name="Text Box 52"/>
            <p:cNvSpPr txBox="1">
              <a:spLocks noChangeArrowheads="1"/>
            </p:cNvSpPr>
            <p:nvPr/>
          </p:nvSpPr>
          <p:spPr bwMode="auto">
            <a:xfrm>
              <a:off x="3333" y="174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7  13 </a:t>
              </a:r>
            </a:p>
          </p:txBody>
        </p:sp>
        <p:sp>
          <p:nvSpPr>
            <p:cNvPr id="324661" name="Text Box 53"/>
            <p:cNvSpPr txBox="1">
              <a:spLocks noChangeArrowheads="1"/>
            </p:cNvSpPr>
            <p:nvPr/>
          </p:nvSpPr>
          <p:spPr bwMode="auto">
            <a:xfrm>
              <a:off x="3320" y="1968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3   4 </a:t>
              </a:r>
            </a:p>
          </p:txBody>
        </p:sp>
        <p:sp>
          <p:nvSpPr>
            <p:cNvPr id="324662" name="Text Box 54"/>
            <p:cNvSpPr txBox="1">
              <a:spLocks noChangeArrowheads="1"/>
            </p:cNvSpPr>
            <p:nvPr/>
          </p:nvSpPr>
          <p:spPr bwMode="auto">
            <a:xfrm>
              <a:off x="3311" y="3269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3   6</a:t>
              </a:r>
            </a:p>
          </p:txBody>
        </p:sp>
        <p:sp>
          <p:nvSpPr>
            <p:cNvPr id="324663" name="Text Box 55"/>
            <p:cNvSpPr txBox="1">
              <a:spLocks noChangeArrowheads="1"/>
            </p:cNvSpPr>
            <p:nvPr/>
          </p:nvSpPr>
          <p:spPr bwMode="auto">
            <a:xfrm>
              <a:off x="3884" y="277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-2   2 </a:t>
              </a:r>
            </a:p>
          </p:txBody>
        </p:sp>
        <p:sp>
          <p:nvSpPr>
            <p:cNvPr id="324664" name="Text Box 56"/>
            <p:cNvSpPr txBox="1">
              <a:spLocks noChangeArrowheads="1"/>
            </p:cNvSpPr>
            <p:nvPr/>
          </p:nvSpPr>
          <p:spPr bwMode="auto">
            <a:xfrm>
              <a:off x="3893" y="3252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3   6</a:t>
              </a:r>
            </a:p>
          </p:txBody>
        </p:sp>
        <p:sp>
          <p:nvSpPr>
            <p:cNvPr id="324665" name="Text Box 57"/>
            <p:cNvSpPr txBox="1">
              <a:spLocks noChangeArrowheads="1"/>
            </p:cNvSpPr>
            <p:nvPr/>
          </p:nvSpPr>
          <p:spPr bwMode="auto">
            <a:xfrm>
              <a:off x="3873" y="3530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-4   4</a:t>
              </a:r>
            </a:p>
          </p:txBody>
        </p:sp>
        <p:sp>
          <p:nvSpPr>
            <p:cNvPr id="324666" name="Text Box 58"/>
            <p:cNvSpPr txBox="1">
              <a:spLocks noChangeArrowheads="1"/>
            </p:cNvSpPr>
            <p:nvPr/>
          </p:nvSpPr>
          <p:spPr bwMode="auto">
            <a:xfrm>
              <a:off x="3904" y="3006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0   4 </a:t>
              </a:r>
            </a:p>
          </p:txBody>
        </p:sp>
        <p:sp>
          <p:nvSpPr>
            <p:cNvPr id="324667" name="Text Box 59"/>
            <p:cNvSpPr txBox="1">
              <a:spLocks noChangeArrowheads="1"/>
            </p:cNvSpPr>
            <p:nvPr/>
          </p:nvSpPr>
          <p:spPr bwMode="auto">
            <a:xfrm>
              <a:off x="3310" y="352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0   3</a:t>
              </a:r>
            </a:p>
          </p:txBody>
        </p:sp>
        <p:sp>
          <p:nvSpPr>
            <p:cNvPr id="324668" name="Text Box 60"/>
            <p:cNvSpPr txBox="1">
              <a:spLocks noChangeArrowheads="1"/>
            </p:cNvSpPr>
            <p:nvPr/>
          </p:nvSpPr>
          <p:spPr bwMode="auto">
            <a:xfrm>
              <a:off x="3333" y="2781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4   6 </a:t>
              </a:r>
            </a:p>
          </p:txBody>
        </p:sp>
        <p:sp>
          <p:nvSpPr>
            <p:cNvPr id="324669" name="Text Box 61"/>
            <p:cNvSpPr txBox="1">
              <a:spLocks noChangeArrowheads="1"/>
            </p:cNvSpPr>
            <p:nvPr/>
          </p:nvSpPr>
          <p:spPr bwMode="auto">
            <a:xfrm>
              <a:off x="3320" y="3006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-2 </a:t>
              </a:r>
            </a:p>
          </p:txBody>
        </p:sp>
        <p:sp>
          <p:nvSpPr>
            <p:cNvPr id="324670" name="Text Box 62"/>
            <p:cNvSpPr txBox="1">
              <a:spLocks noChangeArrowheads="1"/>
            </p:cNvSpPr>
            <p:nvPr/>
          </p:nvSpPr>
          <p:spPr bwMode="auto">
            <a:xfrm>
              <a:off x="2164" y="3269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2  -3</a:t>
              </a:r>
            </a:p>
          </p:txBody>
        </p:sp>
        <p:sp>
          <p:nvSpPr>
            <p:cNvPr id="324671" name="Text Box 63"/>
            <p:cNvSpPr txBox="1">
              <a:spLocks noChangeArrowheads="1"/>
            </p:cNvSpPr>
            <p:nvPr/>
          </p:nvSpPr>
          <p:spPr bwMode="auto">
            <a:xfrm>
              <a:off x="2737" y="277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-1  47 </a:t>
              </a:r>
            </a:p>
          </p:txBody>
        </p:sp>
        <p:sp>
          <p:nvSpPr>
            <p:cNvPr id="324672" name="Text Box 64"/>
            <p:cNvSpPr txBox="1">
              <a:spLocks noChangeArrowheads="1"/>
            </p:cNvSpPr>
            <p:nvPr/>
          </p:nvSpPr>
          <p:spPr bwMode="auto">
            <a:xfrm>
              <a:off x="2726" y="3283"/>
              <a:ext cx="743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0033CC"/>
                  </a:solidFill>
                </a:rPr>
                <a:t>6   4</a:t>
              </a:r>
            </a:p>
            <a:p>
              <a:endParaRPr lang="en-US" sz="1800" b="1">
                <a:solidFill>
                  <a:srgbClr val="0033CC"/>
                </a:solidFill>
              </a:endParaRPr>
            </a:p>
          </p:txBody>
        </p:sp>
        <p:sp>
          <p:nvSpPr>
            <p:cNvPr id="324673" name="Text Box 65"/>
            <p:cNvSpPr txBox="1">
              <a:spLocks noChangeArrowheads="1"/>
            </p:cNvSpPr>
            <p:nvPr/>
          </p:nvSpPr>
          <p:spPr bwMode="auto">
            <a:xfrm>
              <a:off x="2726" y="3530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5   6</a:t>
              </a:r>
            </a:p>
          </p:txBody>
        </p:sp>
        <p:sp>
          <p:nvSpPr>
            <p:cNvPr id="324674" name="Text Box 66"/>
            <p:cNvSpPr txBox="1">
              <a:spLocks noChangeArrowheads="1"/>
            </p:cNvSpPr>
            <p:nvPr/>
          </p:nvSpPr>
          <p:spPr bwMode="auto">
            <a:xfrm>
              <a:off x="2757" y="3006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-3   2 </a:t>
              </a:r>
            </a:p>
          </p:txBody>
        </p:sp>
        <p:sp>
          <p:nvSpPr>
            <p:cNvPr id="324675" name="Text Box 67"/>
            <p:cNvSpPr txBox="1">
              <a:spLocks noChangeArrowheads="1"/>
            </p:cNvSpPr>
            <p:nvPr/>
          </p:nvSpPr>
          <p:spPr bwMode="auto">
            <a:xfrm>
              <a:off x="2195" y="352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5  11</a:t>
              </a:r>
            </a:p>
          </p:txBody>
        </p:sp>
        <p:sp>
          <p:nvSpPr>
            <p:cNvPr id="324676" name="Text Box 68"/>
            <p:cNvSpPr txBox="1">
              <a:spLocks noChangeArrowheads="1"/>
            </p:cNvSpPr>
            <p:nvPr/>
          </p:nvSpPr>
          <p:spPr bwMode="auto">
            <a:xfrm>
              <a:off x="2186" y="2781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-5  9</a:t>
              </a:r>
            </a:p>
          </p:txBody>
        </p:sp>
        <p:sp>
          <p:nvSpPr>
            <p:cNvPr id="324677" name="Text Box 69"/>
            <p:cNvSpPr txBox="1">
              <a:spLocks noChangeArrowheads="1"/>
            </p:cNvSpPr>
            <p:nvPr/>
          </p:nvSpPr>
          <p:spPr bwMode="auto">
            <a:xfrm>
              <a:off x="2173" y="3006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3   0 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533400" y="304800"/>
            <a:ext cx="54102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u="sng">
                <a:solidFill>
                  <a:schemeClr val="tx1"/>
                </a:solidFill>
                <a:latin typeface="Arial" charset="0"/>
              </a:rPr>
              <a:t>A Simple Example (2-2)</a:t>
            </a: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495300" y="1447800"/>
            <a:ext cx="891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First dominant pass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490538" y="1882775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First subordinate pass</a:t>
            </a:r>
          </a:p>
        </p:txBody>
      </p:sp>
      <p:pic>
        <p:nvPicPr>
          <p:cNvPr id="3338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524000"/>
            <a:ext cx="49530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33883" name="Group 59"/>
          <p:cNvGrpSpPr>
            <a:grpSpLocks/>
          </p:cNvGrpSpPr>
          <p:nvPr/>
        </p:nvGrpSpPr>
        <p:grpSpPr bwMode="auto">
          <a:xfrm>
            <a:off x="-457200" y="2287588"/>
            <a:ext cx="4953000" cy="3884612"/>
            <a:chOff x="1824" y="1728"/>
            <a:chExt cx="3120" cy="2447"/>
          </a:xfrm>
        </p:grpSpPr>
        <p:grpSp>
          <p:nvGrpSpPr>
            <p:cNvPr id="333884" name="Group 60"/>
            <p:cNvGrpSpPr>
              <a:grpSpLocks/>
            </p:cNvGrpSpPr>
            <p:nvPr/>
          </p:nvGrpSpPr>
          <p:grpSpPr bwMode="auto">
            <a:xfrm>
              <a:off x="2237" y="1815"/>
              <a:ext cx="2303" cy="2097"/>
              <a:chOff x="864" y="2064"/>
              <a:chExt cx="1488" cy="1440"/>
            </a:xfrm>
          </p:grpSpPr>
          <p:sp>
            <p:nvSpPr>
              <p:cNvPr id="333885" name="Rectangle 61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488" cy="1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3886" name="Line 62"/>
              <p:cNvSpPr>
                <a:spLocks noChangeShapeType="1"/>
              </p:cNvSpPr>
              <p:nvPr/>
            </p:nvSpPr>
            <p:spPr bwMode="auto">
              <a:xfrm>
                <a:off x="864" y="278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3887" name="Line 63"/>
              <p:cNvSpPr>
                <a:spLocks noChangeShapeType="1"/>
              </p:cNvSpPr>
              <p:nvPr/>
            </p:nvSpPr>
            <p:spPr bwMode="auto">
              <a:xfrm>
                <a:off x="1605" y="2064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33888" name="Text Box 64"/>
            <p:cNvSpPr txBox="1">
              <a:spLocks noChangeArrowheads="1"/>
            </p:cNvSpPr>
            <p:nvPr/>
          </p:nvSpPr>
          <p:spPr bwMode="auto">
            <a:xfrm>
              <a:off x="1824" y="3771"/>
              <a:ext cx="31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Example</a:t>
              </a:r>
            </a:p>
          </p:txBody>
        </p:sp>
        <p:sp>
          <p:nvSpPr>
            <p:cNvPr id="333889" name="Line 65"/>
            <p:cNvSpPr>
              <a:spLocks noChangeShapeType="1"/>
            </p:cNvSpPr>
            <p:nvPr/>
          </p:nvSpPr>
          <p:spPr bwMode="auto">
            <a:xfrm>
              <a:off x="2259" y="234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3890" name="Line 66"/>
            <p:cNvSpPr>
              <a:spLocks noChangeShapeType="1"/>
            </p:cNvSpPr>
            <p:nvPr/>
          </p:nvSpPr>
          <p:spPr bwMode="auto">
            <a:xfrm>
              <a:off x="2811" y="1824"/>
              <a:ext cx="0" cy="10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3891" name="Text Box 67"/>
            <p:cNvSpPr txBox="1">
              <a:spLocks noChangeArrowheads="1"/>
            </p:cNvSpPr>
            <p:nvPr/>
          </p:nvSpPr>
          <p:spPr bwMode="auto">
            <a:xfrm>
              <a:off x="2164" y="222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CC00"/>
                  </a:solidFill>
                </a:rPr>
                <a:t>15</a:t>
              </a:r>
              <a:r>
                <a:rPr lang="en-US" b="1">
                  <a:solidFill>
                    <a:srgbClr val="0033CC"/>
                  </a:solidFill>
                </a:rPr>
                <a:t> 14</a:t>
              </a:r>
            </a:p>
          </p:txBody>
        </p:sp>
        <p:sp>
          <p:nvSpPr>
            <p:cNvPr id="333892" name="Text Box 68"/>
            <p:cNvSpPr txBox="1">
              <a:spLocks noChangeArrowheads="1"/>
            </p:cNvSpPr>
            <p:nvPr/>
          </p:nvSpPr>
          <p:spPr bwMode="auto">
            <a:xfrm>
              <a:off x="2737" y="172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49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  <a:r>
                <a:rPr lang="en-US" b="1">
                  <a:solidFill>
                    <a:srgbClr val="00CC00"/>
                  </a:solidFill>
                </a:rPr>
                <a:t>10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</a:p>
          </p:txBody>
        </p:sp>
        <p:sp>
          <p:nvSpPr>
            <p:cNvPr id="333893" name="Text Box 69"/>
            <p:cNvSpPr txBox="1">
              <a:spLocks noChangeArrowheads="1"/>
            </p:cNvSpPr>
            <p:nvPr/>
          </p:nvSpPr>
          <p:spPr bwMode="auto">
            <a:xfrm>
              <a:off x="2726" y="2214"/>
              <a:ext cx="743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-12</a:t>
              </a:r>
            </a:p>
            <a:p>
              <a:endParaRPr lang="en-US" b="1">
                <a:solidFill>
                  <a:srgbClr val="0033CC"/>
                </a:solidFill>
              </a:endParaRPr>
            </a:p>
          </p:txBody>
        </p:sp>
        <p:sp>
          <p:nvSpPr>
            <p:cNvPr id="333894" name="Text Box 70"/>
            <p:cNvSpPr txBox="1">
              <a:spLocks noChangeArrowheads="1"/>
            </p:cNvSpPr>
            <p:nvPr/>
          </p:nvSpPr>
          <p:spPr bwMode="auto">
            <a:xfrm>
              <a:off x="2726" y="248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-14  8</a:t>
              </a:r>
            </a:p>
          </p:txBody>
        </p:sp>
        <p:sp>
          <p:nvSpPr>
            <p:cNvPr id="333895" name="Text Box 71"/>
            <p:cNvSpPr txBox="1">
              <a:spLocks noChangeArrowheads="1"/>
            </p:cNvSpPr>
            <p:nvPr/>
          </p:nvSpPr>
          <p:spPr bwMode="auto">
            <a:xfrm>
              <a:off x="2757" y="195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CC00"/>
                  </a:solidFill>
                </a:rPr>
                <a:t>14 -13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</a:p>
          </p:txBody>
        </p:sp>
        <p:sp>
          <p:nvSpPr>
            <p:cNvPr id="333896" name="Text Box 72"/>
            <p:cNvSpPr txBox="1">
              <a:spLocks noChangeArrowheads="1"/>
            </p:cNvSpPr>
            <p:nvPr/>
          </p:nvSpPr>
          <p:spPr bwMode="auto">
            <a:xfrm>
              <a:off x="2163" y="247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CC00"/>
                  </a:solidFill>
                </a:rPr>
                <a:t>-9  -7</a:t>
              </a:r>
            </a:p>
          </p:txBody>
        </p:sp>
        <p:sp>
          <p:nvSpPr>
            <p:cNvPr id="333897" name="Text Box 73"/>
            <p:cNvSpPr txBox="1">
              <a:spLocks noChangeArrowheads="1"/>
            </p:cNvSpPr>
            <p:nvPr/>
          </p:nvSpPr>
          <p:spPr bwMode="auto">
            <a:xfrm>
              <a:off x="2186" y="173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63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  <a:r>
                <a:rPr lang="en-US" b="1">
                  <a:solidFill>
                    <a:schemeClr val="accent2"/>
                  </a:solidFill>
                </a:rPr>
                <a:t>-34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</a:p>
          </p:txBody>
        </p:sp>
        <p:sp>
          <p:nvSpPr>
            <p:cNvPr id="333898" name="Text Box 74"/>
            <p:cNvSpPr txBox="1">
              <a:spLocks noChangeArrowheads="1"/>
            </p:cNvSpPr>
            <p:nvPr/>
          </p:nvSpPr>
          <p:spPr bwMode="auto">
            <a:xfrm>
              <a:off x="2173" y="1966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-31 </a:t>
              </a:r>
              <a:r>
                <a:rPr lang="en-US" b="1">
                  <a:solidFill>
                    <a:srgbClr val="00CC00"/>
                  </a:solidFill>
                </a:rPr>
                <a:t>23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</a:p>
          </p:txBody>
        </p:sp>
        <p:sp>
          <p:nvSpPr>
            <p:cNvPr id="333899" name="Line 75"/>
            <p:cNvSpPr>
              <a:spLocks noChangeShapeType="1"/>
            </p:cNvSpPr>
            <p:nvPr/>
          </p:nvSpPr>
          <p:spPr bwMode="auto">
            <a:xfrm>
              <a:off x="2226" y="2074"/>
              <a:ext cx="5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3900" name="Line 76"/>
            <p:cNvSpPr>
              <a:spLocks noChangeShapeType="1"/>
            </p:cNvSpPr>
            <p:nvPr/>
          </p:nvSpPr>
          <p:spPr bwMode="auto">
            <a:xfrm rot="5400000">
              <a:off x="2245" y="2085"/>
              <a:ext cx="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3901" name="Text Box 77"/>
            <p:cNvSpPr txBox="1">
              <a:spLocks noChangeArrowheads="1"/>
            </p:cNvSpPr>
            <p:nvPr/>
          </p:nvSpPr>
          <p:spPr bwMode="auto">
            <a:xfrm>
              <a:off x="3311" y="2231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5  -7</a:t>
              </a:r>
            </a:p>
          </p:txBody>
        </p:sp>
        <p:sp>
          <p:nvSpPr>
            <p:cNvPr id="333902" name="Text Box 78"/>
            <p:cNvSpPr txBox="1">
              <a:spLocks noChangeArrowheads="1"/>
            </p:cNvSpPr>
            <p:nvPr/>
          </p:nvSpPr>
          <p:spPr bwMode="auto">
            <a:xfrm>
              <a:off x="3884" y="173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-12  7 </a:t>
              </a:r>
            </a:p>
          </p:txBody>
        </p:sp>
        <p:sp>
          <p:nvSpPr>
            <p:cNvPr id="333903" name="Text Box 79"/>
            <p:cNvSpPr txBox="1">
              <a:spLocks noChangeArrowheads="1"/>
            </p:cNvSpPr>
            <p:nvPr/>
          </p:nvSpPr>
          <p:spPr bwMode="auto">
            <a:xfrm>
              <a:off x="3873" y="2245"/>
              <a:ext cx="743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3   9</a:t>
              </a:r>
            </a:p>
            <a:p>
              <a:endParaRPr lang="en-US" b="1">
                <a:solidFill>
                  <a:srgbClr val="0033CC"/>
                </a:solidFill>
              </a:endParaRPr>
            </a:p>
          </p:txBody>
        </p:sp>
        <p:sp>
          <p:nvSpPr>
            <p:cNvPr id="333904" name="Text Box 80"/>
            <p:cNvSpPr txBox="1">
              <a:spLocks noChangeArrowheads="1"/>
            </p:cNvSpPr>
            <p:nvPr/>
          </p:nvSpPr>
          <p:spPr bwMode="auto">
            <a:xfrm>
              <a:off x="3873" y="2492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3   2</a:t>
              </a:r>
            </a:p>
          </p:txBody>
        </p:sp>
        <p:sp>
          <p:nvSpPr>
            <p:cNvPr id="333905" name="Text Box 81"/>
            <p:cNvSpPr txBox="1">
              <a:spLocks noChangeArrowheads="1"/>
            </p:cNvSpPr>
            <p:nvPr/>
          </p:nvSpPr>
          <p:spPr bwMode="auto">
            <a:xfrm>
              <a:off x="3904" y="1968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6  -1 </a:t>
              </a:r>
            </a:p>
          </p:txBody>
        </p:sp>
        <p:sp>
          <p:nvSpPr>
            <p:cNvPr id="333906" name="Text Box 82"/>
            <p:cNvSpPr txBox="1">
              <a:spLocks noChangeArrowheads="1"/>
            </p:cNvSpPr>
            <p:nvPr/>
          </p:nvSpPr>
          <p:spPr bwMode="auto">
            <a:xfrm>
              <a:off x="3310" y="2485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4  -2</a:t>
              </a:r>
            </a:p>
          </p:txBody>
        </p:sp>
        <p:sp>
          <p:nvSpPr>
            <p:cNvPr id="333907" name="Text Box 83"/>
            <p:cNvSpPr txBox="1">
              <a:spLocks noChangeArrowheads="1"/>
            </p:cNvSpPr>
            <p:nvPr/>
          </p:nvSpPr>
          <p:spPr bwMode="auto">
            <a:xfrm>
              <a:off x="3333" y="174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7  13 </a:t>
              </a:r>
            </a:p>
          </p:txBody>
        </p:sp>
        <p:sp>
          <p:nvSpPr>
            <p:cNvPr id="333908" name="Text Box 84"/>
            <p:cNvSpPr txBox="1">
              <a:spLocks noChangeArrowheads="1"/>
            </p:cNvSpPr>
            <p:nvPr/>
          </p:nvSpPr>
          <p:spPr bwMode="auto">
            <a:xfrm>
              <a:off x="3320" y="1968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3   4 </a:t>
              </a:r>
            </a:p>
          </p:txBody>
        </p:sp>
        <p:sp>
          <p:nvSpPr>
            <p:cNvPr id="333909" name="Text Box 85"/>
            <p:cNvSpPr txBox="1">
              <a:spLocks noChangeArrowheads="1"/>
            </p:cNvSpPr>
            <p:nvPr/>
          </p:nvSpPr>
          <p:spPr bwMode="auto">
            <a:xfrm>
              <a:off x="3311" y="3269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3   6</a:t>
              </a:r>
            </a:p>
          </p:txBody>
        </p:sp>
        <p:sp>
          <p:nvSpPr>
            <p:cNvPr id="333910" name="Text Box 86"/>
            <p:cNvSpPr txBox="1">
              <a:spLocks noChangeArrowheads="1"/>
            </p:cNvSpPr>
            <p:nvPr/>
          </p:nvSpPr>
          <p:spPr bwMode="auto">
            <a:xfrm>
              <a:off x="3884" y="277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-2   2 </a:t>
              </a:r>
            </a:p>
          </p:txBody>
        </p:sp>
        <p:sp>
          <p:nvSpPr>
            <p:cNvPr id="333911" name="Text Box 87"/>
            <p:cNvSpPr txBox="1">
              <a:spLocks noChangeArrowheads="1"/>
            </p:cNvSpPr>
            <p:nvPr/>
          </p:nvSpPr>
          <p:spPr bwMode="auto">
            <a:xfrm>
              <a:off x="3893" y="3252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3   6</a:t>
              </a:r>
            </a:p>
          </p:txBody>
        </p:sp>
        <p:sp>
          <p:nvSpPr>
            <p:cNvPr id="333912" name="Text Box 88"/>
            <p:cNvSpPr txBox="1">
              <a:spLocks noChangeArrowheads="1"/>
            </p:cNvSpPr>
            <p:nvPr/>
          </p:nvSpPr>
          <p:spPr bwMode="auto">
            <a:xfrm>
              <a:off x="3873" y="3530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-4   4</a:t>
              </a:r>
            </a:p>
          </p:txBody>
        </p:sp>
        <p:sp>
          <p:nvSpPr>
            <p:cNvPr id="333913" name="Text Box 89"/>
            <p:cNvSpPr txBox="1">
              <a:spLocks noChangeArrowheads="1"/>
            </p:cNvSpPr>
            <p:nvPr/>
          </p:nvSpPr>
          <p:spPr bwMode="auto">
            <a:xfrm>
              <a:off x="3904" y="3006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0   4 </a:t>
              </a:r>
            </a:p>
          </p:txBody>
        </p:sp>
        <p:sp>
          <p:nvSpPr>
            <p:cNvPr id="333914" name="Text Box 90"/>
            <p:cNvSpPr txBox="1">
              <a:spLocks noChangeArrowheads="1"/>
            </p:cNvSpPr>
            <p:nvPr/>
          </p:nvSpPr>
          <p:spPr bwMode="auto">
            <a:xfrm>
              <a:off x="3310" y="352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0   3</a:t>
              </a:r>
            </a:p>
          </p:txBody>
        </p:sp>
        <p:sp>
          <p:nvSpPr>
            <p:cNvPr id="333915" name="Text Box 91"/>
            <p:cNvSpPr txBox="1">
              <a:spLocks noChangeArrowheads="1"/>
            </p:cNvSpPr>
            <p:nvPr/>
          </p:nvSpPr>
          <p:spPr bwMode="auto">
            <a:xfrm>
              <a:off x="3333" y="2781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4   6 </a:t>
              </a:r>
            </a:p>
          </p:txBody>
        </p:sp>
        <p:sp>
          <p:nvSpPr>
            <p:cNvPr id="333916" name="Text Box 92"/>
            <p:cNvSpPr txBox="1">
              <a:spLocks noChangeArrowheads="1"/>
            </p:cNvSpPr>
            <p:nvPr/>
          </p:nvSpPr>
          <p:spPr bwMode="auto">
            <a:xfrm>
              <a:off x="3320" y="3006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-2 </a:t>
              </a:r>
            </a:p>
          </p:txBody>
        </p:sp>
        <p:sp>
          <p:nvSpPr>
            <p:cNvPr id="333917" name="Text Box 93"/>
            <p:cNvSpPr txBox="1">
              <a:spLocks noChangeArrowheads="1"/>
            </p:cNvSpPr>
            <p:nvPr/>
          </p:nvSpPr>
          <p:spPr bwMode="auto">
            <a:xfrm>
              <a:off x="2164" y="3269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2  -3</a:t>
              </a:r>
            </a:p>
          </p:txBody>
        </p:sp>
        <p:sp>
          <p:nvSpPr>
            <p:cNvPr id="333918" name="Text Box 94"/>
            <p:cNvSpPr txBox="1">
              <a:spLocks noChangeArrowheads="1"/>
            </p:cNvSpPr>
            <p:nvPr/>
          </p:nvSpPr>
          <p:spPr bwMode="auto">
            <a:xfrm>
              <a:off x="2737" y="277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-1  </a:t>
              </a:r>
              <a:r>
                <a:rPr lang="en-US" b="1">
                  <a:solidFill>
                    <a:schemeClr val="accent2"/>
                  </a:solidFill>
                </a:rPr>
                <a:t>47</a:t>
              </a:r>
              <a:r>
                <a:rPr lang="en-US" b="1">
                  <a:solidFill>
                    <a:srgbClr val="0033CC"/>
                  </a:solidFill>
                </a:rPr>
                <a:t> </a:t>
              </a:r>
            </a:p>
          </p:txBody>
        </p:sp>
        <p:sp>
          <p:nvSpPr>
            <p:cNvPr id="333919" name="Text Box 95"/>
            <p:cNvSpPr txBox="1">
              <a:spLocks noChangeArrowheads="1"/>
            </p:cNvSpPr>
            <p:nvPr/>
          </p:nvSpPr>
          <p:spPr bwMode="auto">
            <a:xfrm>
              <a:off x="2726" y="3283"/>
              <a:ext cx="743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0033CC"/>
                  </a:solidFill>
                </a:rPr>
                <a:t>6   4</a:t>
              </a:r>
            </a:p>
            <a:p>
              <a:endParaRPr lang="en-US" sz="1800" b="1">
                <a:solidFill>
                  <a:srgbClr val="0033CC"/>
                </a:solidFill>
              </a:endParaRPr>
            </a:p>
          </p:txBody>
        </p:sp>
        <p:sp>
          <p:nvSpPr>
            <p:cNvPr id="333920" name="Text Box 96"/>
            <p:cNvSpPr txBox="1">
              <a:spLocks noChangeArrowheads="1"/>
            </p:cNvSpPr>
            <p:nvPr/>
          </p:nvSpPr>
          <p:spPr bwMode="auto">
            <a:xfrm>
              <a:off x="2726" y="3530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5   6</a:t>
              </a:r>
            </a:p>
          </p:txBody>
        </p:sp>
        <p:sp>
          <p:nvSpPr>
            <p:cNvPr id="333921" name="Text Box 97"/>
            <p:cNvSpPr txBox="1">
              <a:spLocks noChangeArrowheads="1"/>
            </p:cNvSpPr>
            <p:nvPr/>
          </p:nvSpPr>
          <p:spPr bwMode="auto">
            <a:xfrm>
              <a:off x="2757" y="3006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-3   2 </a:t>
              </a:r>
            </a:p>
          </p:txBody>
        </p:sp>
        <p:sp>
          <p:nvSpPr>
            <p:cNvPr id="333922" name="Text Box 98"/>
            <p:cNvSpPr txBox="1">
              <a:spLocks noChangeArrowheads="1"/>
            </p:cNvSpPr>
            <p:nvPr/>
          </p:nvSpPr>
          <p:spPr bwMode="auto">
            <a:xfrm>
              <a:off x="2195" y="3523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5  11</a:t>
              </a:r>
            </a:p>
          </p:txBody>
        </p:sp>
        <p:sp>
          <p:nvSpPr>
            <p:cNvPr id="333923" name="Text Box 99"/>
            <p:cNvSpPr txBox="1">
              <a:spLocks noChangeArrowheads="1"/>
            </p:cNvSpPr>
            <p:nvPr/>
          </p:nvSpPr>
          <p:spPr bwMode="auto">
            <a:xfrm>
              <a:off x="2186" y="2781"/>
              <a:ext cx="7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-5  9</a:t>
              </a:r>
            </a:p>
          </p:txBody>
        </p:sp>
        <p:sp>
          <p:nvSpPr>
            <p:cNvPr id="333924" name="Text Box 100"/>
            <p:cNvSpPr txBox="1">
              <a:spLocks noChangeArrowheads="1"/>
            </p:cNvSpPr>
            <p:nvPr/>
          </p:nvSpPr>
          <p:spPr bwMode="auto">
            <a:xfrm>
              <a:off x="2173" y="3006"/>
              <a:ext cx="7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33CC"/>
                  </a:solidFill>
                </a:rPr>
                <a:t>3   0 </a:t>
              </a:r>
            </a:p>
          </p:txBody>
        </p:sp>
      </p:grpSp>
      <p:grpSp>
        <p:nvGrpSpPr>
          <p:cNvPr id="333952" name="Group 128"/>
          <p:cNvGrpSpPr>
            <a:grpSpLocks/>
          </p:cNvGrpSpPr>
          <p:nvPr/>
        </p:nvGrpSpPr>
        <p:grpSpPr bwMode="auto">
          <a:xfrm>
            <a:off x="1981200" y="2439988"/>
            <a:ext cx="1905000" cy="838200"/>
            <a:chOff x="1248" y="1440"/>
            <a:chExt cx="1200" cy="528"/>
          </a:xfrm>
        </p:grpSpPr>
        <p:sp>
          <p:nvSpPr>
            <p:cNvPr id="333925" name="Rectangle 101"/>
            <p:cNvSpPr>
              <a:spLocks noChangeArrowheads="1"/>
            </p:cNvSpPr>
            <p:nvPr/>
          </p:nvSpPr>
          <p:spPr bwMode="auto">
            <a:xfrm>
              <a:off x="1872" y="1440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3927" name="Line 103"/>
            <p:cNvSpPr>
              <a:spLocks noChangeShapeType="1"/>
            </p:cNvSpPr>
            <p:nvPr/>
          </p:nvSpPr>
          <p:spPr bwMode="auto">
            <a:xfrm>
              <a:off x="1248" y="1584"/>
              <a:ext cx="816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33" name="Group 109"/>
          <p:cNvGrpSpPr>
            <a:grpSpLocks/>
          </p:cNvGrpSpPr>
          <p:nvPr/>
        </p:nvGrpSpPr>
        <p:grpSpPr bwMode="auto">
          <a:xfrm>
            <a:off x="1981200" y="3125788"/>
            <a:ext cx="1905000" cy="990600"/>
            <a:chOff x="1248" y="1872"/>
            <a:chExt cx="1200" cy="624"/>
          </a:xfrm>
        </p:grpSpPr>
        <p:sp>
          <p:nvSpPr>
            <p:cNvPr id="333930" name="Rectangle 106"/>
            <p:cNvSpPr>
              <a:spLocks noChangeArrowheads="1"/>
            </p:cNvSpPr>
            <p:nvPr/>
          </p:nvSpPr>
          <p:spPr bwMode="auto">
            <a:xfrm>
              <a:off x="1872" y="1968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3932" name="Line 108"/>
            <p:cNvSpPr>
              <a:spLocks noChangeShapeType="1"/>
            </p:cNvSpPr>
            <p:nvPr/>
          </p:nvSpPr>
          <p:spPr bwMode="auto">
            <a:xfrm>
              <a:off x="1248" y="1872"/>
              <a:ext cx="816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38" name="Group 114"/>
          <p:cNvGrpSpPr>
            <a:grpSpLocks/>
          </p:cNvGrpSpPr>
          <p:nvPr/>
        </p:nvGrpSpPr>
        <p:grpSpPr bwMode="auto">
          <a:xfrm>
            <a:off x="1371600" y="3125788"/>
            <a:ext cx="1577975" cy="990600"/>
            <a:chOff x="864" y="1872"/>
            <a:chExt cx="994" cy="624"/>
          </a:xfrm>
        </p:grpSpPr>
        <p:sp>
          <p:nvSpPr>
            <p:cNvPr id="333935" name="Rectangle 111"/>
            <p:cNvSpPr>
              <a:spLocks noChangeArrowheads="1"/>
            </p:cNvSpPr>
            <p:nvPr/>
          </p:nvSpPr>
          <p:spPr bwMode="auto">
            <a:xfrm>
              <a:off x="1282" y="1968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3937" name="Line 113"/>
            <p:cNvSpPr>
              <a:spLocks noChangeShapeType="1"/>
            </p:cNvSpPr>
            <p:nvPr/>
          </p:nvSpPr>
          <p:spPr bwMode="auto">
            <a:xfrm>
              <a:off x="864" y="1872"/>
              <a:ext cx="672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49" name="Group 125"/>
          <p:cNvGrpSpPr>
            <a:grpSpLocks/>
          </p:cNvGrpSpPr>
          <p:nvPr/>
        </p:nvGrpSpPr>
        <p:grpSpPr bwMode="auto">
          <a:xfrm>
            <a:off x="228600" y="3582988"/>
            <a:ext cx="914400" cy="1360487"/>
            <a:chOff x="144" y="2160"/>
            <a:chExt cx="576" cy="857"/>
          </a:xfrm>
        </p:grpSpPr>
        <p:sp>
          <p:nvSpPr>
            <p:cNvPr id="333942" name="Rectangle 118"/>
            <p:cNvSpPr>
              <a:spLocks noChangeArrowheads="1"/>
            </p:cNvSpPr>
            <p:nvPr/>
          </p:nvSpPr>
          <p:spPr bwMode="auto">
            <a:xfrm>
              <a:off x="144" y="2489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3945" name="Line 121"/>
            <p:cNvSpPr>
              <a:spLocks noChangeShapeType="1"/>
            </p:cNvSpPr>
            <p:nvPr/>
          </p:nvSpPr>
          <p:spPr bwMode="auto">
            <a:xfrm>
              <a:off x="384" y="2160"/>
              <a:ext cx="96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50" name="Group 126"/>
          <p:cNvGrpSpPr>
            <a:grpSpLocks/>
          </p:cNvGrpSpPr>
          <p:nvPr/>
        </p:nvGrpSpPr>
        <p:grpSpPr bwMode="auto">
          <a:xfrm>
            <a:off x="228600" y="3963988"/>
            <a:ext cx="914400" cy="1828800"/>
            <a:chOff x="144" y="2400"/>
            <a:chExt cx="576" cy="1152"/>
          </a:xfrm>
        </p:grpSpPr>
        <p:sp>
          <p:nvSpPr>
            <p:cNvPr id="333943" name="Rectangle 119"/>
            <p:cNvSpPr>
              <a:spLocks noChangeArrowheads="1"/>
            </p:cNvSpPr>
            <p:nvPr/>
          </p:nvSpPr>
          <p:spPr bwMode="auto">
            <a:xfrm>
              <a:off x="144" y="3024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3946" name="Line 122"/>
            <p:cNvSpPr>
              <a:spLocks noChangeShapeType="1"/>
            </p:cNvSpPr>
            <p:nvPr/>
          </p:nvSpPr>
          <p:spPr bwMode="auto">
            <a:xfrm>
              <a:off x="288" y="2400"/>
              <a:ext cx="48" cy="86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48" name="Group 124"/>
          <p:cNvGrpSpPr>
            <a:grpSpLocks/>
          </p:cNvGrpSpPr>
          <p:nvPr/>
        </p:nvGrpSpPr>
        <p:grpSpPr bwMode="auto">
          <a:xfrm>
            <a:off x="990600" y="3887788"/>
            <a:ext cx="1055688" cy="1882775"/>
            <a:chOff x="624" y="2352"/>
            <a:chExt cx="665" cy="1186"/>
          </a:xfrm>
        </p:grpSpPr>
        <p:sp>
          <p:nvSpPr>
            <p:cNvPr id="333944" name="Rectangle 120"/>
            <p:cNvSpPr>
              <a:spLocks noChangeArrowheads="1"/>
            </p:cNvSpPr>
            <p:nvPr/>
          </p:nvSpPr>
          <p:spPr bwMode="auto">
            <a:xfrm>
              <a:off x="713" y="3010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3947" name="Line 123"/>
            <p:cNvSpPr>
              <a:spLocks noChangeShapeType="1"/>
            </p:cNvSpPr>
            <p:nvPr/>
          </p:nvSpPr>
          <p:spPr bwMode="auto">
            <a:xfrm>
              <a:off x="624" y="2352"/>
              <a:ext cx="384" cy="9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55" name="Group 131"/>
          <p:cNvGrpSpPr>
            <a:grpSpLocks/>
          </p:cNvGrpSpPr>
          <p:nvPr/>
        </p:nvGrpSpPr>
        <p:grpSpPr bwMode="auto">
          <a:xfrm>
            <a:off x="990600" y="3201988"/>
            <a:ext cx="2852738" cy="2538412"/>
            <a:chOff x="624" y="1920"/>
            <a:chExt cx="1797" cy="1599"/>
          </a:xfrm>
        </p:grpSpPr>
        <p:sp>
          <p:nvSpPr>
            <p:cNvPr id="333951" name="Rectangle 127"/>
            <p:cNvSpPr>
              <a:spLocks noChangeArrowheads="1"/>
            </p:cNvSpPr>
            <p:nvPr/>
          </p:nvSpPr>
          <p:spPr bwMode="auto">
            <a:xfrm>
              <a:off x="706" y="1968"/>
              <a:ext cx="576" cy="52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33941" name="Group 117"/>
            <p:cNvGrpSpPr>
              <a:grpSpLocks/>
            </p:cNvGrpSpPr>
            <p:nvPr/>
          </p:nvGrpSpPr>
          <p:grpSpPr bwMode="auto">
            <a:xfrm>
              <a:off x="624" y="1920"/>
              <a:ext cx="1797" cy="1599"/>
              <a:chOff x="624" y="1920"/>
              <a:chExt cx="1797" cy="1599"/>
            </a:xfrm>
          </p:grpSpPr>
          <p:sp>
            <p:nvSpPr>
              <p:cNvPr id="333939" name="Rectangle 115"/>
              <p:cNvSpPr>
                <a:spLocks noChangeArrowheads="1"/>
              </p:cNvSpPr>
              <p:nvPr/>
            </p:nvSpPr>
            <p:spPr bwMode="auto">
              <a:xfrm>
                <a:off x="1269" y="2517"/>
                <a:ext cx="1152" cy="1002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3940" name="Line 116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1104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33954" name="Line 130"/>
            <p:cNvSpPr>
              <a:spLocks noChangeShapeType="1"/>
            </p:cNvSpPr>
            <p:nvPr/>
          </p:nvSpPr>
          <p:spPr bwMode="auto">
            <a:xfrm>
              <a:off x="624" y="1920"/>
              <a:ext cx="432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957" name="Group 133"/>
          <p:cNvGrpSpPr>
            <a:grpSpLocks/>
          </p:cNvGrpSpPr>
          <p:nvPr/>
        </p:nvGrpSpPr>
        <p:grpSpPr bwMode="auto">
          <a:xfrm>
            <a:off x="3908425" y="1447800"/>
            <a:ext cx="5943600" cy="4876800"/>
            <a:chOff x="2462" y="912"/>
            <a:chExt cx="3744" cy="3072"/>
          </a:xfrm>
        </p:grpSpPr>
        <p:sp>
          <p:nvSpPr>
            <p:cNvPr id="333956" name="Rectangle 132"/>
            <p:cNvSpPr>
              <a:spLocks noChangeArrowheads="1"/>
            </p:cNvSpPr>
            <p:nvPr/>
          </p:nvSpPr>
          <p:spPr bwMode="auto">
            <a:xfrm>
              <a:off x="2496" y="912"/>
              <a:ext cx="3456" cy="30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3338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62" y="1528"/>
              <a:ext cx="3744" cy="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3965575" y="4876800"/>
            <a:ext cx="5788025" cy="1128713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200">
                <a:solidFill>
                  <a:schemeClr val="tx1"/>
                </a:solidFill>
              </a:rPr>
              <a:t>Magnitudes are partitioned into the uncertainty intervals [32, 48) and [48, 64), with symbols “0” and “1”.</a:t>
            </a:r>
            <a:endParaRPr lang="en-US" altLang="zh-CN" sz="24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utoUpdateAnimBg="0"/>
      <p:bldP spid="33383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914400" y="2133600"/>
            <a:ext cx="723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57200" y="1524000"/>
            <a:ext cx="87249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70" name="Line 6"/>
          <p:cNvSpPr>
            <a:spLocks noChangeShapeType="1"/>
          </p:cNvSpPr>
          <p:nvPr/>
        </p:nvSpPr>
        <p:spPr bwMode="auto">
          <a:xfrm>
            <a:off x="5715000" y="2743200"/>
            <a:ext cx="0" cy="533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8479" name="Rectangle 15"/>
          <p:cNvSpPr>
            <a:spLocks noChangeArrowheads="1"/>
          </p:cNvSpPr>
          <p:nvPr/>
        </p:nvSpPr>
        <p:spPr bwMode="auto">
          <a:xfrm>
            <a:off x="495300" y="1447800"/>
            <a:ext cx="89122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12-byte header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Number of wavelet scales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Dimensions of the image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Maximum histogram count for the models in the arithmetic coder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Image mean &amp; initial threshold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Applied to standard b/w 8 bpp. test images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512 X 512 “Lena” image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512 X 512 “Barbara” image</a:t>
            </a:r>
            <a:endParaRPr lang="en-US" sz="2200">
              <a:latin typeface="Arial" charset="0"/>
            </a:endParaRPr>
          </a:p>
        </p:txBody>
      </p:sp>
      <p:sp>
        <p:nvSpPr>
          <p:cNvPr id="318480" name="Rectangle 16"/>
          <p:cNvSpPr>
            <a:spLocks noChangeArrowheads="1"/>
          </p:cNvSpPr>
          <p:nvPr/>
        </p:nvSpPr>
        <p:spPr bwMode="auto">
          <a:xfrm>
            <a:off x="381000" y="3810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>
                <a:solidFill>
                  <a:schemeClr val="tx1"/>
                </a:solidFill>
                <a:latin typeface="Arial" charset="0"/>
              </a:rPr>
              <a:t>Experimental Results</a:t>
            </a:r>
          </a:p>
        </p:txBody>
      </p:sp>
      <p:sp>
        <p:nvSpPr>
          <p:cNvPr id="318481" name="Rectangle 17"/>
          <p:cNvSpPr>
            <a:spLocks noChangeArrowheads="1"/>
          </p:cNvSpPr>
          <p:nvPr/>
        </p:nvSpPr>
        <p:spPr bwMode="auto">
          <a:xfrm>
            <a:off x="492125" y="4800600"/>
            <a:ext cx="8912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Compared with JPEG</a:t>
            </a:r>
          </a:p>
        </p:txBody>
      </p:sp>
      <p:sp>
        <p:nvSpPr>
          <p:cNvPr id="318482" name="Rectangle 18"/>
          <p:cNvSpPr>
            <a:spLocks noChangeArrowheads="1"/>
          </p:cNvSpPr>
          <p:nvPr/>
        </p:nvSpPr>
        <p:spPr bwMode="auto">
          <a:xfrm>
            <a:off x="490538" y="5334000"/>
            <a:ext cx="8912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Compared with other wavelet transform coding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endParaRPr lang="en-US" sz="2400">
              <a:latin typeface="Arial" charset="0"/>
            </a:endParaRPr>
          </a:p>
        </p:txBody>
      </p:sp>
      <p:sp>
        <p:nvSpPr>
          <p:cNvPr id="318483" name="Text Box 19"/>
          <p:cNvSpPr txBox="1">
            <a:spLocks noChangeArrowheads="1"/>
          </p:cNvSpPr>
          <p:nvPr/>
        </p:nvSpPr>
        <p:spPr bwMode="auto">
          <a:xfrm>
            <a:off x="0" y="1998663"/>
            <a:ext cx="9902825" cy="2649537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 i="1">
                <a:solidFill>
                  <a:schemeClr val="tx1"/>
                </a:solidFill>
              </a:rPr>
              <a:t>For image of “Barbara”: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400" i="1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 u="sng">
                <a:solidFill>
                  <a:schemeClr val="tx1"/>
                </a:solidFill>
              </a:rPr>
              <a:t>Item			JPEG				EZW                        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Same file size	</a:t>
            </a:r>
            <a:r>
              <a:rPr lang="en-US" altLang="zh-CN" sz="2400">
                <a:solidFill>
                  <a:schemeClr val="folHlink"/>
                </a:solidFill>
              </a:rPr>
              <a:t>PSNR lower</a:t>
            </a:r>
            <a:r>
              <a:rPr lang="en-US" altLang="zh-CN" sz="2400">
                <a:solidFill>
                  <a:schemeClr val="tx1"/>
                </a:solidFill>
              </a:rPr>
              <a:t>			</a:t>
            </a:r>
            <a:r>
              <a:rPr lang="en-US" altLang="zh-CN" sz="2400">
                <a:solidFill>
                  <a:schemeClr val="accent2"/>
                </a:solidFill>
              </a:rPr>
              <a:t>Looks better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Same PSNR		</a:t>
            </a:r>
            <a:r>
              <a:rPr lang="en-US" altLang="zh-CN" sz="2400">
                <a:solidFill>
                  <a:schemeClr val="accent2"/>
                </a:solidFill>
              </a:rPr>
              <a:t>Looks better</a:t>
            </a:r>
            <a:r>
              <a:rPr lang="en-US" altLang="zh-CN" sz="2400">
                <a:solidFill>
                  <a:schemeClr val="tx1"/>
                </a:solidFill>
              </a:rPr>
              <a:t>		</a:t>
            </a:r>
            <a:r>
              <a:rPr lang="en-US" altLang="zh-CN" sz="2400">
                <a:solidFill>
                  <a:schemeClr val="accent2"/>
                </a:solidFill>
              </a:rPr>
              <a:t>File size smaller</a:t>
            </a:r>
            <a:endParaRPr lang="en-US" altLang="zh-CN" sz="2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( </a:t>
            </a:r>
            <a:r>
              <a:rPr lang="en-US" altLang="zh-CN" sz="2400" u="sng">
                <a:solidFill>
                  <a:schemeClr val="tx1"/>
                </a:solidFill>
              </a:rPr>
              <a:t>PSNR</a:t>
            </a:r>
            <a:r>
              <a:rPr lang="en-US" altLang="zh-CN" sz="2400" i="1">
                <a:solidFill>
                  <a:schemeClr val="tx1"/>
                </a:solidFill>
              </a:rPr>
              <a:t>: Peak-Signal-to-Noise-Rate </a:t>
            </a:r>
            <a:r>
              <a:rPr lang="en-US" altLang="zh-CN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8484" name="Text Box 20"/>
          <p:cNvSpPr txBox="1">
            <a:spLocks noChangeArrowheads="1"/>
          </p:cNvSpPr>
          <p:nvPr/>
        </p:nvSpPr>
        <p:spPr bwMode="auto">
          <a:xfrm>
            <a:off x="1588" y="2532063"/>
            <a:ext cx="9902825" cy="2649537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200" i="1">
                <a:solidFill>
                  <a:schemeClr val="tx1"/>
                </a:solidFill>
              </a:rPr>
              <a:t>For number of significant coefficients retained at the same low bit rate: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400" i="1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 u="sng">
                <a:solidFill>
                  <a:schemeClr val="tx1"/>
                </a:solidFill>
              </a:rPr>
              <a:t>Item				Other				EZW                        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Number retained		</a:t>
            </a:r>
            <a:r>
              <a:rPr lang="en-US" altLang="zh-CN" sz="2400">
                <a:solidFill>
                  <a:schemeClr val="folHlink"/>
                </a:solidFill>
              </a:rPr>
              <a:t>Less</a:t>
            </a:r>
            <a:r>
              <a:rPr lang="en-US" altLang="zh-CN" sz="2400">
                <a:solidFill>
                  <a:schemeClr val="tx1"/>
                </a:solidFill>
              </a:rPr>
              <a:t>				</a:t>
            </a:r>
            <a:r>
              <a:rPr lang="en-US" altLang="zh-CN" sz="2400">
                <a:solidFill>
                  <a:schemeClr val="accent2"/>
                </a:solidFill>
              </a:rPr>
              <a:t>More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2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(Reason: </a:t>
            </a:r>
            <a:r>
              <a:rPr lang="en-US" altLang="zh-CN" sz="2400" i="1">
                <a:solidFill>
                  <a:schemeClr val="tx1"/>
                </a:solidFill>
              </a:rPr>
              <a:t>The zerotree coding provides a much better way of encoding the positions of the significant coefficients.</a:t>
            </a:r>
            <a:r>
              <a:rPr lang="en-US" altLang="zh-CN" sz="240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8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18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81" grpId="0" autoUpdateAnimBg="0"/>
      <p:bldP spid="318482" grpId="0" autoUpdateAnimBg="0"/>
      <p:bldP spid="318483" grpId="0" animBg="1" autoUpdateAnimBg="0"/>
      <p:bldP spid="3184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Overview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Discrete Wavelet Transform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accent1"/>
                </a:solidFill>
              </a:rPr>
              <a:t>Zerotree Coding of Wavelet Coefficients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folHlink"/>
                </a:solidFill>
              </a:rPr>
              <a:t>Successive-Approximation Quantization (SAQ)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Adaptive Arithmetic Coding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Relationship to Other Coding Algorithms</a:t>
            </a:r>
          </a:p>
          <a:p>
            <a:pPr>
              <a:lnSpc>
                <a:spcPct val="90000"/>
              </a:lnSpc>
            </a:pPr>
            <a:r>
              <a:rPr lang="en-US" u="sng"/>
              <a:t>A Simple Example</a:t>
            </a:r>
          </a:p>
          <a:p>
            <a:pPr>
              <a:lnSpc>
                <a:spcPct val="9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90000"/>
              </a:lnSpc>
            </a:pPr>
            <a:r>
              <a:rPr lang="en-US"/>
              <a:t>Conclusion</a:t>
            </a:r>
          </a:p>
          <a:p>
            <a:pPr>
              <a:lnSpc>
                <a:spcPct val="90000"/>
              </a:lnSpc>
            </a:pPr>
            <a:r>
              <a:rPr lang="en-US"/>
              <a:t>References</a:t>
            </a:r>
          </a:p>
          <a:p>
            <a:pPr>
              <a:lnSpc>
                <a:spcPct val="90000"/>
              </a:lnSpc>
            </a:pPr>
            <a:r>
              <a:rPr lang="en-US" b="1"/>
              <a:t>Q &amp; A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advTm="7072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178675" cy="685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20517" name="Rectangle 5"/>
          <p:cNvSpPr>
            <a:spLocks noChangeArrowheads="1"/>
          </p:cNvSpPr>
          <p:nvPr>
            <p:ph type="body" idx="1"/>
          </p:nvPr>
        </p:nvSpPr>
        <p:spPr>
          <a:xfrm>
            <a:off x="495300" y="1524000"/>
            <a:ext cx="9258300" cy="47244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1"/>
                </a:solidFill>
              </a:rPr>
              <a:t> Properties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Producing a fully embedded bit stream 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Providing competitive compression performance </a:t>
            </a:r>
          </a:p>
          <a:p>
            <a:r>
              <a:rPr lang="en-US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1"/>
                </a:solidFill>
              </a:rPr>
              <a:t> Features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Discrete wavelet transform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Zerotree coding of wavelet coefficients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Successive-approximation quantization (SAQ)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Adaptive arithmetic coding</a:t>
            </a:r>
          </a:p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1"/>
                </a:solidFill>
              </a:rPr>
              <a:t> Advantages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Precise rate control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No training of any kind required</a:t>
            </a:r>
          </a:p>
          <a:p>
            <a:pPr>
              <a:buFontTx/>
              <a:buNone/>
            </a:pPr>
            <a:endParaRPr lang="en-US">
              <a:solidFill>
                <a:srgbClr val="0000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178675" cy="838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>
                <a:solidFill>
                  <a:schemeClr val="tx1"/>
                </a:solidFill>
              </a:rPr>
              <a:t>References</a:t>
            </a:r>
            <a:endParaRPr lang="en-US">
              <a:latin typeface="Bookman Old Style" pitchFamily="18" charset="0"/>
            </a:endParaRPr>
          </a:p>
        </p:txBody>
      </p:sp>
      <p:sp>
        <p:nvSpPr>
          <p:cNvPr id="323587" name="Rectangle 3"/>
          <p:cNvSpPr>
            <a:spLocks noChangeArrowheads="1"/>
          </p:cNvSpPr>
          <p:nvPr>
            <p:ph type="body" idx="1"/>
          </p:nvPr>
        </p:nvSpPr>
        <p:spPr>
          <a:xfrm>
            <a:off x="381000" y="1524000"/>
            <a:ext cx="9369425" cy="4495800"/>
          </a:xfrm>
          <a:noFill/>
          <a:ln/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/>
              <a:t>1.  E. H. Adelson, E. Simoncelli, and R. Hingorani, </a:t>
            </a:r>
            <a:r>
              <a:rPr lang="en-US" sz="2000">
                <a:cs typeface="Arial" charset="0"/>
              </a:rPr>
              <a:t>“Orthogonal pyramid transforms for image coding,” </a:t>
            </a:r>
            <a:r>
              <a:rPr lang="en-US" sz="2000" i="1">
                <a:cs typeface="Arial" charset="0"/>
              </a:rPr>
              <a:t>Proc. SPIE</a:t>
            </a:r>
            <a:r>
              <a:rPr lang="en-US" sz="2000">
                <a:cs typeface="Arial" charset="0"/>
              </a:rPr>
              <a:t>, vol.845, Cambridge, MA, Oct. 1987, pp. 50-58</a:t>
            </a:r>
            <a:endParaRPr lang="en-US" sz="2000"/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/>
              <a:t>2.  S. Mallat, </a:t>
            </a:r>
            <a:r>
              <a:rPr lang="en-US" sz="2000">
                <a:cs typeface="Arial" charset="0"/>
              </a:rPr>
              <a:t>“</a:t>
            </a:r>
            <a:r>
              <a:rPr lang="en-US" sz="2000"/>
              <a:t>A theory for multiresolution signal decomposition: The wavelet representation,” </a:t>
            </a:r>
            <a:r>
              <a:rPr lang="en-US" sz="2000" i="1"/>
              <a:t>IEEE Trans. Pattern Anal. Mach. Intell.</a:t>
            </a:r>
            <a:r>
              <a:rPr lang="en-US" sz="2000"/>
              <a:t>, vol. 11, pp. 674-693, July 1989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/>
              <a:t>3.  I. H. Witten, R. Neal, and J. G. Cleary, </a:t>
            </a:r>
            <a:r>
              <a:rPr lang="en-US" sz="2000">
                <a:cs typeface="Arial" charset="0"/>
              </a:rPr>
              <a:t>“</a:t>
            </a:r>
            <a:r>
              <a:rPr lang="en-US" sz="2000"/>
              <a:t>Arithmetic coding for data compression,” </a:t>
            </a:r>
            <a:r>
              <a:rPr lang="en-US" sz="2000" i="1"/>
              <a:t>Comm. ACM</a:t>
            </a:r>
            <a:r>
              <a:rPr lang="en-US" sz="2000"/>
              <a:t>, vol. 30, pp. 520-540, June 1987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000"/>
              <a:t>4.  J. Shapiro, </a:t>
            </a:r>
            <a:r>
              <a:rPr lang="en-US" sz="2000">
                <a:cs typeface="Arial" charset="0"/>
              </a:rPr>
              <a:t>“Embedded image coding using zerotrees of wavelet coefficients</a:t>
            </a:r>
            <a:r>
              <a:rPr lang="en-US" sz="2000"/>
              <a:t>,” </a:t>
            </a:r>
            <a:r>
              <a:rPr lang="en-US" sz="2000" i="1"/>
              <a:t>IEEE Trans. Signal  Processing.</a:t>
            </a:r>
            <a:r>
              <a:rPr lang="en-US" sz="2000"/>
              <a:t>, vol. 41, pp. 3445-3462, Dec. 1993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sz="2000" u="sng">
              <a:solidFill>
                <a:srgbClr val="0000FF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sz="1400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WordArt 2"/>
          <p:cNvSpPr>
            <a:spLocks noChangeArrowheads="1" noChangeShapeType="1" noTextEdit="1"/>
          </p:cNvSpPr>
          <p:nvPr/>
        </p:nvSpPr>
        <p:spPr bwMode="auto">
          <a:xfrm>
            <a:off x="1536700" y="2130425"/>
            <a:ext cx="7454900" cy="31273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QUESTION   ?</a:t>
            </a:r>
          </a:p>
        </p:txBody>
      </p:sp>
      <p:sp>
        <p:nvSpPr>
          <p:cNvPr id="306181" name="WordArt 5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381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Bookman Old Style"/>
              </a:rPr>
              <a:t>Thank You!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Overview (2-1)</a:t>
            </a: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485775" y="1600200"/>
            <a:ext cx="89122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Two-fold problem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33CC"/>
                </a:solidFill>
              </a:rPr>
              <a:t>Obtaining </a:t>
            </a:r>
            <a:r>
              <a:rPr lang="en-US" sz="2200">
                <a:solidFill>
                  <a:schemeClr val="accent2"/>
                </a:solidFill>
              </a:rPr>
              <a:t>best</a:t>
            </a:r>
            <a:r>
              <a:rPr lang="en-US" sz="2200">
                <a:solidFill>
                  <a:srgbClr val="0033CC"/>
                </a:solidFill>
              </a:rPr>
              <a:t> image quality for a </a:t>
            </a:r>
            <a:r>
              <a:rPr lang="en-US" sz="2200">
                <a:solidFill>
                  <a:schemeClr val="accent2"/>
                </a:solidFill>
              </a:rPr>
              <a:t>given</a:t>
            </a:r>
            <a:r>
              <a:rPr lang="en-US" sz="2200">
                <a:solidFill>
                  <a:srgbClr val="0033CC"/>
                </a:solidFill>
              </a:rPr>
              <a:t> bit rate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33CC"/>
                </a:solidFill>
              </a:rPr>
              <a:t>Accomplishing this task in an </a:t>
            </a:r>
            <a:r>
              <a:rPr lang="en-US" sz="2200">
                <a:solidFill>
                  <a:schemeClr val="accent2"/>
                </a:solidFill>
              </a:rPr>
              <a:t>embedded</a:t>
            </a:r>
            <a:r>
              <a:rPr lang="en-US" sz="2200">
                <a:solidFill>
                  <a:srgbClr val="0033CC"/>
                </a:solidFill>
              </a:rPr>
              <a:t> fashion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What is Embedded Zerotree Wavelet (EZW) ?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33CC"/>
                </a:solidFill>
              </a:rPr>
              <a:t>An embedded coding algorithm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accent2"/>
                </a:solidFill>
              </a:rPr>
              <a:t>2</a:t>
            </a:r>
            <a:r>
              <a:rPr lang="en-US" sz="2200">
                <a:solidFill>
                  <a:srgbClr val="0033CC"/>
                </a:solidFill>
              </a:rPr>
              <a:t> properties, </a:t>
            </a:r>
            <a:r>
              <a:rPr lang="en-US" sz="2200">
                <a:solidFill>
                  <a:schemeClr val="accent2"/>
                </a:solidFill>
              </a:rPr>
              <a:t>4</a:t>
            </a:r>
            <a:r>
              <a:rPr lang="en-US" sz="2200">
                <a:solidFill>
                  <a:srgbClr val="0033CC"/>
                </a:solidFill>
              </a:rPr>
              <a:t> features and </a:t>
            </a:r>
            <a:r>
              <a:rPr lang="en-US" sz="2200">
                <a:solidFill>
                  <a:schemeClr val="accent2"/>
                </a:solidFill>
              </a:rPr>
              <a:t>2</a:t>
            </a:r>
            <a:r>
              <a:rPr lang="en-US" sz="2200">
                <a:solidFill>
                  <a:srgbClr val="0033CC"/>
                </a:solidFill>
              </a:rPr>
              <a:t> advantages (next page)</a:t>
            </a:r>
            <a:r>
              <a:rPr lang="en-US" sz="2200">
                <a:solidFill>
                  <a:srgbClr val="0033CC"/>
                </a:solidFill>
                <a:latin typeface="Arial" charset="0"/>
              </a:rPr>
              <a:t> </a:t>
            </a: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What is Embedded Coding?</a:t>
            </a:r>
            <a:endParaRPr lang="en-US" sz="2400">
              <a:solidFill>
                <a:srgbClr val="0033CC"/>
              </a:solidFill>
              <a:latin typeface="Arial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00CC"/>
                </a:solidFill>
              </a:rPr>
              <a:t>Representing a sequence of binary decisions that distinguish an image from the “null” image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00CC"/>
                </a:solidFill>
              </a:rPr>
              <a:t>Similar in spirit to binary finite-precision representations of real number</a:t>
            </a:r>
            <a:endParaRPr lang="en-US" sz="2200">
              <a:solidFill>
                <a:schemeClr val="tx1"/>
              </a:solidFill>
            </a:endParaRPr>
          </a:p>
        </p:txBody>
      </p:sp>
      <p:sp>
        <p:nvSpPr>
          <p:cNvPr id="288801" name="Rectangle 33"/>
          <p:cNvSpPr>
            <a:spLocks noChangeArrowheads="1"/>
          </p:cNvSpPr>
          <p:nvPr/>
        </p:nvSpPr>
        <p:spPr bwMode="auto">
          <a:xfrm>
            <a:off x="3276600" y="5638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8" name="Rectangle 6"/>
          <p:cNvSpPr>
            <a:spLocks noChangeArrowheads="1"/>
          </p:cNvSpPr>
          <p:nvPr>
            <p:ph type="body" idx="1"/>
          </p:nvPr>
        </p:nvSpPr>
        <p:spPr>
          <a:xfrm>
            <a:off x="495300" y="1524000"/>
            <a:ext cx="9258300" cy="47244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1"/>
                </a:solidFill>
              </a:rPr>
              <a:t> Properties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Producing a fully embedded bit stream 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Providing competitive compression performance </a:t>
            </a:r>
          </a:p>
          <a:p>
            <a:r>
              <a:rPr lang="en-US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1"/>
                </a:solidFill>
              </a:rPr>
              <a:t> Features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Discrete wavelet transform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Zerotree coding of wavelet coefficients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Successive-approximation quantization (SAQ)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Adaptive arithmetic coding</a:t>
            </a:r>
          </a:p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1"/>
                </a:solidFill>
              </a:rPr>
              <a:t> Advantages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Precise rate control</a:t>
            </a:r>
          </a:p>
          <a:p>
            <a:pPr lvl="1"/>
            <a:r>
              <a:rPr lang="en-US">
                <a:solidFill>
                  <a:srgbClr val="0000CC"/>
                </a:solidFill>
                <a:latin typeface="Bookman Old Style" pitchFamily="18" charset="0"/>
              </a:rPr>
              <a:t>No training of any kind required</a:t>
            </a:r>
          </a:p>
          <a:p>
            <a:pPr>
              <a:buFontTx/>
              <a:buNone/>
            </a:pPr>
            <a:endParaRPr lang="en-US">
              <a:solidFill>
                <a:srgbClr val="0000CC"/>
              </a:solidFill>
              <a:latin typeface="Bookman Old Style" pitchFamily="18" charset="0"/>
            </a:endParaRPr>
          </a:p>
        </p:txBody>
      </p:sp>
      <p:sp>
        <p:nvSpPr>
          <p:cNvPr id="29492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Overview (2-2)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- Embedded Zerotree Wavelet (EZW)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Overview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Discrete Wavelet Transform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accent1"/>
                </a:solidFill>
              </a:rPr>
              <a:t>Zerotree Coding of Wavelet Coefficients</a:t>
            </a: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accent1"/>
                </a:solidFill>
              </a:rPr>
              <a:t>Successive-Approximation Quantization (SAQ)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1"/>
                </a:solidFill>
              </a:rPr>
              <a:t>Adaptive Arithmetic Coding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Relationship to Other Coding Algorithms</a:t>
            </a:r>
          </a:p>
          <a:p>
            <a:pPr>
              <a:lnSpc>
                <a:spcPct val="90000"/>
              </a:lnSpc>
            </a:pPr>
            <a:r>
              <a:rPr lang="en-US" u="sng"/>
              <a:t>A Simple Example</a:t>
            </a:r>
          </a:p>
          <a:p>
            <a:pPr>
              <a:lnSpc>
                <a:spcPct val="9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90000"/>
              </a:lnSpc>
            </a:pPr>
            <a:r>
              <a:rPr lang="en-US"/>
              <a:t>Conclusion</a:t>
            </a:r>
          </a:p>
          <a:p>
            <a:pPr>
              <a:lnSpc>
                <a:spcPct val="90000"/>
              </a:lnSpc>
            </a:pPr>
            <a:r>
              <a:rPr lang="en-US"/>
              <a:t>References</a:t>
            </a:r>
          </a:p>
          <a:p>
            <a:pPr>
              <a:lnSpc>
                <a:spcPct val="90000"/>
              </a:lnSpc>
            </a:pPr>
            <a:r>
              <a:rPr lang="en-US" b="1"/>
              <a:t>Q &amp; A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0" y="2133600"/>
            <a:ext cx="914400" cy="0"/>
          </a:xfrm>
          <a:prstGeom prst="line">
            <a:avLst/>
          </a:prstGeom>
          <a:noFill/>
          <a:ln w="127000">
            <a:solidFill>
              <a:srgbClr val="D60093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7072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Discrete Wavelet Transform (2-1)</a:t>
            </a:r>
            <a:endParaRPr lang="en-US"/>
          </a:p>
        </p:txBody>
      </p:sp>
      <p:sp>
        <p:nvSpPr>
          <p:cNvPr id="307336" name="Rectangle 136"/>
          <p:cNvSpPr>
            <a:spLocks noChangeArrowheads="1"/>
          </p:cNvSpPr>
          <p:nvPr>
            <p:ph type="body" idx="1"/>
          </p:nvPr>
        </p:nvSpPr>
        <p:spPr>
          <a:xfrm>
            <a:off x="495300" y="1524000"/>
            <a:ext cx="9258300" cy="4724400"/>
          </a:xfrm>
          <a:noFill/>
          <a:ln/>
        </p:spPr>
        <p:txBody>
          <a:bodyPr/>
          <a:lstStyle/>
          <a:p>
            <a:endParaRPr lang="en-US">
              <a:solidFill>
                <a:srgbClr val="0000CC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endParaRPr lang="en-US">
              <a:solidFill>
                <a:srgbClr val="0000CC"/>
              </a:solidFill>
              <a:latin typeface="Bookman Old Style" pitchFamily="18" charset="0"/>
            </a:endParaRPr>
          </a:p>
        </p:txBody>
      </p:sp>
      <p:sp>
        <p:nvSpPr>
          <p:cNvPr id="307337" name="Rectangle 137"/>
          <p:cNvSpPr>
            <a:spLocks noChangeArrowheads="1"/>
          </p:cNvSpPr>
          <p:nvPr/>
        </p:nvSpPr>
        <p:spPr bwMode="auto">
          <a:xfrm>
            <a:off x="495300" y="1447800"/>
            <a:ext cx="89122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Identical to a hierarchical subband system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Subbands are logarithmically spaced in frequency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Subbands arise from separable application of filters</a:t>
            </a:r>
          </a:p>
        </p:txBody>
      </p:sp>
      <p:grpSp>
        <p:nvGrpSpPr>
          <p:cNvPr id="307388" name="Group 188"/>
          <p:cNvGrpSpPr>
            <a:grpSpLocks/>
          </p:cNvGrpSpPr>
          <p:nvPr/>
        </p:nvGrpSpPr>
        <p:grpSpPr bwMode="auto">
          <a:xfrm>
            <a:off x="947738" y="3048000"/>
            <a:ext cx="3200400" cy="2774950"/>
            <a:chOff x="597" y="1920"/>
            <a:chExt cx="2016" cy="1748"/>
          </a:xfrm>
        </p:grpSpPr>
        <p:grpSp>
          <p:nvGrpSpPr>
            <p:cNvPr id="307353" name="Group 153"/>
            <p:cNvGrpSpPr>
              <a:grpSpLocks/>
            </p:cNvGrpSpPr>
            <p:nvPr/>
          </p:nvGrpSpPr>
          <p:grpSpPr bwMode="auto">
            <a:xfrm>
              <a:off x="864" y="1920"/>
              <a:ext cx="1488" cy="1440"/>
              <a:chOff x="864" y="2064"/>
              <a:chExt cx="1488" cy="1440"/>
            </a:xfrm>
          </p:grpSpPr>
          <p:grpSp>
            <p:nvGrpSpPr>
              <p:cNvPr id="307348" name="Group 148"/>
              <p:cNvGrpSpPr>
                <a:grpSpLocks/>
              </p:cNvGrpSpPr>
              <p:nvPr/>
            </p:nvGrpSpPr>
            <p:grpSpPr bwMode="auto">
              <a:xfrm>
                <a:off x="864" y="2064"/>
                <a:ext cx="1488" cy="1440"/>
                <a:chOff x="864" y="2064"/>
                <a:chExt cx="1488" cy="1440"/>
              </a:xfrm>
            </p:grpSpPr>
            <p:sp>
              <p:nvSpPr>
                <p:cNvPr id="307343" name="Rectangle 143"/>
                <p:cNvSpPr>
                  <a:spLocks noChangeArrowheads="1"/>
                </p:cNvSpPr>
                <p:nvPr/>
              </p:nvSpPr>
              <p:spPr bwMode="auto">
                <a:xfrm>
                  <a:off x="864" y="2064"/>
                  <a:ext cx="1488" cy="14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7344" name="Line 144"/>
                <p:cNvSpPr>
                  <a:spLocks noChangeShapeType="1"/>
                </p:cNvSpPr>
                <p:nvPr/>
              </p:nvSpPr>
              <p:spPr bwMode="auto">
                <a:xfrm>
                  <a:off x="864" y="2784"/>
                  <a:ext cx="14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7347" name="Line 147"/>
                <p:cNvSpPr>
                  <a:spLocks noChangeShapeType="1"/>
                </p:cNvSpPr>
                <p:nvPr/>
              </p:nvSpPr>
              <p:spPr bwMode="auto">
                <a:xfrm>
                  <a:off x="1605" y="2064"/>
                  <a:ext cx="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7349" name="Text Box 149"/>
              <p:cNvSpPr txBox="1">
                <a:spLocks noChangeArrowheads="1"/>
              </p:cNvSpPr>
              <p:nvPr/>
            </p:nvSpPr>
            <p:spPr bwMode="auto">
              <a:xfrm>
                <a:off x="1008" y="2160"/>
                <a:ext cx="48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200" i="1">
                    <a:solidFill>
                      <a:srgbClr val="0033CC"/>
                    </a:solidFill>
                  </a:rPr>
                  <a:t>LL</a:t>
                </a:r>
                <a:r>
                  <a:rPr lang="en-US" sz="1400" i="1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307350" name="Text Box 150"/>
              <p:cNvSpPr txBox="1">
                <a:spLocks noChangeArrowheads="1"/>
              </p:cNvSpPr>
              <p:nvPr/>
            </p:nvSpPr>
            <p:spPr bwMode="auto">
              <a:xfrm>
                <a:off x="1008" y="2880"/>
                <a:ext cx="48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200" i="1">
                    <a:solidFill>
                      <a:srgbClr val="0033CC"/>
                    </a:solidFill>
                  </a:rPr>
                  <a:t>LH</a:t>
                </a:r>
                <a:r>
                  <a:rPr lang="en-US" sz="1400" i="1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307351" name="Text Box 151"/>
              <p:cNvSpPr txBox="1">
                <a:spLocks noChangeArrowheads="1"/>
              </p:cNvSpPr>
              <p:nvPr/>
            </p:nvSpPr>
            <p:spPr bwMode="auto">
              <a:xfrm>
                <a:off x="1728" y="2153"/>
                <a:ext cx="48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200" i="1">
                    <a:solidFill>
                      <a:srgbClr val="0033CC"/>
                    </a:solidFill>
                  </a:rPr>
                  <a:t>HL</a:t>
                </a:r>
                <a:r>
                  <a:rPr lang="en-US" sz="1400" i="1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307352" name="Text Box 152"/>
              <p:cNvSpPr txBox="1">
                <a:spLocks noChangeArrowheads="1"/>
              </p:cNvSpPr>
              <p:nvPr/>
            </p:nvSpPr>
            <p:spPr bwMode="auto">
              <a:xfrm>
                <a:off x="1728" y="2880"/>
                <a:ext cx="48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200" i="1">
                    <a:solidFill>
                      <a:srgbClr val="0033CC"/>
                    </a:solidFill>
                  </a:rPr>
                  <a:t>HH</a:t>
                </a:r>
                <a:r>
                  <a:rPr lang="en-US" sz="1400" i="1">
                    <a:solidFill>
                      <a:srgbClr val="0033CC"/>
                    </a:solidFill>
                  </a:rPr>
                  <a:t>1</a:t>
                </a:r>
              </a:p>
            </p:txBody>
          </p:sp>
        </p:grpSp>
        <p:sp>
          <p:nvSpPr>
            <p:cNvPr id="307354" name="Text Box 154"/>
            <p:cNvSpPr txBox="1">
              <a:spLocks noChangeArrowheads="1"/>
            </p:cNvSpPr>
            <p:nvPr/>
          </p:nvSpPr>
          <p:spPr bwMode="auto">
            <a:xfrm>
              <a:off x="597" y="3264"/>
              <a:ext cx="20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First stage</a:t>
              </a:r>
            </a:p>
          </p:txBody>
        </p:sp>
      </p:grpSp>
      <p:grpSp>
        <p:nvGrpSpPr>
          <p:cNvPr id="307385" name="Group 185"/>
          <p:cNvGrpSpPr>
            <a:grpSpLocks/>
          </p:cNvGrpSpPr>
          <p:nvPr/>
        </p:nvGrpSpPr>
        <p:grpSpPr bwMode="auto">
          <a:xfrm>
            <a:off x="5791200" y="3025775"/>
            <a:ext cx="3200400" cy="2797175"/>
            <a:chOff x="3552" y="1934"/>
            <a:chExt cx="2016" cy="1762"/>
          </a:xfrm>
        </p:grpSpPr>
        <p:grpSp>
          <p:nvGrpSpPr>
            <p:cNvPr id="307370" name="Group 170"/>
            <p:cNvGrpSpPr>
              <a:grpSpLocks/>
            </p:cNvGrpSpPr>
            <p:nvPr/>
          </p:nvGrpSpPr>
          <p:grpSpPr bwMode="auto">
            <a:xfrm>
              <a:off x="3819" y="1948"/>
              <a:ext cx="1488" cy="1440"/>
              <a:chOff x="864" y="2064"/>
              <a:chExt cx="1488" cy="1440"/>
            </a:xfrm>
          </p:grpSpPr>
          <p:sp>
            <p:nvSpPr>
              <p:cNvPr id="307371" name="Rectangle 171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488" cy="1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72" name="Line 172"/>
              <p:cNvSpPr>
                <a:spLocks noChangeShapeType="1"/>
              </p:cNvSpPr>
              <p:nvPr/>
            </p:nvSpPr>
            <p:spPr bwMode="auto">
              <a:xfrm>
                <a:off x="864" y="278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73" name="Line 173"/>
              <p:cNvSpPr>
                <a:spLocks noChangeShapeType="1"/>
              </p:cNvSpPr>
              <p:nvPr/>
            </p:nvSpPr>
            <p:spPr bwMode="auto">
              <a:xfrm>
                <a:off x="1605" y="2064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07375" name="Text Box 175"/>
            <p:cNvSpPr txBox="1">
              <a:spLocks noChangeArrowheads="1"/>
            </p:cNvSpPr>
            <p:nvPr/>
          </p:nvSpPr>
          <p:spPr bwMode="auto">
            <a:xfrm>
              <a:off x="3963" y="2764"/>
              <a:ext cx="48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rgbClr val="0033CC"/>
                  </a:solidFill>
                </a:rPr>
                <a:t>LH</a:t>
              </a:r>
              <a:r>
                <a:rPr lang="en-US" sz="1400" i="1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307376" name="Text Box 176"/>
            <p:cNvSpPr txBox="1">
              <a:spLocks noChangeArrowheads="1"/>
            </p:cNvSpPr>
            <p:nvPr/>
          </p:nvSpPr>
          <p:spPr bwMode="auto">
            <a:xfrm>
              <a:off x="4683" y="2037"/>
              <a:ext cx="48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rgbClr val="0033CC"/>
                  </a:solidFill>
                </a:rPr>
                <a:t>HL</a:t>
              </a:r>
              <a:r>
                <a:rPr lang="en-US" sz="1400" i="1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307377" name="Text Box 177"/>
            <p:cNvSpPr txBox="1">
              <a:spLocks noChangeArrowheads="1"/>
            </p:cNvSpPr>
            <p:nvPr/>
          </p:nvSpPr>
          <p:spPr bwMode="auto">
            <a:xfrm>
              <a:off x="4683" y="2764"/>
              <a:ext cx="48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rgbClr val="0033CC"/>
                  </a:solidFill>
                </a:rPr>
                <a:t>HH</a:t>
              </a:r>
              <a:r>
                <a:rPr lang="en-US" sz="1400" i="1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307378" name="Text Box 178"/>
            <p:cNvSpPr txBox="1">
              <a:spLocks noChangeArrowheads="1"/>
            </p:cNvSpPr>
            <p:nvPr/>
          </p:nvSpPr>
          <p:spPr bwMode="auto">
            <a:xfrm>
              <a:off x="3552" y="3292"/>
              <a:ext cx="20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Second stage</a:t>
              </a:r>
            </a:p>
          </p:txBody>
        </p:sp>
        <p:sp>
          <p:nvSpPr>
            <p:cNvPr id="307379" name="Line 179"/>
            <p:cNvSpPr>
              <a:spLocks noChangeShapeType="1"/>
            </p:cNvSpPr>
            <p:nvPr/>
          </p:nvSpPr>
          <p:spPr bwMode="auto">
            <a:xfrm>
              <a:off x="3833" y="2311"/>
              <a:ext cx="7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380" name="Line 180"/>
            <p:cNvSpPr>
              <a:spLocks noChangeShapeType="1"/>
            </p:cNvSpPr>
            <p:nvPr/>
          </p:nvSpPr>
          <p:spPr bwMode="auto">
            <a:xfrm>
              <a:off x="4190" y="195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7381" name="Text Box 181"/>
            <p:cNvSpPr txBox="1">
              <a:spLocks noChangeArrowheads="1"/>
            </p:cNvSpPr>
            <p:nvPr/>
          </p:nvSpPr>
          <p:spPr bwMode="auto">
            <a:xfrm>
              <a:off x="3778" y="1940"/>
              <a:ext cx="48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i="1">
                  <a:solidFill>
                    <a:srgbClr val="0033CC"/>
                  </a:solidFill>
                </a:rPr>
                <a:t>LL</a:t>
              </a:r>
              <a:r>
                <a:rPr lang="en-US" sz="1200" i="1">
                  <a:solidFill>
                    <a:srgbClr val="0033CC"/>
                  </a:solidFill>
                </a:rPr>
                <a:t>2</a:t>
              </a:r>
            </a:p>
          </p:txBody>
        </p:sp>
        <p:sp>
          <p:nvSpPr>
            <p:cNvPr id="307382" name="Text Box 182"/>
            <p:cNvSpPr txBox="1">
              <a:spLocks noChangeArrowheads="1"/>
            </p:cNvSpPr>
            <p:nvPr/>
          </p:nvSpPr>
          <p:spPr bwMode="auto">
            <a:xfrm>
              <a:off x="3772" y="2296"/>
              <a:ext cx="48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i="1">
                  <a:solidFill>
                    <a:srgbClr val="0033CC"/>
                  </a:solidFill>
                </a:rPr>
                <a:t>LH</a:t>
              </a:r>
              <a:r>
                <a:rPr lang="en-US" sz="1200" i="1">
                  <a:solidFill>
                    <a:srgbClr val="0033CC"/>
                  </a:solidFill>
                </a:rPr>
                <a:t>2</a:t>
              </a:r>
            </a:p>
          </p:txBody>
        </p:sp>
        <p:sp>
          <p:nvSpPr>
            <p:cNvPr id="307383" name="Text Box 183"/>
            <p:cNvSpPr txBox="1">
              <a:spLocks noChangeArrowheads="1"/>
            </p:cNvSpPr>
            <p:nvPr/>
          </p:nvSpPr>
          <p:spPr bwMode="auto">
            <a:xfrm>
              <a:off x="4149" y="1934"/>
              <a:ext cx="48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i="1">
                  <a:solidFill>
                    <a:srgbClr val="0033CC"/>
                  </a:solidFill>
                </a:rPr>
                <a:t>HL</a:t>
              </a:r>
              <a:r>
                <a:rPr lang="en-US" sz="1200" i="1">
                  <a:solidFill>
                    <a:srgbClr val="0033CC"/>
                  </a:solidFill>
                </a:rPr>
                <a:t>2</a:t>
              </a:r>
            </a:p>
          </p:txBody>
        </p:sp>
        <p:sp>
          <p:nvSpPr>
            <p:cNvPr id="307384" name="Text Box 184"/>
            <p:cNvSpPr txBox="1">
              <a:spLocks noChangeArrowheads="1"/>
            </p:cNvSpPr>
            <p:nvPr/>
          </p:nvSpPr>
          <p:spPr bwMode="auto">
            <a:xfrm>
              <a:off x="4135" y="2292"/>
              <a:ext cx="48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i="1">
                  <a:solidFill>
                    <a:srgbClr val="0033CC"/>
                  </a:solidFill>
                </a:rPr>
                <a:t>HH</a:t>
              </a:r>
              <a:r>
                <a:rPr lang="en-US" sz="1200" i="1">
                  <a:solidFill>
                    <a:srgbClr val="0033CC"/>
                  </a:solidFill>
                </a:rPr>
                <a:t>2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495300" y="381000"/>
            <a:ext cx="717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>
                <a:latin typeface="Arial" charset="0"/>
              </a:rPr>
              <a:t>Discrete Wavelet Transform (2-2)</a:t>
            </a:r>
            <a:endParaRPr lang="en-US" sz="2800" b="1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95300" y="1447800"/>
            <a:ext cx="8912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Wavelet decomposition (filters used based on 9-tap symmetric quadrature mirror filters (QMF))</a:t>
            </a:r>
          </a:p>
        </p:txBody>
      </p:sp>
      <p:grpSp>
        <p:nvGrpSpPr>
          <p:cNvPr id="329734" name="Group 6"/>
          <p:cNvGrpSpPr>
            <a:grpSpLocks/>
          </p:cNvGrpSpPr>
          <p:nvPr/>
        </p:nvGrpSpPr>
        <p:grpSpPr bwMode="auto">
          <a:xfrm>
            <a:off x="533400" y="2286000"/>
            <a:ext cx="4343400" cy="3765550"/>
            <a:chOff x="336" y="1248"/>
            <a:chExt cx="2736" cy="2372"/>
          </a:xfrm>
        </p:grpSpPr>
        <p:pic>
          <p:nvPicPr>
            <p:cNvPr id="32973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1248"/>
              <a:ext cx="2736" cy="2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9733" name="Text Box 5"/>
            <p:cNvSpPr txBox="1">
              <a:spLocks noChangeArrowheads="1"/>
            </p:cNvSpPr>
            <p:nvPr/>
          </p:nvSpPr>
          <p:spPr bwMode="auto">
            <a:xfrm>
              <a:off x="597" y="3216"/>
              <a:ext cx="22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In the frequency domain</a:t>
              </a:r>
            </a:p>
          </p:txBody>
        </p:sp>
      </p:grpSp>
      <p:grpSp>
        <p:nvGrpSpPr>
          <p:cNvPr id="329757" name="Group 29"/>
          <p:cNvGrpSpPr>
            <a:grpSpLocks/>
          </p:cNvGrpSpPr>
          <p:nvPr/>
        </p:nvGrpSpPr>
        <p:grpSpPr bwMode="auto">
          <a:xfrm>
            <a:off x="5248275" y="3113088"/>
            <a:ext cx="4191000" cy="2927350"/>
            <a:chOff x="3306" y="1776"/>
            <a:chExt cx="2640" cy="1844"/>
          </a:xfrm>
        </p:grpSpPr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306" y="3216"/>
              <a:ext cx="26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Image wavelet representations</a:t>
              </a:r>
            </a:p>
          </p:txBody>
        </p:sp>
        <p:grpSp>
          <p:nvGrpSpPr>
            <p:cNvPr id="329736" name="Group 8"/>
            <p:cNvGrpSpPr>
              <a:grpSpLocks/>
            </p:cNvGrpSpPr>
            <p:nvPr/>
          </p:nvGrpSpPr>
          <p:grpSpPr bwMode="auto">
            <a:xfrm>
              <a:off x="3888" y="1776"/>
              <a:ext cx="1488" cy="1440"/>
              <a:chOff x="864" y="2064"/>
              <a:chExt cx="1488" cy="1440"/>
            </a:xfrm>
          </p:grpSpPr>
          <p:sp>
            <p:nvSpPr>
              <p:cNvPr id="329737" name="Rectangle 9"/>
              <p:cNvSpPr>
                <a:spLocks noChangeArrowheads="1"/>
              </p:cNvSpPr>
              <p:nvPr/>
            </p:nvSpPr>
            <p:spPr bwMode="auto">
              <a:xfrm>
                <a:off x="864" y="2064"/>
                <a:ext cx="1488" cy="1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38" name="Line 10"/>
              <p:cNvSpPr>
                <a:spLocks noChangeShapeType="1"/>
              </p:cNvSpPr>
              <p:nvPr/>
            </p:nvSpPr>
            <p:spPr bwMode="auto">
              <a:xfrm>
                <a:off x="864" y="278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39" name="Line 11"/>
              <p:cNvSpPr>
                <a:spLocks noChangeShapeType="1"/>
              </p:cNvSpPr>
              <p:nvPr/>
            </p:nvSpPr>
            <p:spPr bwMode="auto">
              <a:xfrm>
                <a:off x="1605" y="2064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9740" name="Text Box 12"/>
            <p:cNvSpPr txBox="1">
              <a:spLocks noChangeArrowheads="1"/>
            </p:cNvSpPr>
            <p:nvPr/>
          </p:nvSpPr>
          <p:spPr bwMode="auto">
            <a:xfrm>
              <a:off x="4032" y="2572"/>
              <a:ext cx="48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rgbClr val="0033CC"/>
                  </a:solidFill>
                </a:rPr>
                <a:t>Df</a:t>
              </a:r>
              <a:r>
                <a:rPr lang="en-US" sz="1400" i="1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329741" name="Text Box 13"/>
            <p:cNvSpPr txBox="1">
              <a:spLocks noChangeArrowheads="1"/>
            </p:cNvSpPr>
            <p:nvPr/>
          </p:nvSpPr>
          <p:spPr bwMode="auto">
            <a:xfrm>
              <a:off x="4752" y="1845"/>
              <a:ext cx="48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rgbClr val="0033CC"/>
                  </a:solidFill>
                </a:rPr>
                <a:t>Df</a:t>
              </a:r>
              <a:r>
                <a:rPr lang="en-US" sz="1400" i="1">
                  <a:solidFill>
                    <a:srgbClr val="0033CC"/>
                  </a:solidFill>
                </a:rPr>
                <a:t>1</a:t>
              </a:r>
            </a:p>
          </p:txBody>
        </p:sp>
        <p:sp>
          <p:nvSpPr>
            <p:cNvPr id="329742" name="Text Box 14"/>
            <p:cNvSpPr txBox="1">
              <a:spLocks noChangeArrowheads="1"/>
            </p:cNvSpPr>
            <p:nvPr/>
          </p:nvSpPr>
          <p:spPr bwMode="auto">
            <a:xfrm>
              <a:off x="4752" y="2572"/>
              <a:ext cx="48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rgbClr val="0033CC"/>
                  </a:solidFill>
                  <a:latin typeface="Arial" charset="0"/>
                </a:rPr>
                <a:t>D</a:t>
              </a:r>
              <a:r>
                <a:rPr lang="en-US" sz="2200" i="1" baseline="30000">
                  <a:solidFill>
                    <a:srgbClr val="0033CC"/>
                  </a:solidFill>
                  <a:latin typeface="Arial" charset="0"/>
                </a:rPr>
                <a:t>3</a:t>
              </a:r>
              <a:r>
                <a:rPr lang="en-US" sz="2200" i="1" baseline="-25000">
                  <a:solidFill>
                    <a:srgbClr val="0033CC"/>
                  </a:solidFill>
                  <a:latin typeface="Arial" charset="0"/>
                </a:rPr>
                <a:t>2</a:t>
              </a:r>
              <a:r>
                <a:rPr lang="en-US" sz="2200" i="1" baseline="30000">
                  <a:solidFill>
                    <a:srgbClr val="0033CC"/>
                  </a:solidFill>
                  <a:latin typeface="Arial" charset="0"/>
                </a:rPr>
                <a:t>j</a:t>
              </a:r>
              <a:r>
                <a:rPr lang="en-US" sz="2200" i="1">
                  <a:solidFill>
                    <a:srgbClr val="0033CC"/>
                  </a:solidFill>
                  <a:latin typeface="Arial" charset="0"/>
                </a:rPr>
                <a:t>f</a:t>
              </a:r>
              <a:endParaRPr lang="en-US" sz="1400" i="1">
                <a:solidFill>
                  <a:srgbClr val="0033CC"/>
                </a:solidFill>
                <a:latin typeface="Arial" charset="0"/>
              </a:endParaRPr>
            </a:p>
          </p:txBody>
        </p:sp>
        <p:pic>
          <p:nvPicPr>
            <p:cNvPr id="329752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2688"/>
              <a:ext cx="421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9753" name="Picture 2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0" y="2688"/>
              <a:ext cx="364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975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" y="1968"/>
              <a:ext cx="418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9756" name="Picture 2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84" y="1934"/>
              <a:ext cx="57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9767" name="Group 39"/>
          <p:cNvGrpSpPr>
            <a:grpSpLocks/>
          </p:cNvGrpSpPr>
          <p:nvPr/>
        </p:nvGrpSpPr>
        <p:grpSpPr bwMode="auto">
          <a:xfrm>
            <a:off x="5257800" y="2482850"/>
            <a:ext cx="3810000" cy="3079750"/>
            <a:chOff x="3312" y="1372"/>
            <a:chExt cx="2400" cy="1940"/>
          </a:xfrm>
        </p:grpSpPr>
        <p:grpSp>
          <p:nvGrpSpPr>
            <p:cNvPr id="329761" name="Group 33"/>
            <p:cNvGrpSpPr>
              <a:grpSpLocks/>
            </p:cNvGrpSpPr>
            <p:nvPr/>
          </p:nvGrpSpPr>
          <p:grpSpPr bwMode="auto">
            <a:xfrm>
              <a:off x="3648" y="1536"/>
              <a:ext cx="1776" cy="1776"/>
              <a:chOff x="3737" y="1584"/>
              <a:chExt cx="1776" cy="1776"/>
            </a:xfrm>
          </p:grpSpPr>
          <p:sp>
            <p:nvSpPr>
              <p:cNvPr id="329759" name="Line 31"/>
              <p:cNvSpPr>
                <a:spLocks noChangeShapeType="1"/>
              </p:cNvSpPr>
              <p:nvPr/>
            </p:nvSpPr>
            <p:spPr bwMode="auto">
              <a:xfrm>
                <a:off x="3737" y="1584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9760" name="Line 32"/>
              <p:cNvSpPr>
                <a:spLocks noChangeShapeType="1"/>
              </p:cNvSpPr>
              <p:nvPr/>
            </p:nvSpPr>
            <p:spPr bwMode="auto">
              <a:xfrm rot="5400000">
                <a:off x="2856" y="2472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9765" name="Text Box 37"/>
            <p:cNvSpPr txBox="1">
              <a:spLocks noChangeArrowheads="1"/>
            </p:cNvSpPr>
            <p:nvPr/>
          </p:nvSpPr>
          <p:spPr bwMode="auto">
            <a:xfrm>
              <a:off x="5328" y="137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Comic Sans MS" pitchFamily="66" charset="0"/>
                </a:rPr>
                <a:t>w</a:t>
              </a:r>
              <a:r>
                <a:rPr lang="en-US" b="1" baseline="-30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329766" name="Text Box 38"/>
            <p:cNvSpPr txBox="1">
              <a:spLocks noChangeArrowheads="1"/>
            </p:cNvSpPr>
            <p:nvPr/>
          </p:nvSpPr>
          <p:spPr bwMode="auto">
            <a:xfrm>
              <a:off x="3312" y="2880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Comic Sans MS" pitchFamily="66" charset="0"/>
                </a:rPr>
                <a:t>w</a:t>
              </a:r>
              <a:r>
                <a:rPr lang="en-US" b="1" baseline="-30000">
                  <a:latin typeface="Comic Sans MS" pitchFamily="66" charset="0"/>
                </a:rPr>
                <a:t>x</a:t>
              </a:r>
            </a:p>
          </p:txBody>
        </p:sp>
      </p:grpSp>
      <p:pic>
        <p:nvPicPr>
          <p:cNvPr id="329768" name="Picture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2209800"/>
            <a:ext cx="61722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93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u="sng">
                <a:solidFill>
                  <a:schemeClr val="accent1"/>
                </a:solidFill>
              </a:rPr>
              <a:t>Zerotree Coding (3-1)</a:t>
            </a:r>
          </a:p>
        </p:txBody>
      </p:sp>
      <p:sp>
        <p:nvSpPr>
          <p:cNvPr id="310294" name="Rectangle 22"/>
          <p:cNvSpPr>
            <a:spLocks noChangeArrowheads="1"/>
          </p:cNvSpPr>
          <p:nvPr>
            <p:ph type="body" idx="1"/>
          </p:nvPr>
        </p:nvSpPr>
        <p:spPr>
          <a:xfrm>
            <a:off x="495300" y="1524000"/>
            <a:ext cx="9258300" cy="4724400"/>
          </a:xfrm>
          <a:noFill/>
          <a:ln/>
        </p:spPr>
        <p:txBody>
          <a:bodyPr/>
          <a:lstStyle/>
          <a:p>
            <a:endParaRPr lang="en-US">
              <a:solidFill>
                <a:srgbClr val="0000CC"/>
              </a:solidFill>
              <a:latin typeface="Bookman Old Style" pitchFamily="18" charset="0"/>
            </a:endParaRPr>
          </a:p>
          <a:p>
            <a:pPr>
              <a:buFontTx/>
              <a:buNone/>
            </a:pPr>
            <a:endParaRPr lang="en-US">
              <a:solidFill>
                <a:srgbClr val="0000CC"/>
              </a:solidFill>
              <a:latin typeface="Bookman Old Style" pitchFamily="18" charset="0"/>
            </a:endParaRPr>
          </a:p>
        </p:txBody>
      </p:sp>
      <p:sp>
        <p:nvSpPr>
          <p:cNvPr id="310295" name="Rectangle 23"/>
          <p:cNvSpPr>
            <a:spLocks noChangeArrowheads="1"/>
          </p:cNvSpPr>
          <p:nvPr/>
        </p:nvSpPr>
        <p:spPr bwMode="auto">
          <a:xfrm>
            <a:off x="495300" y="1447800"/>
            <a:ext cx="8912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A typical low-bit rate image coder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Large bit budget spent on encoding the </a:t>
            </a:r>
            <a:r>
              <a:rPr lang="en-US" sz="2200">
                <a:solidFill>
                  <a:schemeClr val="accent2"/>
                </a:solidFill>
                <a:latin typeface="Arial" charset="0"/>
              </a:rPr>
              <a:t>significance map </a:t>
            </a:r>
            <a:endParaRPr lang="en-US" sz="2200">
              <a:solidFill>
                <a:schemeClr val="tx1"/>
              </a:solidFill>
              <a:latin typeface="Arial" charset="0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10298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94488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1676400" y="3505200"/>
            <a:ext cx="6629400" cy="1219200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True cost of encoding the actual symbols:</a:t>
            </a:r>
            <a:r>
              <a:rPr lang="en-US" sz="2400" i="1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 i="1">
                <a:solidFill>
                  <a:schemeClr val="tx1"/>
                </a:solidFill>
              </a:rPr>
              <a:t>Total Cost = </a:t>
            </a:r>
            <a:r>
              <a:rPr lang="en-US" sz="2400" i="1">
                <a:solidFill>
                  <a:schemeClr val="accent2"/>
                </a:solidFill>
              </a:rPr>
              <a:t>Cost of Significance Map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 i="1">
                <a:solidFill>
                  <a:schemeClr val="tx1"/>
                </a:solidFill>
              </a:rPr>
              <a:t>                 + Cost of Nonzero Values</a:t>
            </a:r>
            <a:endParaRPr lang="en-US" altLang="zh-CN" sz="2400" u="sng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0299" name="Text Box 27"/>
          <p:cNvSpPr txBox="1">
            <a:spLocks noChangeArrowheads="1"/>
          </p:cNvSpPr>
          <p:nvPr/>
        </p:nvSpPr>
        <p:spPr bwMode="auto">
          <a:xfrm>
            <a:off x="609600" y="2362200"/>
            <a:ext cx="9070975" cy="854075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 i="1">
                <a:solidFill>
                  <a:schemeClr val="tx1"/>
                </a:solidFill>
              </a:rPr>
              <a:t>Binary decision as to: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 i="1">
                <a:solidFill>
                  <a:schemeClr val="tx1"/>
                </a:solidFill>
              </a:rPr>
              <a:t>whether a coefficient has a zero or nonzero quantized value</a:t>
            </a:r>
            <a:endParaRPr lang="en-US" altLang="zh-CN" sz="2400" u="sng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97" grpId="0" animBg="1" autoUpdateAnimBg="0"/>
      <p:bldP spid="31029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495300" y="381000"/>
            <a:ext cx="717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 u="sng">
                <a:latin typeface="Arial" charset="0"/>
              </a:rPr>
              <a:t>Zerotree Coding (3-2)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485775" y="1600200"/>
            <a:ext cx="89122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What is zerotree?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33CC"/>
                </a:solidFill>
              </a:rPr>
              <a:t>A new data structure</a:t>
            </a:r>
          </a:p>
          <a:p>
            <a:pPr marL="742950" lvl="1" indent="-28575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–"/>
            </a:pPr>
            <a:r>
              <a:rPr lang="en-US" sz="2200">
                <a:solidFill>
                  <a:srgbClr val="0033CC"/>
                </a:solidFill>
              </a:rPr>
              <a:t>To improve the compression of significance maps of wavelet coefficients</a:t>
            </a:r>
            <a:endParaRPr lang="en-US" sz="2200">
              <a:latin typeface="Arial" charset="0"/>
            </a:endParaRPr>
          </a:p>
        </p:txBody>
      </p:sp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490538" y="3200400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What is 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insignificant</a:t>
            </a:r>
            <a:r>
              <a:rPr lang="en-US" sz="2400">
                <a:latin typeface="Arial" charset="0"/>
              </a:rPr>
              <a:t>?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457200" y="3200400"/>
            <a:ext cx="9070975" cy="1219200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400" i="1">
                <a:solidFill>
                  <a:schemeClr val="tx1"/>
                </a:solidFill>
              </a:rPr>
              <a:t>a wavelet coefficient x is said to be </a:t>
            </a:r>
            <a:r>
              <a:rPr lang="en-US" sz="2400" i="1">
                <a:solidFill>
                  <a:schemeClr val="accent2"/>
                </a:solidFill>
              </a:rPr>
              <a:t>insignificant</a:t>
            </a:r>
            <a:r>
              <a:rPr lang="en-US" sz="2400" i="1">
                <a:solidFill>
                  <a:schemeClr val="tx1"/>
                </a:solidFill>
              </a:rPr>
              <a:t> with respect to a given threshold T if 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|x| &lt; T</a:t>
            </a:r>
            <a:endParaRPr lang="en-US" altLang="zh-CN" sz="2400" u="sng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492125" y="3635375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Zerotree is based on an empirically true hypothesis</a:t>
            </a:r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490538" y="4092575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Parent-child dependencies (descendants &amp; ancestors)</a:t>
            </a:r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490538" y="4549775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Scanning of the coefficients</a:t>
            </a:r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492125" y="5006975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An element of a zerotree for threshold T</a:t>
            </a:r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490538" y="5464175"/>
            <a:ext cx="8912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003366"/>
              </a:buClr>
              <a:buSzTx/>
              <a:buFontTx/>
              <a:buChar char="•"/>
            </a:pPr>
            <a:r>
              <a:rPr lang="en-US" sz="2400">
                <a:latin typeface="Arial" charset="0"/>
              </a:rPr>
              <a:t>A zerotree root</a:t>
            </a: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457200" y="2438400"/>
            <a:ext cx="9070975" cy="2679700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IF: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A wavelet coefficient at a coarse scale is insignificant with respect to a given threshold T,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THEN: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accent2"/>
                </a:solidFill>
              </a:rPr>
              <a:t>All</a:t>
            </a:r>
            <a:r>
              <a:rPr lang="en-US" altLang="zh-CN" sz="2400" i="1">
                <a:solidFill>
                  <a:schemeClr val="tx1"/>
                </a:solidFill>
              </a:rPr>
              <a:t> wavelet coefficients of the same orientation in the same spatial location at finer scales are likely to be insignificant with respect to T.</a:t>
            </a:r>
          </a:p>
        </p:txBody>
      </p:sp>
      <p:sp>
        <p:nvSpPr>
          <p:cNvPr id="330765" name="Text Box 13"/>
          <p:cNvSpPr txBox="1">
            <a:spLocks noChangeArrowheads="1"/>
          </p:cNvSpPr>
          <p:nvPr/>
        </p:nvSpPr>
        <p:spPr bwMode="auto">
          <a:xfrm>
            <a:off x="457200" y="2317750"/>
            <a:ext cx="9070975" cy="1949450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</a:rPr>
              <a:t>Parent</a:t>
            </a:r>
            <a:r>
              <a:rPr lang="en-US" altLang="zh-CN" sz="240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The coefficient at the coarse scale.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</a:rPr>
              <a:t>Child</a:t>
            </a:r>
            <a:r>
              <a:rPr lang="en-US" altLang="zh-CN" sz="240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All coefficients corresponding to the same spatial location at the next finer scale of similar orientation.</a:t>
            </a:r>
          </a:p>
        </p:txBody>
      </p:sp>
      <p:grpSp>
        <p:nvGrpSpPr>
          <p:cNvPr id="330769" name="Group 17"/>
          <p:cNvGrpSpPr>
            <a:grpSpLocks/>
          </p:cNvGrpSpPr>
          <p:nvPr/>
        </p:nvGrpSpPr>
        <p:grpSpPr bwMode="auto">
          <a:xfrm>
            <a:off x="2341563" y="1676400"/>
            <a:ext cx="5181600" cy="4038600"/>
            <a:chOff x="1475" y="1056"/>
            <a:chExt cx="3264" cy="2544"/>
          </a:xfrm>
        </p:grpSpPr>
        <p:pic>
          <p:nvPicPr>
            <p:cNvPr id="330766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2" y="1056"/>
              <a:ext cx="2262" cy="2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0767" name="Text Box 15"/>
            <p:cNvSpPr txBox="1">
              <a:spLocks noChangeArrowheads="1"/>
            </p:cNvSpPr>
            <p:nvPr/>
          </p:nvSpPr>
          <p:spPr bwMode="auto">
            <a:xfrm>
              <a:off x="1475" y="3196"/>
              <a:ext cx="3264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Parent-child dependencies of subbands</a:t>
              </a:r>
              <a:r>
                <a:rPr lang="en-US"/>
                <a:t> </a:t>
              </a:r>
            </a:p>
          </p:txBody>
        </p:sp>
      </p:grp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457200" y="2879725"/>
            <a:ext cx="9070975" cy="854075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</a:rPr>
              <a:t>Scanning rule</a:t>
            </a:r>
            <a:r>
              <a:rPr lang="en-US" altLang="zh-CN" sz="240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</a:rPr>
              <a:t>No child node is scanned before its parent.</a:t>
            </a:r>
          </a:p>
        </p:txBody>
      </p:sp>
      <p:grpSp>
        <p:nvGrpSpPr>
          <p:cNvPr id="330773" name="Group 21"/>
          <p:cNvGrpSpPr>
            <a:grpSpLocks/>
          </p:cNvGrpSpPr>
          <p:nvPr/>
        </p:nvGrpSpPr>
        <p:grpSpPr bwMode="auto">
          <a:xfrm>
            <a:off x="2514600" y="1676400"/>
            <a:ext cx="4953000" cy="4024313"/>
            <a:chOff x="3031" y="1449"/>
            <a:chExt cx="3120" cy="2535"/>
          </a:xfrm>
        </p:grpSpPr>
        <p:pic>
          <p:nvPicPr>
            <p:cNvPr id="330771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4" y="1449"/>
              <a:ext cx="2140" cy="2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0772" name="Text Box 20"/>
            <p:cNvSpPr txBox="1">
              <a:spLocks noChangeArrowheads="1"/>
            </p:cNvSpPr>
            <p:nvPr/>
          </p:nvSpPr>
          <p:spPr bwMode="auto">
            <a:xfrm>
              <a:off x="3031" y="3580"/>
              <a:ext cx="3120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Scanning order of the subbands</a:t>
              </a:r>
            </a:p>
          </p:txBody>
        </p:sp>
      </p:grp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457200" y="3276600"/>
            <a:ext cx="9070975" cy="1584325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A coefficient x is</a:t>
            </a:r>
            <a:r>
              <a:rPr lang="en-US" altLang="zh-CN" sz="24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</a:rPr>
              <a:t>IF</a:t>
            </a:r>
            <a:endParaRPr lang="en-US" altLang="zh-CN" sz="2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itself and </a:t>
            </a:r>
            <a:r>
              <a:rPr lang="en-US" altLang="zh-CN" sz="2400" i="1">
                <a:solidFill>
                  <a:schemeClr val="accent2"/>
                </a:solidFill>
              </a:rPr>
              <a:t>all</a:t>
            </a:r>
            <a:r>
              <a:rPr lang="en-US" altLang="zh-CN" sz="2400" i="1">
                <a:solidFill>
                  <a:schemeClr val="tx1"/>
                </a:solidFill>
              </a:rPr>
              <a:t> of its descendents are insignificant with respect to T</a:t>
            </a:r>
            <a:r>
              <a:rPr lang="en-US" altLang="zh-CN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457200" y="3657600"/>
            <a:ext cx="9070975" cy="1584325"/>
          </a:xfrm>
          <a:prstGeom prst="rect">
            <a:avLst/>
          </a:prstGeom>
          <a:solidFill>
            <a:srgbClr val="CCFFFF"/>
          </a:solidFill>
          <a:ln w="3175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An element of a zerotree for threshold T is</a:t>
            </a:r>
            <a:r>
              <a:rPr lang="en-US" altLang="zh-CN" sz="24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>
                <a:solidFill>
                  <a:schemeClr val="accent2"/>
                </a:solidFill>
              </a:rPr>
              <a:t>IF</a:t>
            </a:r>
            <a:endParaRPr lang="en-US" altLang="zh-CN" sz="240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2400" i="1">
                <a:solidFill>
                  <a:schemeClr val="tx1"/>
                </a:solidFill>
              </a:rPr>
              <a:t>It is not the descendant of a previously found zerotree root for threshold T</a:t>
            </a:r>
            <a:r>
              <a:rPr lang="en-US" altLang="zh-CN" sz="240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6" grpId="0" autoUpdateAnimBg="0"/>
      <p:bldP spid="330758" grpId="0" animBg="1" autoUpdateAnimBg="0"/>
      <p:bldP spid="330759" grpId="0" autoUpdateAnimBg="0"/>
      <p:bldP spid="330760" grpId="0" autoUpdateAnimBg="0"/>
      <p:bldP spid="330761" grpId="0" autoUpdateAnimBg="0"/>
      <p:bldP spid="330762" grpId="0" autoUpdateAnimBg="0"/>
      <p:bldP spid="330763" grpId="0" autoUpdateAnimBg="0"/>
      <p:bldP spid="330764" grpId="0" animBg="1" autoUpdateAnimBg="0"/>
      <p:bldP spid="330765" grpId="0" animBg="1" autoUpdateAnimBg="0"/>
      <p:bldP spid="330770" grpId="0" animBg="1" autoUpdateAnimBg="0"/>
      <p:bldP spid="330774" grpId="0" animBg="1" autoUpdateAnimBg="0"/>
      <p:bldP spid="330775" grpId="0" animBg="1" autoUpdateAnimBg="0"/>
    </p:bldLst>
  </p:timing>
</p:sld>
</file>

<file path=ppt/theme/theme1.xml><?xml version="1.0" encoding="utf-8"?>
<a:theme xmlns:a="http://schemas.openxmlformats.org/drawingml/2006/main" name="Motorola">
  <a:themeElements>
    <a:clrScheme name="Motorola 8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0066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E70000"/>
      </a:accent6>
      <a:hlink>
        <a:srgbClr val="FFCC00"/>
      </a:hlink>
      <a:folHlink>
        <a:srgbClr val="3366CC"/>
      </a:folHlink>
    </a:clrScheme>
    <a:fontScheme name="Motorola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80000"/>
          </a:lnSpc>
          <a:spcBef>
            <a:spcPct val="50000"/>
          </a:spcBef>
          <a:spcAft>
            <a:spcPct val="0"/>
          </a:spcAft>
          <a:buClrTx/>
          <a:buSzPct val="125000"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Bookman Old Style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80000"/>
          </a:lnSpc>
          <a:spcBef>
            <a:spcPct val="50000"/>
          </a:spcBef>
          <a:spcAft>
            <a:spcPct val="0"/>
          </a:spcAft>
          <a:buClrTx/>
          <a:buSzPct val="125000"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Bookman Old Style" pitchFamily="18" charset="0"/>
            <a:ea typeface="宋体" pitchFamily="2" charset="-122"/>
          </a:defRPr>
        </a:defPPr>
      </a:lstStyle>
    </a:lnDef>
  </a:objectDefaults>
  <a:extraClrSchemeLst>
    <a:extraClrScheme>
      <a:clrScheme name="Motoro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orol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orol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orol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orol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orol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orol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orola 8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0066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E70000"/>
        </a:accent6>
        <a:hlink>
          <a:srgbClr val="FFCC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Settings\qch1530\Application Data\Microsoft\Templates\Motorola.pot</Template>
  <TotalTime>3147</TotalTime>
  <Words>1500</Words>
  <Application>Microsoft Office PowerPoint</Application>
  <PresentationFormat>Custom</PresentationFormat>
  <Paragraphs>318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宋体</vt:lpstr>
      <vt:lpstr>Motorola</vt:lpstr>
      <vt:lpstr>Times New Roman</vt:lpstr>
      <vt:lpstr>Wingdings</vt:lpstr>
      <vt:lpstr>Bookman Old Style</vt:lpstr>
      <vt:lpstr>Comic Sans MS</vt:lpstr>
      <vt:lpstr>Motorola</vt:lpstr>
      <vt:lpstr>Embedded Zerotree Wavelet - An Image Coding Algorithm</vt:lpstr>
      <vt:lpstr>Agenda</vt:lpstr>
      <vt:lpstr>Overview (2-1)</vt:lpstr>
      <vt:lpstr>Overview (2-2) - Embedded Zerotree Wavelet (EZW)</vt:lpstr>
      <vt:lpstr>Agenda</vt:lpstr>
      <vt:lpstr>Discrete Wavelet Transform (2-1)</vt:lpstr>
      <vt:lpstr>Slide 7</vt:lpstr>
      <vt:lpstr>Zerotree Coding (3-1)</vt:lpstr>
      <vt:lpstr>Slide 9</vt:lpstr>
      <vt:lpstr>Slide 10</vt:lpstr>
      <vt:lpstr>SAQ (3-1)</vt:lpstr>
      <vt:lpstr>Slide 12</vt:lpstr>
      <vt:lpstr>Slide 13</vt:lpstr>
      <vt:lpstr>Adaptive Arithmetic Coding</vt:lpstr>
      <vt:lpstr>Relationship to Other Coding Algorithms</vt:lpstr>
      <vt:lpstr>Agenda</vt:lpstr>
      <vt:lpstr>Slide 17</vt:lpstr>
      <vt:lpstr>Slide 18</vt:lpstr>
      <vt:lpstr>Slide 19</vt:lpstr>
      <vt:lpstr>Conclusion</vt:lpstr>
      <vt:lpstr>References</vt:lpstr>
      <vt:lpstr>Slide 22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EZW</dc:title>
  <dc:subject>Image coding</dc:subject>
  <dc:creator>Shufang WU</dc:creator>
  <cp:lastModifiedBy>avz</cp:lastModifiedBy>
  <cp:revision>89</cp:revision>
  <cp:lastPrinted>2000-07-10T01:29:18Z</cp:lastPrinted>
  <dcterms:created xsi:type="dcterms:W3CDTF">2001-03-12T06:47:33Z</dcterms:created>
  <dcterms:modified xsi:type="dcterms:W3CDTF">2011-04-14T00:09:48Z</dcterms:modified>
</cp:coreProperties>
</file>