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30" r:id="rId2"/>
    <p:sldId id="537" r:id="rId3"/>
    <p:sldId id="531" r:id="rId4"/>
    <p:sldId id="547" r:id="rId5"/>
    <p:sldId id="535" r:id="rId6"/>
    <p:sldId id="538" r:id="rId7"/>
    <p:sldId id="534" r:id="rId8"/>
    <p:sldId id="539" r:id="rId9"/>
    <p:sldId id="540" r:id="rId10"/>
    <p:sldId id="541" r:id="rId11"/>
    <p:sldId id="542" r:id="rId12"/>
    <p:sldId id="546" r:id="rId13"/>
    <p:sldId id="548" r:id="rId14"/>
    <p:sldId id="532" r:id="rId15"/>
    <p:sldId id="543" r:id="rId16"/>
    <p:sldId id="536" r:id="rId17"/>
    <p:sldId id="544" r:id="rId18"/>
    <p:sldId id="545" r:id="rId19"/>
    <p:sldId id="549" r:id="rId20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99FF"/>
    <a:srgbClr val="333333"/>
    <a:srgbClr val="4D4D4D"/>
    <a:srgbClr val="FF0000"/>
    <a:srgbClr val="FF6600"/>
    <a:srgbClr val="CCFFCC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86432" autoAdjust="0"/>
  </p:normalViewPr>
  <p:slideViewPr>
    <p:cSldViewPr snapToGrid="0">
      <p:cViewPr>
        <p:scale>
          <a:sx n="100" d="100"/>
          <a:sy n="100" d="100"/>
        </p:scale>
        <p:origin x="58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30E5356-9991-44A8-9737-59DFE845D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77F9F81-7F70-4A08-8761-1552256C2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600200"/>
            <a:ext cx="6858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81000"/>
            <a:ext cx="1809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81000"/>
            <a:ext cx="5276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981200"/>
            <a:ext cx="7162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Text Box 2"/>
          <p:cNvSpPr txBox="1">
            <a:spLocks noChangeArrowheads="1"/>
          </p:cNvSpPr>
          <p:nvPr/>
        </p:nvSpPr>
        <p:spPr bwMode="auto">
          <a:xfrm>
            <a:off x="1363663" y="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Vanishing points</a:t>
            </a:r>
          </a:p>
        </p:txBody>
      </p:sp>
      <p:graphicFrame>
        <p:nvGraphicFramePr>
          <p:cNvPr id="350211" name="Object 19"/>
          <p:cNvGraphicFramePr>
            <a:graphicFrameLocks noChangeAspect="1"/>
          </p:cNvGraphicFramePr>
          <p:nvPr/>
        </p:nvGraphicFramePr>
        <p:xfrm>
          <a:off x="225425" y="1543050"/>
          <a:ext cx="4730750" cy="465138"/>
        </p:xfrm>
        <a:graphic>
          <a:graphicData uri="http://schemas.openxmlformats.org/presentationml/2006/ole">
            <p:oleObj spid="_x0000_s14355" name="Equation" r:id="rId3" imgW="2209800" imgH="215900" progId="Equation.3">
              <p:embed/>
            </p:oleObj>
          </a:graphicData>
        </a:graphic>
      </p:graphicFrame>
      <p:graphicFrame>
        <p:nvGraphicFramePr>
          <p:cNvPr id="350213" name="Object 20"/>
          <p:cNvGraphicFramePr>
            <a:graphicFrameLocks noChangeAspect="1"/>
          </p:cNvGraphicFramePr>
          <p:nvPr/>
        </p:nvGraphicFramePr>
        <p:xfrm>
          <a:off x="215900" y="1944688"/>
          <a:ext cx="4430713" cy="601662"/>
        </p:xfrm>
        <a:graphic>
          <a:graphicData uri="http://schemas.openxmlformats.org/presentationml/2006/ole">
            <p:oleObj spid="_x0000_s14356" name="Equation" r:id="rId4" imgW="2070100" imgH="279400" progId="Equation.3">
              <p:embed/>
            </p:oleObj>
          </a:graphicData>
        </a:graphic>
      </p:graphicFrame>
      <p:pic>
        <p:nvPicPr>
          <p:cNvPr id="350214" name="Picture 6" descr="fig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6613" y="2919413"/>
            <a:ext cx="44973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8925" y="5264150"/>
            <a:ext cx="6781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6" name="Picture 8" descr="fig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8" y="3195638"/>
            <a:ext cx="3932237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15482"/>
            <a:ext cx="9417963" cy="2492990"/>
          </a:xfrm>
          <a:prstGeom prst="rect">
            <a:avLst/>
          </a:prstGeom>
          <a:blipFill rotWithShape="1">
            <a:blip r:embed="rId8"/>
            <a:stretch>
              <a:fillRect t="-244" b="-733"/>
            </a:stretch>
          </a:blipFill>
        </p:spPr>
        <p:txBody>
          <a:bodyPr/>
          <a:lstStyle/>
          <a:p>
            <a:pPr algn="ctr"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014413"/>
            <a:ext cx="79819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61913"/>
            <a:ext cx="80295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4391025" y="3228975"/>
            <a:ext cx="36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π</a:t>
            </a:r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209550" y="6334125"/>
            <a:ext cx="926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Use the tiles on the floor (horizontal plane) to find the vanishing line of the plane. Use the vertical lines in the scene</a:t>
            </a:r>
          </a:p>
          <a:p>
            <a:r>
              <a:rPr lang="en-US" sz="1400"/>
              <a:t>To determine the vertical vanishing point.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138" y="125413"/>
            <a:ext cx="5724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8" y="1266825"/>
            <a:ext cx="77819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896938" y="5892800"/>
            <a:ext cx="7164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Five constraints gives us five equations and can determine 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K from scene and internal constraints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825"/>
            <a:ext cx="946785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1114425" y="0"/>
            <a:ext cx="80295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Calibration from vanishing points and lines</a:t>
            </a:r>
          </a:p>
        </p:txBody>
      </p:sp>
      <p:pic>
        <p:nvPicPr>
          <p:cNvPr id="61442" name="Picture 3" descr="fig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3188" y="3811588"/>
            <a:ext cx="38227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5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511175"/>
            <a:ext cx="71755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7" descr="fi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2988" y="4097338"/>
            <a:ext cx="28606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8750" y="2706688"/>
            <a:ext cx="5276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210300"/>
            <a:ext cx="4857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-136525" y="4411663"/>
            <a:ext cx="21923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Assumes zero skew, square pixels and 3 orthogonal  vanishing points</a:t>
            </a:r>
          </a:p>
        </p:txBody>
      </p:sp>
      <p:sp>
        <p:nvSpPr>
          <p:cNvPr id="61448" name="TextBox 8"/>
          <p:cNvSpPr txBox="1">
            <a:spLocks noChangeArrowheads="1"/>
          </p:cNvSpPr>
          <p:nvPr/>
        </p:nvSpPr>
        <p:spPr bwMode="auto">
          <a:xfrm>
            <a:off x="4759325" y="2952750"/>
            <a:ext cx="4384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Principal point is the orthocenter of the trinagle made of 3 orthogonol vanishing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8" y="1909763"/>
            <a:ext cx="57626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1250950"/>
            <a:ext cx="349885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7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838" y="1176338"/>
            <a:ext cx="345916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8263" y="3651250"/>
            <a:ext cx="5200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284788"/>
            <a:ext cx="81534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863" y="5853113"/>
            <a:ext cx="79883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6575" y="465138"/>
            <a:ext cx="66167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Box 8"/>
          <p:cNvSpPr txBox="1">
            <a:spLocks noChangeArrowheads="1"/>
          </p:cNvSpPr>
          <p:nvPr/>
        </p:nvSpPr>
        <p:spPr bwMode="auto">
          <a:xfrm>
            <a:off x="561975" y="4378325"/>
            <a:ext cx="7581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Assume zero skew, square pixels,  </a:t>
            </a:r>
            <a:r>
              <a:rPr lang="en-US">
                <a:sym typeface="Wingdings" pitchFamily="2" charset="2"/>
              </a:rPr>
              <a:t> calibrating conic is a circle;</a:t>
            </a:r>
          </a:p>
          <a:p>
            <a:r>
              <a:rPr lang="en-US">
                <a:sym typeface="Wingdings" pitchFamily="2" charset="2"/>
              </a:rPr>
              <a:t>How to find it, so that we can get K?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413" y="2205038"/>
            <a:ext cx="5591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-87313" y="4670425"/>
            <a:ext cx="93583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Assume zero skew , square pixels, and principal point is at the image center</a:t>
            </a:r>
          </a:p>
          <a:p>
            <a:r>
              <a:rPr lang="en-US"/>
              <a:t>Then ω is diagonal{1/f^2, 1/f^2,1) i.e. one degree of freedom</a:t>
            </a:r>
            <a:r>
              <a:rPr lang="en-US">
                <a:sym typeface="Wingdings" pitchFamily="2" charset="2"/>
              </a:rPr>
              <a:t> need one more </a:t>
            </a:r>
          </a:p>
          <a:p>
            <a:r>
              <a:rPr lang="en-US">
                <a:sym typeface="Wingdings" pitchFamily="2" charset="2"/>
              </a:rPr>
              <a:t>Constraint to determine f, the focal length  two vanishing points corresponding </a:t>
            </a:r>
          </a:p>
          <a:p>
            <a:r>
              <a:rPr lang="en-US">
                <a:sym typeface="Wingdings" pitchFamily="2" charset="2"/>
              </a:rPr>
              <a:t>To orthogonal directions. </a:t>
            </a:r>
          </a:p>
          <a:p>
            <a:r>
              <a:rPr lang="en-US">
                <a:sym typeface="Wingdings" pitchFamily="2" charset="2"/>
              </a:rPr>
              <a:t>From two vanishing point, can also find vanishing line of the building façade;</a:t>
            </a:r>
          </a:p>
          <a:p>
            <a:r>
              <a:rPr lang="en-US">
                <a:sym typeface="Wingdings" pitchFamily="2" charset="2"/>
              </a:rPr>
              <a:t>Given K and vanishing line l, synthetically rotate the camera so that façade is </a:t>
            </a:r>
          </a:p>
          <a:p>
            <a:r>
              <a:rPr lang="en-US">
                <a:sym typeface="Wingdings" pitchFamily="2" charset="2"/>
              </a:rPr>
              <a:t>Fronto parallel: map the image with a  homography</a:t>
            </a:r>
            <a:endParaRPr lang="en-US"/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963" y="1011238"/>
            <a:ext cx="5943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542925"/>
            <a:ext cx="58769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295275" y="5162550"/>
            <a:ext cx="890746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Scene consists of three dominant and mutually orthogonal planes: building façade on the right; on the left, and ground plane</a:t>
            </a:r>
          </a:p>
          <a:p>
            <a:r>
              <a:rPr lang="en-US" sz="1200"/>
              <a:t>Parallels line sets in three orthogonal directions define three vanishing points and together with the constraint of square pixels of </a:t>
            </a:r>
          </a:p>
          <a:p>
            <a:r>
              <a:rPr lang="en-US" sz="1200"/>
              <a:t>  camera , calibration can be performed. </a:t>
            </a:r>
          </a:p>
          <a:p>
            <a:r>
              <a:rPr lang="en-US" sz="1200"/>
              <a:t>From vanishing points find three vanishing lines for the 3 planes. </a:t>
            </a:r>
          </a:p>
          <a:p>
            <a:r>
              <a:rPr lang="en-US" sz="1200"/>
              <a:t>Vanishing lines and </a:t>
            </a:r>
            <a:r>
              <a:rPr lang="el-GR" sz="1200"/>
              <a:t>ω</a:t>
            </a:r>
            <a:r>
              <a:rPr lang="en-US" sz="1200"/>
              <a:t> can be used to find homography for each plane</a:t>
            </a:r>
          </a:p>
          <a:p>
            <a:r>
              <a:rPr lang="en-US" sz="1200"/>
              <a:t>Use homography to texture map the appropriate image regions onto the orthogonal planes of the model</a:t>
            </a:r>
          </a:p>
          <a:p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-100013" y="0"/>
            <a:ext cx="9394826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The calibrating conic</a:t>
            </a:r>
            <a:r>
              <a:rPr lang="en-US" sz="1600" b="1"/>
              <a:t>: </a:t>
            </a:r>
            <a:r>
              <a:rPr lang="en-US" sz="1200"/>
              <a:t>image of a cone with apex angle 45 degrees ; axis coinciding with the principal axis of the camera</a:t>
            </a:r>
          </a:p>
        </p:txBody>
      </p:sp>
      <p:graphicFrame>
        <p:nvGraphicFramePr>
          <p:cNvPr id="348163" name="Object 2"/>
          <p:cNvGraphicFramePr>
            <a:graphicFrameLocks noChangeAspect="1"/>
          </p:cNvGraphicFramePr>
          <p:nvPr/>
        </p:nvGraphicFramePr>
        <p:xfrm>
          <a:off x="2262188" y="558800"/>
          <a:ext cx="3152775" cy="1311275"/>
        </p:xfrm>
        <a:graphic>
          <a:graphicData uri="http://schemas.openxmlformats.org/presentationml/2006/ole">
            <p:oleObj spid="_x0000_s18434" name="Equation" r:id="rId3" imgW="1473200" imgH="609600" progId="Equation.3">
              <p:embed/>
            </p:oleObj>
          </a:graphicData>
        </a:graphic>
      </p:graphicFrame>
      <p:pic>
        <p:nvPicPr>
          <p:cNvPr id="18436" name="Picture 5" descr="fi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1525" y="1870075"/>
            <a:ext cx="59563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5825" y="3727450"/>
            <a:ext cx="4905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82550" y="376238"/>
            <a:ext cx="5948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If camera matrix is P = K [ I  0 ] then map of the cone is a calibrating conic given by: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47675" y="0"/>
            <a:ext cx="8207375" cy="1106488"/>
          </a:xfrm>
        </p:spPr>
        <p:txBody>
          <a:bodyPr/>
          <a:lstStyle/>
          <a:p>
            <a:r>
              <a:rPr lang="en-US" smtClean="0"/>
              <a:t>ML estimate of a vanishing point from imaged parallel scene lines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1557338"/>
            <a:ext cx="7439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402263"/>
            <a:ext cx="84074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Estimate the VP and fitted lines simultaneously by solving a nonlinear</a:t>
            </a:r>
          </a:p>
          <a:p>
            <a:pPr>
              <a:defRPr/>
            </a:pPr>
            <a:r>
              <a:rPr lang="en-US" dirty="0" err="1">
                <a:cs typeface="+mn-cs"/>
              </a:rPr>
              <a:t>Levenson</a:t>
            </a:r>
            <a:r>
              <a:rPr lang="en-US" dirty="0">
                <a:cs typeface="+mn-cs"/>
              </a:rPr>
              <a:t> Marquardt optimization algorithm;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One option: </a:t>
            </a:r>
          </a:p>
          <a:p>
            <a:pPr>
              <a:defRPr/>
            </a:pPr>
            <a:r>
              <a:rPr lang="en-US" dirty="0">
                <a:cs typeface="+mn-cs"/>
              </a:rPr>
              <a:t>      find </a:t>
            </a:r>
            <a:r>
              <a:rPr lang="en-US" dirty="0" err="1">
                <a:cs typeface="+mn-cs"/>
              </a:rPr>
              <a:t>pariwise</a:t>
            </a:r>
            <a:r>
              <a:rPr lang="en-US" dirty="0">
                <a:cs typeface="+mn-cs"/>
              </a:rPr>
              <a:t> intersection, then compute </a:t>
            </a:r>
            <a:r>
              <a:rPr lang="en-US" dirty="0" err="1">
                <a:cs typeface="+mn-cs"/>
              </a:rPr>
              <a:t>centrod</a:t>
            </a:r>
            <a:r>
              <a:rPr lang="en-US" dirty="0">
                <a:cs typeface="+mn-cs"/>
              </a:rPr>
              <a:t> of that intersection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1492250" y="1588"/>
            <a:ext cx="7262813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Vanishing lines</a:t>
            </a:r>
          </a:p>
          <a:p>
            <a:endParaRPr lang="en-US" sz="2800" b="1"/>
          </a:p>
        </p:txBody>
      </p:sp>
      <p:pic>
        <p:nvPicPr>
          <p:cNvPr id="49154" name="Picture 3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78125"/>
            <a:ext cx="5724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00"/>
            <a:ext cx="43338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2413" y="0"/>
            <a:ext cx="5081587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2713" y="5240338"/>
            <a:ext cx="667702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39738" y="152400"/>
            <a:ext cx="8599487" cy="1200150"/>
          </a:xfrm>
        </p:spPr>
        <p:txBody>
          <a:bodyPr/>
          <a:lstStyle/>
          <a:p>
            <a:r>
              <a:rPr lang="en-US" sz="2800" smtClean="0"/>
              <a:t>If K is known, then plane vanishing line may be used to find information about the plane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213" y="1724025"/>
            <a:ext cx="7138987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cs typeface="+mn-cs"/>
              </a:rPr>
              <a:t>Can show that plane with vanishing Line l has orientation K</a:t>
            </a:r>
            <a:r>
              <a:rPr lang="en-US" sz="1800" baseline="30000" dirty="0">
                <a:cs typeface="+mn-cs"/>
              </a:rPr>
              <a:t>T </a:t>
            </a:r>
            <a:r>
              <a:rPr lang="en-US" sz="1800" dirty="0">
                <a:cs typeface="+mn-cs"/>
              </a:rPr>
              <a:t> l in camera’s Euclidean coordinate frame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800" dirty="0">
                <a:cs typeface="+mn-cs"/>
              </a:rPr>
              <a:t>Plane can be metrically rectified  given only its vanishing line: </a:t>
            </a:r>
          </a:p>
          <a:p>
            <a:pPr>
              <a:defRPr/>
            </a:pPr>
            <a:r>
              <a:rPr lang="en-US" sz="1800" dirty="0">
                <a:cs typeface="+mn-cs"/>
              </a:rPr>
              <a:t>       compute normal from vanishing line, then synthetically rotate </a:t>
            </a:r>
          </a:p>
          <a:p>
            <a:pPr>
              <a:defRPr/>
            </a:pPr>
            <a:r>
              <a:rPr lang="en-US" sz="1800" dirty="0">
                <a:cs typeface="+mn-cs"/>
              </a:rPr>
              <a:t>        camera by </a:t>
            </a:r>
            <a:r>
              <a:rPr lang="en-US" sz="1800" dirty="0" err="1">
                <a:cs typeface="+mn-cs"/>
              </a:rPr>
              <a:t>homography</a:t>
            </a:r>
            <a:r>
              <a:rPr lang="en-US" sz="1800" dirty="0">
                <a:cs typeface="+mn-cs"/>
              </a:rPr>
              <a:t> so that  the plane is </a:t>
            </a:r>
            <a:r>
              <a:rPr lang="en-US" sz="1800" dirty="0" err="1">
                <a:cs typeface="+mn-cs"/>
              </a:rPr>
              <a:t>fronto</a:t>
            </a:r>
            <a:r>
              <a:rPr lang="en-US" sz="1800" dirty="0">
                <a:cs typeface="+mn-cs"/>
              </a:rPr>
              <a:t> parallel, </a:t>
            </a:r>
            <a:r>
              <a:rPr lang="en-US" sz="1800" dirty="0" err="1">
                <a:cs typeface="+mn-cs"/>
              </a:rPr>
              <a:t>ie</a:t>
            </a:r>
            <a:r>
              <a:rPr lang="en-US" sz="1800" dirty="0">
                <a:cs typeface="+mn-cs"/>
              </a:rPr>
              <a:t>.</a:t>
            </a:r>
          </a:p>
          <a:p>
            <a:pPr>
              <a:defRPr/>
            </a:pPr>
            <a:r>
              <a:rPr lang="en-US" sz="1800" dirty="0">
                <a:cs typeface="+mn-cs"/>
              </a:rPr>
              <a:t>        parallel to the image plane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cs typeface="+mn-cs"/>
              </a:rPr>
              <a:t>If l</a:t>
            </a:r>
            <a:r>
              <a:rPr lang="en-US" sz="1800" baseline="-25000" dirty="0">
                <a:cs typeface="+mn-cs"/>
              </a:rPr>
              <a:t>1</a:t>
            </a:r>
            <a:r>
              <a:rPr lang="en-US" sz="1800" dirty="0">
                <a:cs typeface="+mn-cs"/>
              </a:rPr>
              <a:t> and l</a:t>
            </a:r>
            <a:r>
              <a:rPr lang="en-US" sz="1800" baseline="-25000" dirty="0">
                <a:cs typeface="+mn-cs"/>
              </a:rPr>
              <a:t>2</a:t>
            </a:r>
            <a:r>
              <a:rPr lang="en-US" sz="1800" dirty="0">
                <a:cs typeface="+mn-cs"/>
              </a:rPr>
              <a:t> are vanishing lines for two Planes, then the angle between the planes Is given by : </a:t>
            </a:r>
          </a:p>
          <a:p>
            <a:pPr>
              <a:defRPr/>
            </a:pPr>
            <a:endParaRPr lang="en-US" sz="1400" dirty="0">
              <a:cs typeface="+mn-cs"/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9238" y="5562600"/>
            <a:ext cx="24145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4375150" y="57102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θ</a:t>
            </a:r>
            <a:endParaRPr lang="en-US"/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864225" y="6002338"/>
            <a:ext cx="344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ω</a:t>
            </a:r>
            <a:endParaRPr lang="en-US" sz="1600"/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5080000" y="5995988"/>
            <a:ext cx="344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ω</a:t>
            </a:r>
            <a:endParaRPr lang="en-US" sz="1600"/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5410200" y="5683250"/>
            <a:ext cx="28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/>
              <a:t>ω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3975100"/>
            <a:ext cx="678656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5" descr="fi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638" y="479425"/>
            <a:ext cx="282098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fig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75" y="519113"/>
            <a:ext cx="2820988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4902200"/>
            <a:ext cx="69151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0" y="6223000"/>
            <a:ext cx="9259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Vanishing point of a line parallel to a plane lies on the vanishing line of the plane</a:t>
            </a:r>
          </a:p>
        </p:txBody>
      </p:sp>
      <p:sp>
        <p:nvSpPr>
          <p:cNvPr id="51206" name="TextBox 2"/>
          <p:cNvSpPr txBox="1">
            <a:spLocks noChangeArrowheads="1"/>
          </p:cNvSpPr>
          <p:nvPr/>
        </p:nvSpPr>
        <p:spPr bwMode="auto">
          <a:xfrm>
            <a:off x="2386013" y="471646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51207" name="TextBox 3"/>
          <p:cNvSpPr txBox="1">
            <a:spLocks noChangeArrowheads="1"/>
          </p:cNvSpPr>
          <p:nvPr/>
        </p:nvSpPr>
        <p:spPr bwMode="auto">
          <a:xfrm>
            <a:off x="3159125" y="3543300"/>
            <a:ext cx="3798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                                              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1665288"/>
            <a:ext cx="78200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438150"/>
            <a:ext cx="7715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" y="5818188"/>
            <a:ext cx="7915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69875" y="0"/>
            <a:ext cx="8769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Orthogonality relation: can help find </a:t>
            </a:r>
            <a:r>
              <a:rPr lang="el-GR" sz="2800" b="1"/>
              <a:t>ω</a:t>
            </a:r>
            <a:r>
              <a:rPr lang="en-US" sz="2800" b="1"/>
              <a:t> and  K</a:t>
            </a:r>
          </a:p>
        </p:txBody>
      </p:sp>
      <p:graphicFrame>
        <p:nvGraphicFramePr>
          <p:cNvPr id="355333" name="Object 7"/>
          <p:cNvGraphicFramePr>
            <a:graphicFrameLocks noChangeAspect="1"/>
          </p:cNvGraphicFramePr>
          <p:nvPr/>
        </p:nvGraphicFramePr>
        <p:xfrm>
          <a:off x="1730375" y="1574800"/>
          <a:ext cx="4208463" cy="1320800"/>
        </p:xfrm>
        <a:graphic>
          <a:graphicData uri="http://schemas.openxmlformats.org/presentationml/2006/ole">
            <p:oleObj spid="_x0000_s15367" name="Equation" r:id="rId3" imgW="1651000" imgH="520700" progId="Equation.3">
              <p:embed/>
            </p:oleObj>
          </a:graphicData>
        </a:graphic>
      </p:graphicFrame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625475"/>
            <a:ext cx="7820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75" y="2843213"/>
            <a:ext cx="7458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3" y="5303838"/>
            <a:ext cx="78390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Box 2"/>
          <p:cNvSpPr txBox="1">
            <a:spLocks noChangeArrowheads="1"/>
          </p:cNvSpPr>
          <p:nvPr/>
        </p:nvSpPr>
        <p:spPr bwMode="auto">
          <a:xfrm>
            <a:off x="8115300" y="619125"/>
            <a:ext cx="344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ω</a:t>
            </a:r>
            <a:endParaRPr lang="en-US" sz="1600"/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5141913" y="966788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θ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Affine properties can be measured only from vanishing line of a plane and vanishing point of a direction not parallel to the plane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947863"/>
            <a:ext cx="74866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0" y="5000625"/>
            <a:ext cx="878046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Convenient to think of scene  plane </a:t>
            </a:r>
            <a:r>
              <a:rPr lang="el-GR" sz="1400"/>
              <a:t>π</a:t>
            </a:r>
            <a:r>
              <a:rPr lang="en-US" sz="1400"/>
              <a:t> as the horizontal ground plane; vanishing line is l is the horizon.</a:t>
            </a:r>
          </a:p>
          <a:p>
            <a:r>
              <a:rPr lang="en-US" sz="1400"/>
              <a:t>Convenient to think of the direction orthogonal  to the scene plane as vertical; v is the vertical vanishing point</a:t>
            </a:r>
          </a:p>
          <a:p>
            <a:r>
              <a:rPr lang="en-US" sz="1400"/>
              <a:t>Given l and v,  we can measure the relative length of two line segments in the vertical direction; </a:t>
            </a:r>
          </a:p>
          <a:p>
            <a:r>
              <a:rPr lang="en-US" sz="1400"/>
              <a:t>No need to know K</a:t>
            </a:r>
          </a:p>
          <a:p>
            <a:r>
              <a:rPr lang="en-US" sz="1400"/>
              <a:t>In general direction v need not be orthogonal to plane </a:t>
            </a:r>
            <a:r>
              <a:rPr lang="el-GR" sz="1400"/>
              <a:t>π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1676400" y="871538"/>
            <a:ext cx="72390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966788"/>
            <a:ext cx="73533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0"/>
            <a:ext cx="7715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01">
  <a:themeElements>
    <a:clrScheme name="course0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course0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urse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e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course01</Template>
  <TotalTime>6119</TotalTime>
  <Words>554</Words>
  <Application>Microsoft Office PowerPoint</Application>
  <PresentationFormat>On-screen Show (4:3)</PresentationFormat>
  <Paragraphs>55</Paragraphs>
  <Slides>19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Tahoma</vt:lpstr>
      <vt:lpstr>Times New Roman</vt:lpstr>
      <vt:lpstr>Wingdings</vt:lpstr>
      <vt:lpstr>course01</vt:lpstr>
      <vt:lpstr>Equation</vt:lpstr>
      <vt:lpstr>Slide 1</vt:lpstr>
      <vt:lpstr>ML estimate of a vanishing point from imaged parallel scene lines </vt:lpstr>
      <vt:lpstr>Slide 3</vt:lpstr>
      <vt:lpstr>If K is known, then plane vanishing line may be used to find information about the plane</vt:lpstr>
      <vt:lpstr>Slide 5</vt:lpstr>
      <vt:lpstr>Slide 6</vt:lpstr>
      <vt:lpstr>Slide 7</vt:lpstr>
      <vt:lpstr>Affine properties can be measured only from vanishing line of a plane and vanishing point of a direction not parallel to the plane</vt:lpstr>
      <vt:lpstr>Slide 9</vt:lpstr>
      <vt:lpstr>Slide 10</vt:lpstr>
      <vt:lpstr>Slide 11</vt:lpstr>
      <vt:lpstr>Slide 12</vt:lpstr>
      <vt:lpstr>Computing K from scene and internal constraints</vt:lpstr>
      <vt:lpstr>Slide 14</vt:lpstr>
      <vt:lpstr>Slide 15</vt:lpstr>
      <vt:lpstr>Slide 16</vt:lpstr>
      <vt:lpstr>Slide 17</vt:lpstr>
      <vt:lpstr>Slide 18</vt:lpstr>
      <vt:lpstr>Slide 19</vt:lpstr>
    </vt:vector>
  </TitlesOfParts>
  <Company>UNC-CH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View Geometry in Computer Vision</dc:title>
  <dc:creator>pollefey</dc:creator>
  <cp:lastModifiedBy>leab</cp:lastModifiedBy>
  <cp:revision>152</cp:revision>
  <dcterms:created xsi:type="dcterms:W3CDTF">2003-01-07T14:47:06Z</dcterms:created>
  <dcterms:modified xsi:type="dcterms:W3CDTF">2011-10-24T19:46:49Z</dcterms:modified>
</cp:coreProperties>
</file>