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4" r:id="rId3"/>
    <p:sldMasterId id="2147483666" r:id="rId4"/>
  </p:sldMasterIdLst>
  <p:notesMasterIdLst>
    <p:notesMasterId r:id="rId47"/>
  </p:notesMasterIdLst>
  <p:handoutMasterIdLst>
    <p:handoutMasterId r:id="rId48"/>
  </p:handoutMasterIdLst>
  <p:sldIdLst>
    <p:sldId id="634" r:id="rId5"/>
    <p:sldId id="635" r:id="rId6"/>
    <p:sldId id="636" r:id="rId7"/>
    <p:sldId id="656" r:id="rId8"/>
    <p:sldId id="638" r:id="rId9"/>
    <p:sldId id="642" r:id="rId10"/>
    <p:sldId id="639" r:id="rId11"/>
    <p:sldId id="657" r:id="rId12"/>
    <p:sldId id="640" r:id="rId13"/>
    <p:sldId id="641" r:id="rId14"/>
    <p:sldId id="643" r:id="rId15"/>
    <p:sldId id="644" r:id="rId16"/>
    <p:sldId id="646" r:id="rId17"/>
    <p:sldId id="645" r:id="rId18"/>
    <p:sldId id="647" r:id="rId19"/>
    <p:sldId id="650" r:id="rId20"/>
    <p:sldId id="651" r:id="rId21"/>
    <p:sldId id="655" r:id="rId22"/>
    <p:sldId id="652" r:id="rId23"/>
    <p:sldId id="653" r:id="rId24"/>
    <p:sldId id="680" r:id="rId25"/>
    <p:sldId id="654" r:id="rId26"/>
    <p:sldId id="658" r:id="rId27"/>
    <p:sldId id="659" r:id="rId28"/>
    <p:sldId id="661" r:id="rId29"/>
    <p:sldId id="673" r:id="rId30"/>
    <p:sldId id="674" r:id="rId31"/>
    <p:sldId id="675" r:id="rId32"/>
    <p:sldId id="662" r:id="rId33"/>
    <p:sldId id="660" r:id="rId34"/>
    <p:sldId id="663" r:id="rId35"/>
    <p:sldId id="664" r:id="rId36"/>
    <p:sldId id="665" r:id="rId37"/>
    <p:sldId id="666" r:id="rId38"/>
    <p:sldId id="667" r:id="rId39"/>
    <p:sldId id="668" r:id="rId40"/>
    <p:sldId id="669" r:id="rId41"/>
    <p:sldId id="670" r:id="rId42"/>
    <p:sldId id="671" r:id="rId43"/>
    <p:sldId id="672" r:id="rId44"/>
    <p:sldId id="679" r:id="rId45"/>
    <p:sldId id="68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F5B"/>
    <a:srgbClr val="6699FF"/>
    <a:srgbClr val="00CCFF"/>
    <a:srgbClr val="F4AAEF"/>
    <a:srgbClr val="CC3300"/>
    <a:srgbClr val="D7E872"/>
    <a:srgbClr val="D60093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8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png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2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2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2.png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2.png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2.png"/><Relationship Id="rId1" Type="http://schemas.openxmlformats.org/officeDocument/2006/relationships/image" Target="../media/image84.wmf"/><Relationship Id="rId4" Type="http://schemas.openxmlformats.org/officeDocument/2006/relationships/image" Target="../media/image8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B1ABF304-62EB-4AF1-9E0E-7839B6CF8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12C217ED-B26E-44C0-B4B3-2716A91CF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B54357-4543-4D3E-A151-C08083F79802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31AE08-5C87-4A84-892B-EB092DC01D8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C4AC81-3D7D-440A-AD9E-58CB791C5A7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B28B2-628D-423D-A9CA-7E38B260433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2B0E0F-5268-42DA-9728-A0C32BE5406D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9A2C3C-EE4D-48B6-BBB7-CC427834CF56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76DD06-C1D1-4B5D-A4A5-479AA6B91C0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9EA8EE-08BE-41D6-8EB6-AD68B6950EB3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57A2E-CDA8-49D6-85F0-3B7E19D9EC70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78290-C275-498D-AE55-1AD0340554F5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F105AF-7AB9-46C1-95D7-2C8685A1A53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point to make here is that each point on the image plane sees light from only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one direction, the one that passes through the pinhole.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0E228-EC1C-42CD-B94D-34E3BFA975E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C9AB93-AD6C-455A-84FB-17029A506FC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43EC7-15D4-4802-943D-81FCE57D52A9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BF3D7-8060-47C9-82BF-167EB22AB98A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6D0522-6175-419C-9DFA-737BECC59ADA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81FDD-3F6C-4D4E-9913-625B44E5DF02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3BAF9C-2EFA-48CE-B219-1E2BC8A48DD7}" type="slidenum">
              <a:rPr lang="en-US" smtClean="0">
                <a:ea typeface="ＭＳ Ｐゴシック" pitchFamily="34" charset="-128"/>
              </a:rPr>
              <a:pPr>
                <a:defRPr/>
              </a:pPr>
              <a:t>41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ED7C88-BF51-400C-B782-A1F036C5D98F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215478-6F62-4F5E-8AAF-B1F3B65FF326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7189A9-41B4-4402-8DD1-E40FFF569A8F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A831B4-6AA9-42D4-91A3-A5F318A2E3A2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297A6C-D48E-4C92-87AD-D4903BF3C585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65E26-9F41-4BA9-8224-F531F60BE190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0A862-F11F-47C5-A2C0-07DD8AE8969A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52932-320F-4080-8A46-B0820E95B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9480E-6F5D-4189-B175-8DE7D2B07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EC549-DA9F-4E9A-B6E2-A1F5E7857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5A094-A688-47BB-BFF1-084CE3A49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456B-48E7-4EC5-A1C2-AAFBA676B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F663-2236-4168-9CFA-1BFAB4DBD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B390A-DB78-43FD-8922-E4087A3E6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0212-8491-4517-86B0-88C89552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FE1F0-D691-4B97-B641-05F932F88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B95EB-6020-4A27-800D-157B4C32A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8C4B6-907B-4B37-8366-74A6AE5A9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36FF3-D204-438D-837D-D0A37C00C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69C98-B5A3-4692-B177-BF483C830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70C18-4132-4407-A5F3-2639BE502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B9B0A-7E46-456C-90EB-0B8581246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4F135-0AD0-4DBE-97CF-7E577C20E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693F04C4-74CA-4FD8-8E18-0F2A580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6" charset="0"/>
                <a:ea typeface="ＭＳ Ｐゴシック" pitchFamily="-106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6" charset="0"/>
                <a:ea typeface="ＭＳ Ｐゴシック" pitchFamily="-106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06" charset="0"/>
                <a:ea typeface="ＭＳ Ｐゴシック" pitchFamily="-106" charset="-128"/>
                <a:cs typeface="Arial" charset="0"/>
              </a:defRPr>
            </a:lvl1pPr>
          </a:lstStyle>
          <a:p>
            <a:pPr>
              <a:defRPr/>
            </a:pPr>
            <a:fld id="{4608F2B9-3220-4AD4-8360-760E7A0AE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DCD690AD-357E-499F-A290-5432A1888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ED7084A2-D167-4FDE-B624-A05C573B4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.xml"/><Relationship Id="rId7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6.xml"/><Relationship Id="rId7" Type="http://schemas.openxmlformats.org/officeDocument/2006/relationships/oleObject" Target="../embeddings/oleObject18.bin"/><Relationship Id="rId2" Type="http://schemas.openxmlformats.org/officeDocument/2006/relationships/tags" Target="../tags/tag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notesSlide" Target="../notesSlides/notesSlide13.xml"/><Relationship Id="rId10" Type="http://schemas.openxmlformats.org/officeDocument/2006/relationships/oleObject" Target="../embeddings/oleObject21.bin"/><Relationship Id="rId4" Type="http://schemas.openxmlformats.org/officeDocument/2006/relationships/slideLayout" Target="../slideLayouts/slideLayout15.xml"/><Relationship Id="rId9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3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4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Relationship Id="rId14" Type="http://schemas.openxmlformats.org/officeDocument/2006/relationships/oleObject" Target="../embeddings/oleObject5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3" Type="http://schemas.openxmlformats.org/officeDocument/2006/relationships/tags" Target="../tags/tag14.xml"/><Relationship Id="rId21" Type="http://schemas.openxmlformats.org/officeDocument/2006/relationships/slideLayout" Target="../slideLayouts/slideLayout15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image" Target="../media/image98.png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oleObject" Target="../embeddings/oleObject87.bin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oleObject" Target="../embeddings/oleObject86.bin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8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Cameras, lenses, and calibration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Camera models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Projection equations</a:t>
            </a:r>
          </a:p>
          <a:p>
            <a:pPr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smtClean="0">
                <a:ea typeface="ＭＳ Ｐゴシック" pitchFamily="34" charset="-128"/>
              </a:rPr>
              <a:t>Images are projections of the 3-D world onto a 2-D plane…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Vanishing points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Each set of parallel lines (=direction) meets at a different point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The </a:t>
            </a:r>
            <a:r>
              <a:rPr lang="en-US" sz="2000" i="1" smtClean="0">
                <a:ea typeface="ＭＳ Ｐゴシック" pitchFamily="34" charset="-128"/>
              </a:rPr>
              <a:t>vanishing point</a:t>
            </a:r>
            <a:r>
              <a:rPr lang="en-US" sz="2000" smtClean="0">
                <a:ea typeface="ＭＳ Ｐゴシック" pitchFamily="34" charset="-128"/>
              </a:rPr>
              <a:t> for this direction</a:t>
            </a: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Sets of parallel lines on the same plane lead to </a:t>
            </a:r>
            <a:r>
              <a:rPr lang="en-US" sz="2400" i="1" smtClean="0">
                <a:ea typeface="ＭＳ Ｐゴシック" pitchFamily="34" charset="-128"/>
              </a:rPr>
              <a:t>collinear </a:t>
            </a:r>
            <a:r>
              <a:rPr lang="en-US" sz="2400" smtClean="0">
                <a:ea typeface="ＭＳ Ｐゴシック" pitchFamily="34" charset="-128"/>
              </a:rPr>
              <a:t>vanishing points.   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The line is called the</a:t>
            </a:r>
            <a:r>
              <a:rPr lang="en-US" sz="2000" i="1" smtClean="0">
                <a:ea typeface="ＭＳ Ｐゴシック" pitchFamily="34" charset="-128"/>
              </a:rPr>
              <a:t> horizon</a:t>
            </a:r>
            <a:r>
              <a:rPr lang="en-US" sz="2000" smtClean="0">
                <a:ea typeface="ＭＳ Ｐゴシック" pitchFamily="34" charset="-128"/>
              </a:rPr>
              <a:t> for that plane</a:t>
            </a:r>
          </a:p>
        </p:txBody>
      </p:sp>
      <p:pic>
        <p:nvPicPr>
          <p:cNvPr id="155651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4088" y="2522538"/>
            <a:ext cx="409416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 if you photograph a brick wall head-on?</a:t>
            </a:r>
          </a:p>
        </p:txBody>
      </p:sp>
      <p:graphicFrame>
        <p:nvGraphicFramePr>
          <p:cNvPr id="148484" name="Object 2"/>
          <p:cNvGraphicFramePr>
            <a:graphicFrameLocks noChangeAspect="1"/>
          </p:cNvGraphicFramePr>
          <p:nvPr/>
        </p:nvGraphicFramePr>
        <p:xfrm>
          <a:off x="1546225" y="2133600"/>
          <a:ext cx="6051550" cy="4127500"/>
        </p:xfrm>
        <a:graphic>
          <a:graphicData uri="http://schemas.openxmlformats.org/presentationml/2006/ole">
            <p:oleObj spid="_x0000_s157698" name="Image" r:id="rId4" imgW="3873016" imgH="2641270" progId="">
              <p:embed/>
            </p:oleObj>
          </a:graphicData>
        </a:graphic>
      </p:graphicFrame>
      <p:sp>
        <p:nvSpPr>
          <p:cNvPr id="157700" name="TextBox 4"/>
          <p:cNvSpPr txBox="1">
            <a:spLocks noChangeArrowheads="1"/>
          </p:cNvSpPr>
          <p:nvPr/>
        </p:nvSpPr>
        <p:spPr bwMode="auto">
          <a:xfrm>
            <a:off x="4572000" y="617220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5105400" y="6477000"/>
            <a:ext cx="762000" cy="1588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391401" y="3733800"/>
            <a:ext cx="762000" cy="3175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7703" name="TextBox 9"/>
          <p:cNvSpPr txBox="1">
            <a:spLocks noChangeArrowheads="1"/>
          </p:cNvSpPr>
          <p:nvPr/>
        </p:nvSpPr>
        <p:spPr bwMode="auto">
          <a:xfrm>
            <a:off x="7620000" y="4114800"/>
            <a:ext cx="350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Object 2"/>
          <p:cNvGraphicFramePr>
            <a:graphicFrameLocks noChangeAspect="1"/>
          </p:cNvGraphicFramePr>
          <p:nvPr>
            <p:ph idx="1"/>
          </p:nvPr>
        </p:nvGraphicFramePr>
        <p:xfrm>
          <a:off x="627063" y="1092200"/>
          <a:ext cx="2408237" cy="1970088"/>
        </p:xfrm>
        <a:graphic>
          <a:graphicData uri="http://schemas.openxmlformats.org/presentationml/2006/ole">
            <p:oleObj spid="_x0000_s159746" name="Equation" r:id="rId4" imgW="838080" imgH="685800" progId="Equation.3">
              <p:embed/>
            </p:oleObj>
          </a:graphicData>
        </a:graphic>
      </p:graphicFrame>
      <p:graphicFrame>
        <p:nvGraphicFramePr>
          <p:cNvPr id="460803" name="Object 3"/>
          <p:cNvGraphicFramePr>
            <a:graphicFrameLocks noChangeAspect="1"/>
          </p:cNvGraphicFramePr>
          <p:nvPr/>
        </p:nvGraphicFramePr>
        <p:xfrm>
          <a:off x="4468813" y="1190625"/>
          <a:ext cx="3201987" cy="2244725"/>
        </p:xfrm>
        <a:graphic>
          <a:graphicData uri="http://schemas.openxmlformats.org/presentationml/2006/ole">
            <p:oleObj spid="_x0000_s159747" name="Equation" r:id="rId5" imgW="1193800" imgH="838200" progId="Equation.3">
              <p:embed/>
            </p:oleObj>
          </a:graphicData>
        </a:graphic>
      </p:graphicFrame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66738" y="752475"/>
            <a:ext cx="3265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Brick wall line in 3-space</a:t>
            </a: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4117975" y="731838"/>
            <a:ext cx="4332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Perspective projection of that line</a:t>
            </a:r>
          </a:p>
        </p:txBody>
      </p:sp>
      <p:sp>
        <p:nvSpPr>
          <p:cNvPr id="460808" name="Text Box 8"/>
          <p:cNvSpPr txBox="1">
            <a:spLocks noChangeArrowheads="1"/>
          </p:cNvSpPr>
          <p:nvPr/>
        </p:nvSpPr>
        <p:spPr bwMode="auto">
          <a:xfrm>
            <a:off x="373063" y="3902075"/>
            <a:ext cx="8437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All bricks have same z</a:t>
            </a:r>
            <a:r>
              <a:rPr lang="en-US" baseline="-25000"/>
              <a:t>0</a:t>
            </a:r>
            <a:r>
              <a:rPr lang="en-US"/>
              <a:t>.  Those in same row have same y</a:t>
            </a:r>
            <a:r>
              <a:rPr lang="en-US" baseline="-25000"/>
              <a:t>0</a:t>
            </a:r>
          </a:p>
          <a:p>
            <a:endParaRPr lang="en-US"/>
          </a:p>
          <a:p>
            <a:r>
              <a:rPr lang="en-US"/>
              <a:t>Thus, a brick wall, photographed head-on, gets rendered as set of parallel lines in the image 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5" grpId="0"/>
      <p:bldP spid="4608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138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Other projection models:  Orthographic projection</a:t>
            </a:r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/>
        </p:nvGraphicFramePr>
        <p:xfrm>
          <a:off x="609600" y="2209800"/>
          <a:ext cx="7981950" cy="3781425"/>
        </p:xfrm>
        <a:graphic>
          <a:graphicData uri="http://schemas.openxmlformats.org/presentationml/2006/ole">
            <p:oleObj spid="_x0000_s161794" name="Image" r:id="rId4" imgW="10641270" imgH="5041270" progId="">
              <p:embed/>
            </p:oleObj>
          </a:graphicData>
        </a:graphic>
      </p:graphicFrame>
      <p:graphicFrame>
        <p:nvGraphicFramePr>
          <p:cNvPr id="161795" name="Object 3"/>
          <p:cNvGraphicFramePr>
            <a:graphicFrameLocks noChangeAspect="1"/>
          </p:cNvGraphicFramePr>
          <p:nvPr>
            <p:ph idx="1"/>
          </p:nvPr>
        </p:nvGraphicFramePr>
        <p:xfrm>
          <a:off x="4724400" y="5719763"/>
          <a:ext cx="2971800" cy="581025"/>
        </p:xfrm>
        <a:graphic>
          <a:graphicData uri="http://schemas.openxmlformats.org/presentationml/2006/ole">
            <p:oleObj spid="_x0000_s161795" name="Equation" r:id="rId5" imgW="10411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5113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Other projection models:  </a:t>
            </a:r>
            <a:br>
              <a:rPr lang="en-US" sz="4000" smtClean="0">
                <a:ea typeface="ＭＳ Ｐゴシック" pitchFamily="34" charset="-128"/>
              </a:rPr>
            </a:br>
            <a:r>
              <a:rPr lang="en-US" sz="4000" smtClean="0">
                <a:ea typeface="ＭＳ Ｐゴシック" pitchFamily="34" charset="-128"/>
              </a:rPr>
              <a:t>Weak perspective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Issue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perspective effects, but not over the scale of individual objects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collect points into a group at about the same depth, then divide each point by the depth of its group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Adv: easy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Disadv: only approximate</a:t>
            </a:r>
          </a:p>
        </p:txBody>
      </p:sp>
      <p:pic>
        <p:nvPicPr>
          <p:cNvPr id="1638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2743200"/>
            <a:ext cx="459898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42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860925" y="5181600"/>
          <a:ext cx="3459163" cy="1314450"/>
        </p:xfrm>
        <a:graphic>
          <a:graphicData uri="http://schemas.openxmlformats.org/presentationml/2006/ole">
            <p:oleObj spid="_x0000_s163842" name="Equation" r:id="rId5" imgW="12697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Three camera projections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3048000"/>
            <a:ext cx="3810000" cy="26670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2800" smtClean="0">
                <a:ea typeface="ＭＳ Ｐゴシック" pitchFamily="34" charset="-128"/>
              </a:rPr>
              <a:t>(1) Perspective: </a:t>
            </a:r>
          </a:p>
          <a:p>
            <a:pPr algn="r" eaLnBrk="1" hangingPunct="1">
              <a:buFontTx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algn="r" eaLnBrk="1" hangingPunct="1">
              <a:buFontTx/>
              <a:buNone/>
            </a:pPr>
            <a:r>
              <a:rPr lang="en-US" sz="2800" smtClean="0">
                <a:ea typeface="ＭＳ Ｐゴシック" pitchFamily="34" charset="-128"/>
              </a:rPr>
              <a:t>(2) Weak perspective:</a:t>
            </a:r>
          </a:p>
          <a:p>
            <a:pPr algn="r" eaLnBrk="1" hangingPunct="1">
              <a:buFontTx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algn="r" eaLnBrk="1" hangingPunct="1">
              <a:buFontTx/>
              <a:buNone/>
            </a:pPr>
            <a:r>
              <a:rPr lang="en-US" sz="2800" smtClean="0">
                <a:ea typeface="ＭＳ Ｐゴシック" pitchFamily="34" charset="-128"/>
              </a:rPr>
              <a:t>(3) Orthographic:</a:t>
            </a:r>
          </a:p>
        </p:txBody>
      </p:sp>
      <p:graphicFrame>
        <p:nvGraphicFramePr>
          <p:cNvPr id="16589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402138" y="2743200"/>
          <a:ext cx="3208337" cy="2919413"/>
        </p:xfrm>
        <a:graphic>
          <a:graphicData uri="http://schemas.openxmlformats.org/presentationml/2006/ole">
            <p:oleObj spid="_x0000_s165890" name="Equation" r:id="rId4" imgW="1269720" imgH="1155600" progId="Equation.3">
              <p:embed/>
            </p:oleObj>
          </a:graphicData>
        </a:graphic>
      </p:graphicFrame>
      <p:sp>
        <p:nvSpPr>
          <p:cNvPr id="165893" name="Text Box 6"/>
          <p:cNvSpPr txBox="1">
            <a:spLocks noChangeArrowheads="1"/>
          </p:cNvSpPr>
          <p:nvPr/>
        </p:nvSpPr>
        <p:spPr bwMode="auto">
          <a:xfrm>
            <a:off x="4314825" y="1600200"/>
            <a:ext cx="395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3-d point     2-d image position</a:t>
            </a:r>
          </a:p>
        </p:txBody>
      </p:sp>
      <p:sp>
        <p:nvSpPr>
          <p:cNvPr id="165894" name="Line 13"/>
          <p:cNvSpPr>
            <a:spLocks noChangeShapeType="1"/>
          </p:cNvSpPr>
          <p:nvPr/>
        </p:nvSpPr>
        <p:spPr bwMode="auto">
          <a:xfrm>
            <a:off x="4940300" y="2133600"/>
            <a:ext cx="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5895" name="Line 14"/>
          <p:cNvSpPr>
            <a:spLocks noChangeShapeType="1"/>
          </p:cNvSpPr>
          <p:nvPr/>
        </p:nvSpPr>
        <p:spPr bwMode="auto">
          <a:xfrm>
            <a:off x="6692900" y="2133600"/>
            <a:ext cx="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Homogeneous coordinates</a:t>
            </a: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50900"/>
            <a:ext cx="7772400" cy="533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Is this a linear transformation?</a:t>
            </a:r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654050" y="1252538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800"/>
              <a:t>Trick:  add one more coordinate:</a:t>
            </a: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1793875" y="3363913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homogeneous image </a:t>
            </a:r>
          </a:p>
          <a:p>
            <a:pPr algn="ctr"/>
            <a:r>
              <a:rPr lang="en-US" sz="2000"/>
              <a:t>coordinates</a:t>
            </a: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5541963" y="3352800"/>
            <a:ext cx="2611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homogeneous scene </a:t>
            </a:r>
          </a:p>
          <a:p>
            <a:pPr algn="ctr"/>
            <a:r>
              <a:rPr lang="en-US" sz="2000"/>
              <a:t>coordinates</a:t>
            </a: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685800" y="4267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Converting </a:t>
            </a:r>
            <a:r>
              <a:rPr lang="en-US" sz="2800" i="1"/>
              <a:t>from</a:t>
            </a:r>
            <a:r>
              <a:rPr lang="en-US" sz="2800"/>
              <a:t> homogeneous coordinates</a:t>
            </a:r>
          </a:p>
        </p:txBody>
      </p:sp>
      <p:pic>
        <p:nvPicPr>
          <p:cNvPr id="290824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89088" y="2212975"/>
            <a:ext cx="18430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25" name="Picture 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201738" y="5008563"/>
            <a:ext cx="2622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26" name="Picture 10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743450" y="4864100"/>
            <a:ext cx="32766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27" name="Rectangle 11"/>
          <p:cNvSpPr>
            <a:spLocks noChangeArrowheads="1"/>
          </p:cNvSpPr>
          <p:nvPr/>
        </p:nvSpPr>
        <p:spPr bwMode="auto">
          <a:xfrm>
            <a:off x="685800" y="1295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no—division by z is nonlinear</a:t>
            </a:r>
          </a:p>
        </p:txBody>
      </p:sp>
      <p:pic>
        <p:nvPicPr>
          <p:cNvPr id="290828" name="Picture 12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122863" y="2109788"/>
            <a:ext cx="2112962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8" name="Text Box 13"/>
          <p:cNvSpPr txBox="1">
            <a:spLocks noChangeArrowheads="1"/>
          </p:cNvSpPr>
          <p:nvPr/>
        </p:nvSpPr>
        <p:spPr bwMode="auto">
          <a:xfrm>
            <a:off x="7607300" y="6583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0" grpId="0"/>
      <p:bldP spid="290821" grpId="0"/>
      <p:bldP spid="290822" grpId="0"/>
      <p:bldP spid="290823" grpId="0"/>
      <p:bldP spid="2908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Perspective Projection</a:t>
            </a:r>
          </a:p>
        </p:txBody>
      </p:sp>
      <p:sp>
        <p:nvSpPr>
          <p:cNvPr id="168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33400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Projection is a matrix multiply using homogeneous coordinates:</a:t>
            </a:r>
          </a:p>
        </p:txBody>
      </p:sp>
      <p:sp>
        <p:nvSpPr>
          <p:cNvPr id="168967" name="Rectangle 9"/>
          <p:cNvSpPr>
            <a:spLocks noChangeArrowheads="1"/>
          </p:cNvSpPr>
          <p:nvPr/>
        </p:nvSpPr>
        <p:spPr bwMode="auto">
          <a:xfrm>
            <a:off x="714375" y="4257675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This is known as perspective projection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The matrix is the projection matrix</a:t>
            </a:r>
          </a:p>
        </p:txBody>
      </p:sp>
      <p:sp>
        <p:nvSpPr>
          <p:cNvPr id="168968" name="Text Box 15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by Steve Seitz</a:t>
            </a:r>
          </a:p>
        </p:txBody>
      </p:sp>
      <p:graphicFrame>
        <p:nvGraphicFramePr>
          <p:cNvPr id="168962" name="Object 2"/>
          <p:cNvGraphicFramePr>
            <a:graphicFrameLocks noChangeAspect="1"/>
          </p:cNvGraphicFramePr>
          <p:nvPr/>
        </p:nvGraphicFramePr>
        <p:xfrm>
          <a:off x="1546225" y="1851025"/>
          <a:ext cx="2643188" cy="2011363"/>
        </p:xfrm>
        <a:graphic>
          <a:graphicData uri="http://schemas.openxmlformats.org/presentationml/2006/ole">
            <p:oleObj spid="_x0000_s168962" name="Equation" r:id="rId3" imgW="1168400" imgH="889000" progId="Equation.3">
              <p:embed/>
            </p:oleObj>
          </a:graphicData>
        </a:graphic>
      </p:graphicFrame>
      <p:graphicFrame>
        <p:nvGraphicFramePr>
          <p:cNvPr id="168963" name="Object 3"/>
          <p:cNvGraphicFramePr>
            <a:graphicFrameLocks noChangeAspect="1"/>
          </p:cNvGraphicFramePr>
          <p:nvPr/>
        </p:nvGraphicFramePr>
        <p:xfrm>
          <a:off x="4446588" y="2073275"/>
          <a:ext cx="1092200" cy="1495425"/>
        </p:xfrm>
        <a:graphic>
          <a:graphicData uri="http://schemas.openxmlformats.org/presentationml/2006/ole">
            <p:oleObj spid="_x0000_s168963" name="Equation" r:id="rId4" imgW="482600" imgH="660400" progId="Equation.3">
              <p:embed/>
            </p:oleObj>
          </a:graphicData>
        </a:graphic>
      </p:graphicFrame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5894388" y="2438400"/>
          <a:ext cx="1674812" cy="800100"/>
        </p:xfrm>
        <a:graphic>
          <a:graphicData uri="http://schemas.openxmlformats.org/presentationml/2006/ole">
            <p:oleObj spid="_x0000_s168964" name="Equation" r:id="rId5" imgW="8509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Perspective Projection</a:t>
            </a:r>
          </a:p>
        </p:txBody>
      </p:sp>
      <p:sp>
        <p:nvSpPr>
          <p:cNvPr id="16999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914400"/>
            <a:ext cx="77724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How does scaling the projection matrix change the transformation?</a:t>
            </a:r>
          </a:p>
        </p:txBody>
      </p:sp>
      <p:sp>
        <p:nvSpPr>
          <p:cNvPr id="169994" name="Text Box 15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by Steve Seitz</a:t>
            </a:r>
          </a:p>
        </p:txBody>
      </p:sp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1192213" y="1504950"/>
          <a:ext cx="2643187" cy="2011363"/>
        </p:xfrm>
        <a:graphic>
          <a:graphicData uri="http://schemas.openxmlformats.org/presentationml/2006/ole">
            <p:oleObj spid="_x0000_s169986" name="Equation" r:id="rId6" imgW="1168400" imgH="889000" progId="Equation.3">
              <p:embed/>
            </p:oleObj>
          </a:graphicData>
        </a:graphic>
      </p:graphicFrame>
      <p:graphicFrame>
        <p:nvGraphicFramePr>
          <p:cNvPr id="169987" name="Object 3"/>
          <p:cNvGraphicFramePr>
            <a:graphicFrameLocks noChangeAspect="1"/>
          </p:cNvGraphicFramePr>
          <p:nvPr/>
        </p:nvGraphicFramePr>
        <p:xfrm>
          <a:off x="4092575" y="1727200"/>
          <a:ext cx="1092200" cy="1495425"/>
        </p:xfrm>
        <a:graphic>
          <a:graphicData uri="http://schemas.openxmlformats.org/presentationml/2006/ole">
            <p:oleObj spid="_x0000_s169987" name="Equation" r:id="rId7" imgW="482600" imgH="660400" progId="Equation.3">
              <p:embed/>
            </p:oleObj>
          </a:graphicData>
        </a:graphic>
      </p:graphicFrame>
      <p:graphicFrame>
        <p:nvGraphicFramePr>
          <p:cNvPr id="169988" name="Object 4"/>
          <p:cNvGraphicFramePr>
            <a:graphicFrameLocks noChangeAspect="1"/>
          </p:cNvGraphicFramePr>
          <p:nvPr/>
        </p:nvGraphicFramePr>
        <p:xfrm>
          <a:off x="5540375" y="2092325"/>
          <a:ext cx="1674813" cy="800100"/>
        </p:xfrm>
        <a:graphic>
          <a:graphicData uri="http://schemas.openxmlformats.org/presentationml/2006/ole">
            <p:oleObj spid="_x0000_s169988" name="Equation" r:id="rId8" imgW="850900" imgH="406400" progId="Equation.3">
              <p:embed/>
            </p:oleObj>
          </a:graphicData>
        </a:graphic>
      </p:graphicFrame>
      <p:graphicFrame>
        <p:nvGraphicFramePr>
          <p:cNvPr id="1140741" name="Object 5"/>
          <p:cNvGraphicFramePr>
            <a:graphicFrameLocks noChangeAspect="1"/>
          </p:cNvGraphicFramePr>
          <p:nvPr/>
        </p:nvGraphicFramePr>
        <p:xfrm>
          <a:off x="1371600" y="3684588"/>
          <a:ext cx="2441575" cy="2011362"/>
        </p:xfrm>
        <a:graphic>
          <a:graphicData uri="http://schemas.openxmlformats.org/presentationml/2006/ole">
            <p:oleObj spid="_x0000_s169989" name="Equation" r:id="rId9" imgW="1079500" imgH="889000" progId="Equation.3">
              <p:embed/>
            </p:oleObj>
          </a:graphicData>
        </a:graphic>
      </p:graphicFrame>
      <p:graphicFrame>
        <p:nvGraphicFramePr>
          <p:cNvPr id="1140742" name="Object 6"/>
          <p:cNvGraphicFramePr>
            <a:graphicFrameLocks noChangeAspect="1"/>
          </p:cNvGraphicFramePr>
          <p:nvPr/>
        </p:nvGraphicFramePr>
        <p:xfrm>
          <a:off x="4286250" y="3906838"/>
          <a:ext cx="862013" cy="1495425"/>
        </p:xfrm>
        <a:graphic>
          <a:graphicData uri="http://schemas.openxmlformats.org/presentationml/2006/ole">
            <p:oleObj spid="_x0000_s169990" name="Equation" r:id="rId10" imgW="381000" imgH="660400" progId="Equation.3">
              <p:embed/>
            </p:oleObj>
          </a:graphicData>
        </a:graphic>
      </p:graphicFrame>
      <p:graphicFrame>
        <p:nvGraphicFramePr>
          <p:cNvPr id="1140743" name="Object 7"/>
          <p:cNvGraphicFramePr>
            <a:graphicFrameLocks noChangeAspect="1"/>
          </p:cNvGraphicFramePr>
          <p:nvPr/>
        </p:nvGraphicFramePr>
        <p:xfrm>
          <a:off x="5619750" y="4271963"/>
          <a:ext cx="1674813" cy="800100"/>
        </p:xfrm>
        <a:graphic>
          <a:graphicData uri="http://schemas.openxmlformats.org/presentationml/2006/ole">
            <p:oleObj spid="_x0000_s169991" name="Equation" r:id="rId11" imgW="8509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41300"/>
            <a:ext cx="7772400" cy="8382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Orthographic Projection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965200"/>
            <a:ext cx="8875712" cy="52451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Special case of perspective projection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Orthography is an approximate model for long focal length (telephoto) lenses and objects whose depth is shallow relative  to their distance to the camera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Also called “parallel projection” . What’s the projection matrix?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58975" y="5410200"/>
            <a:ext cx="5127625" cy="1319213"/>
            <a:chOff x="1234" y="3441"/>
            <a:chExt cx="3230" cy="831"/>
          </a:xfrm>
        </p:grpSpPr>
        <p:pic>
          <p:nvPicPr>
            <p:cNvPr id="172053" name="Picture 5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34" y="3441"/>
              <a:ext cx="1619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54" name="Picture 6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17" y="3524"/>
              <a:ext cx="625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55" name="Picture 7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85" y="3770"/>
              <a:ext cx="6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2036" name="Freeform 8"/>
          <p:cNvSpPr>
            <a:spLocks/>
          </p:cNvSpPr>
          <p:nvPr/>
        </p:nvSpPr>
        <p:spPr bwMode="auto">
          <a:xfrm>
            <a:off x="2735263" y="3190875"/>
            <a:ext cx="1638300" cy="1177925"/>
          </a:xfrm>
          <a:custGeom>
            <a:avLst/>
            <a:gdLst>
              <a:gd name="T0" fmla="*/ 0 w 1032"/>
              <a:gd name="T1" fmla="*/ 2147483647 h 742"/>
              <a:gd name="T2" fmla="*/ 2147483647 w 1032"/>
              <a:gd name="T3" fmla="*/ 0 h 742"/>
              <a:gd name="T4" fmla="*/ 2147483647 w 1032"/>
              <a:gd name="T5" fmla="*/ 2147483647 h 742"/>
              <a:gd name="T6" fmla="*/ 0 w 1032"/>
              <a:gd name="T7" fmla="*/ 2147483647 h 742"/>
              <a:gd name="T8" fmla="*/ 0 60000 65536"/>
              <a:gd name="T9" fmla="*/ 0 60000 65536"/>
              <a:gd name="T10" fmla="*/ 0 60000 65536"/>
              <a:gd name="T11" fmla="*/ 0 60000 65536"/>
              <a:gd name="T12" fmla="*/ 0 w 1032"/>
              <a:gd name="T13" fmla="*/ 0 h 742"/>
              <a:gd name="T14" fmla="*/ 1032 w 1032"/>
              <a:gd name="T15" fmla="*/ 742 h 7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2" h="742">
                <a:moveTo>
                  <a:pt x="0" y="319"/>
                </a:moveTo>
                <a:lnTo>
                  <a:pt x="1032" y="0"/>
                </a:lnTo>
                <a:lnTo>
                  <a:pt x="401" y="742"/>
                </a:lnTo>
                <a:lnTo>
                  <a:pt x="0" y="319"/>
                </a:lnTo>
                <a:close/>
              </a:path>
            </a:pathLst>
          </a:cu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37" name="Freeform 9"/>
          <p:cNvSpPr>
            <a:spLocks/>
          </p:cNvSpPr>
          <p:nvPr/>
        </p:nvSpPr>
        <p:spPr bwMode="auto">
          <a:xfrm>
            <a:off x="2711450" y="3638550"/>
            <a:ext cx="71438" cy="93663"/>
          </a:xfrm>
          <a:custGeom>
            <a:avLst/>
            <a:gdLst>
              <a:gd name="T0" fmla="*/ 2147483647 w 45"/>
              <a:gd name="T1" fmla="*/ 2147483647 h 59"/>
              <a:gd name="T2" fmla="*/ 2147483647 w 45"/>
              <a:gd name="T3" fmla="*/ 0 h 59"/>
              <a:gd name="T4" fmla="*/ 2147483647 w 45"/>
              <a:gd name="T5" fmla="*/ 2147483647 h 59"/>
              <a:gd name="T6" fmla="*/ 2147483647 w 45"/>
              <a:gd name="T7" fmla="*/ 2147483647 h 59"/>
              <a:gd name="T8" fmla="*/ 2147483647 w 45"/>
              <a:gd name="T9" fmla="*/ 2147483647 h 59"/>
              <a:gd name="T10" fmla="*/ 2147483647 w 45"/>
              <a:gd name="T11" fmla="*/ 2147483647 h 59"/>
              <a:gd name="T12" fmla="*/ 2147483647 w 45"/>
              <a:gd name="T13" fmla="*/ 2147483647 h 59"/>
              <a:gd name="T14" fmla="*/ 2147483647 w 45"/>
              <a:gd name="T15" fmla="*/ 2147483647 h 59"/>
              <a:gd name="T16" fmla="*/ 0 w 45"/>
              <a:gd name="T17" fmla="*/ 2147483647 h 59"/>
              <a:gd name="T18" fmla="*/ 0 w 45"/>
              <a:gd name="T19" fmla="*/ 2147483647 h 59"/>
              <a:gd name="T20" fmla="*/ 0 w 45"/>
              <a:gd name="T21" fmla="*/ 2147483647 h 59"/>
              <a:gd name="T22" fmla="*/ 2147483647 w 45"/>
              <a:gd name="T23" fmla="*/ 2147483647 h 59"/>
              <a:gd name="T24" fmla="*/ 2147483647 w 45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"/>
              <a:gd name="T40" fmla="*/ 0 h 59"/>
              <a:gd name="T41" fmla="*/ 45 w 45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" h="59">
                <a:moveTo>
                  <a:pt x="22" y="7"/>
                </a:moveTo>
                <a:lnTo>
                  <a:pt x="37" y="0"/>
                </a:lnTo>
                <a:lnTo>
                  <a:pt x="45" y="7"/>
                </a:lnTo>
                <a:lnTo>
                  <a:pt x="45" y="22"/>
                </a:lnTo>
                <a:lnTo>
                  <a:pt x="45" y="37"/>
                </a:lnTo>
                <a:lnTo>
                  <a:pt x="37" y="52"/>
                </a:lnTo>
                <a:lnTo>
                  <a:pt x="22" y="59"/>
                </a:lnTo>
                <a:lnTo>
                  <a:pt x="7" y="59"/>
                </a:lnTo>
                <a:lnTo>
                  <a:pt x="0" y="52"/>
                </a:lnTo>
                <a:lnTo>
                  <a:pt x="0" y="37"/>
                </a:lnTo>
                <a:lnTo>
                  <a:pt x="0" y="22"/>
                </a:lnTo>
                <a:lnTo>
                  <a:pt x="7" y="7"/>
                </a:lnTo>
                <a:lnTo>
                  <a:pt x="22" y="7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38" name="Freeform 10"/>
          <p:cNvSpPr>
            <a:spLocks/>
          </p:cNvSpPr>
          <p:nvPr/>
        </p:nvSpPr>
        <p:spPr bwMode="auto">
          <a:xfrm>
            <a:off x="4325938" y="3132138"/>
            <a:ext cx="71437" cy="93662"/>
          </a:xfrm>
          <a:custGeom>
            <a:avLst/>
            <a:gdLst>
              <a:gd name="T0" fmla="*/ 2147483647 w 45"/>
              <a:gd name="T1" fmla="*/ 2147483647 h 59"/>
              <a:gd name="T2" fmla="*/ 2147483647 w 45"/>
              <a:gd name="T3" fmla="*/ 0 h 59"/>
              <a:gd name="T4" fmla="*/ 2147483647 w 45"/>
              <a:gd name="T5" fmla="*/ 2147483647 h 59"/>
              <a:gd name="T6" fmla="*/ 2147483647 w 45"/>
              <a:gd name="T7" fmla="*/ 2147483647 h 59"/>
              <a:gd name="T8" fmla="*/ 2147483647 w 45"/>
              <a:gd name="T9" fmla="*/ 2147483647 h 59"/>
              <a:gd name="T10" fmla="*/ 2147483647 w 45"/>
              <a:gd name="T11" fmla="*/ 2147483647 h 59"/>
              <a:gd name="T12" fmla="*/ 2147483647 w 45"/>
              <a:gd name="T13" fmla="*/ 2147483647 h 59"/>
              <a:gd name="T14" fmla="*/ 2147483647 w 45"/>
              <a:gd name="T15" fmla="*/ 2147483647 h 59"/>
              <a:gd name="T16" fmla="*/ 0 w 45"/>
              <a:gd name="T17" fmla="*/ 2147483647 h 59"/>
              <a:gd name="T18" fmla="*/ 0 w 45"/>
              <a:gd name="T19" fmla="*/ 2147483647 h 59"/>
              <a:gd name="T20" fmla="*/ 0 w 45"/>
              <a:gd name="T21" fmla="*/ 2147483647 h 59"/>
              <a:gd name="T22" fmla="*/ 2147483647 w 45"/>
              <a:gd name="T23" fmla="*/ 2147483647 h 59"/>
              <a:gd name="T24" fmla="*/ 2147483647 w 45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"/>
              <a:gd name="T40" fmla="*/ 0 h 59"/>
              <a:gd name="T41" fmla="*/ 45 w 45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" h="59">
                <a:moveTo>
                  <a:pt x="23" y="7"/>
                </a:moveTo>
                <a:lnTo>
                  <a:pt x="37" y="0"/>
                </a:lnTo>
                <a:lnTo>
                  <a:pt x="45" y="7"/>
                </a:lnTo>
                <a:lnTo>
                  <a:pt x="45" y="22"/>
                </a:lnTo>
                <a:lnTo>
                  <a:pt x="45" y="37"/>
                </a:lnTo>
                <a:lnTo>
                  <a:pt x="37" y="52"/>
                </a:lnTo>
                <a:lnTo>
                  <a:pt x="23" y="59"/>
                </a:lnTo>
                <a:lnTo>
                  <a:pt x="8" y="59"/>
                </a:lnTo>
                <a:lnTo>
                  <a:pt x="0" y="52"/>
                </a:lnTo>
                <a:lnTo>
                  <a:pt x="0" y="37"/>
                </a:lnTo>
                <a:lnTo>
                  <a:pt x="0" y="22"/>
                </a:lnTo>
                <a:lnTo>
                  <a:pt x="8" y="7"/>
                </a:lnTo>
                <a:lnTo>
                  <a:pt x="23" y="7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39" name="Freeform 11"/>
          <p:cNvSpPr>
            <a:spLocks/>
          </p:cNvSpPr>
          <p:nvPr/>
        </p:nvSpPr>
        <p:spPr bwMode="auto">
          <a:xfrm>
            <a:off x="3336925" y="4321175"/>
            <a:ext cx="69850" cy="93663"/>
          </a:xfrm>
          <a:custGeom>
            <a:avLst/>
            <a:gdLst>
              <a:gd name="T0" fmla="*/ 2147483647 w 44"/>
              <a:gd name="T1" fmla="*/ 2147483647 h 59"/>
              <a:gd name="T2" fmla="*/ 2147483647 w 44"/>
              <a:gd name="T3" fmla="*/ 0 h 59"/>
              <a:gd name="T4" fmla="*/ 2147483647 w 44"/>
              <a:gd name="T5" fmla="*/ 2147483647 h 59"/>
              <a:gd name="T6" fmla="*/ 2147483647 w 44"/>
              <a:gd name="T7" fmla="*/ 2147483647 h 59"/>
              <a:gd name="T8" fmla="*/ 2147483647 w 44"/>
              <a:gd name="T9" fmla="*/ 2147483647 h 59"/>
              <a:gd name="T10" fmla="*/ 2147483647 w 44"/>
              <a:gd name="T11" fmla="*/ 2147483647 h 59"/>
              <a:gd name="T12" fmla="*/ 2147483647 w 44"/>
              <a:gd name="T13" fmla="*/ 2147483647 h 59"/>
              <a:gd name="T14" fmla="*/ 2147483647 w 44"/>
              <a:gd name="T15" fmla="*/ 2147483647 h 59"/>
              <a:gd name="T16" fmla="*/ 0 w 44"/>
              <a:gd name="T17" fmla="*/ 2147483647 h 59"/>
              <a:gd name="T18" fmla="*/ 0 w 44"/>
              <a:gd name="T19" fmla="*/ 2147483647 h 59"/>
              <a:gd name="T20" fmla="*/ 0 w 44"/>
              <a:gd name="T21" fmla="*/ 2147483647 h 59"/>
              <a:gd name="T22" fmla="*/ 2147483647 w 44"/>
              <a:gd name="T23" fmla="*/ 2147483647 h 59"/>
              <a:gd name="T24" fmla="*/ 2147483647 w 44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"/>
              <a:gd name="T40" fmla="*/ 0 h 59"/>
              <a:gd name="T41" fmla="*/ 44 w 44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" h="59">
                <a:moveTo>
                  <a:pt x="22" y="7"/>
                </a:moveTo>
                <a:lnTo>
                  <a:pt x="37" y="0"/>
                </a:lnTo>
                <a:lnTo>
                  <a:pt x="44" y="7"/>
                </a:lnTo>
                <a:lnTo>
                  <a:pt x="44" y="22"/>
                </a:lnTo>
                <a:lnTo>
                  <a:pt x="44" y="37"/>
                </a:lnTo>
                <a:lnTo>
                  <a:pt x="37" y="52"/>
                </a:lnTo>
                <a:lnTo>
                  <a:pt x="22" y="59"/>
                </a:lnTo>
                <a:lnTo>
                  <a:pt x="7" y="59"/>
                </a:lnTo>
                <a:lnTo>
                  <a:pt x="0" y="52"/>
                </a:lnTo>
                <a:lnTo>
                  <a:pt x="0" y="37"/>
                </a:lnTo>
                <a:lnTo>
                  <a:pt x="0" y="22"/>
                </a:lnTo>
                <a:lnTo>
                  <a:pt x="7" y="7"/>
                </a:lnTo>
                <a:lnTo>
                  <a:pt x="22" y="7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40" name="Freeform 12"/>
          <p:cNvSpPr>
            <a:spLocks/>
          </p:cNvSpPr>
          <p:nvPr/>
        </p:nvSpPr>
        <p:spPr bwMode="auto">
          <a:xfrm>
            <a:off x="2254250" y="2452688"/>
            <a:ext cx="2662238" cy="2574925"/>
          </a:xfrm>
          <a:custGeom>
            <a:avLst/>
            <a:gdLst>
              <a:gd name="T0" fmla="*/ 0 w 1842"/>
              <a:gd name="T1" fmla="*/ 2147483647 h 1847"/>
              <a:gd name="T2" fmla="*/ 2147483647 w 1842"/>
              <a:gd name="T3" fmla="*/ 0 h 1847"/>
              <a:gd name="T4" fmla="*/ 2147483647 w 1842"/>
              <a:gd name="T5" fmla="*/ 2147483647 h 1847"/>
              <a:gd name="T6" fmla="*/ 0 w 1842"/>
              <a:gd name="T7" fmla="*/ 2147483647 h 1847"/>
              <a:gd name="T8" fmla="*/ 0 w 1842"/>
              <a:gd name="T9" fmla="*/ 2147483647 h 18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2"/>
              <a:gd name="T16" fmla="*/ 0 h 1847"/>
              <a:gd name="T17" fmla="*/ 1842 w 1842"/>
              <a:gd name="T18" fmla="*/ 1847 h 18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2" h="1847">
                <a:moveTo>
                  <a:pt x="0" y="660"/>
                </a:moveTo>
                <a:lnTo>
                  <a:pt x="1842" y="0"/>
                </a:lnTo>
                <a:lnTo>
                  <a:pt x="1842" y="1186"/>
                </a:lnTo>
                <a:lnTo>
                  <a:pt x="0" y="1847"/>
                </a:lnTo>
                <a:lnTo>
                  <a:pt x="0" y="66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41" name="Rectangle 13"/>
          <p:cNvSpPr>
            <a:spLocks noChangeArrowheads="1"/>
          </p:cNvSpPr>
          <p:nvPr/>
        </p:nvSpPr>
        <p:spPr bwMode="auto">
          <a:xfrm>
            <a:off x="4208463" y="2770188"/>
            <a:ext cx="62547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Image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72042" name="Rectangle 14"/>
          <p:cNvSpPr>
            <a:spLocks noChangeArrowheads="1"/>
          </p:cNvSpPr>
          <p:nvPr/>
        </p:nvSpPr>
        <p:spPr bwMode="auto">
          <a:xfrm>
            <a:off x="6424613" y="2789238"/>
            <a:ext cx="611187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World</a:t>
            </a:r>
            <a:endParaRPr lang="en-US" sz="2000">
              <a:latin typeface="Times New Roman" pitchFamily="18" charset="0"/>
            </a:endParaRPr>
          </a:p>
        </p:txBody>
      </p:sp>
      <p:grpSp>
        <p:nvGrpSpPr>
          <p:cNvPr id="172043" name="Group 15"/>
          <p:cNvGrpSpPr>
            <a:grpSpLocks/>
          </p:cNvGrpSpPr>
          <p:nvPr/>
        </p:nvGrpSpPr>
        <p:grpSpPr bwMode="auto">
          <a:xfrm>
            <a:off x="5562600" y="3111500"/>
            <a:ext cx="1685925" cy="1284288"/>
            <a:chOff x="3978" y="2483"/>
            <a:chExt cx="1062" cy="809"/>
          </a:xfrm>
        </p:grpSpPr>
        <p:sp>
          <p:nvSpPr>
            <p:cNvPr id="172049" name="Freeform 16"/>
            <p:cNvSpPr>
              <a:spLocks/>
            </p:cNvSpPr>
            <p:nvPr/>
          </p:nvSpPr>
          <p:spPr bwMode="auto">
            <a:xfrm>
              <a:off x="3978" y="2802"/>
              <a:ext cx="44" cy="59"/>
            </a:xfrm>
            <a:custGeom>
              <a:avLst/>
              <a:gdLst>
                <a:gd name="T0" fmla="*/ 22 w 44"/>
                <a:gd name="T1" fmla="*/ 7 h 59"/>
                <a:gd name="T2" fmla="*/ 37 w 44"/>
                <a:gd name="T3" fmla="*/ 0 h 59"/>
                <a:gd name="T4" fmla="*/ 44 w 44"/>
                <a:gd name="T5" fmla="*/ 7 h 59"/>
                <a:gd name="T6" fmla="*/ 44 w 44"/>
                <a:gd name="T7" fmla="*/ 22 h 59"/>
                <a:gd name="T8" fmla="*/ 44 w 44"/>
                <a:gd name="T9" fmla="*/ 37 h 59"/>
                <a:gd name="T10" fmla="*/ 37 w 44"/>
                <a:gd name="T11" fmla="*/ 52 h 59"/>
                <a:gd name="T12" fmla="*/ 22 w 44"/>
                <a:gd name="T13" fmla="*/ 59 h 59"/>
                <a:gd name="T14" fmla="*/ 7 w 44"/>
                <a:gd name="T15" fmla="*/ 59 h 59"/>
                <a:gd name="T16" fmla="*/ 0 w 44"/>
                <a:gd name="T17" fmla="*/ 52 h 59"/>
                <a:gd name="T18" fmla="*/ 0 w 44"/>
                <a:gd name="T19" fmla="*/ 37 h 59"/>
                <a:gd name="T20" fmla="*/ 0 w 44"/>
                <a:gd name="T21" fmla="*/ 22 h 59"/>
                <a:gd name="T22" fmla="*/ 7 w 44"/>
                <a:gd name="T23" fmla="*/ 7 h 59"/>
                <a:gd name="T24" fmla="*/ 22 w 44"/>
                <a:gd name="T25" fmla="*/ 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59"/>
                <a:gd name="T41" fmla="*/ 44 w 44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59">
                  <a:moveTo>
                    <a:pt x="22" y="7"/>
                  </a:moveTo>
                  <a:lnTo>
                    <a:pt x="37" y="0"/>
                  </a:lnTo>
                  <a:lnTo>
                    <a:pt x="44" y="7"/>
                  </a:lnTo>
                  <a:lnTo>
                    <a:pt x="44" y="22"/>
                  </a:lnTo>
                  <a:lnTo>
                    <a:pt x="44" y="37"/>
                  </a:lnTo>
                  <a:lnTo>
                    <a:pt x="37" y="52"/>
                  </a:lnTo>
                  <a:lnTo>
                    <a:pt x="22" y="59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7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50" name="Freeform 17"/>
            <p:cNvSpPr>
              <a:spLocks/>
            </p:cNvSpPr>
            <p:nvPr/>
          </p:nvSpPr>
          <p:spPr bwMode="auto">
            <a:xfrm>
              <a:off x="4995" y="2483"/>
              <a:ext cx="45" cy="59"/>
            </a:xfrm>
            <a:custGeom>
              <a:avLst/>
              <a:gdLst>
                <a:gd name="T0" fmla="*/ 22 w 45"/>
                <a:gd name="T1" fmla="*/ 8 h 59"/>
                <a:gd name="T2" fmla="*/ 37 w 45"/>
                <a:gd name="T3" fmla="*/ 0 h 59"/>
                <a:gd name="T4" fmla="*/ 45 w 45"/>
                <a:gd name="T5" fmla="*/ 8 h 59"/>
                <a:gd name="T6" fmla="*/ 45 w 45"/>
                <a:gd name="T7" fmla="*/ 22 h 59"/>
                <a:gd name="T8" fmla="*/ 45 w 45"/>
                <a:gd name="T9" fmla="*/ 37 h 59"/>
                <a:gd name="T10" fmla="*/ 37 w 45"/>
                <a:gd name="T11" fmla="*/ 52 h 59"/>
                <a:gd name="T12" fmla="*/ 22 w 45"/>
                <a:gd name="T13" fmla="*/ 59 h 59"/>
                <a:gd name="T14" fmla="*/ 7 w 45"/>
                <a:gd name="T15" fmla="*/ 59 h 59"/>
                <a:gd name="T16" fmla="*/ 0 w 45"/>
                <a:gd name="T17" fmla="*/ 52 h 59"/>
                <a:gd name="T18" fmla="*/ 0 w 45"/>
                <a:gd name="T19" fmla="*/ 37 h 59"/>
                <a:gd name="T20" fmla="*/ 0 w 45"/>
                <a:gd name="T21" fmla="*/ 22 h 59"/>
                <a:gd name="T22" fmla="*/ 7 w 45"/>
                <a:gd name="T23" fmla="*/ 8 h 59"/>
                <a:gd name="T24" fmla="*/ 22 w 45"/>
                <a:gd name="T25" fmla="*/ 8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59"/>
                <a:gd name="T41" fmla="*/ 45 w 45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59">
                  <a:moveTo>
                    <a:pt x="22" y="8"/>
                  </a:moveTo>
                  <a:lnTo>
                    <a:pt x="37" y="0"/>
                  </a:lnTo>
                  <a:lnTo>
                    <a:pt x="45" y="8"/>
                  </a:lnTo>
                  <a:lnTo>
                    <a:pt x="45" y="22"/>
                  </a:lnTo>
                  <a:lnTo>
                    <a:pt x="45" y="37"/>
                  </a:lnTo>
                  <a:lnTo>
                    <a:pt x="37" y="52"/>
                  </a:lnTo>
                  <a:lnTo>
                    <a:pt x="22" y="59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7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51" name="Freeform 18"/>
            <p:cNvSpPr>
              <a:spLocks/>
            </p:cNvSpPr>
            <p:nvPr/>
          </p:nvSpPr>
          <p:spPr bwMode="auto">
            <a:xfrm>
              <a:off x="4371" y="3232"/>
              <a:ext cx="45" cy="60"/>
            </a:xfrm>
            <a:custGeom>
              <a:avLst/>
              <a:gdLst>
                <a:gd name="T0" fmla="*/ 23 w 45"/>
                <a:gd name="T1" fmla="*/ 8 h 60"/>
                <a:gd name="T2" fmla="*/ 37 w 45"/>
                <a:gd name="T3" fmla="*/ 0 h 60"/>
                <a:gd name="T4" fmla="*/ 45 w 45"/>
                <a:gd name="T5" fmla="*/ 8 h 60"/>
                <a:gd name="T6" fmla="*/ 45 w 45"/>
                <a:gd name="T7" fmla="*/ 22 h 60"/>
                <a:gd name="T8" fmla="*/ 45 w 45"/>
                <a:gd name="T9" fmla="*/ 37 h 60"/>
                <a:gd name="T10" fmla="*/ 37 w 45"/>
                <a:gd name="T11" fmla="*/ 52 h 60"/>
                <a:gd name="T12" fmla="*/ 23 w 45"/>
                <a:gd name="T13" fmla="*/ 60 h 60"/>
                <a:gd name="T14" fmla="*/ 8 w 45"/>
                <a:gd name="T15" fmla="*/ 60 h 60"/>
                <a:gd name="T16" fmla="*/ 0 w 45"/>
                <a:gd name="T17" fmla="*/ 52 h 60"/>
                <a:gd name="T18" fmla="*/ 0 w 45"/>
                <a:gd name="T19" fmla="*/ 37 h 60"/>
                <a:gd name="T20" fmla="*/ 0 w 45"/>
                <a:gd name="T21" fmla="*/ 22 h 60"/>
                <a:gd name="T22" fmla="*/ 8 w 45"/>
                <a:gd name="T23" fmla="*/ 8 h 60"/>
                <a:gd name="T24" fmla="*/ 23 w 45"/>
                <a:gd name="T25" fmla="*/ 8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60"/>
                <a:gd name="T41" fmla="*/ 45 w 45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60">
                  <a:moveTo>
                    <a:pt x="23" y="8"/>
                  </a:moveTo>
                  <a:lnTo>
                    <a:pt x="37" y="0"/>
                  </a:lnTo>
                  <a:lnTo>
                    <a:pt x="45" y="8"/>
                  </a:lnTo>
                  <a:lnTo>
                    <a:pt x="45" y="22"/>
                  </a:lnTo>
                  <a:lnTo>
                    <a:pt x="45" y="37"/>
                  </a:lnTo>
                  <a:lnTo>
                    <a:pt x="37" y="52"/>
                  </a:lnTo>
                  <a:lnTo>
                    <a:pt x="23" y="60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8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52" name="Freeform 19"/>
            <p:cNvSpPr>
              <a:spLocks/>
            </p:cNvSpPr>
            <p:nvPr/>
          </p:nvSpPr>
          <p:spPr bwMode="auto">
            <a:xfrm>
              <a:off x="4008" y="2520"/>
              <a:ext cx="1032" cy="742"/>
            </a:xfrm>
            <a:custGeom>
              <a:avLst/>
              <a:gdLst>
                <a:gd name="T0" fmla="*/ 0 w 1032"/>
                <a:gd name="T1" fmla="*/ 319 h 742"/>
                <a:gd name="T2" fmla="*/ 1032 w 1032"/>
                <a:gd name="T3" fmla="*/ 0 h 742"/>
                <a:gd name="T4" fmla="*/ 401 w 1032"/>
                <a:gd name="T5" fmla="*/ 742 h 742"/>
                <a:gd name="T6" fmla="*/ 0 w 1032"/>
                <a:gd name="T7" fmla="*/ 319 h 7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2"/>
                <a:gd name="T13" fmla="*/ 0 h 742"/>
                <a:gd name="T14" fmla="*/ 1032 w 1032"/>
                <a:gd name="T15" fmla="*/ 742 h 7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2" h="742">
                  <a:moveTo>
                    <a:pt x="0" y="319"/>
                  </a:moveTo>
                  <a:lnTo>
                    <a:pt x="1032" y="0"/>
                  </a:lnTo>
                  <a:lnTo>
                    <a:pt x="401" y="742"/>
                  </a:lnTo>
                  <a:lnTo>
                    <a:pt x="0" y="319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2044" name="Line 20"/>
          <p:cNvSpPr>
            <a:spLocks noChangeShapeType="1"/>
          </p:cNvSpPr>
          <p:nvPr/>
        </p:nvSpPr>
        <p:spPr bwMode="auto">
          <a:xfrm flipV="1">
            <a:off x="3352800" y="4359275"/>
            <a:ext cx="2871788" cy="34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45" name="Line 21"/>
          <p:cNvSpPr>
            <a:spLocks noChangeShapeType="1"/>
          </p:cNvSpPr>
          <p:nvPr/>
        </p:nvSpPr>
        <p:spPr bwMode="auto">
          <a:xfrm flipV="1">
            <a:off x="2727325" y="3656013"/>
            <a:ext cx="2871788" cy="34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46" name="Line 22"/>
          <p:cNvSpPr>
            <a:spLocks noChangeShapeType="1"/>
          </p:cNvSpPr>
          <p:nvPr/>
        </p:nvSpPr>
        <p:spPr bwMode="auto">
          <a:xfrm flipV="1">
            <a:off x="4357688" y="3163888"/>
            <a:ext cx="2871787" cy="34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47" name="Text Box 23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by Steve Seitz</a:t>
            </a:r>
          </a:p>
        </p:txBody>
      </p:sp>
      <p:sp>
        <p:nvSpPr>
          <p:cNvPr id="172048" name="Rectangle 23"/>
          <p:cNvSpPr>
            <a:spLocks noChangeArrowheads="1"/>
          </p:cNvSpPr>
          <p:nvPr/>
        </p:nvSpPr>
        <p:spPr bwMode="auto">
          <a:xfrm>
            <a:off x="1873250" y="5449888"/>
            <a:ext cx="1936750" cy="1206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b="0"/>
              <a:t>         </a:t>
            </a:r>
          </a:p>
          <a:p>
            <a:pPr eaLnBrk="0" hangingPunct="0"/>
            <a:r>
              <a:rPr lang="en-US" sz="2400" b="0"/>
              <a:t>        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 descr="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5238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AutoShape 9"/>
          <p:cNvSpPr>
            <a:spLocks noChangeArrowheads="1"/>
          </p:cNvSpPr>
          <p:nvPr/>
        </p:nvSpPr>
        <p:spPr bwMode="auto">
          <a:xfrm rot="5400000" flipH="1">
            <a:off x="1371600" y="1143000"/>
            <a:ext cx="2895600" cy="1524000"/>
          </a:xfrm>
          <a:prstGeom prst="parallelogram">
            <a:avLst>
              <a:gd name="adj" fmla="val 4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 flipH="1">
            <a:off x="2971800" y="1066800"/>
            <a:ext cx="434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Line 11"/>
          <p:cNvSpPr>
            <a:spLocks noChangeShapeType="1"/>
          </p:cNvSpPr>
          <p:nvPr/>
        </p:nvSpPr>
        <p:spPr bwMode="auto">
          <a:xfrm flipH="1">
            <a:off x="3048000" y="1600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Line 12"/>
          <p:cNvSpPr>
            <a:spLocks noChangeShapeType="1"/>
          </p:cNvSpPr>
          <p:nvPr/>
        </p:nvSpPr>
        <p:spPr bwMode="auto">
          <a:xfrm flipH="1" flipV="1">
            <a:off x="2895600" y="1600200"/>
            <a:ext cx="4191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352800"/>
            <a:ext cx="87503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14"/>
          <p:cNvSpPr>
            <a:spLocks noChangeArrowheads="1"/>
          </p:cNvSpPr>
          <p:nvPr/>
        </p:nvSpPr>
        <p:spPr bwMode="auto">
          <a:xfrm>
            <a:off x="0" y="6003925"/>
            <a:ext cx="624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Pinhole camera only allows rays from one point in the scene to strike each point of the paper.</a:t>
            </a:r>
          </a:p>
        </p:txBody>
      </p:sp>
      <p:sp>
        <p:nvSpPr>
          <p:cNvPr id="25608" name="Text Box 16"/>
          <p:cNvSpPr txBox="1">
            <a:spLocks noChangeArrowheads="1"/>
          </p:cNvSpPr>
          <p:nvPr/>
        </p:nvSpPr>
        <p:spPr bwMode="auto">
          <a:xfrm>
            <a:off x="3717925" y="228600"/>
            <a:ext cx="4130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Light rays from many different parts of the scene strike the same point on the paper.</a:t>
            </a:r>
          </a:p>
        </p:txBody>
      </p:sp>
      <p:sp>
        <p:nvSpPr>
          <p:cNvPr id="25609" name="Text Box 5"/>
          <p:cNvSpPr txBox="1">
            <a:spLocks noChangeArrowheads="1"/>
          </p:cNvSpPr>
          <p:nvPr/>
        </p:nvSpPr>
        <p:spPr bwMode="auto">
          <a:xfrm>
            <a:off x="7512050" y="6521450"/>
            <a:ext cx="1462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Forsyth&amp;Ponce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Orthographic Projection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Special case of perspective projection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Also called “parallel projection”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What’s the projection matrix?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58975" y="5410200"/>
            <a:ext cx="5127625" cy="1319213"/>
            <a:chOff x="1234" y="3441"/>
            <a:chExt cx="3230" cy="831"/>
          </a:xfrm>
        </p:grpSpPr>
        <p:pic>
          <p:nvPicPr>
            <p:cNvPr id="173076" name="Picture 5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34" y="3441"/>
              <a:ext cx="1619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3077" name="Picture 6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17" y="3524"/>
              <a:ext cx="625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3078" name="Picture 7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85" y="3770"/>
              <a:ext cx="6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3060" name="Freeform 8"/>
          <p:cNvSpPr>
            <a:spLocks/>
          </p:cNvSpPr>
          <p:nvPr/>
        </p:nvSpPr>
        <p:spPr bwMode="auto">
          <a:xfrm>
            <a:off x="2735263" y="2136775"/>
            <a:ext cx="1638300" cy="1177925"/>
          </a:xfrm>
          <a:custGeom>
            <a:avLst/>
            <a:gdLst>
              <a:gd name="T0" fmla="*/ 0 w 1032"/>
              <a:gd name="T1" fmla="*/ 2147483647 h 742"/>
              <a:gd name="T2" fmla="*/ 2147483647 w 1032"/>
              <a:gd name="T3" fmla="*/ 0 h 742"/>
              <a:gd name="T4" fmla="*/ 2147483647 w 1032"/>
              <a:gd name="T5" fmla="*/ 2147483647 h 742"/>
              <a:gd name="T6" fmla="*/ 0 w 1032"/>
              <a:gd name="T7" fmla="*/ 2147483647 h 742"/>
              <a:gd name="T8" fmla="*/ 0 60000 65536"/>
              <a:gd name="T9" fmla="*/ 0 60000 65536"/>
              <a:gd name="T10" fmla="*/ 0 60000 65536"/>
              <a:gd name="T11" fmla="*/ 0 60000 65536"/>
              <a:gd name="T12" fmla="*/ 0 w 1032"/>
              <a:gd name="T13" fmla="*/ 0 h 742"/>
              <a:gd name="T14" fmla="*/ 1032 w 1032"/>
              <a:gd name="T15" fmla="*/ 742 h 7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2" h="742">
                <a:moveTo>
                  <a:pt x="0" y="319"/>
                </a:moveTo>
                <a:lnTo>
                  <a:pt x="1032" y="0"/>
                </a:lnTo>
                <a:lnTo>
                  <a:pt x="401" y="742"/>
                </a:lnTo>
                <a:lnTo>
                  <a:pt x="0" y="319"/>
                </a:lnTo>
                <a:close/>
              </a:path>
            </a:pathLst>
          </a:cu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1" name="Freeform 9"/>
          <p:cNvSpPr>
            <a:spLocks/>
          </p:cNvSpPr>
          <p:nvPr/>
        </p:nvSpPr>
        <p:spPr bwMode="auto">
          <a:xfrm>
            <a:off x="2711450" y="2584450"/>
            <a:ext cx="71438" cy="93663"/>
          </a:xfrm>
          <a:custGeom>
            <a:avLst/>
            <a:gdLst>
              <a:gd name="T0" fmla="*/ 2147483647 w 45"/>
              <a:gd name="T1" fmla="*/ 2147483647 h 59"/>
              <a:gd name="T2" fmla="*/ 2147483647 w 45"/>
              <a:gd name="T3" fmla="*/ 0 h 59"/>
              <a:gd name="T4" fmla="*/ 2147483647 w 45"/>
              <a:gd name="T5" fmla="*/ 2147483647 h 59"/>
              <a:gd name="T6" fmla="*/ 2147483647 w 45"/>
              <a:gd name="T7" fmla="*/ 2147483647 h 59"/>
              <a:gd name="T8" fmla="*/ 2147483647 w 45"/>
              <a:gd name="T9" fmla="*/ 2147483647 h 59"/>
              <a:gd name="T10" fmla="*/ 2147483647 w 45"/>
              <a:gd name="T11" fmla="*/ 2147483647 h 59"/>
              <a:gd name="T12" fmla="*/ 2147483647 w 45"/>
              <a:gd name="T13" fmla="*/ 2147483647 h 59"/>
              <a:gd name="T14" fmla="*/ 2147483647 w 45"/>
              <a:gd name="T15" fmla="*/ 2147483647 h 59"/>
              <a:gd name="T16" fmla="*/ 0 w 45"/>
              <a:gd name="T17" fmla="*/ 2147483647 h 59"/>
              <a:gd name="T18" fmla="*/ 0 w 45"/>
              <a:gd name="T19" fmla="*/ 2147483647 h 59"/>
              <a:gd name="T20" fmla="*/ 0 w 45"/>
              <a:gd name="T21" fmla="*/ 2147483647 h 59"/>
              <a:gd name="T22" fmla="*/ 2147483647 w 45"/>
              <a:gd name="T23" fmla="*/ 2147483647 h 59"/>
              <a:gd name="T24" fmla="*/ 2147483647 w 45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"/>
              <a:gd name="T40" fmla="*/ 0 h 59"/>
              <a:gd name="T41" fmla="*/ 45 w 45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" h="59">
                <a:moveTo>
                  <a:pt x="22" y="7"/>
                </a:moveTo>
                <a:lnTo>
                  <a:pt x="37" y="0"/>
                </a:lnTo>
                <a:lnTo>
                  <a:pt x="45" y="7"/>
                </a:lnTo>
                <a:lnTo>
                  <a:pt x="45" y="22"/>
                </a:lnTo>
                <a:lnTo>
                  <a:pt x="45" y="37"/>
                </a:lnTo>
                <a:lnTo>
                  <a:pt x="37" y="52"/>
                </a:lnTo>
                <a:lnTo>
                  <a:pt x="22" y="59"/>
                </a:lnTo>
                <a:lnTo>
                  <a:pt x="7" y="59"/>
                </a:lnTo>
                <a:lnTo>
                  <a:pt x="0" y="52"/>
                </a:lnTo>
                <a:lnTo>
                  <a:pt x="0" y="37"/>
                </a:lnTo>
                <a:lnTo>
                  <a:pt x="0" y="22"/>
                </a:lnTo>
                <a:lnTo>
                  <a:pt x="7" y="7"/>
                </a:lnTo>
                <a:lnTo>
                  <a:pt x="22" y="7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2" name="Freeform 10"/>
          <p:cNvSpPr>
            <a:spLocks/>
          </p:cNvSpPr>
          <p:nvPr/>
        </p:nvSpPr>
        <p:spPr bwMode="auto">
          <a:xfrm>
            <a:off x="4325938" y="2078038"/>
            <a:ext cx="71437" cy="93662"/>
          </a:xfrm>
          <a:custGeom>
            <a:avLst/>
            <a:gdLst>
              <a:gd name="T0" fmla="*/ 2147483647 w 45"/>
              <a:gd name="T1" fmla="*/ 2147483647 h 59"/>
              <a:gd name="T2" fmla="*/ 2147483647 w 45"/>
              <a:gd name="T3" fmla="*/ 0 h 59"/>
              <a:gd name="T4" fmla="*/ 2147483647 w 45"/>
              <a:gd name="T5" fmla="*/ 2147483647 h 59"/>
              <a:gd name="T6" fmla="*/ 2147483647 w 45"/>
              <a:gd name="T7" fmla="*/ 2147483647 h 59"/>
              <a:gd name="T8" fmla="*/ 2147483647 w 45"/>
              <a:gd name="T9" fmla="*/ 2147483647 h 59"/>
              <a:gd name="T10" fmla="*/ 2147483647 w 45"/>
              <a:gd name="T11" fmla="*/ 2147483647 h 59"/>
              <a:gd name="T12" fmla="*/ 2147483647 w 45"/>
              <a:gd name="T13" fmla="*/ 2147483647 h 59"/>
              <a:gd name="T14" fmla="*/ 2147483647 w 45"/>
              <a:gd name="T15" fmla="*/ 2147483647 h 59"/>
              <a:gd name="T16" fmla="*/ 0 w 45"/>
              <a:gd name="T17" fmla="*/ 2147483647 h 59"/>
              <a:gd name="T18" fmla="*/ 0 w 45"/>
              <a:gd name="T19" fmla="*/ 2147483647 h 59"/>
              <a:gd name="T20" fmla="*/ 0 w 45"/>
              <a:gd name="T21" fmla="*/ 2147483647 h 59"/>
              <a:gd name="T22" fmla="*/ 2147483647 w 45"/>
              <a:gd name="T23" fmla="*/ 2147483647 h 59"/>
              <a:gd name="T24" fmla="*/ 2147483647 w 45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"/>
              <a:gd name="T40" fmla="*/ 0 h 59"/>
              <a:gd name="T41" fmla="*/ 45 w 45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" h="59">
                <a:moveTo>
                  <a:pt x="23" y="7"/>
                </a:moveTo>
                <a:lnTo>
                  <a:pt x="37" y="0"/>
                </a:lnTo>
                <a:lnTo>
                  <a:pt x="45" y="7"/>
                </a:lnTo>
                <a:lnTo>
                  <a:pt x="45" y="22"/>
                </a:lnTo>
                <a:lnTo>
                  <a:pt x="45" y="37"/>
                </a:lnTo>
                <a:lnTo>
                  <a:pt x="37" y="52"/>
                </a:lnTo>
                <a:lnTo>
                  <a:pt x="23" y="59"/>
                </a:lnTo>
                <a:lnTo>
                  <a:pt x="8" y="59"/>
                </a:lnTo>
                <a:lnTo>
                  <a:pt x="0" y="52"/>
                </a:lnTo>
                <a:lnTo>
                  <a:pt x="0" y="37"/>
                </a:lnTo>
                <a:lnTo>
                  <a:pt x="0" y="22"/>
                </a:lnTo>
                <a:lnTo>
                  <a:pt x="8" y="7"/>
                </a:lnTo>
                <a:lnTo>
                  <a:pt x="23" y="7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3" name="Freeform 11"/>
          <p:cNvSpPr>
            <a:spLocks/>
          </p:cNvSpPr>
          <p:nvPr/>
        </p:nvSpPr>
        <p:spPr bwMode="auto">
          <a:xfrm>
            <a:off x="3336925" y="3267075"/>
            <a:ext cx="69850" cy="93663"/>
          </a:xfrm>
          <a:custGeom>
            <a:avLst/>
            <a:gdLst>
              <a:gd name="T0" fmla="*/ 2147483647 w 44"/>
              <a:gd name="T1" fmla="*/ 2147483647 h 59"/>
              <a:gd name="T2" fmla="*/ 2147483647 w 44"/>
              <a:gd name="T3" fmla="*/ 0 h 59"/>
              <a:gd name="T4" fmla="*/ 2147483647 w 44"/>
              <a:gd name="T5" fmla="*/ 2147483647 h 59"/>
              <a:gd name="T6" fmla="*/ 2147483647 w 44"/>
              <a:gd name="T7" fmla="*/ 2147483647 h 59"/>
              <a:gd name="T8" fmla="*/ 2147483647 w 44"/>
              <a:gd name="T9" fmla="*/ 2147483647 h 59"/>
              <a:gd name="T10" fmla="*/ 2147483647 w 44"/>
              <a:gd name="T11" fmla="*/ 2147483647 h 59"/>
              <a:gd name="T12" fmla="*/ 2147483647 w 44"/>
              <a:gd name="T13" fmla="*/ 2147483647 h 59"/>
              <a:gd name="T14" fmla="*/ 2147483647 w 44"/>
              <a:gd name="T15" fmla="*/ 2147483647 h 59"/>
              <a:gd name="T16" fmla="*/ 0 w 44"/>
              <a:gd name="T17" fmla="*/ 2147483647 h 59"/>
              <a:gd name="T18" fmla="*/ 0 w 44"/>
              <a:gd name="T19" fmla="*/ 2147483647 h 59"/>
              <a:gd name="T20" fmla="*/ 0 w 44"/>
              <a:gd name="T21" fmla="*/ 2147483647 h 59"/>
              <a:gd name="T22" fmla="*/ 2147483647 w 44"/>
              <a:gd name="T23" fmla="*/ 2147483647 h 59"/>
              <a:gd name="T24" fmla="*/ 2147483647 w 44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"/>
              <a:gd name="T40" fmla="*/ 0 h 59"/>
              <a:gd name="T41" fmla="*/ 44 w 44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" h="59">
                <a:moveTo>
                  <a:pt x="22" y="7"/>
                </a:moveTo>
                <a:lnTo>
                  <a:pt x="37" y="0"/>
                </a:lnTo>
                <a:lnTo>
                  <a:pt x="44" y="7"/>
                </a:lnTo>
                <a:lnTo>
                  <a:pt x="44" y="22"/>
                </a:lnTo>
                <a:lnTo>
                  <a:pt x="44" y="37"/>
                </a:lnTo>
                <a:lnTo>
                  <a:pt x="37" y="52"/>
                </a:lnTo>
                <a:lnTo>
                  <a:pt x="22" y="59"/>
                </a:lnTo>
                <a:lnTo>
                  <a:pt x="7" y="59"/>
                </a:lnTo>
                <a:lnTo>
                  <a:pt x="0" y="52"/>
                </a:lnTo>
                <a:lnTo>
                  <a:pt x="0" y="37"/>
                </a:lnTo>
                <a:lnTo>
                  <a:pt x="0" y="22"/>
                </a:lnTo>
                <a:lnTo>
                  <a:pt x="7" y="7"/>
                </a:lnTo>
                <a:lnTo>
                  <a:pt x="22" y="7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4" name="Freeform 12"/>
          <p:cNvSpPr>
            <a:spLocks/>
          </p:cNvSpPr>
          <p:nvPr/>
        </p:nvSpPr>
        <p:spPr bwMode="auto">
          <a:xfrm>
            <a:off x="2254250" y="1398588"/>
            <a:ext cx="2662238" cy="2574925"/>
          </a:xfrm>
          <a:custGeom>
            <a:avLst/>
            <a:gdLst>
              <a:gd name="T0" fmla="*/ 0 w 1842"/>
              <a:gd name="T1" fmla="*/ 2147483647 h 1847"/>
              <a:gd name="T2" fmla="*/ 2147483647 w 1842"/>
              <a:gd name="T3" fmla="*/ 0 h 1847"/>
              <a:gd name="T4" fmla="*/ 2147483647 w 1842"/>
              <a:gd name="T5" fmla="*/ 2147483647 h 1847"/>
              <a:gd name="T6" fmla="*/ 0 w 1842"/>
              <a:gd name="T7" fmla="*/ 2147483647 h 1847"/>
              <a:gd name="T8" fmla="*/ 0 w 1842"/>
              <a:gd name="T9" fmla="*/ 2147483647 h 18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2"/>
              <a:gd name="T16" fmla="*/ 0 h 1847"/>
              <a:gd name="T17" fmla="*/ 1842 w 1842"/>
              <a:gd name="T18" fmla="*/ 1847 h 18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2" h="1847">
                <a:moveTo>
                  <a:pt x="0" y="660"/>
                </a:moveTo>
                <a:lnTo>
                  <a:pt x="1842" y="0"/>
                </a:lnTo>
                <a:lnTo>
                  <a:pt x="1842" y="1186"/>
                </a:lnTo>
                <a:lnTo>
                  <a:pt x="0" y="1847"/>
                </a:lnTo>
                <a:lnTo>
                  <a:pt x="0" y="66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5" name="Rectangle 13"/>
          <p:cNvSpPr>
            <a:spLocks noChangeArrowheads="1"/>
          </p:cNvSpPr>
          <p:nvPr/>
        </p:nvSpPr>
        <p:spPr bwMode="auto">
          <a:xfrm>
            <a:off x="4208463" y="1716088"/>
            <a:ext cx="62547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Image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73066" name="Rectangle 14"/>
          <p:cNvSpPr>
            <a:spLocks noChangeArrowheads="1"/>
          </p:cNvSpPr>
          <p:nvPr/>
        </p:nvSpPr>
        <p:spPr bwMode="auto">
          <a:xfrm>
            <a:off x="6424613" y="1735138"/>
            <a:ext cx="611187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World</a:t>
            </a:r>
            <a:endParaRPr lang="en-US" sz="2000">
              <a:latin typeface="Times New Roman" pitchFamily="18" charset="0"/>
            </a:endParaRPr>
          </a:p>
        </p:txBody>
      </p:sp>
      <p:grpSp>
        <p:nvGrpSpPr>
          <p:cNvPr id="173067" name="Group 15"/>
          <p:cNvGrpSpPr>
            <a:grpSpLocks/>
          </p:cNvGrpSpPr>
          <p:nvPr/>
        </p:nvGrpSpPr>
        <p:grpSpPr bwMode="auto">
          <a:xfrm>
            <a:off x="5562600" y="2057400"/>
            <a:ext cx="1685925" cy="1284288"/>
            <a:chOff x="3978" y="2483"/>
            <a:chExt cx="1062" cy="809"/>
          </a:xfrm>
        </p:grpSpPr>
        <p:sp>
          <p:nvSpPr>
            <p:cNvPr id="173072" name="Freeform 16"/>
            <p:cNvSpPr>
              <a:spLocks/>
            </p:cNvSpPr>
            <p:nvPr/>
          </p:nvSpPr>
          <p:spPr bwMode="auto">
            <a:xfrm>
              <a:off x="3978" y="2802"/>
              <a:ext cx="44" cy="59"/>
            </a:xfrm>
            <a:custGeom>
              <a:avLst/>
              <a:gdLst>
                <a:gd name="T0" fmla="*/ 22 w 44"/>
                <a:gd name="T1" fmla="*/ 7 h 59"/>
                <a:gd name="T2" fmla="*/ 37 w 44"/>
                <a:gd name="T3" fmla="*/ 0 h 59"/>
                <a:gd name="T4" fmla="*/ 44 w 44"/>
                <a:gd name="T5" fmla="*/ 7 h 59"/>
                <a:gd name="T6" fmla="*/ 44 w 44"/>
                <a:gd name="T7" fmla="*/ 22 h 59"/>
                <a:gd name="T8" fmla="*/ 44 w 44"/>
                <a:gd name="T9" fmla="*/ 37 h 59"/>
                <a:gd name="T10" fmla="*/ 37 w 44"/>
                <a:gd name="T11" fmla="*/ 52 h 59"/>
                <a:gd name="T12" fmla="*/ 22 w 44"/>
                <a:gd name="T13" fmla="*/ 59 h 59"/>
                <a:gd name="T14" fmla="*/ 7 w 44"/>
                <a:gd name="T15" fmla="*/ 59 h 59"/>
                <a:gd name="T16" fmla="*/ 0 w 44"/>
                <a:gd name="T17" fmla="*/ 52 h 59"/>
                <a:gd name="T18" fmla="*/ 0 w 44"/>
                <a:gd name="T19" fmla="*/ 37 h 59"/>
                <a:gd name="T20" fmla="*/ 0 w 44"/>
                <a:gd name="T21" fmla="*/ 22 h 59"/>
                <a:gd name="T22" fmla="*/ 7 w 44"/>
                <a:gd name="T23" fmla="*/ 7 h 59"/>
                <a:gd name="T24" fmla="*/ 22 w 44"/>
                <a:gd name="T25" fmla="*/ 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59"/>
                <a:gd name="T41" fmla="*/ 44 w 44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59">
                  <a:moveTo>
                    <a:pt x="22" y="7"/>
                  </a:moveTo>
                  <a:lnTo>
                    <a:pt x="37" y="0"/>
                  </a:lnTo>
                  <a:lnTo>
                    <a:pt x="44" y="7"/>
                  </a:lnTo>
                  <a:lnTo>
                    <a:pt x="44" y="22"/>
                  </a:lnTo>
                  <a:lnTo>
                    <a:pt x="44" y="37"/>
                  </a:lnTo>
                  <a:lnTo>
                    <a:pt x="37" y="52"/>
                  </a:lnTo>
                  <a:lnTo>
                    <a:pt x="22" y="59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7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73" name="Freeform 17"/>
            <p:cNvSpPr>
              <a:spLocks/>
            </p:cNvSpPr>
            <p:nvPr/>
          </p:nvSpPr>
          <p:spPr bwMode="auto">
            <a:xfrm>
              <a:off x="4995" y="2483"/>
              <a:ext cx="45" cy="59"/>
            </a:xfrm>
            <a:custGeom>
              <a:avLst/>
              <a:gdLst>
                <a:gd name="T0" fmla="*/ 22 w 45"/>
                <a:gd name="T1" fmla="*/ 8 h 59"/>
                <a:gd name="T2" fmla="*/ 37 w 45"/>
                <a:gd name="T3" fmla="*/ 0 h 59"/>
                <a:gd name="T4" fmla="*/ 45 w 45"/>
                <a:gd name="T5" fmla="*/ 8 h 59"/>
                <a:gd name="T6" fmla="*/ 45 w 45"/>
                <a:gd name="T7" fmla="*/ 22 h 59"/>
                <a:gd name="T8" fmla="*/ 45 w 45"/>
                <a:gd name="T9" fmla="*/ 37 h 59"/>
                <a:gd name="T10" fmla="*/ 37 w 45"/>
                <a:gd name="T11" fmla="*/ 52 h 59"/>
                <a:gd name="T12" fmla="*/ 22 w 45"/>
                <a:gd name="T13" fmla="*/ 59 h 59"/>
                <a:gd name="T14" fmla="*/ 7 w 45"/>
                <a:gd name="T15" fmla="*/ 59 h 59"/>
                <a:gd name="T16" fmla="*/ 0 w 45"/>
                <a:gd name="T17" fmla="*/ 52 h 59"/>
                <a:gd name="T18" fmla="*/ 0 w 45"/>
                <a:gd name="T19" fmla="*/ 37 h 59"/>
                <a:gd name="T20" fmla="*/ 0 w 45"/>
                <a:gd name="T21" fmla="*/ 22 h 59"/>
                <a:gd name="T22" fmla="*/ 7 w 45"/>
                <a:gd name="T23" fmla="*/ 8 h 59"/>
                <a:gd name="T24" fmla="*/ 22 w 45"/>
                <a:gd name="T25" fmla="*/ 8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59"/>
                <a:gd name="T41" fmla="*/ 45 w 45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59">
                  <a:moveTo>
                    <a:pt x="22" y="8"/>
                  </a:moveTo>
                  <a:lnTo>
                    <a:pt x="37" y="0"/>
                  </a:lnTo>
                  <a:lnTo>
                    <a:pt x="45" y="8"/>
                  </a:lnTo>
                  <a:lnTo>
                    <a:pt x="45" y="22"/>
                  </a:lnTo>
                  <a:lnTo>
                    <a:pt x="45" y="37"/>
                  </a:lnTo>
                  <a:lnTo>
                    <a:pt x="37" y="52"/>
                  </a:lnTo>
                  <a:lnTo>
                    <a:pt x="22" y="59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7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74" name="Freeform 18"/>
            <p:cNvSpPr>
              <a:spLocks/>
            </p:cNvSpPr>
            <p:nvPr/>
          </p:nvSpPr>
          <p:spPr bwMode="auto">
            <a:xfrm>
              <a:off x="4371" y="3232"/>
              <a:ext cx="45" cy="60"/>
            </a:xfrm>
            <a:custGeom>
              <a:avLst/>
              <a:gdLst>
                <a:gd name="T0" fmla="*/ 23 w 45"/>
                <a:gd name="T1" fmla="*/ 8 h 60"/>
                <a:gd name="T2" fmla="*/ 37 w 45"/>
                <a:gd name="T3" fmla="*/ 0 h 60"/>
                <a:gd name="T4" fmla="*/ 45 w 45"/>
                <a:gd name="T5" fmla="*/ 8 h 60"/>
                <a:gd name="T6" fmla="*/ 45 w 45"/>
                <a:gd name="T7" fmla="*/ 22 h 60"/>
                <a:gd name="T8" fmla="*/ 45 w 45"/>
                <a:gd name="T9" fmla="*/ 37 h 60"/>
                <a:gd name="T10" fmla="*/ 37 w 45"/>
                <a:gd name="T11" fmla="*/ 52 h 60"/>
                <a:gd name="T12" fmla="*/ 23 w 45"/>
                <a:gd name="T13" fmla="*/ 60 h 60"/>
                <a:gd name="T14" fmla="*/ 8 w 45"/>
                <a:gd name="T15" fmla="*/ 60 h 60"/>
                <a:gd name="T16" fmla="*/ 0 w 45"/>
                <a:gd name="T17" fmla="*/ 52 h 60"/>
                <a:gd name="T18" fmla="*/ 0 w 45"/>
                <a:gd name="T19" fmla="*/ 37 h 60"/>
                <a:gd name="T20" fmla="*/ 0 w 45"/>
                <a:gd name="T21" fmla="*/ 22 h 60"/>
                <a:gd name="T22" fmla="*/ 8 w 45"/>
                <a:gd name="T23" fmla="*/ 8 h 60"/>
                <a:gd name="T24" fmla="*/ 23 w 45"/>
                <a:gd name="T25" fmla="*/ 8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60"/>
                <a:gd name="T41" fmla="*/ 45 w 45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60">
                  <a:moveTo>
                    <a:pt x="23" y="8"/>
                  </a:moveTo>
                  <a:lnTo>
                    <a:pt x="37" y="0"/>
                  </a:lnTo>
                  <a:lnTo>
                    <a:pt x="45" y="8"/>
                  </a:lnTo>
                  <a:lnTo>
                    <a:pt x="45" y="22"/>
                  </a:lnTo>
                  <a:lnTo>
                    <a:pt x="45" y="37"/>
                  </a:lnTo>
                  <a:lnTo>
                    <a:pt x="37" y="52"/>
                  </a:lnTo>
                  <a:lnTo>
                    <a:pt x="23" y="60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8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75" name="Freeform 19"/>
            <p:cNvSpPr>
              <a:spLocks/>
            </p:cNvSpPr>
            <p:nvPr/>
          </p:nvSpPr>
          <p:spPr bwMode="auto">
            <a:xfrm>
              <a:off x="4008" y="2520"/>
              <a:ext cx="1032" cy="742"/>
            </a:xfrm>
            <a:custGeom>
              <a:avLst/>
              <a:gdLst>
                <a:gd name="T0" fmla="*/ 0 w 1032"/>
                <a:gd name="T1" fmla="*/ 319 h 742"/>
                <a:gd name="T2" fmla="*/ 1032 w 1032"/>
                <a:gd name="T3" fmla="*/ 0 h 742"/>
                <a:gd name="T4" fmla="*/ 401 w 1032"/>
                <a:gd name="T5" fmla="*/ 742 h 742"/>
                <a:gd name="T6" fmla="*/ 0 w 1032"/>
                <a:gd name="T7" fmla="*/ 319 h 7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2"/>
                <a:gd name="T13" fmla="*/ 0 h 742"/>
                <a:gd name="T14" fmla="*/ 1032 w 1032"/>
                <a:gd name="T15" fmla="*/ 742 h 7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2" h="742">
                  <a:moveTo>
                    <a:pt x="0" y="319"/>
                  </a:moveTo>
                  <a:lnTo>
                    <a:pt x="1032" y="0"/>
                  </a:lnTo>
                  <a:lnTo>
                    <a:pt x="401" y="742"/>
                  </a:lnTo>
                  <a:lnTo>
                    <a:pt x="0" y="319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068" name="Line 20"/>
          <p:cNvSpPr>
            <a:spLocks noChangeShapeType="1"/>
          </p:cNvSpPr>
          <p:nvPr/>
        </p:nvSpPr>
        <p:spPr bwMode="auto">
          <a:xfrm flipV="1">
            <a:off x="3352800" y="3305175"/>
            <a:ext cx="2871788" cy="34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9" name="Line 21"/>
          <p:cNvSpPr>
            <a:spLocks noChangeShapeType="1"/>
          </p:cNvSpPr>
          <p:nvPr/>
        </p:nvSpPr>
        <p:spPr bwMode="auto">
          <a:xfrm flipV="1">
            <a:off x="2727325" y="2601913"/>
            <a:ext cx="2871788" cy="34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70" name="Line 22"/>
          <p:cNvSpPr>
            <a:spLocks noChangeShapeType="1"/>
          </p:cNvSpPr>
          <p:nvPr/>
        </p:nvSpPr>
        <p:spPr bwMode="auto">
          <a:xfrm flipV="1">
            <a:off x="4357688" y="2109788"/>
            <a:ext cx="2871787" cy="34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71" name="Text Box 23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463" y="508000"/>
            <a:ext cx="5299075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Homogeneous coordinates</a:t>
            </a:r>
          </a:p>
        </p:txBody>
      </p:sp>
      <p:sp>
        <p:nvSpPr>
          <p:cNvPr id="174090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7445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2D Points:</a:t>
            </a:r>
          </a:p>
        </p:txBody>
      </p:sp>
      <p:graphicFrame>
        <p:nvGraphicFramePr>
          <p:cNvPr id="174082" name="Object 2"/>
          <p:cNvGraphicFramePr>
            <a:graphicFrameLocks noChangeAspect="1"/>
          </p:cNvGraphicFramePr>
          <p:nvPr/>
        </p:nvGraphicFramePr>
        <p:xfrm>
          <a:off x="900113" y="1604963"/>
          <a:ext cx="930275" cy="903287"/>
        </p:xfrm>
        <a:graphic>
          <a:graphicData uri="http://schemas.openxmlformats.org/presentationml/2006/ole">
            <p:oleObj spid="_x0000_s174082" name="Equation" r:id="rId3" imgW="444500" imgH="431800" progId="Equation.3">
              <p:embed/>
            </p:oleObj>
          </a:graphicData>
        </a:graphic>
      </p:graphicFrame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2595563" y="1360488"/>
          <a:ext cx="955675" cy="1381125"/>
        </p:xfrm>
        <a:graphic>
          <a:graphicData uri="http://schemas.openxmlformats.org/presentationml/2006/ole">
            <p:oleObj spid="_x0000_s174083" name="Equation" r:id="rId4" imgW="457200" imgH="660400" progId="Equation.3">
              <p:embed/>
            </p:oleObj>
          </a:graphicData>
        </a:graphic>
      </p:graphicFrame>
      <p:graphicFrame>
        <p:nvGraphicFramePr>
          <p:cNvPr id="174084" name="Object 4"/>
          <p:cNvGraphicFramePr>
            <a:graphicFrameLocks noChangeAspect="1"/>
          </p:cNvGraphicFramePr>
          <p:nvPr/>
        </p:nvGraphicFramePr>
        <p:xfrm>
          <a:off x="4918075" y="1312863"/>
          <a:ext cx="1062038" cy="1381125"/>
        </p:xfrm>
        <a:graphic>
          <a:graphicData uri="http://schemas.openxmlformats.org/presentationml/2006/ole">
            <p:oleObj spid="_x0000_s174084" name="Equation" r:id="rId5" imgW="508000" imgH="660400" progId="Equation.3">
              <p:embed/>
            </p:oleObj>
          </a:graphicData>
        </a:graphic>
      </p:graphicFrame>
      <p:graphicFrame>
        <p:nvGraphicFramePr>
          <p:cNvPr id="174085" name="Object 5"/>
          <p:cNvGraphicFramePr>
            <a:graphicFrameLocks noChangeAspect="1"/>
          </p:cNvGraphicFramePr>
          <p:nvPr/>
        </p:nvGraphicFramePr>
        <p:xfrm>
          <a:off x="6472238" y="1498600"/>
          <a:ext cx="1433512" cy="903288"/>
        </p:xfrm>
        <a:graphic>
          <a:graphicData uri="http://schemas.openxmlformats.org/presentationml/2006/ole">
            <p:oleObj spid="_x0000_s174085" name="Equation" r:id="rId6" imgW="685800" imgH="431800" progId="Equation.3">
              <p:embed/>
            </p:oleObj>
          </a:graphicData>
        </a:graphic>
      </p:graphicFrame>
      <p:sp>
        <p:nvSpPr>
          <p:cNvPr id="174091" name="Rectangle 8"/>
          <p:cNvSpPr>
            <a:spLocks noChangeArrowheads="1"/>
          </p:cNvSpPr>
          <p:nvPr/>
        </p:nvSpPr>
        <p:spPr bwMode="auto">
          <a:xfrm>
            <a:off x="725488" y="3073400"/>
            <a:ext cx="170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800" b="0">
                <a:solidFill>
                  <a:srgbClr val="000000"/>
                </a:solidFill>
              </a:rPr>
              <a:t>2D Lines:</a:t>
            </a:r>
          </a:p>
        </p:txBody>
      </p:sp>
      <p:graphicFrame>
        <p:nvGraphicFramePr>
          <p:cNvPr id="174086" name="Object 6"/>
          <p:cNvGraphicFramePr>
            <a:graphicFrameLocks noChangeAspect="1"/>
          </p:cNvGraphicFramePr>
          <p:nvPr/>
        </p:nvGraphicFramePr>
        <p:xfrm>
          <a:off x="765175" y="3895725"/>
          <a:ext cx="2176463" cy="1381125"/>
        </p:xfrm>
        <a:graphic>
          <a:graphicData uri="http://schemas.openxmlformats.org/presentationml/2006/ole">
            <p:oleObj spid="_x0000_s174086" name="Equation" r:id="rId7" imgW="1041400" imgH="660400" progId="Equation.3">
              <p:embed/>
            </p:oleObj>
          </a:graphicData>
        </a:graphic>
      </p:graphicFrame>
      <p:graphicFrame>
        <p:nvGraphicFramePr>
          <p:cNvPr id="174087" name="Object 7"/>
          <p:cNvGraphicFramePr>
            <a:graphicFrameLocks noChangeAspect="1"/>
          </p:cNvGraphicFramePr>
          <p:nvPr/>
        </p:nvGraphicFramePr>
        <p:xfrm>
          <a:off x="2760663" y="3151188"/>
          <a:ext cx="1911350" cy="373062"/>
        </p:xfrm>
        <a:graphic>
          <a:graphicData uri="http://schemas.openxmlformats.org/presentationml/2006/ole">
            <p:oleObj spid="_x0000_s174087" name="Equation" r:id="rId8" imgW="914400" imgH="177800" progId="Equation.3">
              <p:embed/>
            </p:oleObj>
          </a:graphicData>
        </a:graphic>
      </p:graphicFrame>
      <p:grpSp>
        <p:nvGrpSpPr>
          <p:cNvPr id="174092" name="Group 26"/>
          <p:cNvGrpSpPr>
            <a:grpSpLocks/>
          </p:cNvGrpSpPr>
          <p:nvPr/>
        </p:nvGrpSpPr>
        <p:grpSpPr bwMode="auto">
          <a:xfrm>
            <a:off x="4186238" y="4117975"/>
            <a:ext cx="3795712" cy="2132013"/>
            <a:chOff x="4186238" y="4313238"/>
            <a:chExt cx="3795712" cy="2131532"/>
          </a:xfrm>
        </p:grpSpPr>
        <p:graphicFrame>
          <p:nvGraphicFramePr>
            <p:cNvPr id="174088" name="Object 8"/>
            <p:cNvGraphicFramePr>
              <a:graphicFrameLocks noChangeAspect="1"/>
            </p:cNvGraphicFramePr>
            <p:nvPr/>
          </p:nvGraphicFramePr>
          <p:xfrm>
            <a:off x="4186238" y="4313238"/>
            <a:ext cx="3795712" cy="531812"/>
          </p:xfrm>
          <a:graphic>
            <a:graphicData uri="http://schemas.openxmlformats.org/presentationml/2006/ole">
              <p:oleObj spid="_x0000_s174088" name="Equation" r:id="rId9" imgW="1816100" imgH="254000" progId="Equation.3">
                <p:embed/>
              </p:oleObj>
            </a:graphicData>
          </a:graphic>
        </p:graphicFrame>
        <p:cxnSp>
          <p:nvCxnSpPr>
            <p:cNvPr id="174095" name="Straight Connector 13"/>
            <p:cNvCxnSpPr>
              <a:cxnSpLocks noChangeShapeType="1"/>
            </p:cNvCxnSpPr>
            <p:nvPr/>
          </p:nvCxnSpPr>
          <p:spPr bwMode="auto">
            <a:xfrm rot="5400000">
              <a:off x="5357555" y="5733191"/>
              <a:ext cx="14215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096" name="Straight Connector 14"/>
            <p:cNvCxnSpPr>
              <a:cxnSpLocks noChangeShapeType="1"/>
            </p:cNvCxnSpPr>
            <p:nvPr/>
          </p:nvCxnSpPr>
          <p:spPr bwMode="auto">
            <a:xfrm rot="10800000" flipV="1">
              <a:off x="5274621" y="5772878"/>
              <a:ext cx="1580222" cy="7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097" name="Straight Connector 17"/>
            <p:cNvCxnSpPr>
              <a:cxnSpLocks noChangeShapeType="1"/>
            </p:cNvCxnSpPr>
            <p:nvPr/>
          </p:nvCxnSpPr>
          <p:spPr bwMode="auto">
            <a:xfrm>
              <a:off x="5721990" y="5080136"/>
              <a:ext cx="1695672" cy="10824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74098" name="Straight Arrow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6558995" y="5412081"/>
              <a:ext cx="238131" cy="1659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4099" name="Straight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6032252" y="5505891"/>
              <a:ext cx="310292" cy="238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4100" name="TextBox 24"/>
            <p:cNvSpPr txBox="1">
              <a:spLocks noChangeArrowheads="1"/>
            </p:cNvSpPr>
            <p:nvPr/>
          </p:nvSpPr>
          <p:spPr bwMode="auto">
            <a:xfrm>
              <a:off x="6147709" y="5433722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/>
                <a:t>d</a:t>
              </a:r>
            </a:p>
          </p:txBody>
        </p:sp>
        <p:sp>
          <p:nvSpPr>
            <p:cNvPr id="174101" name="TextBox 25"/>
            <p:cNvSpPr txBox="1">
              <a:spLocks noChangeArrowheads="1"/>
            </p:cNvSpPr>
            <p:nvPr/>
          </p:nvSpPr>
          <p:spPr bwMode="auto">
            <a:xfrm>
              <a:off x="6682523" y="5145940"/>
              <a:ext cx="8773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/>
                <a:t>(n</a:t>
              </a:r>
              <a:r>
                <a:rPr lang="en-US" b="0" baseline="-25000"/>
                <a:t>x</a:t>
              </a:r>
              <a:r>
                <a:rPr lang="en-US" b="0"/>
                <a:t>, n</a:t>
              </a:r>
              <a:r>
                <a:rPr lang="en-US" b="0" baseline="-25000"/>
                <a:t>y</a:t>
              </a:r>
              <a:r>
                <a:rPr lang="en-US" b="0"/>
                <a:t>)</a:t>
              </a:r>
            </a:p>
          </p:txBody>
        </p:sp>
      </p:grpSp>
      <p:cxnSp>
        <p:nvCxnSpPr>
          <p:cNvPr id="174093" name="Straight Arrow Connector 28"/>
          <p:cNvCxnSpPr>
            <a:cxnSpLocks noChangeShapeType="1"/>
          </p:cNvCxnSpPr>
          <p:nvPr/>
        </p:nvCxnSpPr>
        <p:spPr bwMode="auto">
          <a:xfrm>
            <a:off x="1984375" y="2085975"/>
            <a:ext cx="46196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094" name="Straight Arrow Connector 29"/>
          <p:cNvCxnSpPr>
            <a:cxnSpLocks noChangeShapeType="1"/>
          </p:cNvCxnSpPr>
          <p:nvPr/>
        </p:nvCxnSpPr>
        <p:spPr bwMode="auto">
          <a:xfrm>
            <a:off x="5997575" y="1970088"/>
            <a:ext cx="4619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Homogeneous coordinates </a:t>
            </a:r>
          </a:p>
        </p:txBody>
      </p:sp>
      <p:cxnSp>
        <p:nvCxnSpPr>
          <p:cNvPr id="175113" name="Straight Connector 5"/>
          <p:cNvCxnSpPr>
            <a:cxnSpLocks noChangeShapeType="1"/>
          </p:cNvCxnSpPr>
          <p:nvPr/>
        </p:nvCxnSpPr>
        <p:spPr bwMode="auto">
          <a:xfrm rot="5400000">
            <a:off x="2031207" y="2717006"/>
            <a:ext cx="142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114" name="Straight Connector 6"/>
          <p:cNvCxnSpPr>
            <a:cxnSpLocks noChangeShapeType="1"/>
          </p:cNvCxnSpPr>
          <p:nvPr/>
        </p:nvCxnSpPr>
        <p:spPr bwMode="auto">
          <a:xfrm rot="10800000" flipV="1">
            <a:off x="1947863" y="2755900"/>
            <a:ext cx="158115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115" name="Straight Connector 7"/>
          <p:cNvCxnSpPr>
            <a:cxnSpLocks noChangeShapeType="1"/>
          </p:cNvCxnSpPr>
          <p:nvPr/>
        </p:nvCxnSpPr>
        <p:spPr bwMode="auto">
          <a:xfrm>
            <a:off x="2244725" y="2143125"/>
            <a:ext cx="1695450" cy="1082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682625" y="1066800"/>
            <a:ext cx="5094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800" b="0">
                <a:solidFill>
                  <a:srgbClr val="000000"/>
                </a:solidFill>
              </a:rPr>
              <a:t>Intersection between two lines:</a:t>
            </a:r>
          </a:p>
        </p:txBody>
      </p:sp>
      <p:cxnSp>
        <p:nvCxnSpPr>
          <p:cNvPr id="175117" name="Straight Connector 13"/>
          <p:cNvCxnSpPr>
            <a:cxnSpLocks noChangeShapeType="1"/>
          </p:cNvCxnSpPr>
          <p:nvPr/>
        </p:nvCxnSpPr>
        <p:spPr bwMode="auto">
          <a:xfrm rot="16200000" flipH="1">
            <a:off x="1710532" y="2728119"/>
            <a:ext cx="1839912" cy="209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</p:cxn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3030538" y="3281363"/>
          <a:ext cx="2149475" cy="373062"/>
        </p:xfrm>
        <a:graphic>
          <a:graphicData uri="http://schemas.openxmlformats.org/presentationml/2006/ole">
            <p:oleObj spid="_x0000_s175106" name="Equation" r:id="rId3" imgW="1028700" imgH="177800" progId="Equation.3">
              <p:embed/>
            </p:oleObj>
          </a:graphicData>
        </a:graphic>
      </p:graphicFrame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377825" y="2965450"/>
          <a:ext cx="2281238" cy="373063"/>
        </p:xfrm>
        <a:graphic>
          <a:graphicData uri="http://schemas.openxmlformats.org/presentationml/2006/ole">
            <p:oleObj spid="_x0000_s175107" name="Equation" r:id="rId4" imgW="1092200" imgH="177800" progId="Equation.3">
              <p:embed/>
            </p:oleObj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2160588" y="2151063"/>
          <a:ext cx="398462" cy="371475"/>
        </p:xfrm>
        <a:graphic>
          <a:graphicData uri="http://schemas.openxmlformats.org/presentationml/2006/ole">
            <p:oleObj spid="_x0000_s175108" name="Equation" r:id="rId5" imgW="190500" imgH="177800" progId="Equation.3">
              <p:embed/>
            </p:oleObj>
          </a:graphicData>
        </a:graphic>
      </p:graphicFrame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327275" y="4300538"/>
            <a:ext cx="4187825" cy="1558925"/>
            <a:chOff x="2327213" y="4300795"/>
            <a:chExt cx="4187255" cy="1558677"/>
          </a:xfrm>
        </p:grpSpPr>
        <p:graphicFrame>
          <p:nvGraphicFramePr>
            <p:cNvPr id="175109" name="Object 5"/>
            <p:cNvGraphicFramePr>
              <a:graphicFrameLocks noChangeAspect="1"/>
            </p:cNvGraphicFramePr>
            <p:nvPr/>
          </p:nvGraphicFramePr>
          <p:xfrm>
            <a:off x="2327213" y="4445789"/>
            <a:ext cx="2071687" cy="425450"/>
          </p:xfrm>
          <a:graphic>
            <a:graphicData uri="http://schemas.openxmlformats.org/presentationml/2006/ole">
              <p:oleObj spid="_x0000_s175109" name="Equation" r:id="rId6" imgW="990600" imgH="203200" progId="Equation.3">
                <p:embed/>
              </p:oleObj>
            </a:graphicData>
          </a:graphic>
        </p:graphicFrame>
        <p:graphicFrame>
          <p:nvGraphicFramePr>
            <p:cNvPr id="175110" name="Object 6"/>
            <p:cNvGraphicFramePr>
              <a:graphicFrameLocks noChangeAspect="1"/>
            </p:cNvGraphicFramePr>
            <p:nvPr/>
          </p:nvGraphicFramePr>
          <p:xfrm>
            <a:off x="2371413" y="5305791"/>
            <a:ext cx="2230437" cy="425450"/>
          </p:xfrm>
          <a:graphic>
            <a:graphicData uri="http://schemas.openxmlformats.org/presentationml/2006/ole">
              <p:oleObj spid="_x0000_s175110" name="Equation" r:id="rId7" imgW="1066800" imgH="203200" progId="Equation.3">
                <p:embed/>
              </p:oleObj>
            </a:graphicData>
          </a:graphic>
        </p:graphicFrame>
        <p:graphicFrame>
          <p:nvGraphicFramePr>
            <p:cNvPr id="175111" name="Object 7"/>
            <p:cNvGraphicFramePr>
              <a:graphicFrameLocks noChangeAspect="1"/>
            </p:cNvGraphicFramePr>
            <p:nvPr/>
          </p:nvGraphicFramePr>
          <p:xfrm>
            <a:off x="5133343" y="4879399"/>
            <a:ext cx="1381125" cy="371475"/>
          </p:xfrm>
          <a:graphic>
            <a:graphicData uri="http://schemas.openxmlformats.org/presentationml/2006/ole">
              <p:oleObj spid="_x0000_s175111" name="Equation" r:id="rId8" imgW="660400" imgH="177800" progId="Equation.3">
                <p:embed/>
              </p:oleObj>
            </a:graphicData>
          </a:graphic>
        </p:graphicFrame>
        <p:sp>
          <p:nvSpPr>
            <p:cNvPr id="175119" name="Right Brace 24"/>
            <p:cNvSpPr>
              <a:spLocks/>
            </p:cNvSpPr>
            <p:nvPr/>
          </p:nvSpPr>
          <p:spPr bwMode="auto">
            <a:xfrm>
              <a:off x="4661293" y="4300795"/>
              <a:ext cx="339135" cy="1558677"/>
            </a:xfrm>
            <a:prstGeom prst="rightBrace">
              <a:avLst>
                <a:gd name="adj1" fmla="val 834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Homogeneous coordinates </a:t>
            </a:r>
          </a:p>
        </p:txBody>
      </p:sp>
      <p:sp>
        <p:nvSpPr>
          <p:cNvPr id="176137" name="Rectangle 3"/>
          <p:cNvSpPr>
            <a:spLocks noChangeArrowheads="1"/>
          </p:cNvSpPr>
          <p:nvPr/>
        </p:nvSpPr>
        <p:spPr bwMode="auto">
          <a:xfrm>
            <a:off x="682625" y="1066800"/>
            <a:ext cx="3817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800" b="0">
                <a:solidFill>
                  <a:srgbClr val="000000"/>
                </a:solidFill>
              </a:rPr>
              <a:t>Line joining two points:</a:t>
            </a:r>
          </a:p>
        </p:txBody>
      </p:sp>
      <p:cxnSp>
        <p:nvCxnSpPr>
          <p:cNvPr id="176138" name="Straight Connector 5"/>
          <p:cNvCxnSpPr>
            <a:cxnSpLocks noChangeShapeType="1"/>
          </p:cNvCxnSpPr>
          <p:nvPr/>
        </p:nvCxnSpPr>
        <p:spPr bwMode="auto">
          <a:xfrm rot="5400000">
            <a:off x="2031207" y="2717006"/>
            <a:ext cx="142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6139" name="Straight Connector 6"/>
          <p:cNvCxnSpPr>
            <a:cxnSpLocks noChangeShapeType="1"/>
          </p:cNvCxnSpPr>
          <p:nvPr/>
        </p:nvCxnSpPr>
        <p:spPr bwMode="auto">
          <a:xfrm rot="10800000" flipV="1">
            <a:off x="1947863" y="2755900"/>
            <a:ext cx="158115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6140" name="Straight Connector 7"/>
          <p:cNvCxnSpPr>
            <a:cxnSpLocks noChangeShapeType="1"/>
          </p:cNvCxnSpPr>
          <p:nvPr/>
        </p:nvCxnSpPr>
        <p:spPr bwMode="auto">
          <a:xfrm>
            <a:off x="2244725" y="2143125"/>
            <a:ext cx="1695450" cy="1082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5119688" y="2436813"/>
          <a:ext cx="1909762" cy="373062"/>
        </p:xfrm>
        <a:graphic>
          <a:graphicData uri="http://schemas.openxmlformats.org/presentationml/2006/ole">
            <p:oleObj spid="_x0000_s176130" name="Equation" r:id="rId3" imgW="914400" imgH="177800" progId="Equation.3">
              <p:embed/>
            </p:oleObj>
          </a:graphicData>
        </a:graphic>
      </p:graphicFrame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2106613" y="2128838"/>
          <a:ext cx="319087" cy="371475"/>
        </p:xfrm>
        <a:graphic>
          <a:graphicData uri="http://schemas.openxmlformats.org/presentationml/2006/ole">
            <p:oleObj spid="_x0000_s176131" name="Equation" r:id="rId4" imgW="152400" imgH="177800" progId="Equation.3">
              <p:embed/>
            </p:oleObj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384425" y="4300538"/>
            <a:ext cx="4103688" cy="1558925"/>
            <a:chOff x="2384425" y="4300795"/>
            <a:chExt cx="4103688" cy="1558677"/>
          </a:xfrm>
        </p:grpSpPr>
        <p:graphicFrame>
          <p:nvGraphicFramePr>
            <p:cNvPr id="176133" name="Object 5"/>
            <p:cNvGraphicFramePr>
              <a:graphicFrameLocks noChangeAspect="1"/>
            </p:cNvGraphicFramePr>
            <p:nvPr/>
          </p:nvGraphicFramePr>
          <p:xfrm>
            <a:off x="2421021" y="4445789"/>
            <a:ext cx="2071687" cy="425450"/>
          </p:xfrm>
          <a:graphic>
            <a:graphicData uri="http://schemas.openxmlformats.org/presentationml/2006/ole">
              <p:oleObj spid="_x0000_s176133" name="Equation" r:id="rId5" imgW="990600" imgH="203200" progId="Equation.3">
                <p:embed/>
              </p:oleObj>
            </a:graphicData>
          </a:graphic>
        </p:graphicFrame>
        <p:graphicFrame>
          <p:nvGraphicFramePr>
            <p:cNvPr id="176134" name="Object 6"/>
            <p:cNvGraphicFramePr>
              <a:graphicFrameLocks noChangeAspect="1"/>
            </p:cNvGraphicFramePr>
            <p:nvPr/>
          </p:nvGraphicFramePr>
          <p:xfrm>
            <a:off x="2384425" y="5305425"/>
            <a:ext cx="2203450" cy="425450"/>
          </p:xfrm>
          <a:graphic>
            <a:graphicData uri="http://schemas.openxmlformats.org/presentationml/2006/ole">
              <p:oleObj spid="_x0000_s176134" name="Equation" r:id="rId6" imgW="1054100" imgH="203200" progId="Equation.3">
                <p:embed/>
              </p:oleObj>
            </a:graphicData>
          </a:graphic>
        </p:graphicFrame>
        <p:graphicFrame>
          <p:nvGraphicFramePr>
            <p:cNvPr id="176135" name="Object 7"/>
            <p:cNvGraphicFramePr>
              <a:graphicFrameLocks noChangeAspect="1"/>
            </p:cNvGraphicFramePr>
            <p:nvPr/>
          </p:nvGraphicFramePr>
          <p:xfrm>
            <a:off x="5160963" y="4879975"/>
            <a:ext cx="1327150" cy="371475"/>
          </p:xfrm>
          <a:graphic>
            <a:graphicData uri="http://schemas.openxmlformats.org/presentationml/2006/ole">
              <p:oleObj spid="_x0000_s176135" name="Equation" r:id="rId7" imgW="635000" imgH="177800" progId="Equation.3">
                <p:embed/>
              </p:oleObj>
            </a:graphicData>
          </a:graphic>
        </p:graphicFrame>
        <p:sp>
          <p:nvSpPr>
            <p:cNvPr id="176144" name="Right Brace 14"/>
            <p:cNvSpPr>
              <a:spLocks/>
            </p:cNvSpPr>
            <p:nvPr/>
          </p:nvSpPr>
          <p:spPr bwMode="auto">
            <a:xfrm>
              <a:off x="4661293" y="4300795"/>
              <a:ext cx="339135" cy="1558677"/>
            </a:xfrm>
            <a:prstGeom prst="rightBrace">
              <a:avLst>
                <a:gd name="adj1" fmla="val 834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b="0"/>
            </a:p>
          </p:txBody>
        </p:sp>
      </p:grpSp>
      <p:sp>
        <p:nvSpPr>
          <p:cNvPr id="176142" name="Oval 15"/>
          <p:cNvSpPr>
            <a:spLocks noChangeArrowheads="1"/>
          </p:cNvSpPr>
          <p:nvPr/>
        </p:nvSpPr>
        <p:spPr bwMode="auto">
          <a:xfrm>
            <a:off x="2344738" y="2193925"/>
            <a:ext cx="115887" cy="10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="0"/>
          </a:p>
        </p:txBody>
      </p:sp>
      <p:sp>
        <p:nvSpPr>
          <p:cNvPr id="176143" name="Oval 16"/>
          <p:cNvSpPr>
            <a:spLocks noChangeArrowheads="1"/>
          </p:cNvSpPr>
          <p:nvPr/>
        </p:nvSpPr>
        <p:spPr bwMode="auto">
          <a:xfrm>
            <a:off x="3781425" y="3117850"/>
            <a:ext cx="115888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="0"/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3783013" y="2763838"/>
          <a:ext cx="344487" cy="371475"/>
        </p:xfrm>
        <a:graphic>
          <a:graphicData uri="http://schemas.openxmlformats.org/presentationml/2006/ole">
            <p:oleObj spid="_x0000_s176132" name="Equation" r:id="rId8" imgW="1651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2D Transformations</a:t>
            </a:r>
          </a:p>
        </p:txBody>
      </p:sp>
      <p:pic>
        <p:nvPicPr>
          <p:cNvPr id="17715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877888"/>
            <a:ext cx="78978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2D Transformations</a:t>
            </a:r>
          </a:p>
        </p:txBody>
      </p:sp>
      <p:pic>
        <p:nvPicPr>
          <p:cNvPr id="17817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877888"/>
            <a:ext cx="78978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7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4124325"/>
            <a:ext cx="1676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5125" y="4927600"/>
          <a:ext cx="265113" cy="774700"/>
        </p:xfrm>
        <a:graphic>
          <a:graphicData uri="http://schemas.openxmlformats.org/drawingml/2006/table">
            <a:tbl>
              <a:tblPr/>
              <a:tblGrid>
                <a:gridCol w="265113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73163" y="4927600"/>
          <a:ext cx="265112" cy="774700"/>
        </p:xfrm>
        <a:graphic>
          <a:graphicData uri="http://schemas.openxmlformats.org/drawingml/2006/table">
            <a:tbl>
              <a:tblPr/>
              <a:tblGrid>
                <a:gridCol w="26511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12925" y="4943475"/>
          <a:ext cx="344488" cy="774700"/>
        </p:xfrm>
        <a:graphic>
          <a:graphicData uri="http://schemas.openxmlformats.org/drawingml/2006/table">
            <a:tbl>
              <a:tblPr/>
              <a:tblGrid>
                <a:gridCol w="344488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178204" name="TextBox 10"/>
          <p:cNvSpPr txBox="1">
            <a:spLocks noChangeArrowheads="1"/>
          </p:cNvSpPr>
          <p:nvPr/>
        </p:nvSpPr>
        <p:spPr bwMode="auto">
          <a:xfrm>
            <a:off x="727075" y="5111750"/>
            <a:ext cx="31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178205" name="TextBox 11"/>
          <p:cNvSpPr txBox="1">
            <a:spLocks noChangeArrowheads="1"/>
          </p:cNvSpPr>
          <p:nvPr/>
        </p:nvSpPr>
        <p:spPr bwMode="auto">
          <a:xfrm>
            <a:off x="1470025" y="5137150"/>
            <a:ext cx="31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78206" name="TextBox 29"/>
          <p:cNvSpPr txBox="1">
            <a:spLocks noChangeArrowheads="1"/>
          </p:cNvSpPr>
          <p:nvPr/>
        </p:nvSpPr>
        <p:spPr bwMode="auto">
          <a:xfrm>
            <a:off x="228600" y="3676650"/>
            <a:ext cx="2532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Example: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2D Transformations</a:t>
            </a:r>
          </a:p>
        </p:txBody>
      </p:sp>
      <p:pic>
        <p:nvPicPr>
          <p:cNvPr id="17920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877888"/>
            <a:ext cx="78978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4124325"/>
            <a:ext cx="1676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4788" y="3983038"/>
            <a:ext cx="2603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5125" y="4927600"/>
          <a:ext cx="265113" cy="774700"/>
        </p:xfrm>
        <a:graphic>
          <a:graphicData uri="http://schemas.openxmlformats.org/drawingml/2006/table">
            <a:tbl>
              <a:tblPr/>
              <a:tblGrid>
                <a:gridCol w="265113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73163" y="4927600"/>
          <a:ext cx="265112" cy="774700"/>
        </p:xfrm>
        <a:graphic>
          <a:graphicData uri="http://schemas.openxmlformats.org/drawingml/2006/table">
            <a:tbl>
              <a:tblPr/>
              <a:tblGrid>
                <a:gridCol w="26511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12925" y="4943475"/>
          <a:ext cx="344488" cy="774700"/>
        </p:xfrm>
        <a:graphic>
          <a:graphicData uri="http://schemas.openxmlformats.org/drawingml/2006/table">
            <a:tbl>
              <a:tblPr/>
              <a:tblGrid>
                <a:gridCol w="344488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179229" name="TextBox 10"/>
          <p:cNvSpPr txBox="1">
            <a:spLocks noChangeArrowheads="1"/>
          </p:cNvSpPr>
          <p:nvPr/>
        </p:nvSpPr>
        <p:spPr bwMode="auto">
          <a:xfrm>
            <a:off x="727075" y="5111750"/>
            <a:ext cx="31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179230" name="TextBox 11"/>
          <p:cNvSpPr txBox="1">
            <a:spLocks noChangeArrowheads="1"/>
          </p:cNvSpPr>
          <p:nvPr/>
        </p:nvSpPr>
        <p:spPr bwMode="auto">
          <a:xfrm>
            <a:off x="1470025" y="5137150"/>
            <a:ext cx="31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90838" y="5000625"/>
          <a:ext cx="265112" cy="774700"/>
        </p:xfrm>
        <a:graphic>
          <a:graphicData uri="http://schemas.openxmlformats.org/drawingml/2006/table">
            <a:tbl>
              <a:tblPr/>
              <a:tblGrid>
                <a:gridCol w="26511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959350" y="4992688"/>
          <a:ext cx="273050" cy="1111250"/>
        </p:xfrm>
        <a:graphic>
          <a:graphicData uri="http://schemas.openxmlformats.org/drawingml/2006/table">
            <a:tbl>
              <a:tblPr/>
              <a:tblGrid>
                <a:gridCol w="273050"/>
              </a:tblGrid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179249" name="TextBox 15"/>
          <p:cNvSpPr txBox="1">
            <a:spLocks noChangeArrowheads="1"/>
          </p:cNvSpPr>
          <p:nvPr/>
        </p:nvSpPr>
        <p:spPr bwMode="auto">
          <a:xfrm>
            <a:off x="3251200" y="5184775"/>
            <a:ext cx="32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792538" y="4991100"/>
          <a:ext cx="1008062" cy="742950"/>
        </p:xfrm>
        <a:graphic>
          <a:graphicData uri="http://schemas.openxmlformats.org/drawingml/2006/table">
            <a:tbl>
              <a:tblPr/>
              <a:tblGrid>
                <a:gridCol w="336550"/>
                <a:gridCol w="334962"/>
                <a:gridCol w="3365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179264" name="TextBox 18"/>
          <p:cNvSpPr txBox="1">
            <a:spLocks noChangeArrowheads="1"/>
          </p:cNvSpPr>
          <p:nvPr/>
        </p:nvSpPr>
        <p:spPr bwMode="auto">
          <a:xfrm>
            <a:off x="4762500" y="5097463"/>
            <a:ext cx="24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79265" name="TextBox 29"/>
          <p:cNvSpPr txBox="1">
            <a:spLocks noChangeArrowheads="1"/>
          </p:cNvSpPr>
          <p:nvPr/>
        </p:nvSpPr>
        <p:spPr bwMode="auto">
          <a:xfrm>
            <a:off x="228600" y="3676650"/>
            <a:ext cx="2532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Example: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2D Transformations</a:t>
            </a:r>
          </a:p>
        </p:txBody>
      </p:sp>
      <p:pic>
        <p:nvPicPr>
          <p:cNvPr id="18022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877888"/>
            <a:ext cx="78978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4124325"/>
            <a:ext cx="1676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4788" y="3983038"/>
            <a:ext cx="2603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9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3263" y="3698875"/>
            <a:ext cx="2946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5125" y="4927600"/>
          <a:ext cx="265113" cy="774700"/>
        </p:xfrm>
        <a:graphic>
          <a:graphicData uri="http://schemas.openxmlformats.org/drawingml/2006/table">
            <a:tbl>
              <a:tblPr/>
              <a:tblGrid>
                <a:gridCol w="265113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73163" y="4927600"/>
          <a:ext cx="265112" cy="774700"/>
        </p:xfrm>
        <a:graphic>
          <a:graphicData uri="http://schemas.openxmlformats.org/drawingml/2006/table">
            <a:tbl>
              <a:tblPr/>
              <a:tblGrid>
                <a:gridCol w="26511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12925" y="4943475"/>
          <a:ext cx="344488" cy="774700"/>
        </p:xfrm>
        <a:graphic>
          <a:graphicData uri="http://schemas.openxmlformats.org/drawingml/2006/table">
            <a:tbl>
              <a:tblPr/>
              <a:tblGrid>
                <a:gridCol w="344488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180254" name="TextBox 10"/>
          <p:cNvSpPr txBox="1">
            <a:spLocks noChangeArrowheads="1"/>
          </p:cNvSpPr>
          <p:nvPr/>
        </p:nvSpPr>
        <p:spPr bwMode="auto">
          <a:xfrm>
            <a:off x="727075" y="5111750"/>
            <a:ext cx="31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180255" name="TextBox 11"/>
          <p:cNvSpPr txBox="1">
            <a:spLocks noChangeArrowheads="1"/>
          </p:cNvSpPr>
          <p:nvPr/>
        </p:nvSpPr>
        <p:spPr bwMode="auto">
          <a:xfrm>
            <a:off x="1470025" y="5137150"/>
            <a:ext cx="31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90838" y="5000625"/>
          <a:ext cx="265112" cy="774700"/>
        </p:xfrm>
        <a:graphic>
          <a:graphicData uri="http://schemas.openxmlformats.org/drawingml/2006/table">
            <a:tbl>
              <a:tblPr/>
              <a:tblGrid>
                <a:gridCol w="26511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959350" y="4992688"/>
          <a:ext cx="273050" cy="1111250"/>
        </p:xfrm>
        <a:graphic>
          <a:graphicData uri="http://schemas.openxmlformats.org/drawingml/2006/table">
            <a:tbl>
              <a:tblPr/>
              <a:tblGrid>
                <a:gridCol w="273050"/>
              </a:tblGrid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180274" name="TextBox 15"/>
          <p:cNvSpPr txBox="1">
            <a:spLocks noChangeArrowheads="1"/>
          </p:cNvSpPr>
          <p:nvPr/>
        </p:nvSpPr>
        <p:spPr bwMode="auto">
          <a:xfrm>
            <a:off x="3251200" y="5184775"/>
            <a:ext cx="32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792538" y="4991100"/>
          <a:ext cx="1008062" cy="742950"/>
        </p:xfrm>
        <a:graphic>
          <a:graphicData uri="http://schemas.openxmlformats.org/drawingml/2006/table">
            <a:tbl>
              <a:tblPr/>
              <a:tblGrid>
                <a:gridCol w="336550"/>
                <a:gridCol w="334962"/>
                <a:gridCol w="3365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180289" name="TextBox 18"/>
          <p:cNvSpPr txBox="1">
            <a:spLocks noChangeArrowheads="1"/>
          </p:cNvSpPr>
          <p:nvPr/>
        </p:nvSpPr>
        <p:spPr bwMode="auto">
          <a:xfrm>
            <a:off x="4762500" y="5097463"/>
            <a:ext cx="24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.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981700" y="5127625"/>
          <a:ext cx="265113" cy="1162050"/>
        </p:xfrm>
        <a:graphic>
          <a:graphicData uri="http://schemas.openxmlformats.org/drawingml/2006/table">
            <a:tbl>
              <a:tblPr/>
              <a:tblGrid>
                <a:gridCol w="265113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8051800" y="5121275"/>
          <a:ext cx="265113" cy="1162050"/>
        </p:xfrm>
        <a:graphic>
          <a:graphicData uri="http://schemas.openxmlformats.org/drawingml/2006/table">
            <a:tbl>
              <a:tblPr/>
              <a:tblGrid>
                <a:gridCol w="265113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180310" name="TextBox 26"/>
          <p:cNvSpPr txBox="1">
            <a:spLocks noChangeArrowheads="1"/>
          </p:cNvSpPr>
          <p:nvPr/>
        </p:nvSpPr>
        <p:spPr bwMode="auto">
          <a:xfrm>
            <a:off x="6343650" y="5313363"/>
            <a:ext cx="31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884988" y="5119688"/>
          <a:ext cx="1008062" cy="1114425"/>
        </p:xfrm>
        <a:graphic>
          <a:graphicData uri="http://schemas.openxmlformats.org/drawingml/2006/table">
            <a:tbl>
              <a:tblPr/>
              <a:tblGrid>
                <a:gridCol w="334962"/>
                <a:gridCol w="336550"/>
                <a:gridCol w="3365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180329" name="TextBox 28"/>
          <p:cNvSpPr txBox="1">
            <a:spLocks noChangeArrowheads="1"/>
          </p:cNvSpPr>
          <p:nvPr/>
        </p:nvSpPr>
        <p:spPr bwMode="auto">
          <a:xfrm>
            <a:off x="7853363" y="5226050"/>
            <a:ext cx="249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80330" name="TextBox 29"/>
          <p:cNvSpPr txBox="1">
            <a:spLocks noChangeArrowheads="1"/>
          </p:cNvSpPr>
          <p:nvPr/>
        </p:nvSpPr>
        <p:spPr bwMode="auto">
          <a:xfrm>
            <a:off x="228600" y="3676650"/>
            <a:ext cx="2532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Example: translation</a:t>
            </a:r>
          </a:p>
        </p:txBody>
      </p:sp>
      <p:sp>
        <p:nvSpPr>
          <p:cNvPr id="180331" name="TextBox 22"/>
          <p:cNvSpPr txBox="1">
            <a:spLocks noChangeArrowheads="1"/>
          </p:cNvSpPr>
          <p:nvPr/>
        </p:nvSpPr>
        <p:spPr bwMode="auto">
          <a:xfrm>
            <a:off x="5399088" y="6373813"/>
            <a:ext cx="3713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Now we can chain transformations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33655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Translation and rotation, written in each set of coordinates</a:t>
            </a:r>
          </a:p>
        </p:txBody>
      </p:sp>
      <p:grpSp>
        <p:nvGrpSpPr>
          <p:cNvPr id="181254" name="Group 13"/>
          <p:cNvGrpSpPr>
            <a:grpSpLocks/>
          </p:cNvGrpSpPr>
          <p:nvPr/>
        </p:nvGrpSpPr>
        <p:grpSpPr bwMode="auto">
          <a:xfrm>
            <a:off x="166688" y="1727200"/>
            <a:ext cx="6015037" cy="1058863"/>
            <a:chOff x="0" y="1270"/>
            <a:chExt cx="3789" cy="667"/>
          </a:xfrm>
        </p:grpSpPr>
        <p:sp>
          <p:nvSpPr>
            <p:cNvPr id="181259" name="Text Box 4"/>
            <p:cNvSpPr txBox="1">
              <a:spLocks noChangeArrowheads="1"/>
            </p:cNvSpPr>
            <p:nvPr/>
          </p:nvSpPr>
          <p:spPr bwMode="auto">
            <a:xfrm>
              <a:off x="0" y="1270"/>
              <a:ext cx="25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Non-homogeneous coordinates</a:t>
              </a:r>
            </a:p>
          </p:txBody>
        </p:sp>
        <p:graphicFrame>
          <p:nvGraphicFramePr>
            <p:cNvPr id="181252" name="Object 4"/>
            <p:cNvGraphicFramePr>
              <a:graphicFrameLocks noChangeAspect="1"/>
            </p:cNvGraphicFramePr>
            <p:nvPr/>
          </p:nvGraphicFramePr>
          <p:xfrm>
            <a:off x="1750" y="1469"/>
            <a:ext cx="2039" cy="468"/>
          </p:xfrm>
          <a:graphic>
            <a:graphicData uri="http://schemas.openxmlformats.org/presentationml/2006/ole">
              <p:oleObj spid="_x0000_s181252" name="Equation" r:id="rId4" imgW="889000" imgH="203200" progId="Equation.3">
                <p:embed/>
              </p:oleObj>
            </a:graphicData>
          </a:graphic>
        </p:graphicFrame>
      </p:grpSp>
      <p:graphicFrame>
        <p:nvGraphicFramePr>
          <p:cNvPr id="251911" name="Object 2"/>
          <p:cNvGraphicFramePr>
            <a:graphicFrameLocks noChangeAspect="1"/>
          </p:cNvGraphicFramePr>
          <p:nvPr/>
        </p:nvGraphicFramePr>
        <p:xfrm>
          <a:off x="3100388" y="4167188"/>
          <a:ext cx="4138612" cy="2424112"/>
        </p:xfrm>
        <a:graphic>
          <a:graphicData uri="http://schemas.openxmlformats.org/presentationml/2006/ole">
            <p:oleObj spid="_x0000_s181250" name="Equation" r:id="rId5" imgW="1435100" imgH="838200" progId="Equation.3">
              <p:embed/>
            </p:oleObj>
          </a:graphicData>
        </a:graphic>
      </p:graphicFrame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4003675" y="4281488"/>
            <a:ext cx="2209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6365875" y="4129088"/>
            <a:ext cx="762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1914" name="Object 3"/>
          <p:cNvGraphicFramePr>
            <a:graphicFrameLocks noChangeAspect="1"/>
          </p:cNvGraphicFramePr>
          <p:nvPr/>
        </p:nvGraphicFramePr>
        <p:xfrm>
          <a:off x="2841625" y="3262313"/>
          <a:ext cx="2405063" cy="741362"/>
        </p:xfrm>
        <a:graphic>
          <a:graphicData uri="http://schemas.openxmlformats.org/presentationml/2006/ole">
            <p:oleObj spid="_x0000_s181251" name="Equation" r:id="rId6" imgW="660400" imgH="203200" progId="Equation.3">
              <p:embed/>
            </p:oleObj>
          </a:graphicData>
        </a:graphic>
      </p:graphicFrame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242888" y="2911475"/>
            <a:ext cx="3424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Homogeneous coordinates</a:t>
            </a:r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1995488" y="4587875"/>
            <a:ext cx="92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where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2" grpId="0" animBg="1"/>
      <p:bldP spid="251913" grpId="0" animBg="1"/>
      <p:bldP spid="251916" grpId="0"/>
      <p:bldP spid="2519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7"/>
          <p:cNvSpPr>
            <a:spLocks noChangeArrowheads="1"/>
          </p:cNvSpPr>
          <p:nvPr/>
        </p:nvSpPr>
        <p:spPr bwMode="auto">
          <a:xfrm rot="5400000" flipH="1">
            <a:off x="838200" y="4114800"/>
            <a:ext cx="2819400" cy="1295400"/>
          </a:xfrm>
          <a:prstGeom prst="parallelogram">
            <a:avLst>
              <a:gd name="adj" fmla="val 5441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Pinhole camera geometry:</a:t>
            </a:r>
            <a:br>
              <a:rPr lang="en-US" sz="4000" smtClean="0">
                <a:ea typeface="ＭＳ Ｐゴシック" pitchFamily="34" charset="-128"/>
              </a:rPr>
            </a:br>
            <a:r>
              <a:rPr lang="en-US" sz="4000" smtClean="0">
                <a:ea typeface="ＭＳ Ｐゴシック" pitchFamily="34" charset="-128"/>
              </a:rPr>
              <a:t>Distant objects are smaller</a:t>
            </a:r>
          </a:p>
        </p:txBody>
      </p:sp>
      <p:sp>
        <p:nvSpPr>
          <p:cNvPr id="27651" name="Line 5"/>
          <p:cNvSpPr>
            <a:spLocks noChangeShapeType="1"/>
          </p:cNvSpPr>
          <p:nvPr/>
        </p:nvSpPr>
        <p:spPr bwMode="auto">
          <a:xfrm>
            <a:off x="2362200" y="44196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Line 8"/>
          <p:cNvSpPr>
            <a:spLocks noChangeShapeType="1"/>
          </p:cNvSpPr>
          <p:nvPr/>
        </p:nvSpPr>
        <p:spPr bwMode="auto">
          <a:xfrm flipV="1">
            <a:off x="5791200" y="3352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 flipV="1">
            <a:off x="7239000" y="3352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10"/>
          <p:cNvSpPr>
            <a:spLocks noChangeShapeType="1"/>
          </p:cNvSpPr>
          <p:nvPr/>
        </p:nvSpPr>
        <p:spPr bwMode="auto">
          <a:xfrm flipH="1">
            <a:off x="2133600" y="3352800"/>
            <a:ext cx="3657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auto">
          <a:xfrm flipH="1">
            <a:off x="2209800" y="3352800"/>
            <a:ext cx="5029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Oval 12"/>
          <p:cNvSpPr>
            <a:spLocks noChangeArrowheads="1"/>
          </p:cNvSpPr>
          <p:nvPr/>
        </p:nvSpPr>
        <p:spPr bwMode="auto">
          <a:xfrm>
            <a:off x="3962400" y="4343400"/>
            <a:ext cx="76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13"/>
          <p:cNvSpPr>
            <a:spLocks noChangeShapeType="1"/>
          </p:cNvSpPr>
          <p:nvPr/>
        </p:nvSpPr>
        <p:spPr bwMode="auto">
          <a:xfrm>
            <a:off x="2286000" y="4419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4"/>
          <p:cNvSpPr>
            <a:spLocks noChangeShapeType="1"/>
          </p:cNvSpPr>
          <p:nvPr/>
        </p:nvSpPr>
        <p:spPr bwMode="auto">
          <a:xfrm>
            <a:off x="2209800" y="4419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338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Translation and rotation</a:t>
            </a: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228600" y="2022475"/>
            <a:ext cx="3530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Let’s write</a:t>
            </a: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as a single matrix equation:</a:t>
            </a:r>
          </a:p>
        </p:txBody>
      </p:sp>
      <p:graphicFrame>
        <p:nvGraphicFramePr>
          <p:cNvPr id="203780" name="Object 2"/>
          <p:cNvGraphicFramePr>
            <a:graphicFrameLocks noChangeAspect="1"/>
          </p:cNvGraphicFramePr>
          <p:nvPr/>
        </p:nvGraphicFramePr>
        <p:xfrm>
          <a:off x="2030413" y="2027238"/>
          <a:ext cx="3238500" cy="742950"/>
        </p:xfrm>
        <a:graphic>
          <a:graphicData uri="http://schemas.openxmlformats.org/presentationml/2006/ole">
            <p:oleObj spid="_x0000_s183298" name="Equation" r:id="rId4" imgW="889000" imgH="20320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47713" y="3908425"/>
            <a:ext cx="5861050" cy="2644775"/>
            <a:chOff x="941" y="2462"/>
            <a:chExt cx="3692" cy="1666"/>
          </a:xfrm>
        </p:grpSpPr>
        <p:graphicFrame>
          <p:nvGraphicFramePr>
            <p:cNvPr id="183308" name="Object 12"/>
            <p:cNvGraphicFramePr>
              <a:graphicFrameLocks noChangeAspect="1"/>
            </p:cNvGraphicFramePr>
            <p:nvPr/>
          </p:nvGraphicFramePr>
          <p:xfrm>
            <a:off x="941" y="2462"/>
            <a:ext cx="3692" cy="1666"/>
          </p:xfrm>
          <a:graphic>
            <a:graphicData uri="http://schemas.openxmlformats.org/presentationml/2006/ole">
              <p:oleObj spid="_x0000_s183308" name="Equation" r:id="rId5" imgW="2032000" imgH="914400" progId="Equation.3">
                <p:embed/>
              </p:oleObj>
            </a:graphicData>
          </a:graphic>
        </p:graphicFrame>
        <p:sp>
          <p:nvSpPr>
            <p:cNvPr id="183331" name="Rectangle 7"/>
            <p:cNvSpPr>
              <a:spLocks noChangeArrowheads="1"/>
            </p:cNvSpPr>
            <p:nvPr/>
          </p:nvSpPr>
          <p:spPr bwMode="auto">
            <a:xfrm>
              <a:off x="1872" y="2640"/>
              <a:ext cx="139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32" name="Rectangle 8"/>
            <p:cNvSpPr>
              <a:spLocks noChangeArrowheads="1"/>
            </p:cNvSpPr>
            <p:nvPr/>
          </p:nvSpPr>
          <p:spPr bwMode="auto">
            <a:xfrm>
              <a:off x="3408" y="2544"/>
              <a:ext cx="480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3312" name="Group 34"/>
          <p:cNvGrpSpPr>
            <a:grpSpLocks/>
          </p:cNvGrpSpPr>
          <p:nvPr/>
        </p:nvGrpSpPr>
        <p:grpSpPr bwMode="auto">
          <a:xfrm>
            <a:off x="6096000" y="1371600"/>
            <a:ext cx="2743200" cy="2895600"/>
            <a:chOff x="3840" y="864"/>
            <a:chExt cx="1728" cy="1824"/>
          </a:xfrm>
        </p:grpSpPr>
        <p:graphicFrame>
          <p:nvGraphicFramePr>
            <p:cNvPr id="183300" name="Object 4"/>
            <p:cNvGraphicFramePr>
              <a:graphicFrameLocks noChangeAspect="1"/>
            </p:cNvGraphicFramePr>
            <p:nvPr/>
          </p:nvGraphicFramePr>
          <p:xfrm>
            <a:off x="4448" y="1700"/>
            <a:ext cx="1120" cy="988"/>
          </p:xfrm>
          <a:graphic>
            <a:graphicData uri="http://schemas.openxmlformats.org/presentationml/2006/ole">
              <p:oleObj spid="_x0000_s183300" name="Image" r:id="rId6" imgW="6374603" imgH="5625397" progId="">
                <p:embed/>
              </p:oleObj>
            </a:graphicData>
          </a:graphic>
        </p:graphicFrame>
        <p:grpSp>
          <p:nvGrpSpPr>
            <p:cNvPr id="183315" name="Group 31"/>
            <p:cNvGrpSpPr>
              <a:grpSpLocks/>
            </p:cNvGrpSpPr>
            <p:nvPr/>
          </p:nvGrpSpPr>
          <p:grpSpPr bwMode="auto">
            <a:xfrm>
              <a:off x="3840" y="864"/>
              <a:ext cx="1120" cy="1200"/>
              <a:chOff x="4160" y="864"/>
              <a:chExt cx="1120" cy="1200"/>
            </a:xfrm>
          </p:grpSpPr>
          <p:grpSp>
            <p:nvGrpSpPr>
              <p:cNvPr id="183317" name="Group 11"/>
              <p:cNvGrpSpPr>
                <a:grpSpLocks/>
              </p:cNvGrpSpPr>
              <p:nvPr/>
            </p:nvGrpSpPr>
            <p:grpSpPr bwMode="auto">
              <a:xfrm>
                <a:off x="4160" y="864"/>
                <a:ext cx="1120" cy="1200"/>
                <a:chOff x="288" y="1968"/>
                <a:chExt cx="2016" cy="2160"/>
              </a:xfrm>
            </p:grpSpPr>
            <p:sp>
              <p:nvSpPr>
                <p:cNvPr id="183328" name="Line 12"/>
                <p:cNvSpPr>
                  <a:spLocks noChangeShapeType="1"/>
                </p:cNvSpPr>
                <p:nvPr/>
              </p:nvSpPr>
              <p:spPr bwMode="auto">
                <a:xfrm>
                  <a:off x="1104" y="1968"/>
                  <a:ext cx="0" cy="12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2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88" y="3264"/>
                  <a:ext cx="816" cy="8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30" name="Line 14"/>
                <p:cNvSpPr>
                  <a:spLocks noChangeShapeType="1"/>
                </p:cNvSpPr>
                <p:nvPr/>
              </p:nvSpPr>
              <p:spPr bwMode="auto">
                <a:xfrm>
                  <a:off x="1104" y="3264"/>
                  <a:ext cx="12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83305" name="Object 9"/>
                <p:cNvGraphicFramePr>
                  <a:graphicFrameLocks noChangeAspect="1"/>
                </p:cNvGraphicFramePr>
                <p:nvPr/>
              </p:nvGraphicFramePr>
              <p:xfrm>
                <a:off x="844" y="2016"/>
                <a:ext cx="260" cy="412"/>
              </p:xfrm>
              <a:graphic>
                <a:graphicData uri="http://schemas.openxmlformats.org/presentationml/2006/ole">
                  <p:oleObj spid="_x0000_s183305" name="Equation" r:id="rId7" imgW="152280" imgH="241200" progId="Equation.3">
                    <p:embed/>
                  </p:oleObj>
                </a:graphicData>
              </a:graphic>
            </p:graphicFrame>
            <p:graphicFrame>
              <p:nvGraphicFramePr>
                <p:cNvPr id="183306" name="Object 10"/>
                <p:cNvGraphicFramePr>
                  <a:graphicFrameLocks noChangeAspect="1"/>
                </p:cNvGraphicFramePr>
                <p:nvPr/>
              </p:nvGraphicFramePr>
              <p:xfrm>
                <a:off x="1953" y="3236"/>
                <a:ext cx="303" cy="412"/>
              </p:xfrm>
              <a:graphic>
                <a:graphicData uri="http://schemas.openxmlformats.org/presentationml/2006/ole">
                  <p:oleObj spid="_x0000_s183306" name="Equation" r:id="rId8" imgW="177480" imgH="241200" progId="Equation.3">
                    <p:embed/>
                  </p:oleObj>
                </a:graphicData>
              </a:graphic>
            </p:graphicFrame>
            <p:graphicFrame>
              <p:nvGraphicFramePr>
                <p:cNvPr id="183307" name="Object 11"/>
                <p:cNvGraphicFramePr>
                  <a:graphicFrameLocks noChangeAspect="1"/>
                </p:cNvGraphicFramePr>
                <p:nvPr/>
              </p:nvGraphicFramePr>
              <p:xfrm>
                <a:off x="560" y="3716"/>
                <a:ext cx="304" cy="412"/>
              </p:xfrm>
              <a:graphic>
                <a:graphicData uri="http://schemas.openxmlformats.org/presentationml/2006/ole">
                  <p:oleObj spid="_x0000_s183307" name="Equation" r:id="rId9" imgW="177480" imgH="241200" progId="Equation.3">
                    <p:embed/>
                  </p:oleObj>
                </a:graphicData>
              </a:graphic>
            </p:graphicFrame>
          </p:grpSp>
          <p:grpSp>
            <p:nvGrpSpPr>
              <p:cNvPr id="183318" name="Group 18"/>
              <p:cNvGrpSpPr>
                <a:grpSpLocks/>
              </p:cNvGrpSpPr>
              <p:nvPr/>
            </p:nvGrpSpPr>
            <p:grpSpPr bwMode="auto">
              <a:xfrm>
                <a:off x="4958" y="1059"/>
                <a:ext cx="159" cy="368"/>
                <a:chOff x="1728" y="2081"/>
                <a:chExt cx="287" cy="663"/>
              </a:xfrm>
            </p:grpSpPr>
            <p:sp>
              <p:nvSpPr>
                <p:cNvPr id="183326" name="Oval 19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32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805" y="2081"/>
                  <a:ext cx="210" cy="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3200"/>
                </a:p>
              </p:txBody>
            </p:sp>
          </p:grpSp>
          <p:grpSp>
            <p:nvGrpSpPr>
              <p:cNvPr id="183319" name="Group 21"/>
              <p:cNvGrpSpPr>
                <a:grpSpLocks/>
              </p:cNvGrpSpPr>
              <p:nvPr/>
            </p:nvGrpSpPr>
            <p:grpSpPr bwMode="auto">
              <a:xfrm>
                <a:off x="4332" y="1193"/>
                <a:ext cx="725" cy="578"/>
                <a:chOff x="597" y="2320"/>
                <a:chExt cx="1306" cy="1040"/>
              </a:xfrm>
            </p:grpSpPr>
            <p:sp>
              <p:nvSpPr>
                <p:cNvPr id="18332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104" y="2400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21" name="Line 23"/>
                <p:cNvSpPr>
                  <a:spLocks noChangeShapeType="1"/>
                </p:cNvSpPr>
                <p:nvPr/>
              </p:nvSpPr>
              <p:spPr bwMode="auto">
                <a:xfrm>
                  <a:off x="1776" y="2448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2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960" y="2448"/>
                  <a:ext cx="76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23" name="Rectangle 25"/>
                <p:cNvSpPr>
                  <a:spLocks noChangeArrowheads="1"/>
                </p:cNvSpPr>
                <p:nvPr/>
              </p:nvSpPr>
              <p:spPr bwMode="auto">
                <a:xfrm>
                  <a:off x="1104" y="2400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324" name="Rectangle 26"/>
                <p:cNvSpPr>
                  <a:spLocks noChangeArrowheads="1"/>
                </p:cNvSpPr>
                <p:nvPr/>
              </p:nvSpPr>
              <p:spPr bwMode="auto">
                <a:xfrm>
                  <a:off x="1680" y="2928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325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008" y="312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83302" name="Object 6"/>
                <p:cNvGraphicFramePr>
                  <a:graphicFrameLocks noChangeAspect="1"/>
                </p:cNvGraphicFramePr>
                <p:nvPr/>
              </p:nvGraphicFramePr>
              <p:xfrm>
                <a:off x="783" y="2320"/>
                <a:ext cx="330" cy="277"/>
              </p:xfrm>
              <a:graphic>
                <a:graphicData uri="http://schemas.openxmlformats.org/presentationml/2006/ole">
                  <p:oleObj spid="_x0000_s183302" name="Equation" r:id="rId10" imgW="241300" imgH="203200" progId="Equation.3">
                    <p:embed/>
                  </p:oleObj>
                </a:graphicData>
              </a:graphic>
            </p:graphicFrame>
            <p:graphicFrame>
              <p:nvGraphicFramePr>
                <p:cNvPr id="183303" name="Object 7"/>
                <p:cNvGraphicFramePr>
                  <a:graphicFrameLocks noChangeAspect="1"/>
                </p:cNvGraphicFramePr>
                <p:nvPr/>
              </p:nvGraphicFramePr>
              <p:xfrm>
                <a:off x="597" y="2995"/>
                <a:ext cx="344" cy="326"/>
              </p:xfrm>
              <a:graphic>
                <a:graphicData uri="http://schemas.openxmlformats.org/presentationml/2006/ole">
                  <p:oleObj spid="_x0000_s183303" name="Equation" r:id="rId11" imgW="24130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183304" name="Object 8"/>
                <p:cNvGraphicFramePr>
                  <a:graphicFrameLocks noChangeAspect="1"/>
                </p:cNvGraphicFramePr>
                <p:nvPr/>
              </p:nvGraphicFramePr>
              <p:xfrm>
                <a:off x="1505" y="3004"/>
                <a:ext cx="398" cy="356"/>
              </p:xfrm>
              <a:graphic>
                <a:graphicData uri="http://schemas.openxmlformats.org/presentationml/2006/ole">
                  <p:oleObj spid="_x0000_s183304" name="Equation" r:id="rId12" imgW="241300" imgH="215900" progId="Equation.3">
                    <p:embed/>
                  </p:oleObj>
                </a:graphicData>
              </a:graphic>
            </p:graphicFrame>
          </p:grpSp>
        </p:grpSp>
        <p:sp>
          <p:nvSpPr>
            <p:cNvPr id="183316" name="Line 32"/>
            <p:cNvSpPr>
              <a:spLocks noChangeShapeType="1"/>
            </p:cNvSpPr>
            <p:nvPr/>
          </p:nvSpPr>
          <p:spPr bwMode="auto">
            <a:xfrm>
              <a:off x="4320" y="1584"/>
              <a:ext cx="672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3301" name="Object 5"/>
            <p:cNvGraphicFramePr>
              <a:graphicFrameLocks noChangeAspect="1"/>
            </p:cNvGraphicFramePr>
            <p:nvPr/>
          </p:nvGraphicFramePr>
          <p:xfrm>
            <a:off x="4565" y="1996"/>
            <a:ext cx="229" cy="244"/>
          </p:xfrm>
          <a:graphic>
            <a:graphicData uri="http://schemas.openxmlformats.org/presentationml/2006/ole">
              <p:oleObj spid="_x0000_s183301" name="Equation" r:id="rId13" imgW="190500" imgH="203200" progId="Equation.3">
                <p:embed/>
              </p:oleObj>
            </a:graphicData>
          </a:graphic>
        </p:graphicFrame>
      </p:grpSp>
      <p:sp>
        <p:nvSpPr>
          <p:cNvPr id="203811" name="Text Box 35"/>
          <p:cNvSpPr txBox="1">
            <a:spLocks noChangeArrowheads="1"/>
          </p:cNvSpPr>
          <p:nvPr/>
        </p:nvSpPr>
        <p:spPr bwMode="auto">
          <a:xfrm>
            <a:off x="0" y="990600"/>
            <a:ext cx="312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“as described in the coordinates of frame B”</a:t>
            </a:r>
          </a:p>
        </p:txBody>
      </p:sp>
      <p:sp>
        <p:nvSpPr>
          <p:cNvPr id="203812" name="Line 36"/>
          <p:cNvSpPr>
            <a:spLocks noChangeShapeType="1"/>
          </p:cNvSpPr>
          <p:nvPr/>
        </p:nvSpPr>
        <p:spPr bwMode="auto">
          <a:xfrm>
            <a:off x="1676400" y="1752600"/>
            <a:ext cx="2286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7467600" y="1706563"/>
          <a:ext cx="304800" cy="427037"/>
        </p:xfrm>
        <a:graphic>
          <a:graphicData uri="http://schemas.openxmlformats.org/presentationml/2006/ole">
            <p:oleObj spid="_x0000_s183299" name="Equation" r:id="rId14" imgW="127000" imgH="177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autoUpdateAnimBg="0"/>
      <p:bldP spid="203811" grpId="0"/>
      <p:bldP spid="2038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Camera calibration</a:t>
            </a:r>
          </a:p>
        </p:txBody>
      </p:sp>
      <p:sp>
        <p:nvSpPr>
          <p:cNvPr id="185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ea typeface="ＭＳ Ｐゴシック" pitchFamily="34" charset="-128"/>
              </a:rPr>
              <a:t>Use the camera to tell you things about the world: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Relationship between coordinates in the world and coordinates in the image:  </a:t>
            </a:r>
            <a:r>
              <a:rPr lang="en-US" i="1" smtClean="0">
                <a:ea typeface="ＭＳ Ｐゴシック" pitchFamily="34" charset="-128"/>
              </a:rPr>
              <a:t>geometric camera calibration, see </a:t>
            </a:r>
            <a:r>
              <a:rPr lang="en-US" smtClean="0">
                <a:ea typeface="ＭＳ Ｐゴシック" pitchFamily="34" charset="-128"/>
              </a:rPr>
              <a:t>Szeliski, section 5.2, 5.3 for references</a:t>
            </a:r>
            <a:endParaRPr lang="en-US" i="1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(Relationship between intensities in the world and intensities in the image: </a:t>
            </a:r>
            <a:r>
              <a:rPr lang="en-US" i="1" smtClean="0">
                <a:ea typeface="ＭＳ Ｐゴシック" pitchFamily="34" charset="-128"/>
              </a:rPr>
              <a:t>photometric image formation</a:t>
            </a:r>
            <a:r>
              <a:rPr lang="en-US" smtClean="0">
                <a:ea typeface="ＭＳ Ｐゴシック" pitchFamily="34" charset="-128"/>
              </a:rPr>
              <a:t>, see Szeliski, sect. 2.2.)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Intrinsic parameters:  from idealized world coordinates to pixel values</a:t>
            </a:r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533400" y="990600"/>
          <a:ext cx="7038975" cy="3590925"/>
        </p:xfrm>
        <a:graphic>
          <a:graphicData uri="http://schemas.openxmlformats.org/presentationml/2006/ole">
            <p:oleObj spid="_x0000_s187394" name="Image" r:id="rId4" imgW="9384127" imgH="4787302" progId="">
              <p:embed/>
            </p:oleObj>
          </a:graphicData>
        </a:graphic>
      </p:graphicFrame>
      <p:sp>
        <p:nvSpPr>
          <p:cNvPr id="187397" name="Text Box 4"/>
          <p:cNvSpPr txBox="1">
            <a:spLocks noChangeArrowheads="1"/>
          </p:cNvSpPr>
          <p:nvPr/>
        </p:nvSpPr>
        <p:spPr bwMode="auto">
          <a:xfrm>
            <a:off x="0" y="358140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Forsyth&amp;Ponce</a:t>
            </a:r>
          </a:p>
        </p:txBody>
      </p:sp>
      <p:grpSp>
        <p:nvGrpSpPr>
          <p:cNvPr id="187398" name="Group 5"/>
          <p:cNvGrpSpPr>
            <a:grpSpLocks/>
          </p:cNvGrpSpPr>
          <p:nvPr/>
        </p:nvGrpSpPr>
        <p:grpSpPr bwMode="auto">
          <a:xfrm>
            <a:off x="457200" y="4114800"/>
            <a:ext cx="4800600" cy="2133600"/>
            <a:chOff x="288" y="2592"/>
            <a:chExt cx="3024" cy="1344"/>
          </a:xfrm>
        </p:grpSpPr>
        <p:graphicFrame>
          <p:nvGraphicFramePr>
            <p:cNvPr id="187395" name="Object 3"/>
            <p:cNvGraphicFramePr>
              <a:graphicFrameLocks noChangeAspect="1"/>
            </p:cNvGraphicFramePr>
            <p:nvPr/>
          </p:nvGraphicFramePr>
          <p:xfrm>
            <a:off x="2416" y="2592"/>
            <a:ext cx="896" cy="1344"/>
          </p:xfrm>
          <a:graphic>
            <a:graphicData uri="http://schemas.openxmlformats.org/presentationml/2006/ole">
              <p:oleObj spid="_x0000_s187395" name="Equation" r:id="rId5" imgW="507960" imgH="761760" progId="Equation.3">
                <p:embed/>
              </p:oleObj>
            </a:graphicData>
          </a:graphic>
        </p:graphicFrame>
        <p:sp>
          <p:nvSpPr>
            <p:cNvPr id="187399" name="Text Box 7"/>
            <p:cNvSpPr txBox="1">
              <a:spLocks noChangeArrowheads="1"/>
            </p:cNvSpPr>
            <p:nvPr/>
          </p:nvSpPr>
          <p:spPr bwMode="auto">
            <a:xfrm>
              <a:off x="288" y="2832"/>
              <a:ext cx="18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Perspective projection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Intrinsic parameters</a:t>
            </a:r>
          </a:p>
        </p:txBody>
      </p:sp>
      <p:sp>
        <p:nvSpPr>
          <p:cNvPr id="1894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189442" name="Object 2"/>
          <p:cNvGraphicFramePr>
            <a:graphicFrameLocks noChangeAspect="1"/>
          </p:cNvGraphicFramePr>
          <p:nvPr/>
        </p:nvGraphicFramePr>
        <p:xfrm>
          <a:off x="533400" y="838200"/>
          <a:ext cx="7038975" cy="3590925"/>
        </p:xfrm>
        <a:graphic>
          <a:graphicData uri="http://schemas.openxmlformats.org/presentationml/2006/ole">
            <p:oleObj spid="_x0000_s189442" name="Image" r:id="rId4" imgW="9384127" imgH="4787302" progId="">
              <p:embed/>
            </p:oleObj>
          </a:graphicData>
        </a:graphic>
      </p:graphicFrame>
      <p:graphicFrame>
        <p:nvGraphicFramePr>
          <p:cNvPr id="189443" name="Object 3"/>
          <p:cNvGraphicFramePr>
            <a:graphicFrameLocks noChangeAspect="1"/>
          </p:cNvGraphicFramePr>
          <p:nvPr/>
        </p:nvGraphicFramePr>
        <p:xfrm>
          <a:off x="3835400" y="4114800"/>
          <a:ext cx="1422400" cy="2133600"/>
        </p:xfrm>
        <a:graphic>
          <a:graphicData uri="http://schemas.openxmlformats.org/presentationml/2006/ole">
            <p:oleObj spid="_x0000_s189443" name="Equation" r:id="rId5" imgW="507960" imgH="761760" progId="Equation.3">
              <p:embed/>
            </p:oleObj>
          </a:graphicData>
        </a:graphic>
      </p:graphicFrame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297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But “pixels” are in some arbitrary spatial units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Intrinsic parameters</a:t>
            </a:r>
          </a:p>
        </p:txBody>
      </p:sp>
      <p:sp>
        <p:nvSpPr>
          <p:cNvPr id="191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191490" name="Object 2"/>
          <p:cNvGraphicFramePr>
            <a:graphicFrameLocks noChangeAspect="1"/>
          </p:cNvGraphicFramePr>
          <p:nvPr/>
        </p:nvGraphicFramePr>
        <p:xfrm>
          <a:off x="533400" y="838200"/>
          <a:ext cx="7038975" cy="3590925"/>
        </p:xfrm>
        <a:graphic>
          <a:graphicData uri="http://schemas.openxmlformats.org/presentationml/2006/ole">
            <p:oleObj spid="_x0000_s191490" name="Image" r:id="rId4" imgW="9384127" imgH="4787302" progId="">
              <p:embed/>
            </p:oleObj>
          </a:graphicData>
        </a:graphic>
      </p:graphicFrame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3817938" y="4114800"/>
          <a:ext cx="1457325" cy="2133600"/>
        </p:xfrm>
        <a:graphic>
          <a:graphicData uri="http://schemas.openxmlformats.org/presentationml/2006/ole">
            <p:oleObj spid="_x0000_s191491" name="Equation" r:id="rId5" imgW="520560" imgH="761760" progId="Equation.3">
              <p:embed/>
            </p:oleObj>
          </a:graphicData>
        </a:graphic>
      </p:graphicFrame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Maybe pixels are not square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Intrinsic parameters</a:t>
            </a:r>
          </a:p>
        </p:txBody>
      </p:sp>
      <p:sp>
        <p:nvSpPr>
          <p:cNvPr id="193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193538" name="Object 2"/>
          <p:cNvGraphicFramePr>
            <a:graphicFrameLocks noChangeAspect="1"/>
          </p:cNvGraphicFramePr>
          <p:nvPr/>
        </p:nvGraphicFramePr>
        <p:xfrm>
          <a:off x="533400" y="838200"/>
          <a:ext cx="7038975" cy="3590925"/>
        </p:xfrm>
        <a:graphic>
          <a:graphicData uri="http://schemas.openxmlformats.org/presentationml/2006/ole">
            <p:oleObj spid="_x0000_s193538" name="Image" r:id="rId4" imgW="9384127" imgH="4787302" progId="">
              <p:embed/>
            </p:oleObj>
          </a:graphicData>
        </a:graphic>
      </p:graphicFrame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3444875" y="4114800"/>
          <a:ext cx="2203450" cy="2133600"/>
        </p:xfrm>
        <a:graphic>
          <a:graphicData uri="http://schemas.openxmlformats.org/presentationml/2006/ole">
            <p:oleObj spid="_x0000_s193539" name="Equation" r:id="rId5" imgW="787320" imgH="761760" progId="Equation.3">
              <p:embed/>
            </p:oleObj>
          </a:graphicData>
        </a:graphic>
      </p:graphicFrame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297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We don’t know the origin of our camera pixel coordinates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Intrinsic parameters</a:t>
            </a:r>
          </a:p>
        </p:txBody>
      </p:sp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533400" y="838200"/>
          <a:ext cx="7038975" cy="3590925"/>
        </p:xfrm>
        <a:graphic>
          <a:graphicData uri="http://schemas.openxmlformats.org/presentationml/2006/ole">
            <p:oleObj spid="_x0000_s195586" name="Image" r:id="rId4" imgW="9384127" imgH="4787302" progId="">
              <p:embed/>
            </p:oleObj>
          </a:graphicData>
        </a:graphic>
      </p:graphicFrame>
      <p:graphicFrame>
        <p:nvGraphicFramePr>
          <p:cNvPr id="544773" name="Object 3"/>
          <p:cNvGraphicFramePr>
            <a:graphicFrameLocks noChangeAspect="1"/>
          </p:cNvGraphicFramePr>
          <p:nvPr/>
        </p:nvGraphicFramePr>
        <p:xfrm>
          <a:off x="1592263" y="4500563"/>
          <a:ext cx="5722937" cy="2205037"/>
        </p:xfrm>
        <a:graphic>
          <a:graphicData uri="http://schemas.openxmlformats.org/presentationml/2006/ole">
            <p:oleObj spid="_x0000_s195587" name="Equation" r:id="rId5" imgW="2044440" imgH="787320" progId="Equation.3">
              <p:embed/>
            </p:oleObj>
          </a:graphicData>
        </a:graphic>
      </p:graphicFrame>
      <p:sp>
        <p:nvSpPr>
          <p:cNvPr id="195595" name="Text Box 6"/>
          <p:cNvSpPr txBox="1">
            <a:spLocks noChangeArrowheads="1"/>
          </p:cNvSpPr>
          <p:nvPr/>
        </p:nvSpPr>
        <p:spPr bwMode="auto">
          <a:xfrm>
            <a:off x="228600" y="41148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May be skew between camera pixel axes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24200" y="2368550"/>
            <a:ext cx="2514600" cy="1600200"/>
            <a:chOff x="1968" y="2352"/>
            <a:chExt cx="2304" cy="1632"/>
          </a:xfrm>
        </p:grpSpPr>
        <p:graphicFrame>
          <p:nvGraphicFramePr>
            <p:cNvPr id="195589" name="Object 5"/>
            <p:cNvGraphicFramePr>
              <a:graphicFrameLocks noChangeAspect="1"/>
            </p:cNvGraphicFramePr>
            <p:nvPr/>
          </p:nvGraphicFramePr>
          <p:xfrm>
            <a:off x="1968" y="2352"/>
            <a:ext cx="1074" cy="762"/>
          </p:xfrm>
          <a:graphic>
            <a:graphicData uri="http://schemas.openxmlformats.org/presentationml/2006/ole">
              <p:oleObj spid="_x0000_s195589" name="Equation" r:id="rId6" imgW="609480" imgH="431640" progId="Equation.3">
                <p:embed/>
              </p:oleObj>
            </a:graphicData>
          </a:graphic>
        </p:graphicFrame>
        <p:sp>
          <p:nvSpPr>
            <p:cNvPr id="195597" name="Line 11"/>
            <p:cNvSpPr>
              <a:spLocks noChangeShapeType="1"/>
            </p:cNvSpPr>
            <p:nvPr/>
          </p:nvSpPr>
          <p:spPr bwMode="auto">
            <a:xfrm>
              <a:off x="3061" y="240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8" name="Line 12"/>
            <p:cNvSpPr>
              <a:spLocks noChangeShapeType="1"/>
            </p:cNvSpPr>
            <p:nvPr/>
          </p:nvSpPr>
          <p:spPr bwMode="auto">
            <a:xfrm flipH="1">
              <a:off x="3061" y="2400"/>
              <a:ext cx="288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9" name="Line 13"/>
            <p:cNvSpPr>
              <a:spLocks noChangeShapeType="1"/>
            </p:cNvSpPr>
            <p:nvPr/>
          </p:nvSpPr>
          <p:spPr bwMode="auto">
            <a:xfrm flipH="1">
              <a:off x="3061" y="331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5590" name="Object 6"/>
            <p:cNvGraphicFramePr>
              <a:graphicFrameLocks noChangeAspect="1"/>
            </p:cNvGraphicFramePr>
            <p:nvPr/>
          </p:nvGraphicFramePr>
          <p:xfrm>
            <a:off x="3202" y="2976"/>
            <a:ext cx="206" cy="288"/>
          </p:xfrm>
          <a:graphic>
            <a:graphicData uri="http://schemas.openxmlformats.org/presentationml/2006/ole">
              <p:oleObj spid="_x0000_s195590" name="Equation" r:id="rId7" imgW="126720" imgH="177480" progId="Equation.3">
                <p:embed/>
              </p:oleObj>
            </a:graphicData>
          </a:graphic>
        </p:graphicFrame>
        <p:graphicFrame>
          <p:nvGraphicFramePr>
            <p:cNvPr id="195591" name="Object 7"/>
            <p:cNvGraphicFramePr>
              <a:graphicFrameLocks noChangeAspect="1"/>
            </p:cNvGraphicFramePr>
            <p:nvPr/>
          </p:nvGraphicFramePr>
          <p:xfrm>
            <a:off x="2533" y="3222"/>
            <a:ext cx="1097" cy="762"/>
          </p:xfrm>
          <a:graphic>
            <a:graphicData uri="http://schemas.openxmlformats.org/presentationml/2006/ole">
              <p:oleObj spid="_x0000_s195591" name="Equation" r:id="rId8" imgW="622080" imgH="431640" progId="Equation.3">
                <p:embed/>
              </p:oleObj>
            </a:graphicData>
          </a:graphic>
        </p:graphicFrame>
        <p:sp>
          <p:nvSpPr>
            <p:cNvPr id="195600" name="Line 16"/>
            <p:cNvSpPr>
              <a:spLocks noChangeShapeType="1"/>
            </p:cNvSpPr>
            <p:nvPr/>
          </p:nvSpPr>
          <p:spPr bwMode="auto">
            <a:xfrm>
              <a:off x="3216" y="283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5592" name="Object 8"/>
            <p:cNvGraphicFramePr>
              <a:graphicFrameLocks noChangeAspect="1"/>
            </p:cNvGraphicFramePr>
            <p:nvPr/>
          </p:nvGraphicFramePr>
          <p:xfrm>
            <a:off x="2208" y="2352"/>
            <a:ext cx="1141" cy="762"/>
          </p:xfrm>
          <a:graphic>
            <a:graphicData uri="http://schemas.openxmlformats.org/presentationml/2006/ole">
              <p:oleObj spid="_x0000_s195592" name="Equation" r:id="rId9" imgW="647640" imgH="431640" progId="Equation.3">
                <p:embed/>
              </p:oleObj>
            </a:graphicData>
          </a:graphic>
        </p:graphicFrame>
        <p:sp>
          <p:nvSpPr>
            <p:cNvPr id="195601" name="Line 18"/>
            <p:cNvSpPr>
              <a:spLocks noChangeShapeType="1"/>
            </p:cNvSpPr>
            <p:nvPr/>
          </p:nvSpPr>
          <p:spPr bwMode="auto">
            <a:xfrm>
              <a:off x="3216" y="283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2" name="Line 19"/>
            <p:cNvSpPr>
              <a:spLocks noChangeShapeType="1"/>
            </p:cNvSpPr>
            <p:nvPr/>
          </p:nvSpPr>
          <p:spPr bwMode="auto">
            <a:xfrm>
              <a:off x="3072" y="331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5593" name="Object 9"/>
            <p:cNvGraphicFramePr>
              <a:graphicFrameLocks noChangeAspect="1"/>
            </p:cNvGraphicFramePr>
            <p:nvPr/>
          </p:nvGraphicFramePr>
          <p:xfrm>
            <a:off x="2628" y="2790"/>
            <a:ext cx="1164" cy="762"/>
          </p:xfrm>
          <a:graphic>
            <a:graphicData uri="http://schemas.openxmlformats.org/presentationml/2006/ole">
              <p:oleObj spid="_x0000_s195593" name="Equation" r:id="rId10" imgW="660240" imgH="431640" progId="Equation.3">
                <p:embed/>
              </p:oleObj>
            </a:graphicData>
          </a:graphic>
        </p:graphicFrame>
      </p:grpSp>
      <p:graphicFrame>
        <p:nvGraphicFramePr>
          <p:cNvPr id="544789" name="Object 4"/>
          <p:cNvGraphicFramePr>
            <a:graphicFrameLocks noChangeAspect="1"/>
          </p:cNvGraphicFramePr>
          <p:nvPr/>
        </p:nvGraphicFramePr>
        <p:xfrm>
          <a:off x="4267200" y="3435350"/>
          <a:ext cx="3200400" cy="755650"/>
        </p:xfrm>
        <a:graphic>
          <a:graphicData uri="http://schemas.openxmlformats.org/presentationml/2006/ole">
            <p:oleObj spid="_x0000_s195588" name="Equation" r:id="rId11" imgW="182880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251" name="Object 2"/>
          <p:cNvGraphicFramePr>
            <a:graphicFrameLocks noChangeAspect="1"/>
          </p:cNvGraphicFramePr>
          <p:nvPr/>
        </p:nvGraphicFramePr>
        <p:xfrm>
          <a:off x="3514725" y="5970588"/>
          <a:ext cx="4440238" cy="546100"/>
        </p:xfrm>
        <a:graphic>
          <a:graphicData uri="http://schemas.openxmlformats.org/presentationml/2006/ole">
            <p:oleObj spid="_x0000_s197634" name="Equation" r:id="rId4" imgW="1651000" imgH="203200" progId="Equation.3">
              <p:embed/>
            </p:oleObj>
          </a:graphicData>
        </a:graphic>
      </p:graphicFrame>
      <p:sp>
        <p:nvSpPr>
          <p:cNvPr id="1976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3810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Intrinsic parameters, homogeneous coordinates</a:t>
            </a:r>
          </a:p>
        </p:txBody>
      </p:sp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533400" y="838200"/>
          <a:ext cx="5181600" cy="2643188"/>
        </p:xfrm>
        <a:graphic>
          <a:graphicData uri="http://schemas.openxmlformats.org/presentationml/2006/ole">
            <p:oleObj spid="_x0000_s197635" name="Image" r:id="rId5" imgW="9384127" imgH="4787302" progId="">
              <p:embed/>
            </p:oleObj>
          </a:graphicData>
        </a:graphic>
      </p:graphicFrame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4267200" y="2133600"/>
          <a:ext cx="3581400" cy="1379538"/>
        </p:xfrm>
        <a:graphic>
          <a:graphicData uri="http://schemas.openxmlformats.org/presentationml/2006/ole">
            <p:oleObj spid="_x0000_s197636" name="Equation" r:id="rId6" imgW="2044440" imgH="787320" progId="Equation.3">
              <p:embed/>
            </p:oleObj>
          </a:graphicData>
        </a:graphic>
      </p:graphicFrame>
      <p:graphicFrame>
        <p:nvGraphicFramePr>
          <p:cNvPr id="394246" name="Object 5"/>
          <p:cNvGraphicFramePr>
            <a:graphicFrameLocks noChangeAspect="1"/>
          </p:cNvGraphicFramePr>
          <p:nvPr/>
        </p:nvGraphicFramePr>
        <p:xfrm>
          <a:off x="3336925" y="3611563"/>
          <a:ext cx="4868863" cy="2185987"/>
        </p:xfrm>
        <a:graphic>
          <a:graphicData uri="http://schemas.openxmlformats.org/presentationml/2006/ole">
            <p:oleObj spid="_x0000_s197637" name="Equation" r:id="rId7" imgW="1981200" imgH="889000" progId="Equation.3">
              <p:embed/>
            </p:oleObj>
          </a:graphicData>
        </a:graphic>
      </p:graphicFrame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212725" y="3394075"/>
            <a:ext cx="4102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Using homogenous coordinates,</a:t>
            </a:r>
          </a:p>
          <a:p>
            <a:r>
              <a:rPr lang="en-US">
                <a:solidFill>
                  <a:schemeClr val="accent2"/>
                </a:solidFill>
              </a:rPr>
              <a:t>we can write this as:</a:t>
            </a:r>
          </a:p>
        </p:txBody>
      </p:sp>
      <p:sp>
        <p:nvSpPr>
          <p:cNvPr id="394248" name="Text Box 8"/>
          <p:cNvSpPr txBox="1">
            <a:spLocks noChangeArrowheads="1"/>
          </p:cNvSpPr>
          <p:nvPr/>
        </p:nvSpPr>
        <p:spPr bwMode="auto">
          <a:xfrm>
            <a:off x="0" y="50292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or:</a:t>
            </a:r>
          </a:p>
        </p:txBody>
      </p:sp>
      <p:sp>
        <p:nvSpPr>
          <p:cNvPr id="394252" name="Text Box 12"/>
          <p:cNvSpPr txBox="1">
            <a:spLocks noChangeArrowheads="1"/>
          </p:cNvSpPr>
          <p:nvPr/>
        </p:nvSpPr>
        <p:spPr bwMode="auto">
          <a:xfrm>
            <a:off x="4848225" y="6400800"/>
            <a:ext cx="307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 camera-based coords</a:t>
            </a:r>
          </a:p>
        </p:txBody>
      </p:sp>
      <p:sp>
        <p:nvSpPr>
          <p:cNvPr id="394253" name="Text Box 13"/>
          <p:cNvSpPr txBox="1">
            <a:spLocks noChangeArrowheads="1"/>
          </p:cNvSpPr>
          <p:nvPr/>
        </p:nvSpPr>
        <p:spPr bwMode="auto">
          <a:xfrm>
            <a:off x="1143000" y="6019800"/>
            <a:ext cx="124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 pixels</a:t>
            </a:r>
          </a:p>
        </p:txBody>
      </p:sp>
      <p:sp>
        <p:nvSpPr>
          <p:cNvPr id="394254" name="Line 14"/>
          <p:cNvSpPr>
            <a:spLocks noChangeShapeType="1"/>
          </p:cNvSpPr>
          <p:nvPr/>
        </p:nvSpPr>
        <p:spPr bwMode="auto">
          <a:xfrm flipV="1">
            <a:off x="6934200" y="6172200"/>
            <a:ext cx="8382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4256" name="Line 16"/>
          <p:cNvSpPr>
            <a:spLocks noChangeShapeType="1"/>
          </p:cNvSpPr>
          <p:nvPr/>
        </p:nvSpPr>
        <p:spPr bwMode="auto">
          <a:xfrm>
            <a:off x="2286000" y="6248400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7" grpId="0" autoUpdateAnimBg="0"/>
      <p:bldP spid="394248" grpId="0" autoUpdateAnimBg="0"/>
      <p:bldP spid="394252" grpId="0"/>
      <p:bldP spid="394253" grpId="0"/>
      <p:bldP spid="394254" grpId="0" animBg="1"/>
      <p:bldP spid="3942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Extrinsic parameters:  translation and rotation of camera frame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88963" y="2178050"/>
            <a:ext cx="8326437" cy="903288"/>
            <a:chOff x="371" y="983"/>
            <a:chExt cx="5245" cy="569"/>
          </a:xfrm>
        </p:grpSpPr>
        <p:graphicFrame>
          <p:nvGraphicFramePr>
            <p:cNvPr id="199683" name="Object 3"/>
            <p:cNvGraphicFramePr>
              <a:graphicFrameLocks noChangeAspect="1"/>
            </p:cNvGraphicFramePr>
            <p:nvPr/>
          </p:nvGraphicFramePr>
          <p:xfrm>
            <a:off x="371" y="983"/>
            <a:ext cx="1713" cy="372"/>
          </p:xfrm>
          <a:graphic>
            <a:graphicData uri="http://schemas.openxmlformats.org/presentationml/2006/ole">
              <p:oleObj spid="_x0000_s199683" name="Equation" r:id="rId4" imgW="939800" imgH="203200" progId="Equation.3">
                <p:embed/>
              </p:oleObj>
            </a:graphicData>
          </a:graphic>
        </p:graphicFrame>
        <p:sp>
          <p:nvSpPr>
            <p:cNvPr id="199691" name="Text Box 4"/>
            <p:cNvSpPr txBox="1">
              <a:spLocks noChangeArrowheads="1"/>
            </p:cNvSpPr>
            <p:nvPr/>
          </p:nvSpPr>
          <p:spPr bwMode="auto">
            <a:xfrm>
              <a:off x="3981" y="1034"/>
              <a:ext cx="163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Non-homogeneous coordinates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41338" y="3454400"/>
            <a:ext cx="8378825" cy="1844675"/>
            <a:chOff x="341" y="2176"/>
            <a:chExt cx="5278" cy="1162"/>
          </a:xfrm>
        </p:grpSpPr>
        <p:grpSp>
          <p:nvGrpSpPr>
            <p:cNvPr id="199687" name="Group 13"/>
            <p:cNvGrpSpPr>
              <a:grpSpLocks/>
            </p:cNvGrpSpPr>
            <p:nvPr/>
          </p:nvGrpSpPr>
          <p:grpSpPr bwMode="auto">
            <a:xfrm>
              <a:off x="341" y="2176"/>
              <a:ext cx="5278" cy="1162"/>
              <a:chOff x="341" y="2176"/>
              <a:chExt cx="5278" cy="1162"/>
            </a:xfrm>
          </p:grpSpPr>
          <p:sp>
            <p:nvSpPr>
              <p:cNvPr id="199690" name="Text Box 7"/>
              <p:cNvSpPr txBox="1">
                <a:spLocks noChangeArrowheads="1"/>
              </p:cNvSpPr>
              <p:nvPr/>
            </p:nvSpPr>
            <p:spPr bwMode="auto">
              <a:xfrm>
                <a:off x="3984" y="2271"/>
                <a:ext cx="163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Homogeneous coordinates</a:t>
                </a:r>
              </a:p>
            </p:txBody>
          </p:sp>
          <p:graphicFrame>
            <p:nvGraphicFramePr>
              <p:cNvPr id="199682" name="Object 2"/>
              <p:cNvGraphicFramePr>
                <a:graphicFrameLocks noChangeAspect="1"/>
              </p:cNvGraphicFramePr>
              <p:nvPr/>
            </p:nvGraphicFramePr>
            <p:xfrm>
              <a:off x="341" y="2176"/>
              <a:ext cx="2467" cy="1162"/>
            </p:xfrm>
            <a:graphic>
              <a:graphicData uri="http://schemas.openxmlformats.org/presentationml/2006/ole">
                <p:oleObj spid="_x0000_s199682" name="Equation" r:id="rId5" imgW="1892300" imgH="889000" progId="Equation.3">
                  <p:embed/>
                </p:oleObj>
              </a:graphicData>
            </a:graphic>
          </p:graphicFrame>
        </p:grpSp>
        <p:sp>
          <p:nvSpPr>
            <p:cNvPr id="199688" name="Rectangle 14"/>
            <p:cNvSpPr>
              <a:spLocks noChangeArrowheads="1"/>
            </p:cNvSpPr>
            <p:nvPr/>
          </p:nvSpPr>
          <p:spPr bwMode="auto">
            <a:xfrm>
              <a:off x="912" y="2256"/>
              <a:ext cx="96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89" name="Rectangle 15"/>
            <p:cNvSpPr>
              <a:spLocks noChangeArrowheads="1"/>
            </p:cNvSpPr>
            <p:nvPr/>
          </p:nvSpPr>
          <p:spPr bwMode="auto">
            <a:xfrm>
              <a:off x="2016" y="2256"/>
              <a:ext cx="336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6858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Combining extrinsic and intrinsic calibration parameters, in homogeneous coordinates</a:t>
            </a:r>
          </a:p>
        </p:txBody>
      </p:sp>
      <p:sp>
        <p:nvSpPr>
          <p:cNvPr id="201736" name="Text Box 3"/>
          <p:cNvSpPr txBox="1">
            <a:spLocks noChangeArrowheads="1"/>
          </p:cNvSpPr>
          <p:nvPr/>
        </p:nvSpPr>
        <p:spPr bwMode="auto">
          <a:xfrm>
            <a:off x="0" y="6491288"/>
            <a:ext cx="161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Forsyth&amp;Ponce</a:t>
            </a:r>
          </a:p>
        </p:txBody>
      </p:sp>
      <p:graphicFrame>
        <p:nvGraphicFramePr>
          <p:cNvPr id="269317" name="Object 2"/>
          <p:cNvGraphicFramePr>
            <a:graphicFrameLocks noChangeAspect="1"/>
          </p:cNvGraphicFramePr>
          <p:nvPr/>
        </p:nvGraphicFramePr>
        <p:xfrm>
          <a:off x="2955925" y="4919663"/>
          <a:ext cx="3792538" cy="684212"/>
        </p:xfrm>
        <a:graphic>
          <a:graphicData uri="http://schemas.openxmlformats.org/presentationml/2006/ole">
            <p:oleObj spid="_x0000_s201730" name="Equation" r:id="rId4" imgW="1409700" imgH="254000" progId="Equation.3">
              <p:embed/>
            </p:oleObj>
          </a:graphicData>
        </a:graphic>
      </p:graphicFrame>
      <p:graphicFrame>
        <p:nvGraphicFramePr>
          <p:cNvPr id="201731" name="Object 3"/>
          <p:cNvGraphicFramePr>
            <a:graphicFrameLocks noChangeAspect="1"/>
          </p:cNvGraphicFramePr>
          <p:nvPr/>
        </p:nvGraphicFramePr>
        <p:xfrm>
          <a:off x="3405188" y="1855788"/>
          <a:ext cx="2084387" cy="547687"/>
        </p:xfrm>
        <a:graphic>
          <a:graphicData uri="http://schemas.openxmlformats.org/presentationml/2006/ole">
            <p:oleObj spid="_x0000_s201731" name="Equation" r:id="rId5" imgW="774700" imgH="203200" progId="Equation.3">
              <p:embed/>
            </p:oleObj>
          </a:graphicData>
        </a:graphic>
      </p:graphicFrame>
      <p:graphicFrame>
        <p:nvGraphicFramePr>
          <p:cNvPr id="269319" name="Object 4"/>
          <p:cNvGraphicFramePr>
            <a:graphicFrameLocks noChangeAspect="1"/>
          </p:cNvGraphicFramePr>
          <p:nvPr/>
        </p:nvGraphicFramePr>
        <p:xfrm>
          <a:off x="2835275" y="6054725"/>
          <a:ext cx="2185988" cy="546100"/>
        </p:xfrm>
        <a:graphic>
          <a:graphicData uri="http://schemas.openxmlformats.org/presentationml/2006/ole">
            <p:oleObj spid="_x0000_s201732" name="Equation" r:id="rId6" imgW="812800" imgH="203200" progId="Equation.3">
              <p:embed/>
            </p:oleObj>
          </a:graphicData>
        </a:graphic>
      </p:graphicFrame>
      <p:sp>
        <p:nvSpPr>
          <p:cNvPr id="201737" name="Line 8"/>
          <p:cNvSpPr>
            <a:spLocks noChangeShapeType="1"/>
          </p:cNvSpPr>
          <p:nvPr/>
        </p:nvSpPr>
        <p:spPr bwMode="auto">
          <a:xfrm>
            <a:off x="1066800" y="4572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8" name="Text Box 9"/>
          <p:cNvSpPr txBox="1">
            <a:spLocks noChangeArrowheads="1"/>
          </p:cNvSpPr>
          <p:nvPr/>
        </p:nvSpPr>
        <p:spPr bwMode="auto">
          <a:xfrm>
            <a:off x="7259638" y="1641475"/>
            <a:ext cx="1198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Intrinsic</a:t>
            </a:r>
          </a:p>
        </p:txBody>
      </p:sp>
      <p:sp>
        <p:nvSpPr>
          <p:cNvPr id="201739" name="Text Box 10"/>
          <p:cNvSpPr txBox="1">
            <a:spLocks noChangeArrowheads="1"/>
          </p:cNvSpPr>
          <p:nvPr/>
        </p:nvSpPr>
        <p:spPr bwMode="auto">
          <a:xfrm>
            <a:off x="7239000" y="3200400"/>
            <a:ext cx="128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Extrinsic</a:t>
            </a:r>
          </a:p>
        </p:txBody>
      </p:sp>
      <p:grpSp>
        <p:nvGrpSpPr>
          <p:cNvPr id="201740" name="Group 23"/>
          <p:cNvGrpSpPr>
            <a:grpSpLocks/>
          </p:cNvGrpSpPr>
          <p:nvPr/>
        </p:nvGrpSpPr>
        <p:grpSpPr bwMode="auto">
          <a:xfrm>
            <a:off x="2857500" y="2617788"/>
            <a:ext cx="3914775" cy="1843087"/>
            <a:chOff x="1800" y="1649"/>
            <a:chExt cx="2466" cy="1161"/>
          </a:xfrm>
        </p:grpSpPr>
        <p:graphicFrame>
          <p:nvGraphicFramePr>
            <p:cNvPr id="201734" name="Object 6"/>
            <p:cNvGraphicFramePr>
              <a:graphicFrameLocks noChangeAspect="1"/>
            </p:cNvGraphicFramePr>
            <p:nvPr/>
          </p:nvGraphicFramePr>
          <p:xfrm>
            <a:off x="1800" y="1649"/>
            <a:ext cx="2466" cy="1161"/>
          </p:xfrm>
          <a:graphic>
            <a:graphicData uri="http://schemas.openxmlformats.org/presentationml/2006/ole">
              <p:oleObj spid="_x0000_s201734" name="Equation" r:id="rId7" imgW="1892300" imgH="889000" progId="Equation.3">
                <p:embed/>
              </p:oleObj>
            </a:graphicData>
          </a:graphic>
        </p:graphicFrame>
        <p:sp>
          <p:nvSpPr>
            <p:cNvPr id="201754" name="Rectangle 21"/>
            <p:cNvSpPr>
              <a:spLocks noChangeArrowheads="1"/>
            </p:cNvSpPr>
            <p:nvPr/>
          </p:nvSpPr>
          <p:spPr bwMode="auto">
            <a:xfrm>
              <a:off x="2448" y="1728"/>
              <a:ext cx="96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55" name="Rectangle 22"/>
            <p:cNvSpPr>
              <a:spLocks noChangeArrowheads="1"/>
            </p:cNvSpPr>
            <p:nvPr/>
          </p:nvSpPr>
          <p:spPr bwMode="auto">
            <a:xfrm>
              <a:off x="3552" y="1728"/>
              <a:ext cx="336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858000" y="2225675"/>
            <a:ext cx="2730500" cy="822325"/>
            <a:chOff x="4320" y="1402"/>
            <a:chExt cx="1720" cy="518"/>
          </a:xfrm>
        </p:grpSpPr>
        <p:sp>
          <p:nvSpPr>
            <p:cNvPr id="201752" name="Text Box 24"/>
            <p:cNvSpPr txBox="1">
              <a:spLocks noChangeArrowheads="1"/>
            </p:cNvSpPr>
            <p:nvPr/>
          </p:nvSpPr>
          <p:spPr bwMode="auto">
            <a:xfrm>
              <a:off x="4560" y="1402"/>
              <a:ext cx="148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World coordinates</a:t>
              </a:r>
            </a:p>
          </p:txBody>
        </p:sp>
        <p:sp>
          <p:nvSpPr>
            <p:cNvPr id="201753" name="Line 25"/>
            <p:cNvSpPr>
              <a:spLocks noChangeShapeType="1"/>
            </p:cNvSpPr>
            <p:nvPr/>
          </p:nvSpPr>
          <p:spPr bwMode="auto">
            <a:xfrm flipH="1">
              <a:off x="4320" y="1584"/>
              <a:ext cx="288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838200" y="2133600"/>
            <a:ext cx="4648200" cy="1219200"/>
            <a:chOff x="528" y="1344"/>
            <a:chExt cx="2928" cy="768"/>
          </a:xfrm>
        </p:grpSpPr>
        <p:sp>
          <p:nvSpPr>
            <p:cNvPr id="201749" name="Text Box 28"/>
            <p:cNvSpPr txBox="1">
              <a:spLocks noChangeArrowheads="1"/>
            </p:cNvSpPr>
            <p:nvPr/>
          </p:nvSpPr>
          <p:spPr bwMode="auto">
            <a:xfrm>
              <a:off x="528" y="1594"/>
              <a:ext cx="148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Camera coordinates</a:t>
              </a:r>
            </a:p>
          </p:txBody>
        </p:sp>
        <p:sp>
          <p:nvSpPr>
            <p:cNvPr id="201750" name="Line 29"/>
            <p:cNvSpPr>
              <a:spLocks noChangeShapeType="1"/>
            </p:cNvSpPr>
            <p:nvPr/>
          </p:nvSpPr>
          <p:spPr bwMode="auto">
            <a:xfrm>
              <a:off x="1536" y="1968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51" name="Line 30"/>
            <p:cNvSpPr>
              <a:spLocks noChangeShapeType="1"/>
            </p:cNvSpPr>
            <p:nvPr/>
          </p:nvSpPr>
          <p:spPr bwMode="auto">
            <a:xfrm flipV="1">
              <a:off x="1536" y="1344"/>
              <a:ext cx="1920" cy="62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22300" y="1676400"/>
            <a:ext cx="2349500" cy="457200"/>
            <a:chOff x="392" y="1056"/>
            <a:chExt cx="1480" cy="288"/>
          </a:xfrm>
        </p:grpSpPr>
        <p:sp>
          <p:nvSpPr>
            <p:cNvPr id="201747" name="Text Box 31"/>
            <p:cNvSpPr txBox="1">
              <a:spLocks noChangeArrowheads="1"/>
            </p:cNvSpPr>
            <p:nvPr/>
          </p:nvSpPr>
          <p:spPr bwMode="auto">
            <a:xfrm>
              <a:off x="392" y="1056"/>
              <a:ext cx="1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pixels</a:t>
              </a:r>
            </a:p>
          </p:txBody>
        </p:sp>
        <p:sp>
          <p:nvSpPr>
            <p:cNvPr id="201748" name="Line 32"/>
            <p:cNvSpPr>
              <a:spLocks noChangeShapeType="1"/>
            </p:cNvSpPr>
            <p:nvPr/>
          </p:nvSpPr>
          <p:spPr bwMode="auto">
            <a:xfrm>
              <a:off x="912" y="1200"/>
              <a:ext cx="912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4114800" y="5486400"/>
            <a:ext cx="2286000" cy="609600"/>
            <a:chOff x="2592" y="3456"/>
            <a:chExt cx="1440" cy="384"/>
          </a:xfrm>
        </p:grpSpPr>
        <p:sp>
          <p:nvSpPr>
            <p:cNvPr id="201745" name="AutoShape 35"/>
            <p:cNvSpPr>
              <a:spLocks/>
            </p:cNvSpPr>
            <p:nvPr/>
          </p:nvSpPr>
          <p:spPr bwMode="auto">
            <a:xfrm rot="-5400000">
              <a:off x="3240" y="2808"/>
              <a:ext cx="144" cy="144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6" name="Line 36"/>
            <p:cNvSpPr>
              <a:spLocks noChangeShapeType="1"/>
            </p:cNvSpPr>
            <p:nvPr/>
          </p:nvSpPr>
          <p:spPr bwMode="auto">
            <a:xfrm flipV="1">
              <a:off x="2736" y="3600"/>
              <a:ext cx="576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4648200" y="5486400"/>
          <a:ext cx="1131888" cy="231775"/>
        </p:xfrm>
        <a:graphic>
          <a:graphicData uri="http://schemas.openxmlformats.org/presentationml/2006/ole">
            <p:oleObj spid="_x0000_s201733" name="Equation" r:id="rId8" imgW="622300" imgH="1270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6"/>
          <p:cNvGrpSpPr>
            <a:grpSpLocks/>
          </p:cNvGrpSpPr>
          <p:nvPr/>
        </p:nvGrpSpPr>
        <p:grpSpPr bwMode="auto">
          <a:xfrm>
            <a:off x="5222875" y="2549525"/>
            <a:ext cx="774700" cy="1176338"/>
            <a:chOff x="3315397" y="5522367"/>
            <a:chExt cx="774949" cy="1176877"/>
          </a:xfrm>
        </p:grpSpPr>
        <p:sp>
          <p:nvSpPr>
            <p:cNvPr id="39" name="Freeform 38"/>
            <p:cNvSpPr>
              <a:spLocks noChangeArrowheads="1"/>
            </p:cNvSpPr>
            <p:nvPr/>
          </p:nvSpPr>
          <p:spPr bwMode="auto">
            <a:xfrm>
              <a:off x="3315397" y="5522367"/>
              <a:ext cx="774949" cy="1176877"/>
            </a:xfrm>
            <a:custGeom>
              <a:avLst/>
              <a:gdLst>
                <a:gd name="T0" fmla="*/ 77553 w 774949"/>
                <a:gd name="T1" fmla="*/ 372192 h 1176877"/>
                <a:gd name="T2" fmla="*/ 58165 w 774949"/>
                <a:gd name="T3" fmla="*/ 343107 h 1176877"/>
                <a:gd name="T4" fmla="*/ 48471 w 774949"/>
                <a:gd name="T5" fmla="*/ 314022 h 1176877"/>
                <a:gd name="T6" fmla="*/ 19388 w 774949"/>
                <a:gd name="T7" fmla="*/ 304327 h 1176877"/>
                <a:gd name="T8" fmla="*/ 0 w 774949"/>
                <a:gd name="T9" fmla="*/ 236462 h 1176877"/>
                <a:gd name="T10" fmla="*/ 9694 w 774949"/>
                <a:gd name="T11" fmla="*/ 120122 h 1176877"/>
                <a:gd name="T12" fmla="*/ 19388 w 774949"/>
                <a:gd name="T13" fmla="*/ 91037 h 1176877"/>
                <a:gd name="T14" fmla="*/ 48471 w 774949"/>
                <a:gd name="T15" fmla="*/ 71647 h 1176877"/>
                <a:gd name="T16" fmla="*/ 77553 w 774949"/>
                <a:gd name="T17" fmla="*/ 42562 h 1176877"/>
                <a:gd name="T18" fmla="*/ 106635 w 774949"/>
                <a:gd name="T19" fmla="*/ 32867 h 1176877"/>
                <a:gd name="T20" fmla="*/ 222965 w 774949"/>
                <a:gd name="T21" fmla="*/ 3782 h 1176877"/>
                <a:gd name="T22" fmla="*/ 319907 w 774949"/>
                <a:gd name="T23" fmla="*/ 23172 h 1176877"/>
                <a:gd name="T24" fmla="*/ 368377 w 774949"/>
                <a:gd name="T25" fmla="*/ 71647 h 1176877"/>
                <a:gd name="T26" fmla="*/ 397460 w 774949"/>
                <a:gd name="T27" fmla="*/ 91037 h 1176877"/>
                <a:gd name="T28" fmla="*/ 387766 w 774949"/>
                <a:gd name="T29" fmla="*/ 284937 h 1176877"/>
                <a:gd name="T30" fmla="*/ 378071 w 774949"/>
                <a:gd name="T31" fmla="*/ 314022 h 1176877"/>
                <a:gd name="T32" fmla="*/ 348989 w 774949"/>
                <a:gd name="T33" fmla="*/ 323717 h 1176877"/>
                <a:gd name="T34" fmla="*/ 329601 w 774949"/>
                <a:gd name="T35" fmla="*/ 352802 h 1176877"/>
                <a:gd name="T36" fmla="*/ 310212 w 774949"/>
                <a:gd name="T37" fmla="*/ 372192 h 1176877"/>
                <a:gd name="T38" fmla="*/ 329601 w 774949"/>
                <a:gd name="T39" fmla="*/ 517617 h 1176877"/>
                <a:gd name="T40" fmla="*/ 339295 w 774949"/>
                <a:gd name="T41" fmla="*/ 488532 h 1176877"/>
                <a:gd name="T42" fmla="*/ 329601 w 774949"/>
                <a:gd name="T43" fmla="*/ 459447 h 1176877"/>
                <a:gd name="T44" fmla="*/ 407154 w 774949"/>
                <a:gd name="T45" fmla="*/ 478837 h 1176877"/>
                <a:gd name="T46" fmla="*/ 416848 w 774949"/>
                <a:gd name="T47" fmla="*/ 507922 h 1176877"/>
                <a:gd name="T48" fmla="*/ 445930 w 774949"/>
                <a:gd name="T49" fmla="*/ 527312 h 1176877"/>
                <a:gd name="T50" fmla="*/ 465319 w 774949"/>
                <a:gd name="T51" fmla="*/ 585482 h 1176877"/>
                <a:gd name="T52" fmla="*/ 475013 w 774949"/>
                <a:gd name="T53" fmla="*/ 721212 h 1176877"/>
                <a:gd name="T54" fmla="*/ 523484 w 774949"/>
                <a:gd name="T55" fmla="*/ 779382 h 1176877"/>
                <a:gd name="T56" fmla="*/ 630119 w 774949"/>
                <a:gd name="T57" fmla="*/ 808467 h 1176877"/>
                <a:gd name="T58" fmla="*/ 659202 w 774949"/>
                <a:gd name="T59" fmla="*/ 856942 h 1176877"/>
                <a:gd name="T60" fmla="*/ 697978 w 774949"/>
                <a:gd name="T61" fmla="*/ 915112 h 1176877"/>
                <a:gd name="T62" fmla="*/ 717366 w 774949"/>
                <a:gd name="T63" fmla="*/ 944197 h 1176877"/>
                <a:gd name="T64" fmla="*/ 746449 w 774949"/>
                <a:gd name="T65" fmla="*/ 963587 h 1176877"/>
                <a:gd name="T66" fmla="*/ 717366 w 774949"/>
                <a:gd name="T67" fmla="*/ 1147792 h 1176877"/>
                <a:gd name="T68" fmla="*/ 688284 w 774949"/>
                <a:gd name="T69" fmla="*/ 1167182 h 1176877"/>
                <a:gd name="T70" fmla="*/ 659202 w 774949"/>
                <a:gd name="T71" fmla="*/ 1176877 h 1176877"/>
                <a:gd name="T72" fmla="*/ 620425 w 774949"/>
                <a:gd name="T73" fmla="*/ 1118707 h 1176877"/>
                <a:gd name="T74" fmla="*/ 591343 w 774949"/>
                <a:gd name="T75" fmla="*/ 1012062 h 1176877"/>
                <a:gd name="T76" fmla="*/ 571954 w 774949"/>
                <a:gd name="T77" fmla="*/ 992672 h 1176877"/>
                <a:gd name="T78" fmla="*/ 552566 w 774949"/>
                <a:gd name="T79" fmla="*/ 963587 h 1176877"/>
                <a:gd name="T80" fmla="*/ 523484 w 774949"/>
                <a:gd name="T81" fmla="*/ 944197 h 1176877"/>
                <a:gd name="T82" fmla="*/ 504095 w 774949"/>
                <a:gd name="T83" fmla="*/ 915112 h 1176877"/>
                <a:gd name="T84" fmla="*/ 387766 w 774949"/>
                <a:gd name="T85" fmla="*/ 895722 h 1176877"/>
                <a:gd name="T86" fmla="*/ 222965 w 774949"/>
                <a:gd name="T87" fmla="*/ 876332 h 1176877"/>
                <a:gd name="T88" fmla="*/ 184189 w 774949"/>
                <a:gd name="T89" fmla="*/ 856942 h 1176877"/>
                <a:gd name="T90" fmla="*/ 174494 w 774949"/>
                <a:gd name="T91" fmla="*/ 827857 h 1176877"/>
                <a:gd name="T92" fmla="*/ 145412 w 774949"/>
                <a:gd name="T93" fmla="*/ 789077 h 1176877"/>
                <a:gd name="T94" fmla="*/ 96941 w 774949"/>
                <a:gd name="T95" fmla="*/ 721212 h 1176877"/>
                <a:gd name="T96" fmla="*/ 87247 w 774949"/>
                <a:gd name="T97" fmla="*/ 682432 h 1176877"/>
                <a:gd name="T98" fmla="*/ 77553 w 774949"/>
                <a:gd name="T99" fmla="*/ 633957 h 1176877"/>
                <a:gd name="T100" fmla="*/ 58165 w 774949"/>
                <a:gd name="T101" fmla="*/ 604872 h 1176877"/>
                <a:gd name="T102" fmla="*/ 77553 w 774949"/>
                <a:gd name="T103" fmla="*/ 372192 h 11768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74949"/>
                <a:gd name="T157" fmla="*/ 0 h 1176877"/>
                <a:gd name="T158" fmla="*/ 774949 w 774949"/>
                <a:gd name="T159" fmla="*/ 1176877 h 11768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74949" h="1176877">
                  <a:moveTo>
                    <a:pt x="77553" y="372192"/>
                  </a:moveTo>
                  <a:cubicBezTo>
                    <a:pt x="77553" y="328565"/>
                    <a:pt x="63375" y="353529"/>
                    <a:pt x="58165" y="343107"/>
                  </a:cubicBezTo>
                  <a:cubicBezTo>
                    <a:pt x="53595" y="333966"/>
                    <a:pt x="55697" y="321248"/>
                    <a:pt x="48471" y="314022"/>
                  </a:cubicBezTo>
                  <a:cubicBezTo>
                    <a:pt x="41246" y="306796"/>
                    <a:pt x="29082" y="307559"/>
                    <a:pt x="19388" y="304327"/>
                  </a:cubicBezTo>
                  <a:cubicBezTo>
                    <a:pt x="14817" y="290611"/>
                    <a:pt x="0" y="248636"/>
                    <a:pt x="0" y="236462"/>
                  </a:cubicBezTo>
                  <a:cubicBezTo>
                    <a:pt x="0" y="197548"/>
                    <a:pt x="4551" y="158695"/>
                    <a:pt x="9694" y="120122"/>
                  </a:cubicBezTo>
                  <a:cubicBezTo>
                    <a:pt x="11044" y="109992"/>
                    <a:pt x="13004" y="99017"/>
                    <a:pt x="19388" y="91037"/>
                  </a:cubicBezTo>
                  <a:cubicBezTo>
                    <a:pt x="26666" y="81939"/>
                    <a:pt x="39520" y="79106"/>
                    <a:pt x="48471" y="71647"/>
                  </a:cubicBezTo>
                  <a:cubicBezTo>
                    <a:pt x="59003" y="62870"/>
                    <a:pt x="66146" y="50168"/>
                    <a:pt x="77553" y="42562"/>
                  </a:cubicBezTo>
                  <a:cubicBezTo>
                    <a:pt x="86055" y="36893"/>
                    <a:pt x="97243" y="36893"/>
                    <a:pt x="106635" y="32867"/>
                  </a:cubicBezTo>
                  <a:cubicBezTo>
                    <a:pt x="183319" y="0"/>
                    <a:pt x="104742" y="18561"/>
                    <a:pt x="222965" y="3782"/>
                  </a:cubicBezTo>
                  <a:cubicBezTo>
                    <a:pt x="255279" y="10245"/>
                    <a:pt x="288410" y="13480"/>
                    <a:pt x="319907" y="23172"/>
                  </a:cubicBezTo>
                  <a:cubicBezTo>
                    <a:pt x="357247" y="34662"/>
                    <a:pt x="343963" y="47231"/>
                    <a:pt x="368377" y="71647"/>
                  </a:cubicBezTo>
                  <a:cubicBezTo>
                    <a:pt x="376615" y="79886"/>
                    <a:pt x="387766" y="84574"/>
                    <a:pt x="397460" y="91037"/>
                  </a:cubicBezTo>
                  <a:cubicBezTo>
                    <a:pt x="394229" y="155670"/>
                    <a:pt x="393372" y="220466"/>
                    <a:pt x="387766" y="284937"/>
                  </a:cubicBezTo>
                  <a:cubicBezTo>
                    <a:pt x="386881" y="295118"/>
                    <a:pt x="385297" y="306795"/>
                    <a:pt x="378071" y="314022"/>
                  </a:cubicBezTo>
                  <a:cubicBezTo>
                    <a:pt x="370846" y="321248"/>
                    <a:pt x="358683" y="320485"/>
                    <a:pt x="348989" y="323717"/>
                  </a:cubicBezTo>
                  <a:cubicBezTo>
                    <a:pt x="342526" y="333412"/>
                    <a:pt x="336879" y="343703"/>
                    <a:pt x="329601" y="352802"/>
                  </a:cubicBezTo>
                  <a:cubicBezTo>
                    <a:pt x="323891" y="359940"/>
                    <a:pt x="310863" y="363075"/>
                    <a:pt x="310212" y="372192"/>
                  </a:cubicBezTo>
                  <a:cubicBezTo>
                    <a:pt x="304631" y="450337"/>
                    <a:pt x="311837" y="464319"/>
                    <a:pt x="329601" y="517617"/>
                  </a:cubicBezTo>
                  <a:cubicBezTo>
                    <a:pt x="332832" y="507922"/>
                    <a:pt x="339295" y="498751"/>
                    <a:pt x="339295" y="488532"/>
                  </a:cubicBezTo>
                  <a:cubicBezTo>
                    <a:pt x="339295" y="478313"/>
                    <a:pt x="320461" y="464018"/>
                    <a:pt x="329601" y="459447"/>
                  </a:cubicBezTo>
                  <a:cubicBezTo>
                    <a:pt x="338959" y="454768"/>
                    <a:pt x="392912" y="474089"/>
                    <a:pt x="407154" y="478837"/>
                  </a:cubicBezTo>
                  <a:cubicBezTo>
                    <a:pt x="410385" y="488532"/>
                    <a:pt x="410464" y="499942"/>
                    <a:pt x="416848" y="507922"/>
                  </a:cubicBezTo>
                  <a:cubicBezTo>
                    <a:pt x="424126" y="517020"/>
                    <a:pt x="439755" y="517432"/>
                    <a:pt x="445930" y="527312"/>
                  </a:cubicBezTo>
                  <a:cubicBezTo>
                    <a:pt x="456762" y="544644"/>
                    <a:pt x="465319" y="585482"/>
                    <a:pt x="465319" y="585482"/>
                  </a:cubicBezTo>
                  <a:cubicBezTo>
                    <a:pt x="468550" y="630725"/>
                    <a:pt x="469714" y="676164"/>
                    <a:pt x="475013" y="721212"/>
                  </a:cubicBezTo>
                  <a:cubicBezTo>
                    <a:pt x="478711" y="752648"/>
                    <a:pt x="494090" y="764683"/>
                    <a:pt x="523484" y="779382"/>
                  </a:cubicBezTo>
                  <a:cubicBezTo>
                    <a:pt x="556283" y="795783"/>
                    <a:pt x="594661" y="801375"/>
                    <a:pt x="630119" y="808467"/>
                  </a:cubicBezTo>
                  <a:cubicBezTo>
                    <a:pt x="648655" y="864081"/>
                    <a:pt x="627264" y="814354"/>
                    <a:pt x="659202" y="856942"/>
                  </a:cubicBezTo>
                  <a:cubicBezTo>
                    <a:pt x="673183" y="875585"/>
                    <a:pt x="685053" y="895722"/>
                    <a:pt x="697978" y="915112"/>
                  </a:cubicBezTo>
                  <a:cubicBezTo>
                    <a:pt x="704441" y="924807"/>
                    <a:pt x="707672" y="937734"/>
                    <a:pt x="717366" y="944197"/>
                  </a:cubicBezTo>
                  <a:lnTo>
                    <a:pt x="746449" y="963587"/>
                  </a:lnTo>
                  <a:cubicBezTo>
                    <a:pt x="740551" y="1063858"/>
                    <a:pt x="774949" y="1101722"/>
                    <a:pt x="717366" y="1147792"/>
                  </a:cubicBezTo>
                  <a:cubicBezTo>
                    <a:pt x="708268" y="1155071"/>
                    <a:pt x="698705" y="1161971"/>
                    <a:pt x="688284" y="1167182"/>
                  </a:cubicBezTo>
                  <a:cubicBezTo>
                    <a:pt x="679145" y="1171752"/>
                    <a:pt x="668896" y="1173645"/>
                    <a:pt x="659202" y="1176877"/>
                  </a:cubicBezTo>
                  <a:cubicBezTo>
                    <a:pt x="637017" y="1154691"/>
                    <a:pt x="632163" y="1153925"/>
                    <a:pt x="620425" y="1118707"/>
                  </a:cubicBezTo>
                  <a:cubicBezTo>
                    <a:pt x="612853" y="1095990"/>
                    <a:pt x="608338" y="1029058"/>
                    <a:pt x="591343" y="1012062"/>
                  </a:cubicBezTo>
                  <a:cubicBezTo>
                    <a:pt x="584880" y="1005599"/>
                    <a:pt x="577664" y="999810"/>
                    <a:pt x="571954" y="992672"/>
                  </a:cubicBezTo>
                  <a:cubicBezTo>
                    <a:pt x="564676" y="983573"/>
                    <a:pt x="560804" y="971826"/>
                    <a:pt x="552566" y="963587"/>
                  </a:cubicBezTo>
                  <a:cubicBezTo>
                    <a:pt x="544328" y="955348"/>
                    <a:pt x="533178" y="950660"/>
                    <a:pt x="523484" y="944197"/>
                  </a:cubicBezTo>
                  <a:cubicBezTo>
                    <a:pt x="517021" y="934502"/>
                    <a:pt x="515068" y="919031"/>
                    <a:pt x="504095" y="915112"/>
                  </a:cubicBezTo>
                  <a:cubicBezTo>
                    <a:pt x="467074" y="901889"/>
                    <a:pt x="426596" y="901854"/>
                    <a:pt x="387766" y="895722"/>
                  </a:cubicBezTo>
                  <a:cubicBezTo>
                    <a:pt x="313735" y="884032"/>
                    <a:pt x="305723" y="884608"/>
                    <a:pt x="222965" y="876332"/>
                  </a:cubicBezTo>
                  <a:cubicBezTo>
                    <a:pt x="210040" y="869869"/>
                    <a:pt x="194407" y="867161"/>
                    <a:pt x="184189" y="856942"/>
                  </a:cubicBezTo>
                  <a:cubicBezTo>
                    <a:pt x="176963" y="849715"/>
                    <a:pt x="179564" y="836730"/>
                    <a:pt x="174494" y="827857"/>
                  </a:cubicBezTo>
                  <a:cubicBezTo>
                    <a:pt x="166478" y="813828"/>
                    <a:pt x="154803" y="802226"/>
                    <a:pt x="145412" y="789077"/>
                  </a:cubicBezTo>
                  <a:cubicBezTo>
                    <a:pt x="74566" y="689882"/>
                    <a:pt x="191946" y="847895"/>
                    <a:pt x="96941" y="721212"/>
                  </a:cubicBezTo>
                  <a:cubicBezTo>
                    <a:pt x="93710" y="708285"/>
                    <a:pt x="90137" y="695439"/>
                    <a:pt x="87247" y="682432"/>
                  </a:cubicBezTo>
                  <a:cubicBezTo>
                    <a:pt x="83673" y="666346"/>
                    <a:pt x="83338" y="649386"/>
                    <a:pt x="77553" y="633957"/>
                  </a:cubicBezTo>
                  <a:cubicBezTo>
                    <a:pt x="73462" y="623047"/>
                    <a:pt x="64628" y="614567"/>
                    <a:pt x="58165" y="604872"/>
                  </a:cubicBezTo>
                  <a:cubicBezTo>
                    <a:pt x="68140" y="375430"/>
                    <a:pt x="77553" y="415819"/>
                    <a:pt x="77553" y="372192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567891" y="5593838"/>
              <a:ext cx="106396" cy="1461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+mn-cs"/>
              </a:endParaRPr>
            </a:p>
          </p:txBody>
        </p:sp>
      </p:grp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Right - handed system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4088" y="1277938"/>
            <a:ext cx="1295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0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963612" y="5199063"/>
            <a:ext cx="104616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01" name="Straight Arrow Connector 6"/>
          <p:cNvCxnSpPr>
            <a:cxnSpLocks noChangeShapeType="1"/>
          </p:cNvCxnSpPr>
          <p:nvPr/>
        </p:nvCxnSpPr>
        <p:spPr bwMode="auto">
          <a:xfrm flipV="1">
            <a:off x="1479550" y="5722938"/>
            <a:ext cx="10604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487488" y="5195888"/>
            <a:ext cx="857250" cy="522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03" name="TextBox 12"/>
          <p:cNvSpPr txBox="1">
            <a:spLocks noChangeArrowheads="1"/>
          </p:cNvSpPr>
          <p:nvPr/>
        </p:nvSpPr>
        <p:spPr bwMode="auto">
          <a:xfrm>
            <a:off x="1154113" y="4518025"/>
            <a:ext cx="352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9704" name="TextBox 13"/>
          <p:cNvSpPr txBox="1">
            <a:spLocks noChangeArrowheads="1"/>
          </p:cNvSpPr>
          <p:nvPr/>
        </p:nvSpPr>
        <p:spPr bwMode="auto">
          <a:xfrm>
            <a:off x="2136775" y="5702300"/>
            <a:ext cx="30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29705" name="TextBox 14"/>
          <p:cNvSpPr txBox="1">
            <a:spLocks noChangeArrowheads="1"/>
          </p:cNvSpPr>
          <p:nvPr/>
        </p:nvSpPr>
        <p:spPr bwMode="auto">
          <a:xfrm>
            <a:off x="2390775" y="495935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cxnSp>
        <p:nvCxnSpPr>
          <p:cNvPr id="29706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4897437" y="2233613"/>
            <a:ext cx="104616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07" name="Straight Arrow Connector 16"/>
          <p:cNvCxnSpPr>
            <a:cxnSpLocks noChangeShapeType="1"/>
          </p:cNvCxnSpPr>
          <p:nvPr/>
        </p:nvCxnSpPr>
        <p:spPr bwMode="auto">
          <a:xfrm rot="10800000">
            <a:off x="4618038" y="2755900"/>
            <a:ext cx="79533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08" name="Straight Arrow Connector 17"/>
          <p:cNvCxnSpPr>
            <a:cxnSpLocks noChangeShapeType="1"/>
          </p:cNvCxnSpPr>
          <p:nvPr/>
        </p:nvCxnSpPr>
        <p:spPr bwMode="auto">
          <a:xfrm rot="10800000" flipV="1">
            <a:off x="4791075" y="2752725"/>
            <a:ext cx="630238" cy="487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09" name="TextBox 18"/>
          <p:cNvSpPr txBox="1">
            <a:spLocks noChangeArrowheads="1"/>
          </p:cNvSpPr>
          <p:nvPr/>
        </p:nvSpPr>
        <p:spPr bwMode="auto">
          <a:xfrm>
            <a:off x="5087938" y="1552575"/>
            <a:ext cx="350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9710" name="TextBox 19"/>
          <p:cNvSpPr txBox="1">
            <a:spLocks noChangeArrowheads="1"/>
          </p:cNvSpPr>
          <p:nvPr/>
        </p:nvSpPr>
        <p:spPr bwMode="auto">
          <a:xfrm>
            <a:off x="4713288" y="236855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29711" name="TextBox 20"/>
          <p:cNvSpPr txBox="1">
            <a:spLocks noChangeArrowheads="1"/>
          </p:cNvSpPr>
          <p:nvPr/>
        </p:nvSpPr>
        <p:spPr bwMode="auto">
          <a:xfrm>
            <a:off x="4981575" y="301148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cxnSp>
        <p:nvCxnSpPr>
          <p:cNvPr id="29712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6823075" y="5300663"/>
            <a:ext cx="10461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3" name="Straight Arrow Connector 24"/>
          <p:cNvCxnSpPr>
            <a:cxnSpLocks noChangeShapeType="1"/>
          </p:cNvCxnSpPr>
          <p:nvPr/>
        </p:nvCxnSpPr>
        <p:spPr bwMode="auto">
          <a:xfrm rot="10800000">
            <a:off x="6500813" y="5826125"/>
            <a:ext cx="838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4" name="Straight Arrow Connector 25"/>
          <p:cNvCxnSpPr>
            <a:cxnSpLocks noChangeShapeType="1"/>
          </p:cNvCxnSpPr>
          <p:nvPr/>
        </p:nvCxnSpPr>
        <p:spPr bwMode="auto">
          <a:xfrm flipV="1">
            <a:off x="7346950" y="5297488"/>
            <a:ext cx="858838" cy="522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15" name="TextBox 26"/>
          <p:cNvSpPr txBox="1">
            <a:spLocks noChangeArrowheads="1"/>
          </p:cNvSpPr>
          <p:nvPr/>
        </p:nvSpPr>
        <p:spPr bwMode="auto">
          <a:xfrm>
            <a:off x="7015163" y="4619625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29716" name="TextBox 27"/>
          <p:cNvSpPr txBox="1">
            <a:spLocks noChangeArrowheads="1"/>
          </p:cNvSpPr>
          <p:nvPr/>
        </p:nvSpPr>
        <p:spPr bwMode="auto">
          <a:xfrm>
            <a:off x="6654800" y="5795963"/>
            <a:ext cx="35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9717" name="TextBox 28"/>
          <p:cNvSpPr txBox="1">
            <a:spLocks noChangeArrowheads="1"/>
          </p:cNvSpPr>
          <p:nvPr/>
        </p:nvSpPr>
        <p:spPr bwMode="auto">
          <a:xfrm>
            <a:off x="8250238" y="50609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cxnSp>
        <p:nvCxnSpPr>
          <p:cNvPr id="29718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1000125" y="2233613"/>
            <a:ext cx="10461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9" name="Straight Arrow Connector 31"/>
          <p:cNvCxnSpPr>
            <a:cxnSpLocks noChangeShapeType="1"/>
          </p:cNvCxnSpPr>
          <p:nvPr/>
        </p:nvCxnSpPr>
        <p:spPr bwMode="auto">
          <a:xfrm flipV="1">
            <a:off x="1516063" y="2757488"/>
            <a:ext cx="10604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20" name="Straight Arrow Connector 32"/>
          <p:cNvCxnSpPr>
            <a:cxnSpLocks noChangeShapeType="1"/>
          </p:cNvCxnSpPr>
          <p:nvPr/>
        </p:nvCxnSpPr>
        <p:spPr bwMode="auto">
          <a:xfrm rot="10800000" flipV="1">
            <a:off x="801688" y="2752725"/>
            <a:ext cx="722312" cy="617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21" name="TextBox 33"/>
          <p:cNvSpPr txBox="1">
            <a:spLocks noChangeArrowheads="1"/>
          </p:cNvSpPr>
          <p:nvPr/>
        </p:nvSpPr>
        <p:spPr bwMode="auto">
          <a:xfrm>
            <a:off x="1192213" y="1552575"/>
            <a:ext cx="350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9722" name="TextBox 34"/>
          <p:cNvSpPr txBox="1">
            <a:spLocks noChangeArrowheads="1"/>
          </p:cNvSpPr>
          <p:nvPr/>
        </p:nvSpPr>
        <p:spPr bwMode="auto">
          <a:xfrm>
            <a:off x="2173288" y="27368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9723" name="TextBox 35"/>
          <p:cNvSpPr txBox="1">
            <a:spLocks noChangeArrowheads="1"/>
          </p:cNvSpPr>
          <p:nvPr/>
        </p:nvSpPr>
        <p:spPr bwMode="auto">
          <a:xfrm>
            <a:off x="919163" y="32131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29724" name="Cube 42"/>
          <p:cNvSpPr>
            <a:spLocks noChangeArrowheads="1"/>
          </p:cNvSpPr>
          <p:nvPr/>
        </p:nvSpPr>
        <p:spPr bwMode="auto">
          <a:xfrm>
            <a:off x="6573838" y="2193925"/>
            <a:ext cx="1284287" cy="692150"/>
          </a:xfrm>
          <a:prstGeom prst="cube">
            <a:avLst>
              <a:gd name="adj" fmla="val 4687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9725" name="Straight Connector 44"/>
          <p:cNvCxnSpPr>
            <a:cxnSpLocks noChangeShapeType="1"/>
          </p:cNvCxnSpPr>
          <p:nvPr/>
        </p:nvCxnSpPr>
        <p:spPr bwMode="auto">
          <a:xfrm rot="5400000">
            <a:off x="6707188" y="2378075"/>
            <a:ext cx="374650" cy="63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9726" name="Straight Connector 46"/>
          <p:cNvCxnSpPr>
            <a:cxnSpLocks noChangeShapeType="1"/>
          </p:cNvCxnSpPr>
          <p:nvPr/>
        </p:nvCxnSpPr>
        <p:spPr bwMode="auto">
          <a:xfrm rot="10800000">
            <a:off x="6883400" y="2562225"/>
            <a:ext cx="974725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9727" name="Straight Connector 48"/>
          <p:cNvCxnSpPr>
            <a:cxnSpLocks noChangeShapeType="1"/>
          </p:cNvCxnSpPr>
          <p:nvPr/>
        </p:nvCxnSpPr>
        <p:spPr bwMode="auto">
          <a:xfrm rot="5400000">
            <a:off x="6569869" y="2572544"/>
            <a:ext cx="325438" cy="317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29728" name="TextBox 50"/>
          <p:cNvSpPr txBox="1">
            <a:spLocks noChangeArrowheads="1"/>
          </p:cNvSpPr>
          <p:nvPr/>
        </p:nvSpPr>
        <p:spPr bwMode="auto">
          <a:xfrm>
            <a:off x="6335713" y="2871788"/>
            <a:ext cx="658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right</a:t>
            </a:r>
          </a:p>
          <a:p>
            <a:r>
              <a:rPr lang="en-US" sz="1200" b="0"/>
              <a:t>bottom</a:t>
            </a:r>
          </a:p>
          <a:p>
            <a:r>
              <a:rPr lang="en-US" sz="1200" b="0"/>
              <a:t>near</a:t>
            </a:r>
          </a:p>
        </p:txBody>
      </p:sp>
      <p:sp>
        <p:nvSpPr>
          <p:cNvPr id="29729" name="Oval 51"/>
          <p:cNvSpPr>
            <a:spLocks noChangeArrowheads="1"/>
          </p:cNvSpPr>
          <p:nvPr/>
        </p:nvSpPr>
        <p:spPr bwMode="auto">
          <a:xfrm>
            <a:off x="6537325" y="2857500"/>
            <a:ext cx="71438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0" name="Oval 52"/>
          <p:cNvSpPr>
            <a:spLocks noChangeArrowheads="1"/>
          </p:cNvSpPr>
          <p:nvPr/>
        </p:nvSpPr>
        <p:spPr bwMode="auto">
          <a:xfrm flipV="1">
            <a:off x="7808913" y="2157413"/>
            <a:ext cx="69850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1" name="TextBox 53"/>
          <p:cNvSpPr txBox="1">
            <a:spLocks noChangeArrowheads="1"/>
          </p:cNvSpPr>
          <p:nvPr/>
        </p:nvSpPr>
        <p:spPr bwMode="auto">
          <a:xfrm>
            <a:off x="7823200" y="1609725"/>
            <a:ext cx="398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left</a:t>
            </a:r>
          </a:p>
          <a:p>
            <a:r>
              <a:rPr lang="en-US" sz="1200" b="0"/>
              <a:t>top</a:t>
            </a:r>
          </a:p>
          <a:p>
            <a:r>
              <a:rPr lang="en-US" sz="1200" b="0"/>
              <a:t>far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Other ways to write the same equation</a:t>
            </a:r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1066800" y="3429000"/>
          <a:ext cx="3749675" cy="2212975"/>
        </p:xfrm>
        <a:graphic>
          <a:graphicData uri="http://schemas.openxmlformats.org/presentationml/2006/ole">
            <p:oleObj spid="_x0000_s203778" name="Equation" r:id="rId4" imgW="1549400" imgH="914400" progId="Equation.3">
              <p:embed/>
            </p:oleObj>
          </a:graphicData>
        </a:graphic>
      </p:graphicFrame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1276350" y="1982788"/>
          <a:ext cx="2019300" cy="620712"/>
        </p:xfrm>
        <a:graphic>
          <a:graphicData uri="http://schemas.openxmlformats.org/presentationml/2006/ole">
            <p:oleObj spid="_x0000_s203779" name="Equation" r:id="rId5" imgW="660400" imgH="203200" progId="Equation.3">
              <p:embed/>
            </p:oleObj>
          </a:graphicData>
        </a:graphic>
      </p:graphicFrame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6705600" y="3205163"/>
          <a:ext cx="1824038" cy="2506662"/>
        </p:xfrm>
        <a:graphic>
          <a:graphicData uri="http://schemas.openxmlformats.org/presentationml/2006/ole">
            <p:oleObj spid="_x0000_s203780" name="Equation" r:id="rId6" imgW="647640" imgH="888840" progId="Equation.3">
              <p:embed/>
            </p:oleObj>
          </a:graphicData>
        </a:graphic>
      </p:graphicFrame>
      <p:grpSp>
        <p:nvGrpSpPr>
          <p:cNvPr id="203782" name="Group 6"/>
          <p:cNvGrpSpPr>
            <a:grpSpLocks/>
          </p:cNvGrpSpPr>
          <p:nvPr/>
        </p:nvGrpSpPr>
        <p:grpSpPr bwMode="auto">
          <a:xfrm>
            <a:off x="304800" y="990600"/>
            <a:ext cx="2271713" cy="1066800"/>
            <a:chOff x="192" y="1008"/>
            <a:chExt cx="1431" cy="672"/>
          </a:xfrm>
        </p:grpSpPr>
        <p:sp>
          <p:nvSpPr>
            <p:cNvPr id="203791" name="Text Box 7"/>
            <p:cNvSpPr txBox="1">
              <a:spLocks noChangeArrowheads="1"/>
            </p:cNvSpPr>
            <p:nvPr/>
          </p:nvSpPr>
          <p:spPr bwMode="auto">
            <a:xfrm>
              <a:off x="192" y="1008"/>
              <a:ext cx="14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pixel coordinates</a:t>
              </a:r>
            </a:p>
          </p:txBody>
        </p:sp>
        <p:sp>
          <p:nvSpPr>
            <p:cNvPr id="203792" name="Line 8"/>
            <p:cNvSpPr>
              <a:spLocks noChangeShapeType="1"/>
            </p:cNvSpPr>
            <p:nvPr/>
          </p:nvSpPr>
          <p:spPr bwMode="auto">
            <a:xfrm>
              <a:off x="528" y="1248"/>
              <a:ext cx="336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3783" name="Group 9"/>
          <p:cNvGrpSpPr>
            <a:grpSpLocks/>
          </p:cNvGrpSpPr>
          <p:nvPr/>
        </p:nvGrpSpPr>
        <p:grpSpPr bwMode="auto">
          <a:xfrm>
            <a:off x="3200400" y="1489075"/>
            <a:ext cx="3121025" cy="644525"/>
            <a:chOff x="2016" y="1322"/>
            <a:chExt cx="1966" cy="406"/>
          </a:xfrm>
        </p:grpSpPr>
        <p:sp>
          <p:nvSpPr>
            <p:cNvPr id="203789" name="Text Box 10"/>
            <p:cNvSpPr txBox="1">
              <a:spLocks noChangeArrowheads="1"/>
            </p:cNvSpPr>
            <p:nvPr/>
          </p:nvSpPr>
          <p:spPr bwMode="auto">
            <a:xfrm>
              <a:off x="2486" y="1322"/>
              <a:ext cx="14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world coordinates</a:t>
              </a:r>
            </a:p>
          </p:txBody>
        </p:sp>
        <p:sp>
          <p:nvSpPr>
            <p:cNvPr id="203790" name="Line 11"/>
            <p:cNvSpPr>
              <a:spLocks noChangeShapeType="1"/>
            </p:cNvSpPr>
            <p:nvPr/>
          </p:nvSpPr>
          <p:spPr bwMode="auto">
            <a:xfrm flipH="1">
              <a:off x="2016" y="1536"/>
              <a:ext cx="52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3784" name="Line 12"/>
          <p:cNvSpPr>
            <a:spLocks noChangeShapeType="1"/>
          </p:cNvSpPr>
          <p:nvPr/>
        </p:nvSpPr>
        <p:spPr bwMode="auto">
          <a:xfrm>
            <a:off x="4191000" y="1905000"/>
            <a:ext cx="381000" cy="152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85" name="Line 13"/>
          <p:cNvSpPr>
            <a:spLocks noChangeShapeType="1"/>
          </p:cNvSpPr>
          <p:nvPr/>
        </p:nvSpPr>
        <p:spPr bwMode="auto">
          <a:xfrm>
            <a:off x="762000" y="1447800"/>
            <a:ext cx="533400" cy="2286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86" name="Text Box 15"/>
          <p:cNvSpPr txBox="1">
            <a:spLocks noChangeArrowheads="1"/>
          </p:cNvSpPr>
          <p:nvPr/>
        </p:nvSpPr>
        <p:spPr bwMode="auto">
          <a:xfrm>
            <a:off x="0" y="5715000"/>
            <a:ext cx="487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Conversion back from homogeneous coordinates leads to:</a:t>
            </a:r>
          </a:p>
          <a:p>
            <a:pPr algn="r"/>
            <a:endParaRPr lang="en-US"/>
          </a:p>
        </p:txBody>
      </p:sp>
      <p:sp>
        <p:nvSpPr>
          <p:cNvPr id="203787" name="Line 17"/>
          <p:cNvSpPr>
            <a:spLocks noChangeShapeType="1"/>
          </p:cNvSpPr>
          <p:nvPr/>
        </p:nvSpPr>
        <p:spPr bwMode="auto">
          <a:xfrm flipV="1">
            <a:off x="4800600" y="4419600"/>
            <a:ext cx="1524000" cy="1752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88" name="AutoShape 18"/>
          <p:cNvSpPr>
            <a:spLocks/>
          </p:cNvSpPr>
          <p:nvPr/>
        </p:nvSpPr>
        <p:spPr bwMode="auto">
          <a:xfrm>
            <a:off x="6400800" y="3429000"/>
            <a:ext cx="381000" cy="2057400"/>
          </a:xfrm>
          <a:prstGeom prst="leftBrace">
            <a:avLst>
              <a:gd name="adj1" fmla="val 45000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85800" y="2667000"/>
            <a:ext cx="8153400" cy="3508375"/>
            <a:chOff x="432" y="1680"/>
            <a:chExt cx="5136" cy="2210"/>
          </a:xfrm>
        </p:grpSpPr>
        <p:sp>
          <p:nvSpPr>
            <p:cNvPr id="205840" name="Rectangle 103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2" y="1680"/>
              <a:ext cx="5136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0"/>
                <a:t>Projection equation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2000" b="0"/>
            </a:p>
            <a:p>
              <a:pPr marL="342900" indent="-342900">
                <a:spcBef>
                  <a:spcPct val="20000"/>
                </a:spcBef>
              </a:pPr>
              <a:endParaRPr lang="en-US" sz="2000" b="0"/>
            </a:p>
            <a:p>
              <a:pPr marL="342900" indent="-342900">
                <a:spcBef>
                  <a:spcPct val="20000"/>
                </a:spcBef>
              </a:pPr>
              <a:endParaRPr lang="en-US" sz="2000" b="0"/>
            </a:p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b="0"/>
                <a:t>The projection matrix models the cumulative effect of all parameters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b="0"/>
                <a:t>Useful to decompose into a series of operations</a:t>
              </a:r>
            </a:p>
          </p:txBody>
        </p:sp>
        <p:graphicFrame>
          <p:nvGraphicFramePr>
            <p:cNvPr id="205826" name="Object 1028"/>
            <p:cNvGraphicFramePr>
              <a:graphicFrameLocks noChangeAspect="1"/>
            </p:cNvGraphicFramePr>
            <p:nvPr/>
          </p:nvGraphicFramePr>
          <p:xfrm>
            <a:off x="1584" y="1872"/>
            <a:ext cx="1914" cy="749"/>
          </p:xfrm>
          <a:graphic>
            <a:graphicData uri="http://schemas.openxmlformats.org/presentationml/2006/ole">
              <p:oleObj spid="_x0000_s205826" name="Equation" r:id="rId23" imgW="2336760" imgH="914400" progId="Equation.3">
                <p:embed/>
              </p:oleObj>
            </a:graphicData>
          </a:graphic>
        </p:graphicFrame>
        <p:graphicFrame>
          <p:nvGraphicFramePr>
            <p:cNvPr id="205827" name="Object 1032"/>
            <p:cNvGraphicFramePr>
              <a:graphicFrameLocks noChangeAspect="1"/>
            </p:cNvGraphicFramePr>
            <p:nvPr/>
          </p:nvGraphicFramePr>
          <p:xfrm>
            <a:off x="1214" y="3140"/>
            <a:ext cx="3079" cy="542"/>
          </p:xfrm>
          <a:graphic>
            <a:graphicData uri="http://schemas.openxmlformats.org/presentationml/2006/ole">
              <p:oleObj spid="_x0000_s205827" name="Equation" r:id="rId24" imgW="3759200" imgH="660400" progId="Equation.3">
                <p:embed/>
              </p:oleObj>
            </a:graphicData>
          </a:graphic>
        </p:graphicFrame>
        <p:sp>
          <p:nvSpPr>
            <p:cNvPr id="205841" name="Text Box 103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269" y="3696"/>
              <a:ext cx="6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/>
                <a:t>projection</a:t>
              </a:r>
            </a:p>
          </p:txBody>
        </p:sp>
        <p:sp>
          <p:nvSpPr>
            <p:cNvPr id="205842" name="Text Box 103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549" y="3696"/>
              <a:ext cx="5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FF0000"/>
                  </a:solidFill>
                </a:rPr>
                <a:t>intrinsics</a:t>
              </a:r>
            </a:p>
          </p:txBody>
        </p:sp>
        <p:sp>
          <p:nvSpPr>
            <p:cNvPr id="205843" name="Text Box 103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072" y="3696"/>
              <a:ext cx="4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folHlink"/>
                  </a:solidFill>
                </a:rPr>
                <a:t>rotation</a:t>
              </a:r>
            </a:p>
          </p:txBody>
        </p:sp>
        <p:sp>
          <p:nvSpPr>
            <p:cNvPr id="205844" name="Text Box 103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09" y="3696"/>
              <a:ext cx="63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folHlink"/>
                  </a:solidFill>
                </a:rPr>
                <a:t>translation</a:t>
              </a:r>
            </a:p>
          </p:txBody>
        </p:sp>
        <p:sp>
          <p:nvSpPr>
            <p:cNvPr id="205845" name="Text Box 104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72" y="2928"/>
              <a:ext cx="91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identity matrix</a:t>
              </a:r>
            </a:p>
          </p:txBody>
        </p:sp>
        <p:sp>
          <p:nvSpPr>
            <p:cNvPr id="205846" name="Line 104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3840" y="307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829" name="Picture 1060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7235825" y="3429000"/>
            <a:ext cx="6127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30" name="Rectangle 1026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Camera parameters</a:t>
            </a:r>
          </a:p>
        </p:txBody>
      </p:sp>
      <p:sp>
        <p:nvSpPr>
          <p:cNvPr id="205831" name="Rectangle 103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914400"/>
            <a:ext cx="8153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/>
              <a:t>A camera is described by several parameters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b="0"/>
              <a:t>Translation </a:t>
            </a:r>
            <a:r>
              <a:rPr lang="en-US" b="0">
                <a:solidFill>
                  <a:schemeClr val="folHlink"/>
                </a:solidFill>
              </a:rPr>
              <a:t>T</a:t>
            </a:r>
            <a:r>
              <a:rPr lang="en-US" b="0"/>
              <a:t> of the optical center from the origin of world coords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b="0"/>
              <a:t>Rotation </a:t>
            </a:r>
            <a:r>
              <a:rPr lang="en-US" b="0">
                <a:solidFill>
                  <a:schemeClr val="folHlink"/>
                </a:solidFill>
              </a:rPr>
              <a:t>R</a:t>
            </a:r>
            <a:r>
              <a:rPr lang="en-US" b="0"/>
              <a:t> of the image plane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b="0"/>
              <a:t>focal length </a:t>
            </a:r>
            <a:r>
              <a:rPr lang="en-US" b="0">
                <a:solidFill>
                  <a:srgbClr val="FF0000"/>
                </a:solidFill>
              </a:rPr>
              <a:t>f</a:t>
            </a:r>
            <a:r>
              <a:rPr lang="en-US" b="0"/>
              <a:t>, principle point </a:t>
            </a:r>
            <a:r>
              <a:rPr lang="en-US" b="0">
                <a:solidFill>
                  <a:srgbClr val="FF0000"/>
                </a:solidFill>
              </a:rPr>
              <a:t>(x’</a:t>
            </a:r>
            <a:r>
              <a:rPr lang="en-US" b="0" baseline="-25000">
                <a:solidFill>
                  <a:srgbClr val="FF0000"/>
                </a:solidFill>
              </a:rPr>
              <a:t>c</a:t>
            </a:r>
            <a:r>
              <a:rPr lang="en-US" b="0">
                <a:solidFill>
                  <a:srgbClr val="FF0000"/>
                </a:solidFill>
              </a:rPr>
              <a:t>, y’</a:t>
            </a:r>
            <a:r>
              <a:rPr lang="en-US" b="0" baseline="-25000">
                <a:solidFill>
                  <a:srgbClr val="FF0000"/>
                </a:solidFill>
              </a:rPr>
              <a:t>c</a:t>
            </a:r>
            <a:r>
              <a:rPr lang="en-US" b="0">
                <a:solidFill>
                  <a:srgbClr val="FF0000"/>
                </a:solidFill>
              </a:rPr>
              <a:t>)</a:t>
            </a:r>
            <a:r>
              <a:rPr lang="en-US" b="0"/>
              <a:t>, pixel size </a:t>
            </a:r>
            <a:r>
              <a:rPr lang="en-US" b="0">
                <a:solidFill>
                  <a:srgbClr val="FF0000"/>
                </a:solidFill>
              </a:rPr>
              <a:t>(s</a:t>
            </a:r>
            <a:r>
              <a:rPr lang="en-US" b="0" baseline="-25000">
                <a:solidFill>
                  <a:srgbClr val="FF0000"/>
                </a:solidFill>
              </a:rPr>
              <a:t>x</a:t>
            </a:r>
            <a:r>
              <a:rPr lang="en-US" b="0">
                <a:solidFill>
                  <a:srgbClr val="FF0000"/>
                </a:solidFill>
              </a:rPr>
              <a:t>, s</a:t>
            </a:r>
            <a:r>
              <a:rPr lang="en-US" b="0" baseline="-25000">
                <a:solidFill>
                  <a:srgbClr val="FF0000"/>
                </a:solidFill>
              </a:rPr>
              <a:t>y</a:t>
            </a:r>
            <a:r>
              <a:rPr lang="en-US" b="0">
                <a:solidFill>
                  <a:srgbClr val="FF0000"/>
                </a:solidFill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b="0"/>
              <a:t>blue parameters are called “</a:t>
            </a:r>
            <a:r>
              <a:rPr lang="en-US" b="0">
                <a:solidFill>
                  <a:schemeClr val="folHlink"/>
                </a:solidFill>
              </a:rPr>
              <a:t>extrinsics</a:t>
            </a:r>
            <a:r>
              <a:rPr lang="en-US" b="0"/>
              <a:t>,”  red are “</a:t>
            </a:r>
            <a:r>
              <a:rPr lang="en-US" b="0">
                <a:solidFill>
                  <a:srgbClr val="FF0000"/>
                </a:solidFill>
              </a:rPr>
              <a:t>intrinsics</a:t>
            </a:r>
            <a:r>
              <a:rPr lang="en-US" b="0"/>
              <a:t>”</a:t>
            </a:r>
          </a:p>
        </p:txBody>
      </p:sp>
      <p:sp>
        <p:nvSpPr>
          <p:cNvPr id="205832" name="Rectangle 104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61722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b="0"/>
              <a:t>The definitions of these parameters are not completely standardized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1600" b="0"/>
              <a:t>especially intrinsics—varies from one book to another</a:t>
            </a:r>
          </a:p>
        </p:txBody>
      </p:sp>
      <p:sp>
        <p:nvSpPr>
          <p:cNvPr id="205833" name="Rectangle 104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81800" y="2743200"/>
            <a:ext cx="14478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5834" name="Line 104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74676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35" name="Line 104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5400000" flipV="1">
            <a:off x="7772400" y="3048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36" name="Line 105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699250" y="3276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37" name="Line 105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5400000" flipV="1">
            <a:off x="70866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38" name="Oval 106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24738" y="33099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5839" name="Freeform 1063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029200" y="1663700"/>
            <a:ext cx="3136900" cy="1612900"/>
          </a:xfrm>
          <a:custGeom>
            <a:avLst/>
            <a:gdLst>
              <a:gd name="T0" fmla="*/ 0 w 1976"/>
              <a:gd name="T1" fmla="*/ 2147483647 h 1016"/>
              <a:gd name="T2" fmla="*/ 2147483647 w 1976"/>
              <a:gd name="T3" fmla="*/ 2147483647 h 1016"/>
              <a:gd name="T4" fmla="*/ 2147483647 w 1976"/>
              <a:gd name="T5" fmla="*/ 2147483647 h 1016"/>
              <a:gd name="T6" fmla="*/ 2147483647 w 1976"/>
              <a:gd name="T7" fmla="*/ 2147483647 h 1016"/>
              <a:gd name="T8" fmla="*/ 2147483647 w 1976"/>
              <a:gd name="T9" fmla="*/ 2147483647 h 10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6"/>
              <a:gd name="T16" fmla="*/ 0 h 1016"/>
              <a:gd name="T17" fmla="*/ 1976 w 1976"/>
              <a:gd name="T18" fmla="*/ 1016 h 10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6" h="1016">
                <a:moveTo>
                  <a:pt x="0" y="152"/>
                </a:moveTo>
                <a:cubicBezTo>
                  <a:pt x="328" y="76"/>
                  <a:pt x="656" y="0"/>
                  <a:pt x="912" y="8"/>
                </a:cubicBezTo>
                <a:cubicBezTo>
                  <a:pt x="1168" y="16"/>
                  <a:pt x="1360" y="96"/>
                  <a:pt x="1536" y="200"/>
                </a:cubicBezTo>
                <a:cubicBezTo>
                  <a:pt x="1712" y="304"/>
                  <a:pt x="1960" y="496"/>
                  <a:pt x="1968" y="632"/>
                </a:cubicBezTo>
                <a:cubicBezTo>
                  <a:pt x="1976" y="768"/>
                  <a:pt x="1780" y="892"/>
                  <a:pt x="1584" y="10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Projection matrices for </a:t>
            </a:r>
            <a:r>
              <a:rPr lang="en-US" sz="2400" dirty="0" err="1" smtClean="0"/>
              <a:t>Orhographic</a:t>
            </a:r>
            <a:r>
              <a:rPr lang="en-US" sz="2400" dirty="0" smtClean="0"/>
              <a:t> and scaled orthographic projections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09750" y="2543175"/>
            <a:ext cx="3619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sz="2400" b="0"/>
              <a:t>Orthographic projection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81188" y="4433888"/>
            <a:ext cx="52276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sz="2400" b="0"/>
              <a:t>Scaled orthographic projection</a:t>
            </a: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2274888" y="2968625"/>
          <a:ext cx="1827212" cy="1398588"/>
        </p:xfrm>
        <a:graphic>
          <a:graphicData uri="http://schemas.openxmlformats.org/presentationml/2006/ole">
            <p:oleObj spid="_x0000_s238594" name="Equation" r:id="rId3" imgW="901440" imgH="685800" progId="Equation.3">
              <p:embed/>
            </p:oleObj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2270125" y="4881563"/>
          <a:ext cx="2058988" cy="1398587"/>
        </p:xfrm>
        <a:graphic>
          <a:graphicData uri="http://schemas.openxmlformats.org/presentationml/2006/ole">
            <p:oleObj spid="_x0000_s238595" name="Equation" r:id="rId4" imgW="1015920" imgH="685800" progId="Equation.3">
              <p:embed/>
            </p:oleObj>
          </a:graphicData>
        </a:graphic>
      </p:graphicFrame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587875" y="3411538"/>
            <a:ext cx="1593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sz="2400" b="0"/>
              <a:t>(5dof)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648200" y="5334000"/>
            <a:ext cx="1593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sz="2400" b="0"/>
              <a:t>(6dof)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Perspective projection</a:t>
            </a:r>
          </a:p>
        </p:txBody>
      </p:sp>
      <p:pic>
        <p:nvPicPr>
          <p:cNvPr id="1474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90600"/>
            <a:ext cx="84709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043738" y="1905000"/>
            <a:ext cx="336550" cy="677863"/>
            <a:chOff x="4464" y="1200"/>
            <a:chExt cx="212" cy="528"/>
          </a:xfrm>
        </p:grpSpPr>
        <p:sp>
          <p:nvSpPr>
            <p:cNvPr id="147478" name="Line 7"/>
            <p:cNvSpPr>
              <a:spLocks noChangeShapeType="1"/>
            </p:cNvSpPr>
            <p:nvPr/>
          </p:nvSpPr>
          <p:spPr bwMode="auto">
            <a:xfrm>
              <a:off x="4656" y="1200"/>
              <a:ext cx="0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9" name="Text Box 11"/>
            <p:cNvSpPr txBox="1">
              <a:spLocks noChangeArrowheads="1"/>
            </p:cNvSpPr>
            <p:nvPr/>
          </p:nvSpPr>
          <p:spPr bwMode="auto">
            <a:xfrm>
              <a:off x="4464" y="124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y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990600" y="2743200"/>
            <a:ext cx="438150" cy="685800"/>
            <a:chOff x="624" y="1728"/>
            <a:chExt cx="276" cy="432"/>
          </a:xfrm>
        </p:grpSpPr>
        <p:sp>
          <p:nvSpPr>
            <p:cNvPr id="147476" name="Line 8"/>
            <p:cNvSpPr>
              <a:spLocks noChangeShapeType="1"/>
            </p:cNvSpPr>
            <p:nvPr/>
          </p:nvSpPr>
          <p:spPr bwMode="auto">
            <a:xfrm>
              <a:off x="864" y="1728"/>
              <a:ext cx="0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7" name="Text Box 12"/>
            <p:cNvSpPr txBox="1">
              <a:spLocks noChangeArrowheads="1"/>
            </p:cNvSpPr>
            <p:nvPr/>
          </p:nvSpPr>
          <p:spPr bwMode="auto">
            <a:xfrm>
              <a:off x="624" y="182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y’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19225" y="1639888"/>
            <a:ext cx="2819400" cy="457200"/>
            <a:chOff x="912" y="1392"/>
            <a:chExt cx="1776" cy="288"/>
          </a:xfrm>
        </p:grpSpPr>
        <p:sp>
          <p:nvSpPr>
            <p:cNvPr id="147474" name="Line 10"/>
            <p:cNvSpPr>
              <a:spLocks noChangeShapeType="1"/>
            </p:cNvSpPr>
            <p:nvPr/>
          </p:nvSpPr>
          <p:spPr bwMode="auto">
            <a:xfrm>
              <a:off x="912" y="1632"/>
              <a:ext cx="17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5" name="Text Box 13"/>
            <p:cNvSpPr txBox="1">
              <a:spLocks noChangeArrowheads="1"/>
            </p:cNvSpPr>
            <p:nvPr/>
          </p:nvSpPr>
          <p:spPr bwMode="auto">
            <a:xfrm>
              <a:off x="1536" y="1392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f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267200" y="2209800"/>
            <a:ext cx="3200400" cy="457200"/>
            <a:chOff x="2688" y="1392"/>
            <a:chExt cx="2016" cy="288"/>
          </a:xfrm>
        </p:grpSpPr>
        <p:sp>
          <p:nvSpPr>
            <p:cNvPr id="147472" name="Line 9"/>
            <p:cNvSpPr>
              <a:spLocks noChangeShapeType="1"/>
            </p:cNvSpPr>
            <p:nvPr/>
          </p:nvSpPr>
          <p:spPr bwMode="auto">
            <a:xfrm>
              <a:off x="2688" y="1632"/>
              <a:ext cx="20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3" name="Text Box 14"/>
            <p:cNvSpPr txBox="1">
              <a:spLocks noChangeArrowheads="1"/>
            </p:cNvSpPr>
            <p:nvPr/>
          </p:nvSpPr>
          <p:spPr bwMode="auto">
            <a:xfrm>
              <a:off x="3804" y="1392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z</a:t>
              </a:r>
            </a:p>
          </p:txBody>
        </p:sp>
      </p:grpSp>
      <p:sp>
        <p:nvSpPr>
          <p:cNvPr id="147465" name="Text Box 19"/>
          <p:cNvSpPr txBox="1">
            <a:spLocks noChangeArrowheads="1"/>
          </p:cNvSpPr>
          <p:nvPr/>
        </p:nvSpPr>
        <p:spPr bwMode="auto">
          <a:xfrm>
            <a:off x="441325" y="879475"/>
            <a:ext cx="1062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camera</a:t>
            </a:r>
          </a:p>
        </p:txBody>
      </p:sp>
      <p:sp>
        <p:nvSpPr>
          <p:cNvPr id="147466" name="Text Box 20"/>
          <p:cNvSpPr txBox="1">
            <a:spLocks noChangeArrowheads="1"/>
          </p:cNvSpPr>
          <p:nvPr/>
        </p:nvSpPr>
        <p:spPr bwMode="auto">
          <a:xfrm>
            <a:off x="6634163" y="9144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world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581400" y="3733800"/>
            <a:ext cx="5043488" cy="4114800"/>
            <a:chOff x="2256" y="2352"/>
            <a:chExt cx="3177" cy="2592"/>
          </a:xfrm>
        </p:grpSpPr>
        <p:grpSp>
          <p:nvGrpSpPr>
            <p:cNvPr id="147469" name="Group 6"/>
            <p:cNvGrpSpPr>
              <a:grpSpLocks/>
            </p:cNvGrpSpPr>
            <p:nvPr/>
          </p:nvGrpSpPr>
          <p:grpSpPr bwMode="auto">
            <a:xfrm>
              <a:off x="2256" y="2352"/>
              <a:ext cx="3177" cy="2592"/>
              <a:chOff x="2704" y="2544"/>
              <a:chExt cx="3177" cy="2592"/>
            </a:xfrm>
          </p:grpSpPr>
          <p:sp>
            <p:nvSpPr>
              <p:cNvPr id="147471" name="Rectangle 4"/>
              <p:cNvSpPr>
                <a:spLocks noChangeArrowheads="1"/>
              </p:cNvSpPr>
              <p:nvPr/>
            </p:nvSpPr>
            <p:spPr bwMode="auto">
              <a:xfrm>
                <a:off x="2704" y="2544"/>
                <a:ext cx="3177" cy="2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800"/>
                  <a:t>Cartesian coordinates: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/>
                  <a:t>We have, by similar triangles, that                       (x, y, z) -&gt; (f x/z, f y/z, -f)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/>
                  <a:t>Ignore the third coordinate, and get</a:t>
                </a:r>
              </a:p>
              <a:p>
                <a:pPr marL="342900" indent="-342900">
                  <a:spcBef>
                    <a:spcPct val="20000"/>
                  </a:spcBef>
                </a:pPr>
                <a:endParaRPr lang="en-US" sz="2800"/>
              </a:p>
            </p:txBody>
          </p:sp>
          <p:graphicFrame>
            <p:nvGraphicFramePr>
              <p:cNvPr id="147458" name="Object 2"/>
              <p:cNvGraphicFramePr>
                <a:graphicFrameLocks noChangeAspect="1"/>
              </p:cNvGraphicFramePr>
              <p:nvPr/>
            </p:nvGraphicFramePr>
            <p:xfrm>
              <a:off x="3547" y="3530"/>
              <a:ext cx="1250" cy="371"/>
            </p:xfrm>
            <a:graphic>
              <a:graphicData uri="http://schemas.openxmlformats.org/presentationml/2006/ole">
                <p:oleObj spid="_x0000_s147458" name="Equation" r:id="rId5" imgW="1282700" imgH="381000" progId="Equation.3">
                  <p:embed/>
                </p:oleObj>
              </a:graphicData>
            </a:graphic>
          </p:graphicFrame>
        </p:grpSp>
        <p:sp>
          <p:nvSpPr>
            <p:cNvPr id="147470" name="Rectangle 21"/>
            <p:cNvSpPr>
              <a:spLocks noChangeArrowheads="1"/>
            </p:cNvSpPr>
            <p:nvPr/>
          </p:nvSpPr>
          <p:spPr bwMode="auto">
            <a:xfrm>
              <a:off x="2927" y="3319"/>
              <a:ext cx="1632" cy="48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468" name="Rectangle 23"/>
          <p:cNvSpPr>
            <a:spLocks noChangeArrowheads="1"/>
          </p:cNvSpPr>
          <p:nvPr/>
        </p:nvSpPr>
        <p:spPr bwMode="auto">
          <a:xfrm>
            <a:off x="2633663" y="1630363"/>
            <a:ext cx="325437" cy="3460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592513"/>
            <a:ext cx="510540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295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Points go to points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Lines go to lines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Planes go to whole image or half-planes.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Polygons go to polygons</a:t>
            </a: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Degenerate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line through focal point to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plane through focal point to line</a:t>
            </a:r>
          </a:p>
        </p:txBody>
      </p:sp>
      <p:sp>
        <p:nvSpPr>
          <p:cNvPr id="14950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Geometric properties of projection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Object 2"/>
          <p:cNvGraphicFramePr>
            <a:graphicFrameLocks noChangeAspect="1"/>
          </p:cNvGraphicFramePr>
          <p:nvPr>
            <p:ph idx="1"/>
          </p:nvPr>
        </p:nvGraphicFramePr>
        <p:xfrm>
          <a:off x="609600" y="1192213"/>
          <a:ext cx="2444750" cy="1970087"/>
        </p:xfrm>
        <a:graphic>
          <a:graphicData uri="http://schemas.openxmlformats.org/presentationml/2006/ole">
            <p:oleObj spid="_x0000_s151554" name="Equation" r:id="rId4" imgW="850680" imgH="685800" progId="Equation.3">
              <p:embed/>
            </p:oleObj>
          </a:graphicData>
        </a:graphic>
      </p:graphicFrame>
      <p:graphicFrame>
        <p:nvGraphicFramePr>
          <p:cNvPr id="445447" name="Object 3"/>
          <p:cNvGraphicFramePr>
            <a:graphicFrameLocks noChangeAspect="1"/>
          </p:cNvGraphicFramePr>
          <p:nvPr/>
        </p:nvGraphicFramePr>
        <p:xfrm>
          <a:off x="4457700" y="1031875"/>
          <a:ext cx="3848100" cy="2244725"/>
        </p:xfrm>
        <a:graphic>
          <a:graphicData uri="http://schemas.openxmlformats.org/presentationml/2006/ole">
            <p:oleObj spid="_x0000_s151555" name="Equation" r:id="rId5" imgW="1435100" imgH="838200" progId="Equation.3">
              <p:embed/>
            </p:oleObj>
          </a:graphicData>
        </a:graphic>
      </p:graphicFrame>
      <p:sp>
        <p:nvSpPr>
          <p:cNvPr id="151559" name="Text Box 8"/>
          <p:cNvSpPr txBox="1">
            <a:spLocks noChangeArrowheads="1"/>
          </p:cNvSpPr>
          <p:nvPr/>
        </p:nvSpPr>
        <p:spPr bwMode="auto">
          <a:xfrm>
            <a:off x="898525" y="319088"/>
            <a:ext cx="206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 in 3-space</a:t>
            </a:r>
          </a:p>
        </p:txBody>
      </p:sp>
      <p:sp>
        <p:nvSpPr>
          <p:cNvPr id="445449" name="Text Box 9"/>
          <p:cNvSpPr txBox="1">
            <a:spLocks noChangeArrowheads="1"/>
          </p:cNvSpPr>
          <p:nvPr/>
        </p:nvSpPr>
        <p:spPr bwMode="auto">
          <a:xfrm>
            <a:off x="4645025" y="179388"/>
            <a:ext cx="2898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Perspective projection of that line</a:t>
            </a:r>
          </a:p>
        </p:txBody>
      </p:sp>
      <p:graphicFrame>
        <p:nvGraphicFramePr>
          <p:cNvPr id="445450" name="Object 4"/>
          <p:cNvGraphicFramePr>
            <a:graphicFrameLocks noChangeAspect="1"/>
          </p:cNvGraphicFramePr>
          <p:nvPr/>
        </p:nvGraphicFramePr>
        <p:xfrm>
          <a:off x="5422900" y="4076700"/>
          <a:ext cx="1968500" cy="1735138"/>
        </p:xfrm>
        <a:graphic>
          <a:graphicData uri="http://schemas.openxmlformats.org/presentationml/2006/ole">
            <p:oleObj spid="_x0000_s151556" name="Equation" r:id="rId6" imgW="863600" imgH="762000" progId="Equation.3">
              <p:embed/>
            </p:oleObj>
          </a:graphicData>
        </a:graphic>
      </p:graphicFrame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288925" y="4232275"/>
            <a:ext cx="3052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the limit as </a:t>
            </a:r>
          </a:p>
          <a:p>
            <a:r>
              <a:rPr lang="en-US"/>
              <a:t>we have (for               ):</a:t>
            </a:r>
          </a:p>
        </p:txBody>
      </p:sp>
      <p:sp>
        <p:nvSpPr>
          <p:cNvPr id="445452" name="Text Box 12"/>
          <p:cNvSpPr txBox="1">
            <a:spLocks noChangeArrowheads="1"/>
          </p:cNvSpPr>
          <p:nvPr/>
        </p:nvSpPr>
        <p:spPr bwMode="auto">
          <a:xfrm>
            <a:off x="304800" y="5197475"/>
            <a:ext cx="4343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This tells us that any set of parallel lines (same a, b, c parameters) project to the same point (called the vanishing point).</a:t>
            </a:r>
          </a:p>
        </p:txBody>
      </p:sp>
      <p:graphicFrame>
        <p:nvGraphicFramePr>
          <p:cNvPr id="445453" name="Object 5"/>
          <p:cNvGraphicFramePr>
            <a:graphicFrameLocks noChangeAspect="1"/>
          </p:cNvGraphicFramePr>
          <p:nvPr/>
        </p:nvGraphicFramePr>
        <p:xfrm>
          <a:off x="2271713" y="4267200"/>
          <a:ext cx="1157287" cy="376238"/>
        </p:xfrm>
        <a:graphic>
          <a:graphicData uri="http://schemas.openxmlformats.org/presentationml/2006/ole">
            <p:oleObj spid="_x0000_s151557" name="Equation" r:id="rId7" imgW="507960" imgH="164880" progId="Equation.3">
              <p:embed/>
            </p:oleObj>
          </a:graphicData>
        </a:graphic>
      </p:graphicFrame>
      <p:sp>
        <p:nvSpPr>
          <p:cNvPr id="445454" name="Line 14"/>
          <p:cNvSpPr>
            <a:spLocks noChangeShapeType="1"/>
          </p:cNvSpPr>
          <p:nvPr/>
        </p:nvSpPr>
        <p:spPr bwMode="auto">
          <a:xfrm>
            <a:off x="3352800" y="4876800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45455" name="Object 6"/>
          <p:cNvGraphicFramePr>
            <a:graphicFrameLocks noChangeAspect="1"/>
          </p:cNvGraphicFramePr>
          <p:nvPr/>
        </p:nvGraphicFramePr>
        <p:xfrm>
          <a:off x="1858963" y="4522788"/>
          <a:ext cx="781050" cy="406400"/>
        </p:xfrm>
        <a:graphic>
          <a:graphicData uri="http://schemas.openxmlformats.org/presentationml/2006/ole">
            <p:oleObj spid="_x0000_s151558" name="Equation" r:id="rId8" imgW="34272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9" grpId="0"/>
      <p:bldP spid="445451" grpId="0"/>
      <p:bldP spid="445452" grpId="0"/>
      <p:bldP spid="4454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Vanishing point</a:t>
            </a:r>
          </a:p>
        </p:txBody>
      </p:sp>
      <p:cxnSp>
        <p:nvCxnSpPr>
          <p:cNvPr id="153602" name="Straight Arrow Connector 3"/>
          <p:cNvCxnSpPr>
            <a:cxnSpLocks noChangeShapeType="1"/>
          </p:cNvCxnSpPr>
          <p:nvPr/>
        </p:nvCxnSpPr>
        <p:spPr bwMode="auto">
          <a:xfrm rot="5400000" flipH="1" flipV="1">
            <a:off x="1533525" y="3395663"/>
            <a:ext cx="10461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603" name="Straight Arrow Connector 4"/>
          <p:cNvCxnSpPr>
            <a:cxnSpLocks noChangeShapeType="1"/>
          </p:cNvCxnSpPr>
          <p:nvPr/>
        </p:nvCxnSpPr>
        <p:spPr bwMode="auto">
          <a:xfrm rot="10800000" flipV="1">
            <a:off x="1255713" y="3917950"/>
            <a:ext cx="5426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3604" name="TextBox 6"/>
          <p:cNvSpPr txBox="1">
            <a:spLocks noChangeArrowheads="1"/>
          </p:cNvSpPr>
          <p:nvPr/>
        </p:nvSpPr>
        <p:spPr bwMode="auto">
          <a:xfrm>
            <a:off x="1725613" y="2714625"/>
            <a:ext cx="350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53605" name="TextBox 7"/>
          <p:cNvSpPr txBox="1">
            <a:spLocks noChangeArrowheads="1"/>
          </p:cNvSpPr>
          <p:nvPr/>
        </p:nvSpPr>
        <p:spPr bwMode="auto">
          <a:xfrm>
            <a:off x="1350963" y="35306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cxnSp>
        <p:nvCxnSpPr>
          <p:cNvPr id="153606" name="Straight Connector 10"/>
          <p:cNvCxnSpPr>
            <a:cxnSpLocks noChangeShapeType="1"/>
          </p:cNvCxnSpPr>
          <p:nvPr/>
        </p:nvCxnSpPr>
        <p:spPr bwMode="auto">
          <a:xfrm rot="5400000">
            <a:off x="2085181" y="3933032"/>
            <a:ext cx="145732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4495800" y="765175"/>
            <a:ext cx="4762500" cy="316071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</p:cxnSp>
      <p:sp>
        <p:nvSpPr>
          <p:cNvPr id="153608" name="TextBox 14"/>
          <p:cNvSpPr txBox="1">
            <a:spLocks noChangeArrowheads="1"/>
          </p:cNvSpPr>
          <p:nvPr/>
        </p:nvSpPr>
        <p:spPr bwMode="auto">
          <a:xfrm>
            <a:off x="2381250" y="2741613"/>
            <a:ext cx="95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camera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2055813" y="3773488"/>
            <a:ext cx="2655887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V="1">
            <a:off x="2049463" y="3594100"/>
            <a:ext cx="2951162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V="1">
            <a:off x="2035175" y="2814638"/>
            <a:ext cx="4119563" cy="1103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2055813" y="0"/>
            <a:ext cx="5765800" cy="391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16200000" flipV="1">
            <a:off x="2564606" y="3655219"/>
            <a:ext cx="5286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V="1">
            <a:off x="2063750" y="858838"/>
            <a:ext cx="7080250" cy="306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5462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52324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8" name="Rectangle 5"/>
          <p:cNvSpPr>
            <a:spLocks noChangeArrowheads="1"/>
          </p:cNvSpPr>
          <p:nvPr/>
        </p:nvSpPr>
        <p:spPr bwMode="auto">
          <a:xfrm>
            <a:off x="2133600" y="61817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http://www.ider.herts.ac.uk/school/courseware/graphics/two_point_perspective.html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1 &amp; 0 &amp; 0 &amp; 0 \\&#10;0 &amp; 1 &amp; 0 &amp; 0 \\&#10;0 &amp; 0 &amp; 0 &amp; 1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78.6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61.8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x, y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84.3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'_c, y'_c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39.375"/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z \\ w&#10;\end{array}&#10;\right]&#10;\Rightarrow&#10;(x/w,y/w, z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65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,z) \Rightarrow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1 &amp; 0 &amp; 0 &amp; 0 \\&#10;0 &amp; 1 &amp; 0 &amp; 0 \\&#10;0 &amp; 0 &amp; 0 &amp; 1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78.6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61.8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x, y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84.37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6849</TotalTime>
  <Words>1035</Words>
  <Application>Microsoft Office PowerPoint</Application>
  <PresentationFormat>On-screen Show (4:3)</PresentationFormat>
  <Paragraphs>288</Paragraphs>
  <Slides>42</Slides>
  <Notes>26</Notes>
  <HiddenSlides>2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Default Design</vt:lpstr>
      <vt:lpstr>Blank Presentation</vt:lpstr>
      <vt:lpstr>1_Blank Presentation</vt:lpstr>
      <vt:lpstr>1_Default Design</vt:lpstr>
      <vt:lpstr>Equation</vt:lpstr>
      <vt:lpstr>Image</vt:lpstr>
      <vt:lpstr>Cameras, lenses, and calibration</vt:lpstr>
      <vt:lpstr>Slide 2</vt:lpstr>
      <vt:lpstr>Pinhole camera geometry: Distant objects are smaller</vt:lpstr>
      <vt:lpstr>Right - handed system</vt:lpstr>
      <vt:lpstr>Perspective projection</vt:lpstr>
      <vt:lpstr>Geometric properties of projection</vt:lpstr>
      <vt:lpstr>Slide 7</vt:lpstr>
      <vt:lpstr>Vanishing point</vt:lpstr>
      <vt:lpstr>Slide 9</vt:lpstr>
      <vt:lpstr>Vanishing points</vt:lpstr>
      <vt:lpstr>What if you photograph a brick wall head-on?</vt:lpstr>
      <vt:lpstr>Slide 12</vt:lpstr>
      <vt:lpstr>Other projection models:  Orthographic projection</vt:lpstr>
      <vt:lpstr>Other projection models:   Weak perspective</vt:lpstr>
      <vt:lpstr>Three camera projections</vt:lpstr>
      <vt:lpstr>Homogeneous coordinates</vt:lpstr>
      <vt:lpstr>Perspective Projection</vt:lpstr>
      <vt:lpstr>Perspective Projection</vt:lpstr>
      <vt:lpstr>Orthographic Projection</vt:lpstr>
      <vt:lpstr>Orthographic Projection</vt:lpstr>
      <vt:lpstr>Slide 21</vt:lpstr>
      <vt:lpstr>Homogeneous coordinates</vt:lpstr>
      <vt:lpstr>Homogeneous coordinates </vt:lpstr>
      <vt:lpstr>Homogeneous coordinates </vt:lpstr>
      <vt:lpstr>2D Transformations</vt:lpstr>
      <vt:lpstr>2D Transformations</vt:lpstr>
      <vt:lpstr>2D Transformations</vt:lpstr>
      <vt:lpstr>2D Transformations</vt:lpstr>
      <vt:lpstr>Translation and rotation, written in each set of coordinates</vt:lpstr>
      <vt:lpstr>Translation and rotation</vt:lpstr>
      <vt:lpstr>Camera calibration</vt:lpstr>
      <vt:lpstr>Intrinsic parameters:  from idealized world coordinates to pixel values</vt:lpstr>
      <vt:lpstr>Intrinsic parameters</vt:lpstr>
      <vt:lpstr>Intrinsic parameters</vt:lpstr>
      <vt:lpstr>Intrinsic parameters</vt:lpstr>
      <vt:lpstr>Intrinsic parameters</vt:lpstr>
      <vt:lpstr>Intrinsic parameters, homogeneous coordinates</vt:lpstr>
      <vt:lpstr>Extrinsic parameters:  translation and rotation of camera frame</vt:lpstr>
      <vt:lpstr>Combining extrinsic and intrinsic calibration parameters, in homogeneous coordinates</vt:lpstr>
      <vt:lpstr>Other ways to write the same equation</vt:lpstr>
      <vt:lpstr>Camera parameters</vt:lpstr>
      <vt:lpstr>Projection matrices for Orhographic and scaled orthographic projections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6.870 Object Recognition and Scene Understanding</dc:title>
  <dc:subject/>
  <dc:creator>Antonio Torralba</dc:creator>
  <cp:lastModifiedBy>avz</cp:lastModifiedBy>
  <cp:revision>286</cp:revision>
  <dcterms:created xsi:type="dcterms:W3CDTF">2010-03-28T19:04:39Z</dcterms:created>
  <dcterms:modified xsi:type="dcterms:W3CDTF">2011-09-20T00:55:07Z</dcterms:modified>
</cp:coreProperties>
</file>