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9"/>
  </p:notesMasterIdLst>
  <p:handoutMasterIdLst>
    <p:handoutMasterId r:id="rId50"/>
  </p:handoutMasterIdLst>
  <p:sldIdLst>
    <p:sldId id="849" r:id="rId3"/>
    <p:sldId id="895" r:id="rId4"/>
    <p:sldId id="945" r:id="rId5"/>
    <p:sldId id="918" r:id="rId6"/>
    <p:sldId id="919" r:id="rId7"/>
    <p:sldId id="910" r:id="rId8"/>
    <p:sldId id="911" r:id="rId9"/>
    <p:sldId id="898" r:id="rId10"/>
    <p:sldId id="914" r:id="rId11"/>
    <p:sldId id="915" r:id="rId12"/>
    <p:sldId id="907" r:id="rId13"/>
    <p:sldId id="908" r:id="rId14"/>
    <p:sldId id="909" r:id="rId15"/>
    <p:sldId id="912" r:id="rId16"/>
    <p:sldId id="900" r:id="rId17"/>
    <p:sldId id="938" r:id="rId18"/>
    <p:sldId id="888" r:id="rId19"/>
    <p:sldId id="941" r:id="rId20"/>
    <p:sldId id="940" r:id="rId21"/>
    <p:sldId id="939" r:id="rId22"/>
    <p:sldId id="942" r:id="rId23"/>
    <p:sldId id="890" r:id="rId24"/>
    <p:sldId id="892" r:id="rId25"/>
    <p:sldId id="893" r:id="rId26"/>
    <p:sldId id="894" r:id="rId27"/>
    <p:sldId id="916" r:id="rId28"/>
    <p:sldId id="943" r:id="rId29"/>
    <p:sldId id="901" r:id="rId30"/>
    <p:sldId id="902" r:id="rId31"/>
    <p:sldId id="922" r:id="rId32"/>
    <p:sldId id="923" r:id="rId33"/>
    <p:sldId id="924" r:id="rId34"/>
    <p:sldId id="921" r:id="rId35"/>
    <p:sldId id="925" r:id="rId36"/>
    <p:sldId id="926" r:id="rId37"/>
    <p:sldId id="927" r:id="rId38"/>
    <p:sldId id="930" r:id="rId39"/>
    <p:sldId id="931" r:id="rId40"/>
    <p:sldId id="932" r:id="rId41"/>
    <p:sldId id="933" r:id="rId42"/>
    <p:sldId id="936" r:id="rId43"/>
    <p:sldId id="937" r:id="rId44"/>
    <p:sldId id="929" r:id="rId45"/>
    <p:sldId id="903" r:id="rId46"/>
    <p:sldId id="944" r:id="rId47"/>
    <p:sldId id="913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00CC"/>
    <a:srgbClr val="F2E600"/>
    <a:srgbClr val="3333CC"/>
    <a:srgbClr val="FFFF66"/>
    <a:srgbClr val="CC0099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1" autoAdjust="0"/>
    <p:restoredTop sz="91092" autoAdjust="0"/>
  </p:normalViewPr>
  <p:slideViewPr>
    <p:cSldViewPr snapToGrid="0">
      <p:cViewPr>
        <p:scale>
          <a:sx n="86" d="100"/>
          <a:sy n="86" d="100"/>
        </p:scale>
        <p:origin x="-1236" y="-444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1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868D43E4-A231-4F3F-8141-303E1FB5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435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r>
              <a:rPr lang="en-US"/>
              <a:t>EE40, Fall 2004     Prof. White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4FED3358-886A-4E7C-A4B5-98798299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7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2A7E-2AF1-47C8-B5EE-F1A789F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3B0-E26C-4B47-8153-D0B24626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CF1-0370-46AF-8759-0505420F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C6C6-F049-4476-B973-298BAD19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E0EC-129A-4ABB-A8B4-4145BD54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6218-9A72-4682-853F-F0E931F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55ED-B6B2-4630-8687-3CFA8607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D5BA-6314-4B4D-87AD-6BA85673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4F5-514A-4418-97DD-AB7513AC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98FA-DDAF-46BA-81C4-AB70AB60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373A-921B-4B2F-AEC6-CD4DF11B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533400" y="838200"/>
            <a:ext cx="8128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80450" y="655161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0E5EC2D3-8BD5-4E31-9677-C207DA4DE46B}" type="slidenum">
              <a:rPr lang="en-US" sz="140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430213" y="660558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EE40 Summer 2010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8112125" y="6592888"/>
            <a:ext cx="41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Hug</a:t>
            </a: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9850"/>
            <a:ext cx="4995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241EA-9945-466D-8B39-DA0F5B38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5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38.png"/><Relationship Id="rId4" Type="http://schemas.openxmlformats.org/officeDocument/2006/relationships/image" Target="../media/image7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380.png"/><Relationship Id="rId4" Type="http://schemas.openxmlformats.org/officeDocument/2006/relationships/image" Target="../media/image7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39.png"/><Relationship Id="rId4" Type="http://schemas.openxmlformats.org/officeDocument/2006/relationships/image" Target="../media/image7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710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15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5.png"/><Relationship Id="rId7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5.png"/><Relationship Id="rId7" Type="http://schemas.openxmlformats.org/officeDocument/2006/relationships/image" Target="../media/image9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4568" y="1214974"/>
            <a:ext cx="2734731" cy="2279650"/>
          </a:xfrm>
        </p:spPr>
        <p:txBody>
          <a:bodyPr/>
          <a:lstStyle/>
          <a:p>
            <a:r>
              <a:rPr lang="en-US" dirty="0" smtClean="0"/>
              <a:t>EE40</a:t>
            </a:r>
            <a:br>
              <a:rPr lang="en-US" dirty="0" smtClean="0"/>
            </a:br>
            <a:r>
              <a:rPr lang="en-US" dirty="0" smtClean="0"/>
              <a:t>Lecture 11</a:t>
            </a:r>
            <a:br>
              <a:rPr lang="en-US" dirty="0" smtClean="0"/>
            </a:br>
            <a:r>
              <a:rPr lang="en-US" dirty="0" smtClean="0"/>
              <a:t>Josh Hug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0467" y="3878801"/>
            <a:ext cx="2252132" cy="1752600"/>
          </a:xfrm>
        </p:spPr>
        <p:txBody>
          <a:bodyPr/>
          <a:lstStyle/>
          <a:p>
            <a:r>
              <a:rPr lang="en-US" dirty="0" smtClean="0"/>
              <a:t>7/19/2010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Part of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0536" y="2286904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36" y="2286904"/>
                <a:ext cx="5513942" cy="1014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85" y="4212115"/>
            <a:ext cx="31051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2707" y="899810"/>
            <a:ext cx="8229600" cy="13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Finding the real part of the expression is easy, it just involves some old school math that you’ve probably forgotten (HW5 has complex number exercises)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615107" y="3318112"/>
                <a:ext cx="8229600" cy="2399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600" dirty="0" smtClean="0"/>
                  <a:t>Key thing to remember is that complex numbers have two representations</a:t>
                </a:r>
              </a:p>
              <a:p>
                <a:pPr lvl="1"/>
                <a:r>
                  <a:rPr lang="en-US" sz="2200" dirty="0" smtClean="0"/>
                  <a:t>Rectangular form: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𝑗𝑏</m:t>
                    </m:r>
                  </m:oMath>
                </a14:m>
                <a:endParaRPr lang="en-US" sz="2200" b="0" dirty="0" smtClean="0"/>
              </a:p>
              <a:p>
                <a:pPr lvl="1"/>
                <a:r>
                  <a:rPr lang="en-US" sz="2200" dirty="0" smtClean="0"/>
                  <a:t>Polar form: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𝑟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𝜃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07" y="3318112"/>
                <a:ext cx="8229600" cy="2399641"/>
              </a:xfrm>
              <a:prstGeom prst="rect">
                <a:avLst/>
              </a:prstGeom>
              <a:blipFill rotWithShape="1">
                <a:blip r:embed="rId4"/>
                <a:stretch>
                  <a:fillRect l="-1185" t="-22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8466" y="5055391"/>
                <a:ext cx="2963539" cy="626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6" y="5055391"/>
                <a:ext cx="2963539" cy="6260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9849" y="5515749"/>
                <a:ext cx="290294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49" y="5515749"/>
                <a:ext cx="2902943" cy="10604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6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Part of Expression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2707" y="899810"/>
            <a:ext cx="8229600" cy="13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What we have is basically the product of two complex numbers</a:t>
            </a:r>
          </a:p>
          <a:p>
            <a:r>
              <a:rPr lang="en-US" sz="2600" dirty="0" smtClean="0"/>
              <a:t>Let’s convert the left one to polar form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615107" y="3318112"/>
                <a:ext cx="8229600" cy="2399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/>
                <a:r>
                  <a:rPr lang="en-US" sz="2200" dirty="0" smtClean="0"/>
                  <a:t>Rectangular form: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𝑗𝑏</m:t>
                    </m:r>
                  </m:oMath>
                </a14:m>
                <a:endParaRPr lang="en-US" sz="2200" b="0" dirty="0" smtClean="0"/>
              </a:p>
              <a:p>
                <a:pPr lvl="1"/>
                <a:r>
                  <a:rPr lang="en-US" sz="2200" dirty="0" smtClean="0"/>
                  <a:t>Polar form: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𝑟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𝜃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07" y="3318112"/>
                <a:ext cx="8229600" cy="2399641"/>
              </a:xfrm>
              <a:prstGeom prst="rect">
                <a:avLst/>
              </a:prstGeom>
              <a:blipFill rotWithShape="1">
                <a:blip r:embed="rId2"/>
                <a:stretch>
                  <a:fillRect t="-12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41623" y="3284224"/>
                <a:ext cx="2963539" cy="626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623" y="3284224"/>
                <a:ext cx="2963539" cy="6260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83006" y="3744582"/>
                <a:ext cx="290294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06" y="3744582"/>
                <a:ext cx="2902943" cy="1060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20536" y="2286904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36" y="2286904"/>
                <a:ext cx="5513942" cy="10145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69064" y="4805065"/>
                <a:ext cx="7882570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𝑤𝑅𝐶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64" y="4805065"/>
                <a:ext cx="7882570" cy="10826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5735" y="5960125"/>
                <a:ext cx="3477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arctan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𝑅𝐶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5" y="5960125"/>
                <a:ext cx="347765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6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Part of Expression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718959" y="1140884"/>
                <a:ext cx="3976217" cy="1082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𝑤𝑅𝐶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59" y="1140884"/>
                <a:ext cx="3976217" cy="10826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87311" y="2359020"/>
                <a:ext cx="5772838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𝑤𝑅𝐶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311" y="2359020"/>
                <a:ext cx="5772838" cy="10826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2399" y="3613107"/>
                <a:ext cx="7989065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𝑤𝑅𝐶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3613107"/>
                <a:ext cx="7989065" cy="10826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2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Part of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18959" y="1140884"/>
                <a:ext cx="3709542" cy="962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𝑤𝑅𝐶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59" y="1140884"/>
                <a:ext cx="3709542" cy="962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4251" y="3835840"/>
                <a:ext cx="9539576" cy="1119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𝑤𝑅𝐶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51" y="3835840"/>
                <a:ext cx="9539576" cy="11198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12" y="953403"/>
            <a:ext cx="53911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451690" y="2919566"/>
                <a:ext cx="8229600" cy="1004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600" dirty="0" smtClean="0"/>
                  <a:t>Superposition tells us that our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 smtClean="0"/>
                  <a:t> will just be the sum of the effect of these two sources</a:t>
                </a:r>
                <a:endParaRPr lang="en-US" sz="26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90" y="2919566"/>
                <a:ext cx="8229600" cy="1004409"/>
              </a:xfrm>
              <a:prstGeom prst="rect">
                <a:avLst/>
              </a:prstGeom>
              <a:blipFill rotWithShape="1">
                <a:blip r:embed="rId5"/>
                <a:stretch>
                  <a:fillRect l="-1111" t="-6061" r="-1185" b="-48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4090" y="5010935"/>
            <a:ext cx="8229600" cy="100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Thus, particular solution (forced response) of original cosine source is just the real part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4251" y="5828291"/>
                <a:ext cx="6613275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51" y="5828291"/>
                <a:ext cx="6613275" cy="9598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70292" y="6156003"/>
                <a:ext cx="3477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arctan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𝑅𝐶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292" y="6156003"/>
                <a:ext cx="347765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9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Method for AC Circuits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16" y="4934713"/>
            <a:ext cx="53911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34817" y="1985389"/>
                <a:ext cx="2899273" cy="510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𝑐𝑝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817" y="1985389"/>
                <a:ext cx="2899273" cy="510653"/>
              </a:xfrm>
              <a:prstGeom prst="rect">
                <a:avLst/>
              </a:prstGeom>
              <a:blipFill rotWithShape="1">
                <a:blip r:embed="rId3"/>
                <a:stretch>
                  <a:fillRect l="-3151" t="-6024" b="-2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4076" y="5023613"/>
                <a:ext cx="6477920" cy="312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1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1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dirty="0" smtClean="0">
                            <a:latin typeface="Cambria Math"/>
                          </a:rPr>
                          <m:t>𝑗𝑤𝑡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76" y="5023613"/>
                <a:ext cx="6477920" cy="3128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 bwMode="auto">
          <a:xfrm rot="5400000">
            <a:off x="6540386" y="2593256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8145" y="2982479"/>
            <a:ext cx="234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Plug into ODE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6573435" y="3466602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96827" y="3855825"/>
                <a:ext cx="4671153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. Now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gone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27" y="3855825"/>
                <a:ext cx="4671153" cy="537135"/>
              </a:xfrm>
              <a:prstGeom prst="rect">
                <a:avLst/>
              </a:prstGeom>
              <a:blipFill rotWithShape="1">
                <a:blip r:embed="rId5"/>
                <a:stretch>
                  <a:fillRect l="-2611"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 bwMode="auto">
          <a:xfrm rot="5400000">
            <a:off x="6598266" y="4790812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74027" y="4313776"/>
                <a:ext cx="3018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(easy)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27" y="4313776"/>
                <a:ext cx="301862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24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95645" y="5098376"/>
                <a:ext cx="3205908" cy="580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𝑐𝑝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𝑅𝑒𝑎𝑙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645" y="5098376"/>
                <a:ext cx="3205908" cy="5802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755086" y="1079595"/>
            <a:ext cx="234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ODE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6540385" y="1596168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4596826" y="1139355"/>
            <a:ext cx="4514463" cy="3697641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4076" y="1474420"/>
            <a:ext cx="3855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Just as actually writing the ODE isn’t necessary for DC sources, we can avoid the ODE again in AC circuits: 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Impedance Analysis</a:t>
            </a:r>
          </a:p>
        </p:txBody>
      </p:sp>
    </p:spTree>
    <p:extLst>
      <p:ext uri="{BB962C8B-B14F-4D97-AF65-F5344CB8AC3E}">
        <p14:creationId xmlns:p14="http://schemas.microsoft.com/office/powerpoint/2010/main" val="31955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07595" y="1755527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95" y="1755527"/>
                <a:ext cx="5513942" cy="1014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5" y="1190281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3357" y="1289434"/>
            <a:ext cx="569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complex exponential source: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0624" y="2973595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𝑗𝑤𝐶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𝑗𝑤𝐶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24" y="2973595"/>
                <a:ext cx="5513942" cy="1014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6607" y="2532920"/>
            <a:ext cx="322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Rewrite as: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4573" y="4337677"/>
                <a:ext cx="5332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=1/</m:t>
                    </m:r>
                    <m:r>
                      <a:rPr lang="en-US" b="0" i="1" smtClean="0">
                        <a:latin typeface="Cambria Math"/>
                      </a:rPr>
                      <m:t>𝑗𝑤𝐶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" y="4337677"/>
                <a:ext cx="5332164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286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4573" y="4943778"/>
                <a:ext cx="5513942" cy="97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" y="4943778"/>
                <a:ext cx="5513942" cy="971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282588" y="5034169"/>
            <a:ext cx="10322805" cy="951048"/>
            <a:chOff x="5282588" y="5034169"/>
            <a:chExt cx="10322805" cy="951048"/>
          </a:xfrm>
        </p:grpSpPr>
        <p:sp>
          <p:nvSpPr>
            <p:cNvPr id="12" name="TextBox 11"/>
            <p:cNvSpPr txBox="1"/>
            <p:nvPr/>
          </p:nvSpPr>
          <p:spPr>
            <a:xfrm>
              <a:off x="5282588" y="5034169"/>
              <a:ext cx="10322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Looks a lot like…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32155" y="5461997"/>
              <a:ext cx="4197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voltage divider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53357" y="848421"/>
                <a:ext cx="4671153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57" y="848421"/>
                <a:ext cx="4671153" cy="5371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607" y="5992640"/>
                <a:ext cx="6312665" cy="6277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Real part gives 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cos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607" y="5992640"/>
                <a:ext cx="6312665" cy="627771"/>
              </a:xfrm>
              <a:blipFill rotWithShape="1">
                <a:blip r:embed="rId8"/>
                <a:stretch>
                  <a:fillRect l="-1448" t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Method of Impedance Analysis (without </a:t>
            </a:r>
            <a:r>
              <a:rPr lang="en-US" sz="2600" dirty="0" err="1" smtClean="0"/>
              <a:t>Phasors</a:t>
            </a:r>
            <a:r>
              <a:rPr lang="en-US" sz="2600" dirty="0" smtClean="0"/>
              <a:t>)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554598" cy="55213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Replace passive components with equivalent impedance,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𝑗</m:t>
                    </m:r>
                    <m:r>
                      <a:rPr lang="en-US" b="0" i="1" dirty="0" smtClean="0">
                        <a:latin typeface="Cambria Math"/>
                      </a:rPr>
                      <m:t>𝜔</m:t>
                    </m:r>
                    <m:r>
                      <a:rPr lang="en-US" b="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Replace all sources with complex exponentials</a:t>
                </a:r>
              </a:p>
              <a:p>
                <a:pPr marL="742950" lvl="2" indent="-342900"/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⟹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𝑤𝑡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i="1">
                            <a:latin typeface="Cambria Math"/>
                          </a:rPr>
                          <m:t>) 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Solve using Ohm’s Law of Impedances for complex exponential sources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𝑍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Just like normal node voltage, but with complex numbers</a:t>
                </a:r>
              </a:p>
              <a:p>
                <a:pPr lvl="1"/>
                <a:r>
                  <a:rPr lang="en-US" dirty="0" smtClean="0"/>
                  <a:t>Real </a:t>
                </a:r>
                <a:r>
                  <a:rPr lang="en-US" dirty="0"/>
                  <a:t>part of </a:t>
                </a:r>
                <a:r>
                  <a:rPr lang="en-US" dirty="0" smtClean="0"/>
                  <a:t>node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gives true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554598" cy="5521325"/>
              </a:xfrm>
              <a:blipFill rotWithShape="1">
                <a:blip r:embed="rId2"/>
                <a:stretch>
                  <a:fillRect l="-1426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826264" y="2192357"/>
            <a:ext cx="7910111" cy="969484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266939" y="5497417"/>
            <a:ext cx="7381301" cy="843401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7793" y="6268597"/>
            <a:ext cx="8780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Lugging these complex exponential functions is algebraically annoying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Phasors</a:t>
            </a:r>
            <a:r>
              <a:rPr lang="en-US" dirty="0" smtClean="0"/>
              <a:t> (not in the book!)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Definition: A </a:t>
                </a:r>
                <a:r>
                  <a:rPr lang="en-US" dirty="0" err="1"/>
                  <a:t>p</a:t>
                </a:r>
                <a:r>
                  <a:rPr lang="en-US" dirty="0" err="1" smtClean="0"/>
                  <a:t>hasor</a:t>
                </a:r>
                <a:r>
                  <a:rPr lang="en-US" dirty="0" smtClean="0"/>
                  <a:t> is a complex number which represents a sinusoid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𝐴𝑐𝑜𝑠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Three parameters</a:t>
                </a:r>
              </a:p>
              <a:p>
                <a:pPr lvl="1"/>
                <a:r>
                  <a:rPr lang="en-US" dirty="0" smtClean="0"/>
                  <a:t>A: Magnitude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: Frequency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Phase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phasor</a:t>
                </a:r>
                <a:r>
                  <a:rPr lang="en-US" dirty="0" smtClean="0"/>
                  <a:t> representation of the sinusoid above is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In </a:t>
                </a:r>
                <a:r>
                  <a:rPr lang="en-US" dirty="0" smtClean="0"/>
                  <a:t>shorthand we write </a:t>
                </a:r>
                <a:r>
                  <a:rPr lang="en-US" dirty="0" err="1" smtClean="0"/>
                  <a:t>phasor</a:t>
                </a:r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 r="-519" b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7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Phasors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/>
                  <a:t>we have a voltage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𝐴𝑐𝑜𝑠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phasor</a:t>
                </a:r>
                <a:r>
                  <a:rPr lang="en-US" dirty="0" smtClean="0"/>
                  <a:t> version of the voltage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b="0" dirty="0" smtClean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r>
                  <a:rPr lang="en-US" b="0" dirty="0" smtClean="0"/>
                  <a:t>If we have a </a:t>
                </a:r>
                <a:r>
                  <a:rPr lang="en-US" b="0" dirty="0" err="1" smtClean="0"/>
                  <a:t>phasor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dirty="0" smtClean="0">
                    <a:ea typeface="Cambria Math"/>
                  </a:rPr>
                  <a:t>, the time function this </a:t>
                </a:r>
                <a:r>
                  <a:rPr lang="en-US" dirty="0" err="1" smtClean="0">
                    <a:ea typeface="Cambria Math"/>
                  </a:rPr>
                  <a:t>phasor</a:t>
                </a:r>
                <a:r>
                  <a:rPr lang="en-US" dirty="0" smtClean="0">
                    <a:ea typeface="Cambria Math"/>
                  </a:rPr>
                  <a:t> represents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7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</a:t>
            </a:r>
            <a:r>
              <a:rPr lang="en-US" dirty="0" err="1" smtClean="0"/>
              <a:t>phasors</a:t>
            </a:r>
            <a:r>
              <a:rPr lang="en-US" dirty="0" smtClean="0"/>
              <a:t> useful?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Sources that look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result in lots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𝑗𝑤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</m:sup>
                    </m:sSup>
                  </m:oMath>
                </a14:m>
                <a:r>
                  <a:rPr lang="en-US" dirty="0" smtClean="0"/>
                  <a:t> terms in our algebra</a:t>
                </a:r>
              </a:p>
              <a:p>
                <a:r>
                  <a:rPr lang="en-US" dirty="0" smtClean="0"/>
                  <a:t>When you apply a sinusoidal source to a circuit, the amplitude and phase will vary across components, but it will always still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:pPr lvl="1"/>
                <a:r>
                  <a:rPr lang="en-US" b="0" dirty="0" smtClean="0"/>
                  <a:t>Important: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doesn’t change!</a:t>
                </a:r>
              </a:p>
              <a:p>
                <a:pPr lvl="2"/>
                <a:r>
                  <a:rPr lang="en-US" dirty="0" smtClean="0"/>
                  <a:t>Otherwise we’d need REALLY complex numbers</a:t>
                </a:r>
              </a:p>
              <a:p>
                <a:r>
                  <a:rPr lang="en-US" dirty="0" smtClean="0"/>
                  <a:t>Thus, we’ll just replace our sources with a complex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and just keep in mind that this number represents a function throughout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5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Logistical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7728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Lab 4 tomorrow</a:t>
            </a:r>
          </a:p>
          <a:p>
            <a:r>
              <a:rPr lang="en-US" dirty="0" smtClean="0"/>
              <a:t>Lab 5 (active filter lab) on Wednesday</a:t>
            </a:r>
          </a:p>
          <a:p>
            <a:pPr lvl="1"/>
            <a:r>
              <a:rPr lang="en-US" dirty="0" smtClean="0"/>
              <a:t>Prototype for future lab for EE40</a:t>
            </a:r>
          </a:p>
          <a:p>
            <a:pPr lvl="1"/>
            <a:r>
              <a:rPr lang="en-US" dirty="0" err="1" smtClean="0"/>
              <a:t>Prelab</a:t>
            </a:r>
            <a:r>
              <a:rPr lang="en-US" dirty="0" smtClean="0"/>
              <a:t> is very short, sorry.</a:t>
            </a:r>
          </a:p>
          <a:p>
            <a:pPr lvl="1"/>
            <a:r>
              <a:rPr lang="en-US" dirty="0" smtClean="0"/>
              <a:t>Please give us our feedback</a:t>
            </a:r>
          </a:p>
          <a:p>
            <a:pPr lvl="1"/>
            <a:r>
              <a:rPr lang="en-US" dirty="0" smtClean="0"/>
              <a:t>Google docs for labs and general class comments now available (link shared via email)</a:t>
            </a:r>
          </a:p>
          <a:p>
            <a:pPr lvl="1"/>
            <a:r>
              <a:rPr lang="en-US" dirty="0" smtClean="0"/>
              <a:t>Bring a music player if you have one (if not, you can use the signal generator in the lab)</a:t>
            </a:r>
          </a:p>
          <a:p>
            <a:r>
              <a:rPr lang="en-US" dirty="0" smtClean="0"/>
              <a:t>HW5 due tomorrow at 2PM</a:t>
            </a:r>
          </a:p>
          <a:p>
            <a:r>
              <a:rPr lang="en-US" dirty="0" smtClean="0"/>
              <a:t>HW6 due Friday at 5PM (also short)</a:t>
            </a:r>
          </a:p>
          <a:p>
            <a:r>
              <a:rPr lang="en-US" dirty="0" smtClean="0"/>
              <a:t>Midterm next Wednesday 7/28</a:t>
            </a:r>
          </a:p>
          <a:p>
            <a:pPr lvl="1"/>
            <a:r>
              <a:rPr lang="en-US" dirty="0" smtClean="0"/>
              <a:t>Focus is heavily on HW4, 5, 6, and Labs P1, 4, 5</a:t>
            </a:r>
          </a:p>
          <a:p>
            <a:pPr lvl="1"/>
            <a:r>
              <a:rPr lang="en-US" dirty="0" smtClean="0"/>
              <a:t>Will reuse concepts from HW 1,2,3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</a:t>
            </a:r>
            <a:r>
              <a:rPr lang="en-US" dirty="0" err="1" smtClean="0"/>
              <a:t>phasors</a:t>
            </a:r>
            <a:r>
              <a:rPr lang="en-US" dirty="0" smtClean="0"/>
              <a:t> useful?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957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know that for complex exponential sources, we have that: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𝑍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𝑟𝑒𝑎𝑙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𝑟𝑒𝑎𝑙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Phasors</a:t>
                </a:r>
                <a:r>
                  <a:rPr lang="en-US" dirty="0" smtClean="0"/>
                  <a:t> are complex </a:t>
                </a:r>
                <a:r>
                  <a:rPr lang="en-US" dirty="0" smtClean="0"/>
                  <a:t>numbers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which represent cosine </a:t>
                </a:r>
                <a:r>
                  <a:rPr lang="en-US" dirty="0" smtClean="0"/>
                  <a:t>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Cosine functions are just the real parts of complex exponentials</a:t>
                </a:r>
              </a:p>
              <a:p>
                <a:r>
                  <a:rPr lang="en-US" dirty="0" smtClean="0"/>
                  <a:t>Thus, in the world of </a:t>
                </a:r>
                <a:r>
                  <a:rPr lang="en-US" dirty="0" err="1" smtClean="0"/>
                  <a:t>phasors</a:t>
                </a:r>
                <a:r>
                  <a:rPr lang="en-US" dirty="0" smtClean="0"/>
                  <a:t>, we can just rewrite Ohm’s Law of Impedances as: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95720"/>
              </a:xfrm>
              <a:blipFill rotWithShape="1">
                <a:blip r:embed="rId2"/>
                <a:stretch>
                  <a:fillRect l="-1481" t="-2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4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Method of Impedance Analysis (with </a:t>
            </a:r>
            <a:r>
              <a:rPr lang="en-US" sz="2600" dirty="0" err="1" smtClean="0"/>
              <a:t>Phasors</a:t>
            </a:r>
            <a:r>
              <a:rPr lang="en-US" sz="2600" dirty="0" smtClean="0"/>
              <a:t>)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554598" cy="56847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Replace passive components with equivalent impedance,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𝑗</m:t>
                    </m:r>
                    <m:r>
                      <a:rPr lang="en-US" b="0" i="1" dirty="0" smtClean="0">
                        <a:latin typeface="Cambria Math"/>
                      </a:rPr>
                      <m:t>𝜔</m:t>
                    </m:r>
                    <m:r>
                      <a:rPr lang="en-US" b="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Replace all sources with </a:t>
                </a:r>
                <a:r>
                  <a:rPr lang="en-US" dirty="0" err="1" smtClean="0"/>
                  <a:t>phasor</a:t>
                </a:r>
                <a:r>
                  <a:rPr lang="en-US" dirty="0" smtClean="0"/>
                  <a:t> representation: 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i="1" smtClean="0">
                        <a:latin typeface="Cambria Math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Solve using Ohm’s Law of Impedances: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𝑍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Just like normal node voltage, but with complex numbers, attaining voltage </a:t>
                </a:r>
                <a:r>
                  <a:rPr lang="en-US" dirty="0" err="1" smtClean="0"/>
                  <a:t>phasors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just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𝜔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+∠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Original sources are implicitly represented by </a:t>
                </a:r>
                <a:r>
                  <a:rPr lang="en-US" dirty="0" err="1" smtClean="0"/>
                  <a:t>phasors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Time is gone completely from our problem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554598" cy="5684704"/>
              </a:xfrm>
              <a:blipFill rotWithShape="1">
                <a:blip r:embed="rId2"/>
                <a:stretch>
                  <a:fillRect l="-1426" t="-2251" r="-2708" b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4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" y="1528117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6241" y="1528117"/>
                <a:ext cx="290845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0" smtClean="0">
                          <a:latin typeface="Cambria Math"/>
                        </a:rPr>
                        <m:t>,000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241" y="1528117"/>
                <a:ext cx="2908453" cy="18158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437263"/>
                <a:ext cx="8229600" cy="29984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=10000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=−10000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∠0=5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∠0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=10000−10000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∠0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0−10000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437263"/>
                <a:ext cx="8229600" cy="2998462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teady state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455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1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" y="1528117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6241" y="1528117"/>
                <a:ext cx="290845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0" smtClean="0">
                          <a:latin typeface="Cambria Math"/>
                        </a:rPr>
                        <m:t>,000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241" y="1528117"/>
                <a:ext cx="2908453" cy="18158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437263"/>
                <a:ext cx="8229600" cy="29984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∠0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−10000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Polar divided by non polar, so convert bottom to polar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10000−10000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=10000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437263"/>
                <a:ext cx="8229600" cy="2998462"/>
              </a:xfrm>
              <a:blipFill rotWithShape="1">
                <a:blip r:embed="rId5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teady state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455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7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" y="1528117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6241" y="1528117"/>
                <a:ext cx="290845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0" smtClean="0">
                          <a:latin typeface="Cambria Math"/>
                        </a:rPr>
                        <m:t>,000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241" y="1528117"/>
                <a:ext cx="2908453" cy="18158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437263"/>
                <a:ext cx="8229600" cy="29984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∠0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−10000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10000−10000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=10000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/>
                        <a:ea typeface="Cambria Math"/>
                      </a:rPr>
                      <m:t>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∠0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10000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  <a:ea typeface="Cambria Math"/>
                          </a:rPr>
                          <m:t>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2000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∠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437263"/>
                <a:ext cx="8229600" cy="2998462"/>
              </a:xfrm>
              <a:blipFill rotWithShape="1">
                <a:blip r:embed="rId5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teady state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455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4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" y="1528117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6241" y="1528117"/>
                <a:ext cx="290845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0" smtClean="0">
                          <a:latin typeface="Cambria Math"/>
                        </a:rPr>
                        <m:t>,000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241" y="1528117"/>
                <a:ext cx="2908453" cy="18158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437263"/>
                <a:ext cx="8229600" cy="29984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2000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∠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2000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⁡(100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[in steady state]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437263"/>
                <a:ext cx="8229600" cy="2998462"/>
              </a:xfrm>
              <a:blipFill rotWithShape="1">
                <a:blip r:embed="rId6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teady state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455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" y="1528117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980" y="2857500"/>
                <a:ext cx="3655767" cy="369753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Current has same shape as voltage</a:t>
                </a:r>
              </a:p>
              <a:p>
                <a:r>
                  <a:rPr lang="en-US" dirty="0" smtClean="0"/>
                  <a:t>Current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10000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times smaller than source voltage</a:t>
                </a:r>
              </a:p>
              <a:p>
                <a:r>
                  <a:rPr lang="en-US" dirty="0" smtClean="0"/>
                  <a:t>Current leads source voltage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radians or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400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sz="3200" dirty="0" smtClean="0"/>
                  <a:t>seconds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980" y="2857500"/>
                <a:ext cx="3655767" cy="3697535"/>
              </a:xfrm>
              <a:blipFill rotWithShape="1">
                <a:blip r:embed="rId5"/>
                <a:stretch>
                  <a:fillRect l="-2667" t="-3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E:\data\work\teaching\ee40\Summer 2010 EE40 Lectures\lec11\phasor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" y="28575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13951" y="1528117"/>
                <a:ext cx="5238521" cy="9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2000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cos</m:t>
                      </m:r>
                      <m:r>
                        <a:rPr lang="en-US" i="1">
                          <a:latin typeface="Cambria Math"/>
                        </a:rPr>
                        <m:t>⁡(100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951" y="1528117"/>
                <a:ext cx="5238521" cy="9823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58444" y="6555035"/>
            <a:ext cx="2379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to scale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48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Often, we’ll want to build circuits which react differently based on different signal frequencies, e.g.</a:t>
            </a:r>
          </a:p>
          <a:p>
            <a:pPr lvl="1"/>
            <a:r>
              <a:rPr lang="en-US" dirty="0" smtClean="0"/>
              <a:t>Splitting audio signals into low and high portions (for delivery to tweeter and subwoofer)</a:t>
            </a:r>
          </a:p>
          <a:p>
            <a:pPr lvl="1"/>
            <a:r>
              <a:rPr lang="en-US" dirty="0" smtClean="0"/>
              <a:t>Removing noise of a particular frequency (e.g. 60 Hz noise or </a:t>
            </a:r>
            <a:r>
              <a:rPr lang="en-US" dirty="0" err="1" smtClean="0"/>
              <a:t>vuvuzela</a:t>
            </a:r>
            <a:r>
              <a:rPr lang="en-US" dirty="0" smtClean="0"/>
              <a:t> sound)</a:t>
            </a:r>
          </a:p>
          <a:p>
            <a:pPr lvl="1"/>
            <a:r>
              <a:rPr lang="en-US" dirty="0" smtClean="0"/>
              <a:t>Removing signals except those at a certain frequency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69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712684"/>
                <a:ext cx="8229600" cy="2723041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0.1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712684"/>
                <a:ext cx="8229600" cy="272304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" y="1528117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6241" y="1528117"/>
                <a:ext cx="290845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0" smtClean="0">
                          <a:latin typeface="Cambria Math"/>
                        </a:rPr>
                        <m:t>,000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241" y="1528117"/>
                <a:ext cx="2908453" cy="13849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Find v</a:t>
                </a:r>
                <a:r>
                  <a:rPr lang="en-US" baseline="-25000" dirty="0" smtClean="0"/>
                  <a:t>c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teady state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455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5552" y="3671411"/>
                <a:ext cx="33270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−10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552" y="3671411"/>
                <a:ext cx="332709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5551" y="4194631"/>
                <a:ext cx="33270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551" y="4194631"/>
                <a:ext cx="332709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51669" y="6199783"/>
                <a:ext cx="57838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- 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Transfer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𝒋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669" y="6199783"/>
                <a:ext cx="5783859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221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 bwMode="auto">
          <a:xfrm rot="5400000">
            <a:off x="2141424" y="5958688"/>
            <a:ext cx="396607" cy="113202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7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lunch today</a:t>
            </a:r>
          </a:p>
          <a:p>
            <a:r>
              <a:rPr lang="en-US" dirty="0" smtClean="0"/>
              <a:t>Slightly shorter lecture today</a:t>
            </a:r>
          </a:p>
          <a:p>
            <a:r>
              <a:rPr lang="en-US" dirty="0" smtClean="0"/>
              <a:t>Midterm </a:t>
            </a:r>
            <a:r>
              <a:rPr lang="en-US" dirty="0" err="1" smtClean="0"/>
              <a:t>regrade</a:t>
            </a:r>
            <a:r>
              <a:rPr lang="en-US" dirty="0" smtClean="0"/>
              <a:t> requests due today</a:t>
            </a:r>
          </a:p>
          <a:p>
            <a:r>
              <a:rPr lang="en-US" dirty="0" smtClean="0"/>
              <a:t>Office hours Cory 240 2:30-4PM or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0.1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Maps system input signal to system output signal</a:t>
                </a:r>
              </a:p>
              <a:p>
                <a:pPr lvl="1"/>
                <a:r>
                  <a:rPr lang="en-US" dirty="0" smtClean="0"/>
                  <a:t>Plug an input voltage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Get an output voltage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𝜙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2"/>
                <a:r>
                  <a:rPr lang="en-US" dirty="0" smtClean="0"/>
                  <a:t>Output is scaled and shifted in time</a:t>
                </a:r>
              </a:p>
              <a:p>
                <a:pPr lvl="3"/>
                <a:r>
                  <a:rPr lang="en-US" dirty="0" smtClean="0"/>
                  <a:t>Scaling and shifting depend on frequency</a:t>
                </a:r>
              </a:p>
              <a:p>
                <a:pPr lvl="2"/>
                <a:r>
                  <a:rPr lang="en-US" dirty="0" smtClean="0"/>
                  <a:t>Frequency is unchanged (linear system)</a:t>
                </a:r>
              </a:p>
              <a:p>
                <a:r>
                  <a:rPr lang="en-US" dirty="0" smtClean="0"/>
                  <a:t>Tells you how system will respond to any frequency, a.k.a. frequency response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  <a:blipFill rotWithShape="1">
                <a:blip r:embed="rId2"/>
                <a:stretch>
                  <a:fillRect l="-1704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8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Transfer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0.1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⁡(50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50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1+5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Output </a:t>
                </a:r>
                <a:r>
                  <a:rPr lang="en-US" dirty="0" err="1" smtClean="0"/>
                  <a:t>phasor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is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50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26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∠(</m:t>
                    </m:r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1.37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26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cos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⁡(50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1.37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00568" y="2462309"/>
                <a:ext cx="3075009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68" y="2462309"/>
                <a:ext cx="3075009" cy="5739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00567" y="3036249"/>
                <a:ext cx="43569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𝐴𝑟𝑐𝑇𝑎𝑛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[5/1]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67" y="3036249"/>
                <a:ext cx="435696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55237" y="3460317"/>
                <a:ext cx="15796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−1.37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237" y="3460317"/>
                <a:ext cx="157966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9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Transfer Function (general)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0.1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3</m:t>
                    </m:r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1+0.1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Output </a:t>
                </a:r>
                <a:r>
                  <a:rPr lang="en-US" dirty="0" err="1" smtClean="0"/>
                  <a:t>phasor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is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50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1+0.01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∠(</m:t>
                    </m:r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𝐴𝑟𝑐𝑇𝑎𝑛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0.1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𝜔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1+0.01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cos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⁡(50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𝐴𝑟𝑐𝑇𝑎𝑛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0.1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065" y="969484"/>
                <a:ext cx="8229600" cy="5530468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81075" y="2462309"/>
                <a:ext cx="4325158" cy="626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1+0.01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75" y="2462309"/>
                <a:ext cx="4325158" cy="6260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81074" y="3036249"/>
                <a:ext cx="47702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𝐴𝑟𝑐𝑇𝑎𝑛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[0.1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/1]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74" y="3036249"/>
                <a:ext cx="47702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2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Bode Magnitude Plot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1+0.1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Magnitude plot is just a plot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75408" y="1704036"/>
                <a:ext cx="4319324" cy="626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1+0.01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08" y="1704036"/>
                <a:ext cx="4319324" cy="6260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E:\data\work\teaching\ee40\Summer 2010 EE40 Lectures\lec11\hjwl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1" y="3382178"/>
            <a:ext cx="3974667" cy="29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0665" y="6334780"/>
            <a:ext cx="202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Scale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4732" y="6334780"/>
            <a:ext cx="202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Scale</a:t>
            </a:r>
            <a:endParaRPr lang="en-US" dirty="0"/>
          </a:p>
        </p:txBody>
      </p:sp>
      <p:pic>
        <p:nvPicPr>
          <p:cNvPr id="1026" name="Picture 2" descr="C:\data\work\teaching\ee40\Summer 2010 EE40 Lectures\lec11\magbo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57" y="3439821"/>
            <a:ext cx="3912499" cy="293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9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ata\work\teaching\ee40\Summer 2010 EE40 Lectures\lec11\magb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6366"/>
            <a:ext cx="3912499" cy="293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Bode Magnitude Plot in Context of Circuit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3" y="1230661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2847" y="917520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847" y="917520"/>
                <a:ext cx="467115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60137" y="1510742"/>
                <a:ext cx="290845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0" smtClean="0">
                          <a:latin typeface="Cambria Math"/>
                        </a:rPr>
                        <m:t>,000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37" y="1510742"/>
                <a:ext cx="2908453" cy="13849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70743" y="2901531"/>
                <a:ext cx="6174954" cy="977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1+0.1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𝑗𝑤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743" y="2901531"/>
                <a:ext cx="6174954" cy="9773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954701" y="4089225"/>
                <a:ext cx="4319324" cy="626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1+0.01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01" y="4089225"/>
                <a:ext cx="4319324" cy="6260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5904" y="5288096"/>
                <a:ext cx="675333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All frequencies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 get</a:t>
                </a:r>
              </a:p>
              <a:p>
                <a:r>
                  <a:rPr lang="en-US" dirty="0" smtClean="0"/>
                  <a:t>through pretty well. Above, that</a:t>
                </a:r>
              </a:p>
              <a:p>
                <a:r>
                  <a:rPr lang="en-US" dirty="0"/>
                  <a:t>i</a:t>
                </a:r>
                <a:r>
                  <a:rPr lang="en-US" dirty="0" smtClean="0"/>
                  <a:t>ncreasingly attenuated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04" y="5288096"/>
                <a:ext cx="6753339" cy="1384995"/>
              </a:xfrm>
              <a:prstGeom prst="rect">
                <a:avLst/>
              </a:prstGeom>
              <a:blipFill rotWithShape="1">
                <a:blip r:embed="rId8"/>
                <a:stretch>
                  <a:fillRect l="-1897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7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Bode Phase Plot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1+0.1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Phase plot is just a plot of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 smtClean="0"/>
                  <a:t>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75408" y="1704036"/>
                <a:ext cx="48840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𝐴𝑟𝑐𝑇𝑎𝑛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[0.1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/1]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08" y="1704036"/>
                <a:ext cx="488409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40665" y="6334780"/>
            <a:ext cx="202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Scale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4732" y="6334780"/>
            <a:ext cx="262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Semilog</a:t>
            </a:r>
            <a:r>
              <a:rPr lang="en-US" dirty="0" smtClean="0"/>
              <a:t> Scale</a:t>
            </a:r>
            <a:endParaRPr lang="en-US" dirty="0"/>
          </a:p>
        </p:txBody>
      </p:sp>
      <p:pic>
        <p:nvPicPr>
          <p:cNvPr id="6146" name="Picture 2" descr="E:\data\work\teaching\ee40\Summer 2010 EE40 Lectures\lec11\ajl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5" y="3393193"/>
            <a:ext cx="3787673" cy="28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ata\work\teaching\ee40\Summer 2010 EE40 Lectures\lec11\bodepha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58" y="3359779"/>
            <a:ext cx="4088501" cy="30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ata\work\teaching\ee40\Summer 2010 EE40 Lectures\lec11\bodeph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51" y="3293679"/>
            <a:ext cx="4088501" cy="30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Bode Phase Plot in Context of Circuit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3" y="1230661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2847" y="917520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847" y="917520"/>
                <a:ext cx="467115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60137" y="1510742"/>
                <a:ext cx="290845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0" smtClean="0">
                          <a:latin typeface="Cambria Math"/>
                        </a:rPr>
                        <m:t>,000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37" y="1510742"/>
                <a:ext cx="2908453" cy="13849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70743" y="2901531"/>
                <a:ext cx="6174954" cy="977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1+0.1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𝑗𝑤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743" y="2901531"/>
                <a:ext cx="6174954" cy="9773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88389" y="4001090"/>
                <a:ext cx="47702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𝐴𝑟𝑐𝑇𝑎𝑛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[0.1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/1]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89" y="4001090"/>
                <a:ext cx="477028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5904" y="5288096"/>
                <a:ext cx="675333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All frequencies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move in time with the source, above</a:t>
                </a:r>
              </a:p>
              <a:p>
                <a:r>
                  <a:rPr lang="en-US" dirty="0" smtClean="0"/>
                  <a:t>that,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gets out of phase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04" y="5288096"/>
                <a:ext cx="6753339" cy="1384995"/>
              </a:xfrm>
              <a:prstGeom prst="rect">
                <a:avLst/>
              </a:prstGeom>
              <a:blipFill rotWithShape="1">
                <a:blip r:embed="rId8"/>
                <a:stretch>
                  <a:fillRect l="-1897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63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vs. Time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Almost always, our signals consist of multiple frequencies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Sound made when you press a buttons on a phone is two pure sine waves added together (DTMF)</a:t>
            </a:r>
          </a:p>
          <a:p>
            <a:pPr lvl="1"/>
            <a:r>
              <a:rPr lang="en-US" dirty="0" smtClean="0"/>
              <a:t>Antennas on radio theoretically pick up ALL frequencies of ALL transmissions</a:t>
            </a:r>
          </a:p>
          <a:p>
            <a:r>
              <a:rPr lang="en-US" dirty="0" smtClean="0"/>
              <a:t>Using a technique known as the Fourier Transform, we can convert any signal into a sum of sinusoids</a:t>
            </a:r>
          </a:p>
          <a:p>
            <a:pPr lvl="1"/>
            <a:r>
              <a:rPr lang="en-US" dirty="0" smtClean="0"/>
              <a:t>See EE20 for more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f someone whistles a signal that is approximately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sin</m:t>
                    </m:r>
                    <m:r>
                      <a:rPr lang="en-US" b="0" i="1" smtClean="0">
                        <a:latin typeface="Cambria Math"/>
                      </a:rPr>
                      <m:t>⁡(3000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and we apply the Fourier Transform, then: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://www.iuac.res.in/~elab/phoenix/experiments/pics/sine_f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59" y="4069288"/>
            <a:ext cx="4438841" cy="25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uac.res.in/~elab/phoenix/experiments/pics/sine_wa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3" y="2786531"/>
            <a:ext cx="3988106" cy="16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 rot="2171864">
            <a:off x="4204121" y="4206808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1 button on a phone is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697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1209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0" name="Picture 4" descr="File:MultiTon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5" y="2473662"/>
            <a:ext cx="3773945" cy="28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4470610" y="3946372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1" name="Picture 5" descr="E:\data\work\teaching\ee40\Summer 2010 EE40 Lectures\lec11\fourDTM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13" y="2453272"/>
            <a:ext cx="3647291" cy="27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 Question #1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Consider a capacitor with a capacitance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𝑛𝐹</m:t>
                    </m:r>
                  </m:oMath>
                </a14:m>
                <a:r>
                  <a:rPr lang="en-US" dirty="0" smtClean="0"/>
                  <a:t>. Total resistance of circuit is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we </a:t>
                </a:r>
                <a:r>
                  <a:rPr lang="en-US" b="1" dirty="0" smtClean="0"/>
                  <a:t>compile an I-V table in lab </a:t>
                </a:r>
                <a:r>
                  <a:rPr lang="en-US" dirty="0" smtClean="0"/>
                  <a:t>with a voltage source and </a:t>
                </a:r>
                <a:r>
                  <a:rPr lang="en-US" dirty="0" err="1" smtClean="0"/>
                  <a:t>multimeter</a:t>
                </a:r>
                <a:r>
                  <a:rPr lang="en-US" dirty="0" smtClean="0"/>
                  <a:t> by:</a:t>
                </a:r>
              </a:p>
              <a:p>
                <a:pPr lvl="1"/>
                <a:r>
                  <a:rPr lang="en-US" dirty="0" smtClean="0"/>
                  <a:t>Applying a set of test voltages</a:t>
                </a:r>
              </a:p>
              <a:p>
                <a:pPr lvl="1"/>
                <a:r>
                  <a:rPr lang="en-US" dirty="0" smtClean="0"/>
                  <a:t>Measuring current through the capacitor for each source</a:t>
                </a:r>
              </a:p>
              <a:p>
                <a:r>
                  <a:rPr lang="en-US" dirty="0" smtClean="0"/>
                  <a:t>What I-V characteristic will we get?</a:t>
                </a:r>
              </a:p>
              <a:p>
                <a:pPr lvl="1"/>
                <a:r>
                  <a:rPr lang="en-US" dirty="0" smtClean="0"/>
                  <a:t>A. Horizontal line at I=0</a:t>
                </a:r>
              </a:p>
              <a:p>
                <a:pPr lvl="1"/>
                <a:r>
                  <a:rPr lang="en-US" dirty="0" smtClean="0"/>
                  <a:t>B. Vertical line at I=0</a:t>
                </a:r>
              </a:p>
              <a:p>
                <a:pPr lvl="1"/>
                <a:r>
                  <a:rPr lang="en-US" dirty="0" smtClean="0"/>
                  <a:t>C. Line of slope 1/RC</a:t>
                </a:r>
              </a:p>
              <a:p>
                <a:pPr lvl="1"/>
                <a:r>
                  <a:rPr lang="en-US" dirty="0" smtClean="0"/>
                  <a:t>D. Horizontal line at I=V/1</a:t>
                </a:r>
                <a:r>
                  <a:rPr lang="el-GR" dirty="0" smtClean="0"/>
                  <a:t>Ω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E. Something else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09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E:\data\work\teaching\ee40\Summer 2010 EE40 Lectures\lec11\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95" y="4618235"/>
            <a:ext cx="2872510" cy="21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4400"/>
            <a:ext cx="8555305" cy="5521325"/>
          </a:xfrm>
        </p:spPr>
        <p:txBody>
          <a:bodyPr/>
          <a:lstStyle/>
          <a:p>
            <a:r>
              <a:rPr lang="en-US" dirty="0" smtClean="0"/>
              <a:t>If we apply a filter with the frequency response on the left to the signal on the right</a:t>
            </a:r>
          </a:p>
          <a:p>
            <a:endParaRPr lang="en-US" dirty="0"/>
          </a:p>
        </p:txBody>
      </p:sp>
      <p:pic>
        <p:nvPicPr>
          <p:cNvPr id="14341" name="Picture 5" descr="E:\data\work\teaching\ee40\Summer 2010 EE40 Lectures\lec11\fourDTM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62" y="1954853"/>
            <a:ext cx="3647291" cy="273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:\data\work\teaching\ee40\Summer 2010 EE40 Lectures\lec11\fourDTMFfilte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35" y="4690321"/>
            <a:ext cx="2890239" cy="216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ata\work\teaching\ee40\Summer 2010 EE40 Lectures\lec11\ultrafil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5" y="1954853"/>
            <a:ext cx="3487659" cy="261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5417" y="5304540"/>
            <a:ext cx="235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we’ll get: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521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Passive Filters</a:t>
            </a:r>
          </a:p>
          <a:p>
            <a:pPr lvl="1"/>
            <a:r>
              <a:rPr lang="en-US" dirty="0" smtClean="0"/>
              <a:t>Filters with no sources (i.e. just R, L, and C)</a:t>
            </a:r>
          </a:p>
          <a:p>
            <a:pPr lvl="1"/>
            <a:r>
              <a:rPr lang="en-US" dirty="0" smtClean="0"/>
              <a:t>Don’t require power source</a:t>
            </a:r>
          </a:p>
          <a:p>
            <a:pPr lvl="1"/>
            <a:r>
              <a:rPr lang="en-US" dirty="0" smtClean="0"/>
              <a:t>Scale to larger signals (no op-amp saturation)</a:t>
            </a:r>
          </a:p>
          <a:p>
            <a:pPr lvl="1"/>
            <a:r>
              <a:rPr lang="en-US" dirty="0" smtClean="0"/>
              <a:t>Cheap</a:t>
            </a:r>
          </a:p>
          <a:p>
            <a:r>
              <a:rPr lang="en-US" dirty="0" smtClean="0"/>
              <a:t>Active Filters</a:t>
            </a:r>
          </a:p>
          <a:p>
            <a:pPr lvl="1"/>
            <a:r>
              <a:rPr lang="en-US" dirty="0" smtClean="0"/>
              <a:t>Filters with active elements, e.g. op-amps</a:t>
            </a:r>
          </a:p>
          <a:p>
            <a:pPr lvl="1"/>
            <a:r>
              <a:rPr lang="en-US" dirty="0"/>
              <a:t>More complex transfer function</a:t>
            </a:r>
          </a:p>
          <a:p>
            <a:pPr lvl="2"/>
            <a:r>
              <a:rPr lang="en-US" dirty="0" smtClean="0"/>
              <a:t>No need for inductors (can be large and expensive, hard to make in integrated circuits)</a:t>
            </a:r>
          </a:p>
          <a:p>
            <a:pPr lvl="2"/>
            <a:r>
              <a:rPr lang="en-US" dirty="0" smtClean="0"/>
              <a:t>More easily tunable</a:t>
            </a:r>
          </a:p>
          <a:p>
            <a:pPr lvl="1"/>
            <a:r>
              <a:rPr lang="en-US" dirty="0" smtClean="0"/>
              <a:t>Response more independent of load (buffering)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Manually Plotting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this day and age, it is rarely necessary to make our Bode plots manually</a:t>
            </a:r>
          </a:p>
          <a:p>
            <a:r>
              <a:rPr lang="en-US" dirty="0" smtClean="0"/>
              <a:t>However, learning how to do this will build your intuition for what a transfer function means</a:t>
            </a:r>
          </a:p>
          <a:p>
            <a:r>
              <a:rPr lang="en-US" dirty="0" smtClean="0"/>
              <a:t>Manual plotting of bode plots is essentially a set of tricks for manually plotting curves on a </a:t>
            </a:r>
            <a:r>
              <a:rPr lang="en-US" dirty="0" err="1" smtClean="0"/>
              <a:t>loglog</a:t>
            </a:r>
            <a:r>
              <a:rPr lang="en-US" dirty="0" smtClean="0"/>
              <a:t> axis</a:t>
            </a:r>
          </a:p>
          <a:p>
            <a:r>
              <a:rPr lang="en-US" dirty="0" smtClean="0"/>
              <a:t>We will only teach a subset of the full method (see EE20 for a more thorough treatment)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9234" y="2928292"/>
                <a:ext cx="8229600" cy="3285221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0.1</m:t>
                        </m:r>
                        <m:r>
                          <a:rPr lang="en-US" b="0" i="1" smtClean="0">
                            <a:latin typeface="Cambria Math"/>
                          </a:rPr>
                          <m:t>𝑗𝑤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1+0.01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𝐴𝑟𝑐𝑇𝑎𝑛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[0.1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]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1+0.01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𝐴𝑟𝑐𝑇𝑎𝑛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[0.1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Intuitive plot on board</a:t>
                </a:r>
              </a:p>
              <a:p>
                <a:r>
                  <a:rPr lang="en-US" dirty="0" smtClean="0"/>
                  <a:t>More thorough algorithm next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234" y="2928292"/>
                <a:ext cx="8229600" cy="3285221"/>
              </a:xfrm>
              <a:blipFill rotWithShape="1">
                <a:blip r:embed="rId2"/>
                <a:stretch>
                  <a:fillRect l="-1556" b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51" y="934895"/>
                <a:ext cx="467115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" y="1528117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6241" y="1528117"/>
                <a:ext cx="290845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0" smtClean="0">
                          <a:latin typeface="Cambria Math"/>
                        </a:rPr>
                        <m:t>,000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241" y="1528117"/>
                <a:ext cx="2908453" cy="13849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Find v</a:t>
                </a:r>
                <a:r>
                  <a:rPr lang="en-US" baseline="-25000" dirty="0" smtClean="0"/>
                  <a:t>c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teady state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694" y="1927952"/>
                <a:ext cx="2809301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455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8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481"/>
            <a:ext cx="8229600" cy="533400"/>
          </a:xfrm>
        </p:spPr>
        <p:txBody>
          <a:bodyPr/>
          <a:lstStyle/>
          <a:p>
            <a:r>
              <a:rPr lang="en-US" sz="2600" dirty="0" smtClean="0"/>
              <a:t>Why do equivalent Impedances work?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Components with memory just integrate or take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, giving scaled versions of the same function</a:t>
                </a:r>
              </a:p>
              <a:p>
                <a:pPr lvl="1"/>
                <a:r>
                  <a:rPr lang="en-US" dirty="0" smtClean="0"/>
                  <a:t>This is unlike forcing functions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allows us to divide by the source, eliminating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from the problem completely</a:t>
                </a:r>
              </a:p>
              <a:p>
                <a:pPr lvl="1"/>
                <a:r>
                  <a:rPr lang="en-US" dirty="0" smtClean="0"/>
                  <a:t>Left with an algebra problem</a:t>
                </a:r>
              </a:p>
              <a:p>
                <a:pPr lvl="1"/>
                <a:r>
                  <a:rPr lang="en-US" sz="1600" dirty="0" smtClean="0"/>
                  <a:t>[</a:t>
                </a:r>
                <a:r>
                  <a:rPr lang="en-US" sz="1600" dirty="0"/>
                  <a:t>For those of you who have done integral transforms, this whole </a:t>
                </a:r>
                <a:r>
                  <a:rPr lang="en-US" sz="1600" dirty="0" smtClean="0"/>
                  <a:t>process can </a:t>
                </a:r>
                <a:r>
                  <a:rPr lang="en-US" sz="1600" dirty="0"/>
                  <a:t>be thought of as just using Laplace/Fourier transforms</a:t>
                </a:r>
                <a:r>
                  <a:rPr lang="en-US" sz="1600" dirty="0" smtClean="0"/>
                  <a:t>]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9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 Question #2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Consider an inductor with an inductance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1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μ</m:t>
                    </m:r>
                  </m:oMath>
                </a14:m>
                <a:r>
                  <a:rPr lang="en-US" dirty="0" smtClean="0"/>
                  <a:t>H. Total resistance of circuit is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we </a:t>
                </a:r>
                <a:r>
                  <a:rPr lang="en-US" b="1" dirty="0" smtClean="0"/>
                  <a:t>compile an I-V table in lab </a:t>
                </a:r>
                <a:r>
                  <a:rPr lang="en-US" dirty="0" smtClean="0"/>
                  <a:t>with a voltage source and </a:t>
                </a:r>
                <a:r>
                  <a:rPr lang="en-US" dirty="0" err="1" smtClean="0"/>
                  <a:t>multimeter</a:t>
                </a:r>
                <a:r>
                  <a:rPr lang="en-US" dirty="0" smtClean="0"/>
                  <a:t> by:</a:t>
                </a:r>
              </a:p>
              <a:p>
                <a:pPr lvl="1"/>
                <a:r>
                  <a:rPr lang="en-US" dirty="0" smtClean="0"/>
                  <a:t>Applying a set of test voltages</a:t>
                </a:r>
              </a:p>
              <a:p>
                <a:pPr lvl="1"/>
                <a:r>
                  <a:rPr lang="en-US" dirty="0" smtClean="0"/>
                  <a:t>Measuring current through the inductor for each source</a:t>
                </a:r>
              </a:p>
              <a:p>
                <a:r>
                  <a:rPr lang="en-US" dirty="0" smtClean="0"/>
                  <a:t>What I-V characteristic will we get?</a:t>
                </a:r>
              </a:p>
              <a:p>
                <a:pPr lvl="1"/>
                <a:r>
                  <a:rPr lang="en-US" dirty="0" smtClean="0"/>
                  <a:t>A. Horizontal line at I=0</a:t>
                </a:r>
              </a:p>
              <a:p>
                <a:pPr lvl="1"/>
                <a:r>
                  <a:rPr lang="en-US" dirty="0" smtClean="0"/>
                  <a:t>B. Vertical line at I=0</a:t>
                </a:r>
              </a:p>
              <a:p>
                <a:pPr lvl="1"/>
                <a:r>
                  <a:rPr lang="en-US" dirty="0" smtClean="0"/>
                  <a:t>C. Line of slope R/L</a:t>
                </a:r>
              </a:p>
              <a:p>
                <a:pPr lvl="1"/>
                <a:r>
                  <a:rPr lang="en-US" dirty="0" smtClean="0"/>
                  <a:t>D. </a:t>
                </a:r>
                <a:r>
                  <a:rPr lang="en-US" dirty="0" smtClean="0"/>
                  <a:t>Line </a:t>
                </a:r>
                <a:r>
                  <a:rPr lang="en-US" dirty="0" smtClean="0"/>
                  <a:t>at I=V/1</a:t>
                </a:r>
                <a:r>
                  <a:rPr lang="el-GR" dirty="0" smtClean="0"/>
                  <a:t>Ω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E. Something else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E:\data\work\teaching\ee40\Summer 2010 EE40 Lectures\lec11\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95" y="4618235"/>
            <a:ext cx="2872510" cy="21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Method for AC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134737"/>
          </a:xfrm>
        </p:spPr>
        <p:txBody>
          <a:bodyPr/>
          <a:lstStyle/>
          <a:p>
            <a:r>
              <a:rPr lang="en-US" dirty="0" smtClean="0"/>
              <a:t>We want to find the voltage across the capacitor for the following circuit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972077"/>
            <a:ext cx="49149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008304"/>
            <a:ext cx="8229600" cy="222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Homogenous solution is easy, since source is irrelevant</a:t>
            </a:r>
          </a:p>
          <a:p>
            <a:r>
              <a:rPr lang="en-US" dirty="0" smtClean="0"/>
              <a:t>Finding particular solution the usual way (plugging in a guess, finding coefficients that cancel) is painful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Method for AC Circuits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046"/>
            <a:ext cx="3517444" cy="123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84" y="1074088"/>
            <a:ext cx="53911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3517444" y="1994741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3906" y="2849295"/>
                <a:ext cx="422427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𝑐𝑝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𝐴𝑐𝑜𝑠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06" y="2849295"/>
                <a:ext cx="4224276" cy="490199"/>
              </a:xfrm>
              <a:prstGeom prst="rect">
                <a:avLst/>
              </a:prstGeom>
              <a:blipFill rotWithShape="1">
                <a:blip r:embed="rId4"/>
                <a:stretch>
                  <a:fillRect l="-2309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31175" y="3015534"/>
                <a:ext cx="2899273" cy="510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𝑐𝑝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175" y="3015534"/>
                <a:ext cx="2899273" cy="510653"/>
              </a:xfrm>
              <a:prstGeom prst="rect">
                <a:avLst/>
              </a:prstGeom>
              <a:blipFill rotWithShape="1">
                <a:blip r:embed="rId5"/>
                <a:stretch>
                  <a:fillRect l="-3151" t="-6024" b="-2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3754" y="1074088"/>
                <a:ext cx="6477920" cy="312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1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1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dirty="0" smtClean="0">
                            <a:latin typeface="Cambria Math"/>
                          </a:rPr>
                          <m:t>𝑗𝑤𝑡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754" y="1074088"/>
                <a:ext cx="6477920" cy="3128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 bwMode="auto">
          <a:xfrm rot="5400000">
            <a:off x="6636744" y="3623401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64503" y="4012624"/>
            <a:ext cx="234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Plug into ODE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6669793" y="4496747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3185" y="4885970"/>
                <a:ext cx="4671153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. Now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gone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185" y="4885970"/>
                <a:ext cx="4671153" cy="537135"/>
              </a:xfrm>
              <a:prstGeom prst="rect">
                <a:avLst/>
              </a:prstGeom>
              <a:blipFill rotWithShape="1">
                <a:blip r:embed="rId7"/>
                <a:stretch>
                  <a:fillRect l="-2742"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 bwMode="auto">
          <a:xfrm rot="5400000">
            <a:off x="6694624" y="5820957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70385" y="5343921"/>
                <a:ext cx="3018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(easy)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85" y="5343921"/>
                <a:ext cx="301862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424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14884" y="6294209"/>
                <a:ext cx="3205908" cy="580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𝑐𝑝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𝑅𝑒𝑎𝑙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884" y="6294209"/>
                <a:ext cx="3205908" cy="5802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93350" y="3229734"/>
            <a:ext cx="234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Plug into ODE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1998640" y="3713857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5541" y="4156807"/>
                <a:ext cx="3832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Solve for A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 (hard)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41" y="4156807"/>
                <a:ext cx="3832641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333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 bwMode="auto">
          <a:xfrm rot="5400000">
            <a:off x="1998640" y="4665978"/>
            <a:ext cx="338460" cy="439985"/>
          </a:xfrm>
          <a:prstGeom prst="rightArrow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5541" y="5055201"/>
                <a:ext cx="3536673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𝐴𝑐𝑜𝑠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41" y="5055201"/>
                <a:ext cx="3536673" cy="55643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7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4" grpId="0" animBg="1"/>
      <p:bldP spid="13" grpId="0"/>
      <p:bldP spid="16" grpId="0" animBg="1"/>
      <p:bldP spid="18" grpId="0"/>
      <p:bldP spid="19" grpId="0" animBg="1"/>
      <p:bldP spid="20" grpId="0"/>
      <p:bldP spid="17" grpId="0"/>
      <p:bldP spid="25" grpId="0" animBg="1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Circuits with Exponential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1522" y="2622014"/>
                <a:ext cx="8692309" cy="389997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Homogeneous solution is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𝑅𝐶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Pick particular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𝑗𝑤𝑡</m:t>
                        </m:r>
                      </m:sup>
                    </m:sSup>
                  </m:oMath>
                </a14:m>
                <a:r>
                  <a:rPr lang="en-US" dirty="0" smtClean="0"/>
                  <a:t>, plug in:</a:t>
                </a:r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𝑗𝑤𝑡</m:t>
                        </m:r>
                      </m:sup>
                    </m:sSup>
                  </m:oMath>
                </a14:m>
                <a:r>
                  <a:rPr lang="en-US" dirty="0" smtClean="0"/>
                  <a:t>, and solve for k</a:t>
                </a:r>
                <a:r>
                  <a:rPr lang="en-US" baseline="-25000" dirty="0" smtClean="0"/>
                  <a:t>1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522" y="2622014"/>
                <a:ext cx="8692309" cy="3899972"/>
              </a:xfrm>
              <a:blipFill rotWithShape="1">
                <a:blip r:embed="rId3"/>
                <a:stretch>
                  <a:fillRect l="-1543" t="-1563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3357" y="848421"/>
                <a:ext cx="4671153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57" y="848421"/>
                <a:ext cx="4671153" cy="5371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0646" y="1396275"/>
                <a:ext cx="4373696" cy="97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46" y="1396275"/>
                <a:ext cx="4373696" cy="972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1" y="1116988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914400" y="5368254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" y="5368254"/>
                <a:ext cx="5513942" cy="10145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64804" y="5368254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804" y="5368254"/>
                <a:ext cx="5513942" cy="10145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71171" y="6382762"/>
                <a:ext cx="7348252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Real part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gives solution for cosine source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171" y="6382762"/>
                <a:ext cx="7348252" cy="477888"/>
              </a:xfrm>
              <a:prstGeom prst="rect">
                <a:avLst/>
              </a:prstGeom>
              <a:blipFill rotWithShape="1">
                <a:blip r:embed="rId9"/>
                <a:stretch>
                  <a:fillRect l="-1328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2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Superposition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0536" y="3774847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36" y="3774847"/>
                <a:ext cx="5513942" cy="1014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12" y="953403"/>
            <a:ext cx="53911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62707" y="2772678"/>
                <a:ext cx="8229600" cy="1004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600" dirty="0" smtClean="0"/>
                  <a:t>Superposition tells us that our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 smtClean="0"/>
                  <a:t> will just be the sum of the effect of these two sources</a:t>
                </a:r>
                <a:endParaRPr lang="en-US" sz="26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07" y="2772678"/>
                <a:ext cx="8229600" cy="1004409"/>
              </a:xfrm>
              <a:prstGeom prst="rect">
                <a:avLst/>
              </a:prstGeom>
              <a:blipFill rotWithShape="1">
                <a:blip r:embed="rId4"/>
                <a:stretch>
                  <a:fillRect l="-1185" t="-6061" r="-1111" b="-48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615107" y="4746395"/>
                <a:ext cx="8229600" cy="1004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600" dirty="0" smtClean="0"/>
                  <a:t>Luckily for us, all complex numbers are the sum of their real and imaginary parts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x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𝑗𝑏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07" y="4746395"/>
                <a:ext cx="8229600" cy="1004409"/>
              </a:xfrm>
              <a:prstGeom prst="rect">
                <a:avLst/>
              </a:prstGeom>
              <a:blipFill rotWithShape="1">
                <a:blip r:embed="rId5"/>
                <a:stretch>
                  <a:fillRect l="-1185" t="-5488" b="-36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4286" y="5625908"/>
            <a:ext cx="8229600" cy="100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Just find real part and we’re done!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325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24929</TotalTime>
  <Words>3916</Words>
  <Application>Microsoft Office PowerPoint</Application>
  <PresentationFormat>On-screen Show (4:3)</PresentationFormat>
  <Paragraphs>364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Default Design</vt:lpstr>
      <vt:lpstr>Custom Design</vt:lpstr>
      <vt:lpstr>EE40 Lecture 11 Josh Hug</vt:lpstr>
      <vt:lpstr>Logistical Things</vt:lpstr>
      <vt:lpstr>Logistics</vt:lpstr>
      <vt:lpstr>iClicker Question #1</vt:lpstr>
      <vt:lpstr>iClicker Question #2</vt:lpstr>
      <vt:lpstr>Easy Method for AC Circuits</vt:lpstr>
      <vt:lpstr>Easy Method for AC Circuits</vt:lpstr>
      <vt:lpstr>Memory Circuits with Exponential Source</vt:lpstr>
      <vt:lpstr>Inverse Superposition</vt:lpstr>
      <vt:lpstr>Real Part of Expression</vt:lpstr>
      <vt:lpstr>Real Part of Expression</vt:lpstr>
      <vt:lpstr>Real Part of Expression</vt:lpstr>
      <vt:lpstr>Real Part of Expression</vt:lpstr>
      <vt:lpstr>Easy Method for AC Circuits</vt:lpstr>
      <vt:lpstr>Impedance</vt:lpstr>
      <vt:lpstr>Method of Impedance Analysis (without Phasors)</vt:lpstr>
      <vt:lpstr>Phasors (not in the book!)</vt:lpstr>
      <vt:lpstr>Phasors</vt:lpstr>
      <vt:lpstr>Why are phasors useful?</vt:lpstr>
      <vt:lpstr>Why are phasors useful?</vt:lpstr>
      <vt:lpstr>Method of Impedance Analysis (with Phasors)</vt:lpstr>
      <vt:lpstr>Example</vt:lpstr>
      <vt:lpstr>Example</vt:lpstr>
      <vt:lpstr>Example</vt:lpstr>
      <vt:lpstr>Example</vt:lpstr>
      <vt:lpstr>Example</vt:lpstr>
      <vt:lpstr>Harder Example</vt:lpstr>
      <vt:lpstr>Filters</vt:lpstr>
      <vt:lpstr>Example Filter</vt:lpstr>
      <vt:lpstr>Transfer Functions</vt:lpstr>
      <vt:lpstr>Using a Transfer Function</vt:lpstr>
      <vt:lpstr>Using a Transfer Function (general)</vt:lpstr>
      <vt:lpstr>Bode Magnitude Plot</vt:lpstr>
      <vt:lpstr>Bode Magnitude Plot in Context of Circuit</vt:lpstr>
      <vt:lpstr>Bode Phase Plot</vt:lpstr>
      <vt:lpstr>Bode Phase Plot in Context of Circuit</vt:lpstr>
      <vt:lpstr>Frequency vs. Time Domain</vt:lpstr>
      <vt:lpstr>Fourier Transform Example</vt:lpstr>
      <vt:lpstr>Fourier Transform Example</vt:lpstr>
      <vt:lpstr>Fourier Transform Example</vt:lpstr>
      <vt:lpstr>Types of Filters</vt:lpstr>
      <vt:lpstr>Filter Examples</vt:lpstr>
      <vt:lpstr>Manually Plotting</vt:lpstr>
      <vt:lpstr>Example Filter</vt:lpstr>
      <vt:lpstr>Extra Slides</vt:lpstr>
      <vt:lpstr>Why do equivalent Impedances work?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40</dc:title>
  <dc:creator>chrisc</dc:creator>
  <cp:lastModifiedBy>Trube</cp:lastModifiedBy>
  <cp:revision>1538</cp:revision>
  <cp:lastPrinted>2000-01-18T23:43:12Z</cp:lastPrinted>
  <dcterms:created xsi:type="dcterms:W3CDTF">1999-07-07T15:21:45Z</dcterms:created>
  <dcterms:modified xsi:type="dcterms:W3CDTF">2010-07-19T23:25:18Z</dcterms:modified>
</cp:coreProperties>
</file>