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6"/>
  </p:notesMasterIdLst>
  <p:handoutMasterIdLst>
    <p:handoutMasterId r:id="rId37"/>
  </p:handoutMasterIdLst>
  <p:sldIdLst>
    <p:sldId id="849" r:id="rId3"/>
    <p:sldId id="895" r:id="rId4"/>
    <p:sldId id="946" r:id="rId5"/>
    <p:sldId id="951" r:id="rId6"/>
    <p:sldId id="952" r:id="rId7"/>
    <p:sldId id="953" r:id="rId8"/>
    <p:sldId id="957" r:id="rId9"/>
    <p:sldId id="955" r:id="rId10"/>
    <p:sldId id="956" r:id="rId11"/>
    <p:sldId id="958" r:id="rId12"/>
    <p:sldId id="959" r:id="rId13"/>
    <p:sldId id="948" r:id="rId14"/>
    <p:sldId id="947" r:id="rId15"/>
    <p:sldId id="949" r:id="rId16"/>
    <p:sldId id="950" r:id="rId17"/>
    <p:sldId id="961" r:id="rId18"/>
    <p:sldId id="962" r:id="rId19"/>
    <p:sldId id="963" r:id="rId20"/>
    <p:sldId id="965" r:id="rId21"/>
    <p:sldId id="964" r:id="rId22"/>
    <p:sldId id="966" r:id="rId23"/>
    <p:sldId id="967" r:id="rId24"/>
    <p:sldId id="968" r:id="rId25"/>
    <p:sldId id="969" r:id="rId26"/>
    <p:sldId id="970" r:id="rId27"/>
    <p:sldId id="977" r:id="rId28"/>
    <p:sldId id="979" r:id="rId29"/>
    <p:sldId id="971" r:id="rId30"/>
    <p:sldId id="972" r:id="rId31"/>
    <p:sldId id="973" r:id="rId32"/>
    <p:sldId id="975" r:id="rId33"/>
    <p:sldId id="978" r:id="rId34"/>
    <p:sldId id="976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CC00CC"/>
    <a:srgbClr val="F2E600"/>
    <a:srgbClr val="3333CC"/>
    <a:srgbClr val="FFFF66"/>
    <a:srgbClr val="CC0099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1124" autoAdjust="0"/>
  </p:normalViewPr>
  <p:slideViewPr>
    <p:cSldViewPr snapToGrid="0">
      <p:cViewPr>
        <p:scale>
          <a:sx n="86" d="100"/>
          <a:sy n="86" d="100"/>
        </p:scale>
        <p:origin x="-1794" y="-444"/>
      </p:cViewPr>
      <p:guideLst>
        <p:guide orient="horz" pos="2160"/>
        <p:guide pos="2899"/>
      </p:guideLst>
    </p:cSldViewPr>
  </p:slideViewPr>
  <p:outlineViewPr>
    <p:cViewPr>
      <p:scale>
        <a:sx n="33" d="100"/>
        <a:sy n="33" d="100"/>
      </p:scale>
      <p:origin x="0" y="15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868D43E4-A231-4F3F-8141-303E1FB56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435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r>
              <a:rPr lang="en-US"/>
              <a:t>EE40, Fall 2004     Prof. White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4FED3358-886A-4E7C-A4B5-98798299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92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2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2A7E-2AF1-47C8-B5EE-F1A789FF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D3B0-E26C-4B47-8153-D0B24626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CF1-0370-46AF-8759-0505420F3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C6C6-F049-4476-B973-298BAD19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E0EC-129A-4ABB-A8B4-4145BD54B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6218-9A72-4682-853F-F0E931F9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55ED-B6B2-4630-8687-3CFA8607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D5BA-6314-4B4D-87AD-6BA85673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B4F5-514A-4418-97DD-AB7513AC7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98FA-DDAF-46BA-81C4-AB70AB60F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373A-921B-4B2F-AEC6-CD4DF11BA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533400" y="838200"/>
            <a:ext cx="8128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8680450" y="655161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0E5EC2D3-8BD5-4E31-9677-C207DA4DE46B}" type="slidenum">
              <a:rPr lang="en-US" sz="140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430213" y="6605588"/>
            <a:ext cx="1333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EE40 Summer 2010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8112125" y="6592888"/>
            <a:ext cx="419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Hug</a:t>
            </a: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19850"/>
            <a:ext cx="4995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9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8241EA-9945-466D-8B39-DA0F5B381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2.png"/><Relationship Id="rId7" Type="http://schemas.openxmlformats.org/officeDocument/2006/relationships/image" Target="../media/image9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2.wav"/><Relationship Id="rId7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audio" Target="../media/media2.wav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4.wav"/><Relationship Id="rId7" Type="http://schemas.openxmlformats.org/officeDocument/2006/relationships/image" Target="../media/image1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2.png"/><Relationship Id="rId7" Type="http://schemas.openxmlformats.org/officeDocument/2006/relationships/image" Target="../media/image5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4568" y="1214974"/>
            <a:ext cx="2734731" cy="2279650"/>
          </a:xfrm>
        </p:spPr>
        <p:txBody>
          <a:bodyPr/>
          <a:lstStyle/>
          <a:p>
            <a:r>
              <a:rPr lang="en-US" dirty="0" smtClean="0"/>
              <a:t>EE40</a:t>
            </a:r>
            <a:br>
              <a:rPr lang="en-US" dirty="0" smtClean="0"/>
            </a:br>
            <a:r>
              <a:rPr lang="en-US" dirty="0" smtClean="0"/>
              <a:t>Lecture 12</a:t>
            </a:r>
            <a:br>
              <a:rPr lang="en-US" dirty="0" smtClean="0"/>
            </a:br>
            <a:r>
              <a:rPr lang="en-US" dirty="0" smtClean="0"/>
              <a:t>Josh Hug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0467" y="3878801"/>
            <a:ext cx="2252132" cy="1752600"/>
          </a:xfrm>
        </p:spPr>
        <p:txBody>
          <a:bodyPr/>
          <a:lstStyle/>
          <a:p>
            <a:r>
              <a:rPr lang="en-US" smtClean="0"/>
              <a:t>7/21/2010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Bode Phase Plot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1+0.1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𝑗𝑤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Phase plot is just a plot of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 smtClean="0"/>
                  <a:t> as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𝜔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75408" y="1704036"/>
                <a:ext cx="48840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𝐴𝑟𝑐𝑇𝑎𝑛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[0.1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/1]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408" y="1704036"/>
                <a:ext cx="488409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40665" y="6334780"/>
            <a:ext cx="202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Scale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94732" y="6334780"/>
            <a:ext cx="262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Semilog</a:t>
            </a:r>
            <a:r>
              <a:rPr lang="en-US" dirty="0" smtClean="0"/>
              <a:t> Scale</a:t>
            </a:r>
            <a:endParaRPr lang="en-US" dirty="0"/>
          </a:p>
        </p:txBody>
      </p:sp>
      <p:pic>
        <p:nvPicPr>
          <p:cNvPr id="6146" name="Picture 2" descr="E:\data\work\teaching\ee40\Summer 2010 EE40 Lectures\lec11\ajl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5" y="3393193"/>
            <a:ext cx="3787673" cy="284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ata\work\teaching\ee40\Summer 2010 EE40 Lectures\lec11\bodepha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8" y="3359779"/>
            <a:ext cx="4088501" cy="30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2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ata\work\teaching\ee40\Summer 2010 EE40 Lectures\lec11\bodeph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51" y="3293679"/>
            <a:ext cx="4088501" cy="30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Bode Phase Plot in Context of Circuit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3" y="1230661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2847" y="917520"/>
                <a:ext cx="4671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847" y="917520"/>
                <a:ext cx="467115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60137" y="1510742"/>
                <a:ext cx="290845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0" i="0" smtClean="0">
                          <a:latin typeface="Cambria Math"/>
                        </a:rPr>
                        <m:t>,000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37" y="1510742"/>
                <a:ext cx="2908453" cy="13849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70743" y="2901531"/>
                <a:ext cx="6174954" cy="977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1+0.1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𝑗𝑤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743" y="2901531"/>
                <a:ext cx="6174954" cy="9773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88389" y="4001090"/>
                <a:ext cx="47702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𝐴𝑟𝑐𝑇𝑎𝑛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[0.1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/1]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89" y="4001090"/>
                <a:ext cx="477028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5904" y="5288096"/>
                <a:ext cx="675333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All frequencies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move in time with the source, above</a:t>
                </a:r>
              </a:p>
              <a:p>
                <a:r>
                  <a:rPr lang="en-US" dirty="0" smtClean="0"/>
                  <a:t>that,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gets out of phase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04" y="5288096"/>
                <a:ext cx="6753339" cy="1384995"/>
              </a:xfrm>
              <a:prstGeom prst="rect">
                <a:avLst/>
              </a:prstGeom>
              <a:blipFill rotWithShape="1">
                <a:blip r:embed="rId8"/>
                <a:stretch>
                  <a:fillRect l="-1897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89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Real signals are often a combination of </a:t>
            </a:r>
            <a:r>
              <a:rPr lang="en-US" dirty="0" smtClean="0"/>
              <a:t>a continuum of many frequencies</a:t>
            </a:r>
            <a:endParaRPr lang="en-US" dirty="0"/>
          </a:p>
          <a:p>
            <a:pPr lvl="1"/>
            <a:r>
              <a:rPr lang="en-US" dirty="0"/>
              <a:t>Radio antenna input</a:t>
            </a:r>
          </a:p>
          <a:p>
            <a:pPr lvl="1"/>
            <a:r>
              <a:rPr lang="en-US" dirty="0"/>
              <a:t>Microphone input</a:t>
            </a:r>
          </a:p>
          <a:p>
            <a:r>
              <a:rPr lang="en-US" dirty="0" smtClean="0"/>
              <a:t> </a:t>
            </a:r>
            <a:r>
              <a:rPr lang="en-US" dirty="0"/>
              <a:t>Intuitively:</a:t>
            </a:r>
          </a:p>
          <a:p>
            <a:pPr lvl="1"/>
            <a:r>
              <a:rPr lang="en-US" dirty="0"/>
              <a:t>Thunder </a:t>
            </a:r>
            <a:r>
              <a:rPr lang="en-US" dirty="0" smtClean="0"/>
              <a:t>contains </a:t>
            </a:r>
            <a:r>
              <a:rPr lang="en-US" dirty="0"/>
              <a:t>a bunch of low frequency sounds</a:t>
            </a:r>
          </a:p>
          <a:p>
            <a:pPr lvl="1"/>
            <a:r>
              <a:rPr lang="en-US" dirty="0"/>
              <a:t>Boiling kettles </a:t>
            </a:r>
            <a:r>
              <a:rPr lang="en-US" dirty="0" smtClean="0"/>
              <a:t>contains </a:t>
            </a:r>
            <a:r>
              <a:rPr lang="en-US" dirty="0"/>
              <a:t>a bunch of high frequency sounds</a:t>
            </a:r>
          </a:p>
          <a:p>
            <a:r>
              <a:rPr lang="en-US" dirty="0"/>
              <a:t>There is a mathematically well defined </a:t>
            </a:r>
            <a:r>
              <a:rPr lang="en-US" dirty="0" smtClean="0"/>
              <a:t>idea of what it means for a signal to “contain many frequencies”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vs. Frequency Domain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Fourier Transform takes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converts it into a 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Every signal can be made out of a sum of an infinite number of sinusoids</a:t>
                </a:r>
              </a:p>
              <a:p>
                <a:r>
                  <a:rPr lang="en-US" dirty="0" smtClean="0"/>
                  <a:t>Fourier transform tells you how much of each one to include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www.iuac.res.in/~elab/phoenix/experiments/pics/sine_f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62" y="3621760"/>
            <a:ext cx="4438841" cy="25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uac.res.in/~elab/phoenix/experiments/pics/sine_wa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7" y="4516815"/>
            <a:ext cx="3988106" cy="16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4159174" y="5022056"/>
            <a:ext cx="338460" cy="439985"/>
          </a:xfrm>
          <a:prstGeom prst="rightArrow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8299" y="6081392"/>
                <a:ext cx="30296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sin</m:t>
                      </m:r>
                      <m:r>
                        <a:rPr lang="en-US" b="0" i="1" smtClean="0">
                          <a:latin typeface="Cambria Math"/>
                        </a:rPr>
                        <m:t>⁡(3000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99" y="6081392"/>
                <a:ext cx="302963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59288" y="6233792"/>
                <a:ext cx="41753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ℱ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𝜔</m:t>
                      </m:r>
                      <m:r>
                        <a:rPr lang="en-US" i="1">
                          <a:latin typeface="Cambria Math"/>
                        </a:rPr>
                        <m:t>−3000)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88" y="6233792"/>
                <a:ext cx="4175392" cy="9541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09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684042"/>
          </a:xfrm>
        </p:spPr>
        <p:txBody>
          <a:bodyPr/>
          <a:lstStyle/>
          <a:p>
            <a:r>
              <a:rPr lang="en-US" dirty="0" smtClean="0"/>
              <a:t>The “1” button on a phone is a combination of a 697 Hz tone and a 1209 Hz tone</a:t>
            </a:r>
            <a:endParaRPr lang="en-US" dirty="0"/>
          </a:p>
        </p:txBody>
      </p:sp>
      <p:pic>
        <p:nvPicPr>
          <p:cNvPr id="4" name="Picture 4" descr="File:MultiTon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858909"/>
            <a:ext cx="377348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6"/>
          <p:cNvSpPr>
            <a:spLocks noChangeArrowheads="1"/>
          </p:cNvSpPr>
          <p:nvPr/>
        </p:nvSpPr>
        <p:spPr bwMode="auto">
          <a:xfrm>
            <a:off x="4470400" y="4332109"/>
            <a:ext cx="338138" cy="439738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endParaRPr lang="en-US"/>
          </a:p>
        </p:txBody>
      </p:sp>
      <p:pic>
        <p:nvPicPr>
          <p:cNvPr id="6" name="Picture 5" descr="E:\data\work\teaching\ee40\Summer 2010 EE40 Lectures\lec11\fourDTM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838272"/>
            <a:ext cx="364648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932" y="5702235"/>
                <a:ext cx="4439797" cy="94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697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sin</m:t>
                      </m:r>
                      <m:r>
                        <a:rPr lang="en-US" b="0" i="1" smtClean="0">
                          <a:latin typeface="Cambria Math"/>
                        </a:rPr>
                        <m:t>⁡(2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1209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2" y="5702235"/>
                <a:ext cx="4439797" cy="9441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53348" y="5689422"/>
                <a:ext cx="3690651" cy="137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ℱ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692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−1209)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348" y="5689422"/>
                <a:ext cx="3690651" cy="13750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 and Ted saying the word “bogus” is a more complex set of frequencies</a:t>
            </a:r>
            <a:endParaRPr lang="en-US" dirty="0"/>
          </a:p>
        </p:txBody>
      </p:sp>
      <p:pic>
        <p:nvPicPr>
          <p:cNvPr id="5" name="bogus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6900" y="5791518"/>
            <a:ext cx="609600" cy="609600"/>
          </a:xfrm>
          <a:prstGeom prst="rect">
            <a:avLst/>
          </a:prstGeom>
        </p:spPr>
      </p:pic>
      <p:pic>
        <p:nvPicPr>
          <p:cNvPr id="1030" name="Picture 6" descr="http://agatha82.files.wordpress.com/2010/06/bill_t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9" y="2676842"/>
            <a:ext cx="3689312" cy="281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ata\work\teaching\ee40\Summer 2010 EE40 Lectures\lec12\bogus_ti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9" y="2676842"/>
            <a:ext cx="3748860" cy="281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2400618"/>
            <a:ext cx="53435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1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4400"/>
            <a:ext cx="8555305" cy="5521325"/>
          </a:xfrm>
        </p:spPr>
        <p:txBody>
          <a:bodyPr/>
          <a:lstStyle/>
          <a:p>
            <a:r>
              <a:rPr lang="en-US" dirty="0" smtClean="0"/>
              <a:t>If we apply a filter with the frequency response on the right to the signal on the left</a:t>
            </a:r>
          </a:p>
          <a:p>
            <a:endParaRPr lang="en-US" dirty="0"/>
          </a:p>
        </p:txBody>
      </p:sp>
      <p:pic>
        <p:nvPicPr>
          <p:cNvPr id="14341" name="Picture 5" descr="E:\data\work\teaching\ee40\Summer 2010 EE40 Lectures\lec11\fourDTM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0" y="1877735"/>
            <a:ext cx="3647291" cy="273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:\data\work\teaching\ee40\Summer 2010 EE40 Lectures\lec11\fourDTMFfilte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35" y="4690321"/>
            <a:ext cx="2890239" cy="216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5417" y="5304540"/>
            <a:ext cx="235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we’ll get:</a:t>
            </a:r>
            <a:endParaRPr lang="en-US" dirty="0"/>
          </a:p>
        </p:txBody>
      </p:sp>
      <p:pic>
        <p:nvPicPr>
          <p:cNvPr id="4098" name="Picture 2" descr="C:\data\work\teaching\ee40\Summer 2010 EE40 Lectures\lec12\7thor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09" y="1993135"/>
            <a:ext cx="3926959" cy="27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6"/>
          <p:cNvSpPr>
            <a:spLocks noChangeArrowheads="1"/>
          </p:cNvSpPr>
          <p:nvPr/>
        </p:nvSpPr>
        <p:spPr bwMode="auto">
          <a:xfrm>
            <a:off x="4107854" y="3025600"/>
            <a:ext cx="796811" cy="4397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0" name="Right Arrow 6"/>
          <p:cNvSpPr>
            <a:spLocks noChangeArrowheads="1"/>
          </p:cNvSpPr>
          <p:nvPr/>
        </p:nvSpPr>
        <p:spPr bwMode="auto">
          <a:xfrm rot="8008285">
            <a:off x="6596431" y="5141353"/>
            <a:ext cx="796811" cy="4397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filtering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4" y="3015142"/>
            <a:ext cx="3845231" cy="287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26" y="3051487"/>
            <a:ext cx="3545097" cy="265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ogus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57260" y="5710310"/>
            <a:ext cx="609600" cy="60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boguslow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57974" y="5710310"/>
            <a:ext cx="609600" cy="609600"/>
          </a:xfrm>
          <a:prstGeom prst="rect">
            <a:avLst/>
          </a:prstGeom>
        </p:spPr>
      </p:pic>
      <p:sp>
        <p:nvSpPr>
          <p:cNvPr id="10" name="Right Arrow 6"/>
          <p:cNvSpPr>
            <a:spLocks noChangeArrowheads="1"/>
          </p:cNvSpPr>
          <p:nvPr/>
        </p:nvSpPr>
        <p:spPr bwMode="auto">
          <a:xfrm rot="17785904">
            <a:off x="3586270" y="3519377"/>
            <a:ext cx="796811" cy="4397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2" name="Right Arrow 6"/>
          <p:cNvSpPr>
            <a:spLocks noChangeArrowheads="1"/>
          </p:cNvSpPr>
          <p:nvPr/>
        </p:nvSpPr>
        <p:spPr bwMode="auto">
          <a:xfrm rot="3186108">
            <a:off x="4746468" y="3559135"/>
            <a:ext cx="796811" cy="4397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 eaLnBrk="0" hangingPunct="0"/>
            <a:endParaRPr lang="en-US"/>
          </a:p>
        </p:txBody>
      </p:sp>
      <p:pic>
        <p:nvPicPr>
          <p:cNvPr id="2053" name="Picture 5" descr="C:\data\work\teaching\ee40\Summer 2010 EE40 Lectures\lec12\filt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81" y="974941"/>
            <a:ext cx="3719372" cy="218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63673" y="6319910"/>
            <a:ext cx="646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Each frequency individually scaled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4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Effects</a:t>
            </a:r>
            <a:endParaRPr lang="en-US" dirty="0"/>
          </a:p>
        </p:txBody>
      </p:sp>
      <p:pic>
        <p:nvPicPr>
          <p:cNvPr id="6" name="dtmfnoshif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5692" y="5055824"/>
            <a:ext cx="609600" cy="609600"/>
          </a:xfrm>
          <a:prstGeom prst="rect">
            <a:avLst/>
          </a:prstGeom>
        </p:spPr>
      </p:pic>
      <p:pic>
        <p:nvPicPr>
          <p:cNvPr id="8" name="dtmfshift.wav">
            <a:hlinkClick r:id="" action="ppaction://media"/>
          </p:cNvPr>
          <p:cNvPicPr>
            <a:picLocks noGrp="1" noChangeAspect="1"/>
          </p:cNvPicPr>
          <p:nvPr>
            <p:ph idx="1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6751" y="4207545"/>
            <a:ext cx="609600" cy="609600"/>
          </a:xfrm>
        </p:spPr>
      </p:pic>
      <p:sp>
        <p:nvSpPr>
          <p:cNvPr id="9" name="TextBox 8"/>
          <p:cNvSpPr txBox="1"/>
          <p:nvPr/>
        </p:nvSpPr>
        <p:spPr>
          <a:xfrm>
            <a:off x="5319358" y="5078776"/>
            <a:ext cx="3481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shift the phase of the larger sine, we get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9996" y="5938092"/>
            <a:ext cx="394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“1 button” tone</a:t>
            </a:r>
            <a:endParaRPr lang="en-US" dirty="0"/>
          </a:p>
        </p:txBody>
      </p:sp>
      <p:pic>
        <p:nvPicPr>
          <p:cNvPr id="11" name="Picture 4" descr="File:MultiTon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6" y="919940"/>
            <a:ext cx="377348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E:\data\work\teaching\ee40\Summer 2010 EE40 Lectures\lec11\fourDTM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07" y="967565"/>
            <a:ext cx="364648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55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Magnitude and Phase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the ever risky live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Logistical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772839"/>
          </a:xfrm>
        </p:spPr>
        <p:txBody>
          <a:bodyPr>
            <a:normAutofit/>
          </a:bodyPr>
          <a:lstStyle/>
          <a:p>
            <a:r>
              <a:rPr lang="en-US" dirty="0" smtClean="0"/>
              <a:t>HW6 due Friday at 5PM (also short)</a:t>
            </a:r>
          </a:p>
          <a:p>
            <a:r>
              <a:rPr lang="en-US" dirty="0" smtClean="0"/>
              <a:t>Midterm next Wednesday 7/28</a:t>
            </a:r>
          </a:p>
          <a:p>
            <a:pPr lvl="1"/>
            <a:r>
              <a:rPr lang="en-US" dirty="0" smtClean="0"/>
              <a:t>Focus is heavily on HW4, 5, 6, and Labs P1, 4, 5</a:t>
            </a:r>
          </a:p>
          <a:p>
            <a:pPr lvl="1"/>
            <a:r>
              <a:rPr lang="en-US" dirty="0" smtClean="0"/>
              <a:t>Will reuse concepts from HW 1,2,3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Bode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Hopefully I’ve convinced you that magnitude and phase plots are useful</a:t>
            </a:r>
          </a:p>
          <a:p>
            <a:r>
              <a:rPr lang="en-US" dirty="0" smtClean="0"/>
              <a:t>Now, the goal will be to draw them straight from the transfer function</a:t>
            </a:r>
          </a:p>
          <a:p>
            <a:r>
              <a:rPr lang="en-US" dirty="0" smtClean="0"/>
              <a:t>First, some reminders on </a:t>
            </a:r>
            <a:r>
              <a:rPr lang="en-US" dirty="0" err="1" smtClean="0"/>
              <a:t>loglog</a:t>
            </a:r>
            <a:r>
              <a:rPr lang="en-US" dirty="0" smtClean="0"/>
              <a:t>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Loglog</a:t>
            </a:r>
            <a:r>
              <a:rPr lang="en-US" dirty="0" smtClean="0"/>
              <a:t> Plots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914400"/>
                <a:ext cx="9055864" cy="5521325"/>
              </a:xfrm>
            </p:spPr>
            <p:txBody>
              <a:bodyPr/>
              <a:lstStyle/>
              <a:p>
                <a:r>
                  <a:rPr lang="en-US" dirty="0" smtClean="0"/>
                  <a:t>On a </a:t>
                </a:r>
                <a:r>
                  <a:rPr lang="en-US" dirty="0" err="1" smtClean="0"/>
                  <a:t>loglog</a:t>
                </a:r>
                <a:r>
                  <a:rPr lang="en-US" dirty="0" smtClean="0"/>
                  <a:t> plot,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looks like a straight line w/slope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and y-offset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, because: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r>
                      <a:rPr lang="en-US" i="1">
                        <a:latin typeface="Cambria Math"/>
                      </a:rPr>
                      <m:t>𝑛𝑙𝑜𝑔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914400"/>
                <a:ext cx="9055864" cy="5521325"/>
              </a:xfrm>
              <a:blipFill rotWithShape="1">
                <a:blip r:embed="rId2"/>
                <a:stretch>
                  <a:fillRect l="-1480" t="-1435" r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7" y="2588964"/>
            <a:ext cx="2625509" cy="34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99" y="3164944"/>
            <a:ext cx="40671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5597" y="6086820"/>
                <a:ext cx="2856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=0.1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97" y="6086820"/>
                <a:ext cx="285675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11111" y="6319137"/>
                <a:ext cx="2856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111" y="6319137"/>
                <a:ext cx="285675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66920" y="2588964"/>
                <a:ext cx="5188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Y-offset – intercept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920" y="2588964"/>
                <a:ext cx="5188945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34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1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Loglog</a:t>
            </a:r>
            <a:r>
              <a:rPr lang="en-US" dirty="0" smtClean="0"/>
              <a:t> Plots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686800" cy="2583455"/>
              </a:xfrm>
            </p:spPr>
            <p:txBody>
              <a:bodyPr/>
              <a:lstStyle/>
              <a:p>
                <a:r>
                  <a:rPr lang="en-US" dirty="0" smtClean="0"/>
                  <a:t>On a </a:t>
                </a:r>
                <a:r>
                  <a:rPr lang="en-US" dirty="0" err="1" smtClean="0"/>
                  <a:t>loglog</a:t>
                </a:r>
                <a:r>
                  <a:rPr lang="en-US" dirty="0" smtClean="0"/>
                  <a:t> plot,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will:</a:t>
                </a:r>
              </a:p>
              <a:p>
                <a:pPr lvl="1"/>
                <a:r>
                  <a:rPr lang="en-US" dirty="0" smtClean="0"/>
                  <a:t>Be flat for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Be a straight line of slope n for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Have a y-offset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686800" cy="2583455"/>
              </a:xfrm>
              <a:blipFill rotWithShape="1">
                <a:blip r:embed="rId3"/>
                <a:stretch>
                  <a:fillRect l="-1544" t="-3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8" y="2986242"/>
            <a:ext cx="2915912" cy="304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883" y="6064706"/>
                <a:ext cx="4013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200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3" y="6064706"/>
                <a:ext cx="401352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20" y="3497855"/>
            <a:ext cx="37623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9117" y="6086820"/>
                <a:ext cx="4013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117" y="6086820"/>
                <a:ext cx="401352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15" y="3438870"/>
            <a:ext cx="5029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9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Loglog</a:t>
            </a:r>
            <a:r>
              <a:rPr lang="en-US" dirty="0" smtClean="0"/>
              <a:t> Plots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686800" cy="2583455"/>
              </a:xfrm>
            </p:spPr>
            <p:txBody>
              <a:bodyPr/>
              <a:lstStyle/>
              <a:p>
                <a:r>
                  <a:rPr lang="en-US" dirty="0" smtClean="0"/>
                  <a:t>On a </a:t>
                </a:r>
                <a:r>
                  <a:rPr lang="en-US" dirty="0" err="1" smtClean="0"/>
                  <a:t>loglog</a:t>
                </a:r>
                <a:r>
                  <a:rPr lang="en-US" dirty="0" smtClean="0"/>
                  <a:t> plot,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will:</a:t>
                </a:r>
              </a:p>
              <a:p>
                <a:pPr lvl="1"/>
                <a:r>
                  <a:rPr lang="en-US" dirty="0" smtClean="0"/>
                  <a:t>Be flat for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Be a straight line of slope n for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Have an y-offset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686800" cy="2583455"/>
              </a:xfrm>
              <a:blipFill rotWithShape="1">
                <a:blip r:embed="rId3"/>
                <a:stretch>
                  <a:fillRect l="-1544" t="-3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11876" y="6086820"/>
                <a:ext cx="4013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=10(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876" y="6086820"/>
                <a:ext cx="401352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" y="3475821"/>
            <a:ext cx="4599165" cy="242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2045" y="6084903"/>
                <a:ext cx="4013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5" y="6084903"/>
                <a:ext cx="401352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22" y="3116051"/>
            <a:ext cx="42576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6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Bode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board, using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Filter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on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Bode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on board</a:t>
            </a:r>
          </a:p>
          <a:p>
            <a:r>
              <a:rPr lang="en-US" dirty="0" smtClean="0"/>
              <a:t>This is where </a:t>
            </a:r>
            <a:r>
              <a:rPr lang="en-US" smtClean="0"/>
              <a:t>we stopped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filter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Magnitude Plot Units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1784733"/>
              </a:xfrm>
            </p:spPr>
            <p:txBody>
              <a:bodyPr/>
              <a:lstStyle/>
              <a:p>
                <a:r>
                  <a:rPr lang="en-US" dirty="0" smtClean="0"/>
                  <a:t>So far, we’ve been plotting our Bode plots on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represents a signal getting through perfectly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1784733"/>
              </a:xfrm>
              <a:blipFill rotWithShape="1">
                <a:blip r:embed="rId2"/>
                <a:stretch>
                  <a:fillRect l="-1630" t="-443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C:\data\work\teaching\ee40\Summer 2010 EE40 Lectures\lec12\magb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69" y="2822018"/>
            <a:ext cx="5520306" cy="337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Text Box 2"/>
          <p:cNvSpPr txBox="1">
            <a:spLocks noChangeArrowheads="1"/>
          </p:cNvSpPr>
          <p:nvPr/>
        </p:nvSpPr>
        <p:spPr bwMode="auto">
          <a:xfrm>
            <a:off x="2193925" y="482696"/>
            <a:ext cx="176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Bel and Decibel (dB)</a:t>
            </a:r>
          </a:p>
        </p:txBody>
      </p:sp>
      <p:sp>
        <p:nvSpPr>
          <p:cNvPr id="134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81349"/>
            <a:ext cx="8229600" cy="6554788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b="1" dirty="0" err="1"/>
              <a:t>bel</a:t>
            </a:r>
            <a:r>
              <a:rPr lang="en-US" sz="2400" dirty="0"/>
              <a:t> (symbol </a:t>
            </a:r>
            <a:r>
              <a:rPr lang="en-US" sz="2400" b="1" dirty="0"/>
              <a:t>B</a:t>
            </a:r>
            <a:r>
              <a:rPr lang="en-US" sz="2400" dirty="0"/>
              <a:t>) is a unit of measure of ratios of power levels, i.e. relative power levels. </a:t>
            </a:r>
          </a:p>
          <a:p>
            <a:pPr lvl="1"/>
            <a:r>
              <a:rPr lang="en-US" sz="2000" b="1" dirty="0"/>
              <a:t>B = log</a:t>
            </a:r>
            <a:r>
              <a:rPr lang="en-US" sz="2000" b="1" baseline="-25000" dirty="0"/>
              <a:t>10</a:t>
            </a:r>
            <a:r>
              <a:rPr lang="en-US" sz="2000" b="1" dirty="0"/>
              <a:t>(</a:t>
            </a:r>
            <a:r>
              <a:rPr lang="en-US" sz="2000" b="1" i="1" dirty="0"/>
              <a:t>P</a:t>
            </a:r>
            <a:r>
              <a:rPr lang="en-US" sz="2000" b="1" baseline="-25000" dirty="0"/>
              <a:t>1</a:t>
            </a:r>
            <a:r>
              <a:rPr lang="en-US" sz="2000" b="1" dirty="0"/>
              <a:t>/</a:t>
            </a:r>
            <a:r>
              <a:rPr lang="en-US" sz="2000" b="1" i="1" dirty="0"/>
              <a:t>P</a:t>
            </a:r>
            <a:r>
              <a:rPr lang="en-US" sz="2000" b="1" baseline="-25000" dirty="0"/>
              <a:t>2</a:t>
            </a:r>
            <a:r>
              <a:rPr lang="en-US" sz="2000" b="1" dirty="0"/>
              <a:t>) </a:t>
            </a:r>
            <a:r>
              <a:rPr lang="en-US" sz="2000" dirty="0"/>
              <a:t>where </a:t>
            </a:r>
            <a:r>
              <a:rPr lang="en-US" sz="2000" i="1" dirty="0"/>
              <a:t>P</a:t>
            </a:r>
            <a:r>
              <a:rPr lang="en-US" sz="2000" baseline="-25000" dirty="0"/>
              <a:t>1 </a:t>
            </a:r>
            <a:r>
              <a:rPr lang="en-US" sz="2000" dirty="0"/>
              <a:t>and </a:t>
            </a:r>
            <a:r>
              <a:rPr lang="en-US" sz="2000" i="1" dirty="0"/>
              <a:t>P</a:t>
            </a:r>
            <a:r>
              <a:rPr lang="en-US" sz="2000" baseline="-25000" dirty="0"/>
              <a:t>2 </a:t>
            </a:r>
            <a:r>
              <a:rPr lang="en-US" sz="2000" dirty="0"/>
              <a:t>are power levels. </a:t>
            </a: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 err="1"/>
              <a:t>bel</a:t>
            </a:r>
            <a:r>
              <a:rPr lang="en-US" sz="2000" dirty="0"/>
              <a:t> is a logarithmic </a:t>
            </a:r>
            <a:r>
              <a:rPr lang="en-US" sz="2000" dirty="0" smtClean="0"/>
              <a:t>measure</a:t>
            </a:r>
          </a:p>
          <a:p>
            <a:pPr lvl="1"/>
            <a:r>
              <a:rPr lang="en-US" sz="2000" dirty="0" smtClean="0"/>
              <a:t>Zero </a:t>
            </a:r>
            <a:r>
              <a:rPr lang="en-US" sz="2000" dirty="0" err="1" smtClean="0"/>
              <a:t>bels</a:t>
            </a:r>
            <a:r>
              <a:rPr lang="en-US" sz="2000" dirty="0" smtClean="0"/>
              <a:t> corresponds to a ratio of 1:1</a:t>
            </a:r>
          </a:p>
          <a:p>
            <a:pPr lvl="1"/>
            <a:r>
              <a:rPr lang="en-US" sz="2000" dirty="0" smtClean="0"/>
              <a:t>One </a:t>
            </a:r>
            <a:r>
              <a:rPr lang="en-US" sz="2000" dirty="0" err="1"/>
              <a:t>bel</a:t>
            </a:r>
            <a:r>
              <a:rPr lang="en-US" sz="2000" dirty="0"/>
              <a:t> corresponds to a ratio of </a:t>
            </a:r>
            <a:r>
              <a:rPr lang="en-US" sz="2000" dirty="0" smtClean="0"/>
              <a:t>10:1</a:t>
            </a:r>
          </a:p>
          <a:p>
            <a:pPr lvl="1"/>
            <a:r>
              <a:rPr lang="en-US" sz="2000" dirty="0" smtClean="0"/>
              <a:t>Three </a:t>
            </a:r>
            <a:r>
              <a:rPr lang="en-US" sz="2000" dirty="0" err="1" smtClean="0"/>
              <a:t>bels</a:t>
            </a:r>
            <a:r>
              <a:rPr lang="en-US" sz="2000" dirty="0" smtClean="0"/>
              <a:t> corresponds to a ratio of 1000:1</a:t>
            </a:r>
            <a:endParaRPr lang="en-US" sz="2000" dirty="0"/>
          </a:p>
          <a:p>
            <a:r>
              <a:rPr lang="en-US" sz="2400" dirty="0" smtClean="0"/>
              <a:t>The </a:t>
            </a:r>
            <a:r>
              <a:rPr lang="en-US" sz="2400" dirty="0" err="1"/>
              <a:t>bel</a:t>
            </a:r>
            <a:r>
              <a:rPr lang="en-US" sz="2400" dirty="0"/>
              <a:t> is too large for everyday </a:t>
            </a:r>
            <a:r>
              <a:rPr lang="en-US" sz="2400" dirty="0" smtClean="0"/>
              <a:t>use, </a:t>
            </a:r>
            <a:r>
              <a:rPr lang="en-US" sz="2400" dirty="0"/>
              <a:t>so the </a:t>
            </a:r>
            <a:r>
              <a:rPr lang="en-US" sz="2400" b="1" dirty="0"/>
              <a:t>decibel (dB)</a:t>
            </a:r>
            <a:r>
              <a:rPr lang="en-US" sz="2400" dirty="0"/>
              <a:t>, equal to 0.1B, is more commonly used. </a:t>
            </a:r>
          </a:p>
          <a:p>
            <a:pPr lvl="1"/>
            <a:r>
              <a:rPr lang="en-US" sz="2000" dirty="0"/>
              <a:t>1dB = 10 log</a:t>
            </a:r>
            <a:r>
              <a:rPr lang="en-US" sz="2000" baseline="-25000" dirty="0"/>
              <a:t>10</a:t>
            </a:r>
            <a:r>
              <a:rPr lang="en-US" sz="2000" dirty="0"/>
              <a:t>(</a:t>
            </a:r>
            <a:r>
              <a:rPr lang="en-US" sz="2000" i="1" dirty="0"/>
              <a:t>P</a:t>
            </a:r>
            <a:r>
              <a:rPr lang="en-US" sz="2000" baseline="-25000" dirty="0"/>
              <a:t>1</a:t>
            </a:r>
            <a:r>
              <a:rPr lang="en-US" sz="2000" dirty="0"/>
              <a:t>/</a:t>
            </a:r>
            <a:r>
              <a:rPr lang="en-US" sz="2000" i="1" dirty="0"/>
              <a:t>P</a:t>
            </a:r>
            <a:r>
              <a:rPr lang="en-US" sz="2000" baseline="-25000" dirty="0"/>
              <a:t>2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0 dB </a:t>
            </a:r>
            <a:r>
              <a:rPr lang="en-US" sz="2000" dirty="0"/>
              <a:t>corresponds to a ratio of </a:t>
            </a:r>
            <a:r>
              <a:rPr lang="en-US" sz="2000" dirty="0" smtClean="0"/>
              <a:t>1:1</a:t>
            </a:r>
          </a:p>
          <a:p>
            <a:pPr lvl="1"/>
            <a:r>
              <a:rPr lang="en-US" sz="2000" dirty="0" smtClean="0"/>
              <a:t>10 dB corresponds to a ratio of 10:1</a:t>
            </a:r>
          </a:p>
          <a:p>
            <a:pPr lvl="1"/>
            <a:r>
              <a:rPr lang="en-US" sz="2000" dirty="0" smtClean="0"/>
              <a:t>-10 dB corresponds to a ratio of 1:10</a:t>
            </a:r>
          </a:p>
          <a:p>
            <a:r>
              <a:rPr lang="en-US" sz="2400" dirty="0" smtClean="0"/>
              <a:t>dB </a:t>
            </a:r>
            <a:r>
              <a:rPr lang="en-US" sz="2400" dirty="0"/>
              <a:t>are used to measure </a:t>
            </a:r>
          </a:p>
          <a:p>
            <a:pPr lvl="1"/>
            <a:r>
              <a:rPr lang="en-US" sz="2000" dirty="0"/>
              <a:t>Electric power, f</a:t>
            </a:r>
            <a:r>
              <a:rPr lang="en-US" sz="2000" dirty="0" smtClean="0"/>
              <a:t>ilter magnitude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66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the past couple of lectures, we’ve discussed using </a:t>
            </a:r>
            <a:r>
              <a:rPr lang="en-US" b="1" dirty="0" err="1" smtClean="0"/>
              <a:t>phasors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impedances</a:t>
            </a:r>
            <a:r>
              <a:rPr lang="en-US" dirty="0" smtClean="0"/>
              <a:t> to solve circuits</a:t>
            </a:r>
          </a:p>
          <a:p>
            <a:r>
              <a:rPr lang="en-US" dirty="0" smtClean="0"/>
              <a:t>Usually, we’ve assumed we have some single frequency source, and found the resulting output</a:t>
            </a:r>
          </a:p>
          <a:p>
            <a:r>
              <a:rPr lang="en-US" dirty="0" smtClean="0"/>
              <a:t>Last time in lecture, we showed that we could apply two different frequencies at one time using superposition</a:t>
            </a:r>
          </a:p>
          <a:p>
            <a:pPr lvl="1"/>
            <a:r>
              <a:rPr lang="en-US" dirty="0" smtClean="0"/>
              <a:t>Each was scaled and shifted by different amounts</a:t>
            </a:r>
          </a:p>
        </p:txBody>
      </p:sp>
    </p:spTree>
    <p:extLst>
      <p:ext uri="{BB962C8B-B14F-4D97-AF65-F5344CB8AC3E}">
        <p14:creationId xmlns:p14="http://schemas.microsoft.com/office/powerpoint/2010/main" val="20189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Arial" charset="0"/>
              </a:rPr>
              <a:t> 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Logarithmic Measure for Power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r>
              <a:rPr lang="en-US" sz="2400" dirty="0"/>
              <a:t>To express a power in terms of decibels, one starts by choosing a reference power, P</a:t>
            </a:r>
            <a:r>
              <a:rPr lang="en-US" sz="2400" baseline="-25000" dirty="0"/>
              <a:t>reference</a:t>
            </a:r>
            <a:r>
              <a:rPr lang="en-US" sz="2400" dirty="0"/>
              <a:t>, and writing</a:t>
            </a:r>
          </a:p>
          <a:p>
            <a:pPr algn="ctr">
              <a:buFontTx/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Power P in decibels = 10 log</a:t>
            </a:r>
            <a:r>
              <a:rPr lang="en-US" sz="2400" baseline="-25000" dirty="0">
                <a:solidFill>
                  <a:srgbClr val="FF0000"/>
                </a:solidFill>
              </a:rPr>
              <a:t>10</a:t>
            </a:r>
            <a:r>
              <a:rPr lang="en-US" sz="2400" dirty="0">
                <a:solidFill>
                  <a:srgbClr val="FF0000"/>
                </a:solidFill>
              </a:rPr>
              <a:t>(P/P</a:t>
            </a:r>
            <a:r>
              <a:rPr lang="en-US" sz="2400" baseline="-25000" dirty="0">
                <a:solidFill>
                  <a:srgbClr val="FF0000"/>
                </a:solidFill>
              </a:rPr>
              <a:t>reference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/>
              <a:t>Exercise:  </a:t>
            </a:r>
          </a:p>
          <a:p>
            <a:pPr lvl="1"/>
            <a:r>
              <a:rPr lang="en-US" sz="2000" dirty="0"/>
              <a:t>Express a power of 50 </a:t>
            </a:r>
            <a:r>
              <a:rPr lang="en-US" sz="2000" dirty="0" err="1"/>
              <a:t>mW</a:t>
            </a:r>
            <a:r>
              <a:rPr lang="en-US" sz="2000" dirty="0"/>
              <a:t> in decibels relative to 1 watt.  </a:t>
            </a:r>
          </a:p>
          <a:p>
            <a:pPr lvl="1"/>
            <a:r>
              <a:rPr lang="en-US" sz="2000" dirty="0"/>
              <a:t>P (dB) =10 log</a:t>
            </a:r>
            <a:r>
              <a:rPr lang="en-US" sz="2000" baseline="-25000" dirty="0"/>
              <a:t>10</a:t>
            </a:r>
            <a:r>
              <a:rPr lang="en-US" sz="2000" dirty="0"/>
              <a:t> (50 x 10</a:t>
            </a:r>
            <a:r>
              <a:rPr lang="en-US" sz="2000" baseline="30000" dirty="0"/>
              <a:t>-3</a:t>
            </a:r>
            <a:r>
              <a:rPr lang="en-US" sz="2000" dirty="0"/>
              <a:t>) = - 13 dB  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3417631"/>
            <a:ext cx="82296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mtClean="0">
                <a:ea typeface="宋体" charset="-122"/>
              </a:rPr>
              <a:t>Use logarithmic scale to express power ratios varying over a large range</a:t>
            </a:r>
            <a:endParaRPr lang="en-US" altLang="zh-CN">
              <a:ea typeface="宋体" charset="-122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947356"/>
              </p:ext>
            </p:extLst>
          </p:nvPr>
        </p:nvGraphicFramePr>
        <p:xfrm>
          <a:off x="1219200" y="5398831"/>
          <a:ext cx="1270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4" imgW="711000" imgH="482400" progId="Equation.3">
                  <p:embed/>
                </p:oleObj>
              </mc:Choice>
              <mc:Fallback>
                <p:oleObj name="Equation" r:id="rId4" imgW="711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98831"/>
                        <a:ext cx="12700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439377"/>
              </p:ext>
            </p:extLst>
          </p:nvPr>
        </p:nvGraphicFramePr>
        <p:xfrm>
          <a:off x="2590800" y="5627431"/>
          <a:ext cx="685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6" imgW="304560" imgH="215640" progId="Equation.3">
                  <p:embed/>
                </p:oleObj>
              </mc:Choice>
              <mc:Fallback>
                <p:oleObj name="Equation" r:id="rId6" imgW="304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27431"/>
                        <a:ext cx="6858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81400" y="5627431"/>
            <a:ext cx="5238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800">
                <a:latin typeface="Arial" charset="0"/>
                <a:ea typeface="宋体" charset="-122"/>
              </a:rPr>
              <a:t>Note: dB is not a unit for a physical quantity since</a:t>
            </a:r>
          </a:p>
          <a:p>
            <a:pPr eaLnBrk="1" hangingPunct="1"/>
            <a:r>
              <a:rPr lang="en-US" altLang="zh-CN" sz="1800">
                <a:latin typeface="Arial" charset="0"/>
                <a:ea typeface="宋体" charset="-122"/>
              </a:rPr>
              <a:t>          power ratio is unitless. It is just a notation to</a:t>
            </a:r>
          </a:p>
          <a:p>
            <a:pPr eaLnBrk="1" hangingPunct="1"/>
            <a:r>
              <a:rPr lang="en-US" altLang="zh-CN" sz="1800">
                <a:latin typeface="Arial" charset="0"/>
                <a:ea typeface="宋体" charset="-122"/>
              </a:rPr>
              <a:t>          remind us we are in the log scale.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852702"/>
              </p:ext>
            </p:extLst>
          </p:nvPr>
        </p:nvGraphicFramePr>
        <p:xfrm>
          <a:off x="4514850" y="582428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582428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7350" y="5641719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800">
                <a:latin typeface="Arial" charset="0"/>
                <a:ea typeface="宋体" charset="-122"/>
              </a:rPr>
              <a:t>dB:</a:t>
            </a:r>
          </a:p>
        </p:txBody>
      </p:sp>
    </p:spTree>
    <p:extLst>
      <p:ext uri="{BB962C8B-B14F-4D97-AF65-F5344CB8AC3E}">
        <p14:creationId xmlns:p14="http://schemas.microsoft.com/office/powerpoint/2010/main" val="239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Decibels for measuring transfer function magnitude?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304" y="914400"/>
                <a:ext cx="8488496" cy="552132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Decibels provide a measure of relative power</a:t>
                </a:r>
              </a:p>
              <a:p>
                <a:r>
                  <a:rPr lang="en-US" dirty="0" smtClean="0"/>
                  <a:t>However, we said they also can be used for transfer functions</a:t>
                </a:r>
              </a:p>
              <a:p>
                <a:r>
                  <a:rPr lang="en-US" dirty="0" smtClean="0"/>
                  <a:t>The key is in realizing that</a:t>
                </a:r>
              </a:p>
              <a:p>
                <a:r>
                  <a:rPr lang="en-US" dirty="0" smtClean="0"/>
                  <a:t>Thus, if a voltage gets reduced by a factor of 100, we’d say the power ratio between the output and in the input would be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𝑜𝑢𝑡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𝑖𝑛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10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𝑜𝑢𝑡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𝑖𝑛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=2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𝑜𝑢𝑡</m:t>
                                        </m:r>
                                      </m:sub>
                                      <m:sup/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𝑖𝑛</m:t>
                                        </m:r>
                                      </m:sub>
                                      <m:sup/>
                                    </m:sSubSup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304" y="914400"/>
                <a:ext cx="8488496" cy="5521325"/>
              </a:xfrm>
              <a:blipFill rotWithShape="1">
                <a:blip r:embed="rId3"/>
                <a:stretch>
                  <a:fillRect l="-1509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967384"/>
              </p:ext>
            </p:extLst>
          </p:nvPr>
        </p:nvGraphicFramePr>
        <p:xfrm>
          <a:off x="5212814" y="2494767"/>
          <a:ext cx="1917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4" imgW="787058" imgH="203112" progId="Equation.3">
                  <p:embed/>
                </p:oleObj>
              </mc:Choice>
              <mc:Fallback>
                <p:oleObj name="Equation" r:id="rId4" imgW="78705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814" y="2494767"/>
                        <a:ext cx="1917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38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 in dB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Given a transfer function magnitude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𝜔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We can convert this transfer function into dB by: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𝑑𝐵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There’s not that much to this, but it’s common in datasheets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63976" y="6085705"/>
                <a:ext cx="75740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𝑑𝐵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=20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76" y="6085705"/>
                <a:ext cx="75740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 descr="C:\data\work\teaching\ee40\Summer 2010 EE40 Lectures\lec12\magbo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3" y="1235589"/>
            <a:ext cx="4339946" cy="26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70" y="1080341"/>
            <a:ext cx="42576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8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9065" y="969484"/>
                <a:ext cx="8229600" cy="553046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 smtClean="0"/>
                  <a:t>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1+0.1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𝑗𝑤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Maps system input signal to system output signal</a:t>
                </a:r>
              </a:p>
              <a:p>
                <a:pPr lvl="1"/>
                <a:r>
                  <a:rPr lang="en-US" dirty="0" smtClean="0"/>
                  <a:t>Plug an input voltage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Get an output voltage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</m:d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𝜙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2"/>
                <a:r>
                  <a:rPr lang="en-US" dirty="0" smtClean="0"/>
                  <a:t>Output is scaled and shifted in time</a:t>
                </a:r>
              </a:p>
              <a:p>
                <a:pPr lvl="3"/>
                <a:r>
                  <a:rPr lang="en-US" dirty="0" smtClean="0"/>
                  <a:t>Scaling and shifting depend on frequency</a:t>
                </a:r>
              </a:p>
              <a:p>
                <a:pPr lvl="2"/>
                <a:r>
                  <a:rPr lang="en-US" dirty="0" smtClean="0"/>
                  <a:t>Frequency is unchanged (linear system)</a:t>
                </a:r>
              </a:p>
              <a:p>
                <a:r>
                  <a:rPr lang="en-US" dirty="0" smtClean="0"/>
                  <a:t>Tells you how system will respond to any frequency, a.k.a. frequency response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065" y="969484"/>
                <a:ext cx="8229600" cy="5530468"/>
              </a:xfrm>
              <a:blipFill rotWithShape="1">
                <a:blip r:embed="rId2"/>
                <a:stretch>
                  <a:fillRect l="-1704" t="-88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29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Transfer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9065" y="969484"/>
                <a:ext cx="8229600" cy="553046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1+0.1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𝑗𝑤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𝟏𝟎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Output </a:t>
                </a:r>
                <a:r>
                  <a:rPr lang="en-US" dirty="0" err="1" smtClean="0"/>
                  <a:t>phasor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 smtClean="0"/>
                  <a:t> is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∠(</m:t>
                    </m:r>
                    <m:f>
                      <m:f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cos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10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065" y="969484"/>
                <a:ext cx="8229600" cy="5530468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00568" y="2462309"/>
                <a:ext cx="2876237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68" y="2462309"/>
                <a:ext cx="2876237" cy="5739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00567" y="3036249"/>
                <a:ext cx="43569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𝐴𝑟𝑐𝑇𝑎𝑛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[1/1]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67" y="3036249"/>
                <a:ext cx="435696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55237" y="3460317"/>
                <a:ext cx="15056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/4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237" y="3460317"/>
                <a:ext cx="150560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0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Transfer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9065" y="969484"/>
                <a:ext cx="8229600" cy="553046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1+0.1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𝑗𝑤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𝟓𝟎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50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1+5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Output </a:t>
                </a:r>
                <a:r>
                  <a:rPr lang="en-US" dirty="0" err="1" smtClean="0"/>
                  <a:t>phasor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is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50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26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∠(</m:t>
                    </m:r>
                    <m:f>
                      <m:f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1.37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26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cos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50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1.37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065" y="969484"/>
                <a:ext cx="8229600" cy="5530468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00568" y="2462309"/>
                <a:ext cx="3075009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68" y="2462309"/>
                <a:ext cx="3075009" cy="5739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00567" y="3036249"/>
                <a:ext cx="43569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𝐴𝑟𝑐𝑇𝑎𝑛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[5/1]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67" y="3036249"/>
                <a:ext cx="435696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55237" y="3460317"/>
                <a:ext cx="15796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−1.37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237" y="3460317"/>
                <a:ext cx="157966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1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frequency, different:</a:t>
                </a:r>
              </a:p>
              <a:p>
                <a:pPr lvl="1"/>
                <a:r>
                  <a:rPr lang="en-US" dirty="0" smtClean="0"/>
                  <a:t>Scaling [magnitude]</a:t>
                </a:r>
              </a:p>
              <a:p>
                <a:pPr lvl="1"/>
                <a:r>
                  <a:rPr lang="en-US" dirty="0" smtClean="0"/>
                  <a:t>Delay [phase shift]</a:t>
                </a:r>
              </a:p>
              <a:p>
                <a:r>
                  <a:rPr lang="en-US" dirty="0" smtClean="0"/>
                  <a:t>It is useful to graphically depict the magnitude and phase of the transfer function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2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Bode Magnitude Plot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1+0.1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𝑗𝑤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Magnitude plot is just a plot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as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𝜔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75408" y="1704036"/>
                <a:ext cx="4319324" cy="626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1+0.01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408" y="1704036"/>
                <a:ext cx="4319324" cy="6260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40665" y="6334780"/>
            <a:ext cx="202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Scale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94732" y="6334780"/>
            <a:ext cx="202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Scale</a:t>
            </a:r>
            <a:endParaRPr lang="en-US" dirty="0"/>
          </a:p>
        </p:txBody>
      </p:sp>
      <p:pic>
        <p:nvPicPr>
          <p:cNvPr id="3078" name="Picture 6" descr="C:\data\work\teaching\ee40\Summer 2010 EE40 Lectures\lec12\hjwl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6" y="3605312"/>
            <a:ext cx="4198702" cy="256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ata\work\teaching\ee40\Summer 2010 EE40 Lectures\lec12\magbo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49" y="3547551"/>
            <a:ext cx="4387656" cy="26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ata\work\teaching\ee40\Summer 2010 EE40 Lectures\lec12\magb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" y="3878850"/>
            <a:ext cx="4088959" cy="24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Bode Magnitude Plot in Context of Circuit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3" y="1230661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2847" y="917520"/>
                <a:ext cx="4671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847" y="917520"/>
                <a:ext cx="467115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60137" y="1510742"/>
                <a:ext cx="290845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0" i="0" smtClean="0">
                          <a:latin typeface="Cambria Math"/>
                        </a:rPr>
                        <m:t>,000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37" y="1510742"/>
                <a:ext cx="2908453" cy="13849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70743" y="2901531"/>
                <a:ext cx="6174954" cy="977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1+0.1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𝑗𝑤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743" y="2901531"/>
                <a:ext cx="6174954" cy="9773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54701" y="4089225"/>
                <a:ext cx="4319324" cy="626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1+0.01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01" y="4089225"/>
                <a:ext cx="4319324" cy="6260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5904" y="5288096"/>
                <a:ext cx="675333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All frequencies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dirty="0" smtClean="0"/>
                  <a:t> get</a:t>
                </a:r>
              </a:p>
              <a:p>
                <a:r>
                  <a:rPr lang="en-US" dirty="0" smtClean="0"/>
                  <a:t>through pretty well. Above, that</a:t>
                </a:r>
              </a:p>
              <a:p>
                <a:r>
                  <a:rPr lang="en-US" dirty="0"/>
                  <a:t>i</a:t>
                </a:r>
                <a:r>
                  <a:rPr lang="en-US" dirty="0" smtClean="0"/>
                  <a:t>ncreasingly attenuated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04" y="5288096"/>
                <a:ext cx="6753339" cy="1384995"/>
              </a:xfrm>
              <a:prstGeom prst="rect">
                <a:avLst/>
              </a:prstGeom>
              <a:blipFill rotWithShape="1">
                <a:blip r:embed="rId8"/>
                <a:stretch>
                  <a:fillRect l="-1897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chemeClr val="accent2"/>
          </a:solidFill>
          <a:round/>
          <a:headEnd/>
          <a:tailEnd/>
        </a:ln>
        <a:effectLst/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26417</TotalTime>
  <Words>1973</Words>
  <Application>Microsoft Office PowerPoint</Application>
  <PresentationFormat>On-screen Show (4:3)</PresentationFormat>
  <Paragraphs>196</Paragraphs>
  <Slides>33</Slides>
  <Notes>4</Notes>
  <HiddenSlides>0</HiddenSlides>
  <MMClips>5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Default Design</vt:lpstr>
      <vt:lpstr>Custom Design</vt:lpstr>
      <vt:lpstr>Equation</vt:lpstr>
      <vt:lpstr>EE40 Lecture 12 Josh Hug</vt:lpstr>
      <vt:lpstr>Logistical Things</vt:lpstr>
      <vt:lpstr>Filtering</vt:lpstr>
      <vt:lpstr>Transfer Functions</vt:lpstr>
      <vt:lpstr>Using a Transfer Function</vt:lpstr>
      <vt:lpstr>Using a Transfer Function</vt:lpstr>
      <vt:lpstr>Transfer Function</vt:lpstr>
      <vt:lpstr>Bode Magnitude Plot</vt:lpstr>
      <vt:lpstr>Bode Magnitude Plot in Context of Circuit</vt:lpstr>
      <vt:lpstr>Bode Phase Plot</vt:lpstr>
      <vt:lpstr>Bode Phase Plot in Context of Circuit</vt:lpstr>
      <vt:lpstr>Multiple Frequencies</vt:lpstr>
      <vt:lpstr>Time vs. Frequency Domain</vt:lpstr>
      <vt:lpstr>Multiple Frequencies</vt:lpstr>
      <vt:lpstr>Multiple Frequencies</vt:lpstr>
      <vt:lpstr>Filtering Example</vt:lpstr>
      <vt:lpstr>More complex filtering</vt:lpstr>
      <vt:lpstr>Phase Effects</vt:lpstr>
      <vt:lpstr>Magnitude and Phase Demo</vt:lpstr>
      <vt:lpstr>Bode Plots</vt:lpstr>
      <vt:lpstr>Loglog Plots</vt:lpstr>
      <vt:lpstr>Loglog Plots</vt:lpstr>
      <vt:lpstr>Loglog Plots</vt:lpstr>
      <vt:lpstr>Manual Bode Plots</vt:lpstr>
      <vt:lpstr>2nd Order Filter Example</vt:lpstr>
      <vt:lpstr>2nd order Bode Plots</vt:lpstr>
      <vt:lpstr>Active filter example</vt:lpstr>
      <vt:lpstr>Magnitude Plot Units</vt:lpstr>
      <vt:lpstr>Bel and Decibel (dB)</vt:lpstr>
      <vt:lpstr>Logarithmic Measure for Power</vt:lpstr>
      <vt:lpstr>Decibels for measuring transfer function magnitude?</vt:lpstr>
      <vt:lpstr>Transfer Function in dB</vt:lpstr>
      <vt:lpstr>Example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40</dc:title>
  <dc:creator>chrisc</dc:creator>
  <cp:lastModifiedBy>Trube</cp:lastModifiedBy>
  <cp:revision>1556</cp:revision>
  <cp:lastPrinted>2000-01-18T23:43:12Z</cp:lastPrinted>
  <dcterms:created xsi:type="dcterms:W3CDTF">1999-07-07T15:21:45Z</dcterms:created>
  <dcterms:modified xsi:type="dcterms:W3CDTF">2010-08-02T22:05:41Z</dcterms:modified>
</cp:coreProperties>
</file>