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4"/>
  </p:notesMasterIdLst>
  <p:handoutMasterIdLst>
    <p:handoutMasterId r:id="rId75"/>
  </p:handoutMasterIdLst>
  <p:sldIdLst>
    <p:sldId id="849" r:id="rId3"/>
    <p:sldId id="1186" r:id="rId4"/>
    <p:sldId id="1190" r:id="rId5"/>
    <p:sldId id="1124" r:id="rId6"/>
    <p:sldId id="1187" r:id="rId7"/>
    <p:sldId id="1104" r:id="rId8"/>
    <p:sldId id="1106" r:id="rId9"/>
    <p:sldId id="1109" r:id="rId10"/>
    <p:sldId id="1108" r:id="rId11"/>
    <p:sldId id="1185" r:id="rId12"/>
    <p:sldId id="1114" r:id="rId13"/>
    <p:sldId id="1115" r:id="rId14"/>
    <p:sldId id="1116" r:id="rId15"/>
    <p:sldId id="1117" r:id="rId16"/>
    <p:sldId id="1119" r:id="rId17"/>
    <p:sldId id="1120" r:id="rId18"/>
    <p:sldId id="1122" r:id="rId19"/>
    <p:sldId id="1126" r:id="rId20"/>
    <p:sldId id="1127" r:id="rId21"/>
    <p:sldId id="1121" r:id="rId22"/>
    <p:sldId id="1130" r:id="rId23"/>
    <p:sldId id="1131" r:id="rId24"/>
    <p:sldId id="1132" r:id="rId25"/>
    <p:sldId id="1133" r:id="rId26"/>
    <p:sldId id="1134" r:id="rId27"/>
    <p:sldId id="1136" r:id="rId28"/>
    <p:sldId id="1135" r:id="rId29"/>
    <p:sldId id="1137" r:id="rId30"/>
    <p:sldId id="1138" r:id="rId31"/>
    <p:sldId id="1143" r:id="rId32"/>
    <p:sldId id="1139" r:id="rId33"/>
    <p:sldId id="1140" r:id="rId34"/>
    <p:sldId id="1141" r:id="rId35"/>
    <p:sldId id="1142" r:id="rId36"/>
    <p:sldId id="1144" r:id="rId37"/>
    <p:sldId id="1145" r:id="rId38"/>
    <p:sldId id="1146" r:id="rId39"/>
    <p:sldId id="1147" r:id="rId40"/>
    <p:sldId id="1156" r:id="rId41"/>
    <p:sldId id="1151" r:id="rId42"/>
    <p:sldId id="1152" r:id="rId43"/>
    <p:sldId id="1153" r:id="rId44"/>
    <p:sldId id="1157" r:id="rId45"/>
    <p:sldId id="1158" r:id="rId46"/>
    <p:sldId id="1159" r:id="rId47"/>
    <p:sldId id="1160" r:id="rId48"/>
    <p:sldId id="1184" r:id="rId49"/>
    <p:sldId id="1188" r:id="rId50"/>
    <p:sldId id="1193" r:id="rId51"/>
    <p:sldId id="1150" r:id="rId52"/>
    <p:sldId id="1174" r:id="rId53"/>
    <p:sldId id="1179" r:id="rId54"/>
    <p:sldId id="1180" r:id="rId55"/>
    <p:sldId id="1189" r:id="rId56"/>
    <p:sldId id="1191" r:id="rId57"/>
    <p:sldId id="1161" r:id="rId58"/>
    <p:sldId id="1162" r:id="rId59"/>
    <p:sldId id="1163" r:id="rId60"/>
    <p:sldId id="1164" r:id="rId61"/>
    <p:sldId id="1165" r:id="rId62"/>
    <p:sldId id="1166" r:id="rId63"/>
    <p:sldId id="1167" r:id="rId64"/>
    <p:sldId id="1168" r:id="rId65"/>
    <p:sldId id="1170" r:id="rId66"/>
    <p:sldId id="1171" r:id="rId67"/>
    <p:sldId id="1172" r:id="rId68"/>
    <p:sldId id="1169" r:id="rId69"/>
    <p:sldId id="1173" r:id="rId70"/>
    <p:sldId id="1118" r:id="rId71"/>
    <p:sldId id="1192" r:id="rId72"/>
    <p:sldId id="1128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0B5E01-6DF0-4C74-9646-EB001C5FE6C3}">
          <p14:sldIdLst>
            <p14:sldId id="849"/>
            <p14:sldId id="1186"/>
            <p14:sldId id="1190"/>
            <p14:sldId id="1124"/>
            <p14:sldId id="1187"/>
            <p14:sldId id="1104"/>
            <p14:sldId id="1106"/>
            <p14:sldId id="1109"/>
            <p14:sldId id="1108"/>
            <p14:sldId id="1185"/>
            <p14:sldId id="1114"/>
            <p14:sldId id="1115"/>
            <p14:sldId id="1116"/>
          </p14:sldIdLst>
        </p14:section>
        <p14:section name="Untitled Section" id="{18D63036-3D06-497F-8A9E-F68AB631F1FB}">
          <p14:sldIdLst>
            <p14:sldId id="1117"/>
            <p14:sldId id="1119"/>
            <p14:sldId id="1120"/>
            <p14:sldId id="1122"/>
            <p14:sldId id="1126"/>
            <p14:sldId id="1127"/>
            <p14:sldId id="1121"/>
            <p14:sldId id="1130"/>
            <p14:sldId id="1131"/>
            <p14:sldId id="1132"/>
            <p14:sldId id="1133"/>
            <p14:sldId id="1134"/>
            <p14:sldId id="1136"/>
            <p14:sldId id="1135"/>
            <p14:sldId id="1137"/>
            <p14:sldId id="1138"/>
            <p14:sldId id="1143"/>
            <p14:sldId id="1139"/>
            <p14:sldId id="1140"/>
            <p14:sldId id="1141"/>
            <p14:sldId id="1142"/>
            <p14:sldId id="1144"/>
            <p14:sldId id="1145"/>
            <p14:sldId id="1146"/>
            <p14:sldId id="1147"/>
            <p14:sldId id="1156"/>
            <p14:sldId id="1151"/>
            <p14:sldId id="1152"/>
            <p14:sldId id="1153"/>
            <p14:sldId id="1157"/>
            <p14:sldId id="1158"/>
            <p14:sldId id="1159"/>
            <p14:sldId id="1160"/>
            <p14:sldId id="1184"/>
            <p14:sldId id="1188"/>
            <p14:sldId id="1193"/>
            <p14:sldId id="1150"/>
            <p14:sldId id="1174"/>
            <p14:sldId id="1179"/>
            <p14:sldId id="1180"/>
            <p14:sldId id="1189"/>
            <p14:sldId id="1191"/>
            <p14:sldId id="1161"/>
            <p14:sldId id="1162"/>
            <p14:sldId id="1163"/>
            <p14:sldId id="1164"/>
            <p14:sldId id="1165"/>
            <p14:sldId id="1166"/>
            <p14:sldId id="1167"/>
            <p14:sldId id="1168"/>
            <p14:sldId id="1170"/>
            <p14:sldId id="1171"/>
            <p14:sldId id="1172"/>
            <p14:sldId id="1169"/>
            <p14:sldId id="1173"/>
            <p14:sldId id="1118"/>
            <p14:sldId id="1192"/>
            <p14:sldId id="11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33"/>
    <a:srgbClr val="FF5050"/>
    <a:srgbClr val="009900"/>
    <a:srgbClr val="008000"/>
    <a:srgbClr val="3333CC"/>
    <a:srgbClr val="FF0000"/>
    <a:srgbClr val="CC00CC"/>
    <a:srgbClr val="F2E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1124" autoAdjust="0"/>
  </p:normalViewPr>
  <p:slideViewPr>
    <p:cSldViewPr snapToGrid="0">
      <p:cViewPr>
        <p:scale>
          <a:sx n="86" d="100"/>
          <a:sy n="86" d="100"/>
        </p:scale>
        <p:origin x="-1794" y="-444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5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6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20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69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74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9.png"/><Relationship Id="rId7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82.png"/><Relationship Id="rId5" Type="http://schemas.openxmlformats.org/officeDocument/2006/relationships/image" Target="../media/image51.png"/><Relationship Id="rId10" Type="http://schemas.openxmlformats.org/officeDocument/2006/relationships/image" Target="../media/image80.png"/><Relationship Id="rId4" Type="http://schemas.openxmlformats.org/officeDocument/2006/relationships/image" Target="../media/image50.png"/><Relationship Id="rId9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10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2.png"/><Relationship Id="rId7" Type="http://schemas.openxmlformats.org/officeDocument/2006/relationships/image" Target="../media/image10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0.png"/><Relationship Id="rId4" Type="http://schemas.openxmlformats.org/officeDocument/2006/relationships/image" Target="../media/image1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15 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dirty="0" smtClean="0"/>
              <a:t>7/30/2010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discussion today, we’ll go over the physics of MOSFETs for those of you who are curious</a:t>
            </a:r>
          </a:p>
          <a:p>
            <a:r>
              <a:rPr lang="en-US" dirty="0" smtClean="0"/>
              <a:t>Time permitting, we’ll discuss at a future date in class as well (so yeah, it will be slightly redundant)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423272" cy="5521325"/>
          </a:xfrm>
        </p:spPr>
        <p:txBody>
          <a:bodyPr/>
          <a:lstStyle/>
          <a:p>
            <a:r>
              <a:rPr lang="en-US" dirty="0" smtClean="0"/>
              <a:t>Schematically, we represent the MOSFET as a three terminal device</a:t>
            </a:r>
          </a:p>
          <a:p>
            <a:r>
              <a:rPr lang="en-US" dirty="0" smtClean="0"/>
              <a:t>Can represent all the voltages and currents between terminals as shown to the right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254489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3655764"/>
            <a:ext cx="3400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Model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110867"/>
            <a:ext cx="3400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698694" cy="5521325"/>
              </a:xfrm>
            </p:spPr>
            <p:txBody>
              <a:bodyPr/>
              <a:lstStyle/>
              <a:p>
                <a:r>
                  <a:rPr lang="en-US" dirty="0" smtClean="0"/>
                  <a:t>What do you expect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to be?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698694" cy="5521325"/>
              </a:xfrm>
              <a:blipFill rotWithShape="1">
                <a:blip r:embed="rId3"/>
                <a:stretch>
                  <a:fillRect l="-2853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1" y="4090106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6411" y="4440963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6047" y="4463717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9418" y="3828496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01" y="4307648"/>
            <a:ext cx="13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(Drain)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6047" y="4179353"/>
            <a:ext cx="16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(</a:t>
            </a:r>
            <a:r>
              <a:rPr lang="en-US" dirty="0" smtClean="0">
                <a:solidFill>
                  <a:srgbClr val="3333CC"/>
                </a:solidFill>
              </a:rPr>
              <a:t>Source)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4447" y="3679023"/>
            <a:ext cx="11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(Gate)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Model of the MOSFET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227504" cy="25118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simplest model basically says that the MOSFET is:</a:t>
                </a:r>
              </a:p>
              <a:p>
                <a:pPr lvl="1"/>
                <a:r>
                  <a:rPr lang="en-US" dirty="0" smtClean="0"/>
                  <a:t>Open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Closed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227504" cy="2511846"/>
              </a:xfrm>
              <a:blipFill rotWithShape="1">
                <a:blip r:embed="rId2"/>
                <a:stretch>
                  <a:fillRect l="-2564" t="-5097" b="-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08" y="3524480"/>
            <a:ext cx="26003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524480"/>
            <a:ext cx="25622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155337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NAND gate using MOSFETs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202935" cy="5651653"/>
              </a:xfrm>
            </p:spPr>
            <p:txBody>
              <a:bodyPr/>
              <a:lstStyle/>
              <a:p>
                <a:r>
                  <a:rPr lang="en-US" dirty="0" smtClean="0"/>
                  <a:t>Consider the circuit to the right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On your worksheet, we’ll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Demonstration also on page 294 of the book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202935" cy="5651653"/>
              </a:xfrm>
              <a:blipFill rotWithShape="1">
                <a:blip r:embed="rId2"/>
                <a:stretch>
                  <a:fillRect l="-3193" t="-1402" r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84" y="1685524"/>
            <a:ext cx="32289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4"/>
          <p:cNvSpPr>
            <a:spLocks noChangeShapeType="1"/>
          </p:cNvSpPr>
          <p:nvPr/>
        </p:nvSpPr>
        <p:spPr bwMode="auto">
          <a:xfrm>
            <a:off x="1581733" y="5482461"/>
            <a:ext cx="536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auto">
          <a:xfrm>
            <a:off x="1140407" y="505487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Line 107"/>
          <p:cNvSpPr>
            <a:spLocks noChangeShapeType="1"/>
          </p:cNvSpPr>
          <p:nvPr/>
        </p:nvSpPr>
        <p:spPr bwMode="auto">
          <a:xfrm>
            <a:off x="2118308" y="6076186"/>
            <a:ext cx="303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8"/>
          <p:cNvSpPr>
            <a:spLocks noChangeShapeType="1"/>
          </p:cNvSpPr>
          <p:nvPr/>
        </p:nvSpPr>
        <p:spPr bwMode="auto">
          <a:xfrm>
            <a:off x="2118308" y="5317361"/>
            <a:ext cx="227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9"/>
          <p:cNvSpPr>
            <a:spLocks noChangeShapeType="1"/>
          </p:cNvSpPr>
          <p:nvPr/>
        </p:nvSpPr>
        <p:spPr bwMode="auto">
          <a:xfrm flipV="1">
            <a:off x="1581733" y="5912673"/>
            <a:ext cx="5365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1"/>
          <p:cNvSpPr>
            <a:spLocks noChangeShapeType="1"/>
          </p:cNvSpPr>
          <p:nvPr/>
        </p:nvSpPr>
        <p:spPr bwMode="auto">
          <a:xfrm>
            <a:off x="2118308" y="5317361"/>
            <a:ext cx="0" cy="758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2345321" y="5317361"/>
            <a:ext cx="608012" cy="758825"/>
            <a:chOff x="2641" y="3068"/>
            <a:chExt cx="478" cy="670"/>
          </a:xfrm>
        </p:grpSpPr>
        <p:sp>
          <p:nvSpPr>
            <p:cNvPr id="13" name="Arc 113"/>
            <p:cNvSpPr>
              <a:spLocks/>
            </p:cNvSpPr>
            <p:nvPr/>
          </p:nvSpPr>
          <p:spPr bwMode="auto">
            <a:xfrm>
              <a:off x="2641" y="3068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114"/>
            <p:cNvSpPr>
              <a:spLocks/>
            </p:cNvSpPr>
            <p:nvPr/>
          </p:nvSpPr>
          <p:spPr bwMode="auto">
            <a:xfrm flipV="1">
              <a:off x="2641" y="3403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10"/>
          <p:cNvSpPr txBox="1">
            <a:spLocks noChangeArrowheads="1"/>
          </p:cNvSpPr>
          <p:nvPr/>
        </p:nvSpPr>
        <p:spPr bwMode="auto">
          <a:xfrm>
            <a:off x="1149313" y="5740544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7" name="Line 109"/>
          <p:cNvSpPr>
            <a:spLocks noChangeShapeType="1"/>
          </p:cNvSpPr>
          <p:nvPr/>
        </p:nvSpPr>
        <p:spPr bwMode="auto">
          <a:xfrm>
            <a:off x="3140622" y="5706766"/>
            <a:ext cx="536574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87768" y="505575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953333" y="5629083"/>
            <a:ext cx="191295" cy="19129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MOSFET models vary greatly in complexity</a:t>
            </a:r>
          </a:p>
          <a:p>
            <a:r>
              <a:rPr lang="en-US" dirty="0" smtClean="0"/>
              <a:t>For example, an “ON” MOSFET has some effective resistance (not an ideal switch)</a:t>
            </a:r>
          </a:p>
          <a:p>
            <a:r>
              <a:rPr lang="en-US" dirty="0" smtClean="0"/>
              <a:t>We will progressively refine our model of the MOSFET</a:t>
            </a:r>
          </a:p>
          <a:p>
            <a:pPr lvl="1"/>
            <a:r>
              <a:rPr lang="en-US" dirty="0" smtClean="0"/>
              <a:t>Will add capacitance later today</a:t>
            </a:r>
          </a:p>
          <a:p>
            <a:pPr lvl="1"/>
            <a:r>
              <a:rPr lang="en-US" dirty="0" smtClean="0"/>
              <a:t>If we have time in the next 2 weeks, we will also talk about using MOSFETs as analog amplifiers which will necessitate an even better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Model of the MOSFET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08" y="1492785"/>
            <a:ext cx="20383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39" y="1502310"/>
            <a:ext cx="23717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1155336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169" y="4867320"/>
                <a:ext cx="3955055" cy="118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9" y="4867320"/>
                <a:ext cx="3955055" cy="11889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9922" y="5566025"/>
                <a:ext cx="22355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        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𝐺𝑆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22" y="5566025"/>
                <a:ext cx="223554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3462" y="5566025"/>
                <a:ext cx="9144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62" y="5566025"/>
                <a:ext cx="91441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52520" y="6290631"/>
            <a:ext cx="599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[Has nothing to do with SR flip-flop]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with the SR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202935" cy="565165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when either of the inputs is low?</a:t>
                </a:r>
              </a:p>
              <a:p>
                <a:r>
                  <a:rPr lang="en-US" dirty="0" smtClean="0"/>
                  <a:t>Draw the equivalent circuit when both inputs are high.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971550" lvl="1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71550" lvl="1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971550" lvl="1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202935" cy="5651653"/>
              </a:xfrm>
              <a:blipFill rotWithShape="1">
                <a:blip r:embed="rId2"/>
                <a:stretch>
                  <a:fillRect l="-2903" t="-3020" r="-3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84" y="1685524"/>
            <a:ext cx="32289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3305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with the SR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324120" cy="56516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static discipline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0&lt;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&lt;0.5</m:t>
                    </m:r>
                  </m:oMath>
                </a14:m>
                <a:r>
                  <a:rPr lang="en-US" dirty="0" smtClean="0"/>
                  <a:t>V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4.5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n-US" b="0" i="0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𝑂𝐻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Choose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such that the static discipline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𝑂𝐻</m:t>
                        </m:r>
                      </m:sub>
                    </m:sSub>
                  </m:oMath>
                </a14:m>
                <a:r>
                  <a:rPr lang="en-US" dirty="0" smtClean="0"/>
                  <a:t> is met: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A.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4.5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324120" cy="5651653"/>
              </a:xfrm>
              <a:blipFill rotWithShape="1">
                <a:blip r:embed="rId2"/>
                <a:stretch>
                  <a:fillRect l="-2821" t="-2265" r="-4513" b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64" y="2798284"/>
            <a:ext cx="2460695" cy="356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13340" y="1049811"/>
                <a:ext cx="3455238" cy="118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/>
                  <a:t>O</a:t>
                </a:r>
                <a:r>
                  <a:rPr lang="en-US" baseline="-25000" dirty="0" err="1" smtClean="0"/>
                  <a:t>High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 smtClean="0"/>
                  <a:t>O</a:t>
                </a:r>
                <a:r>
                  <a:rPr lang="en-US" baseline="-25000" dirty="0" err="1" smtClean="0"/>
                  <a:t>Low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40" y="1049811"/>
                <a:ext cx="3455238" cy="1188915"/>
              </a:xfrm>
              <a:prstGeom prst="rect">
                <a:avLst/>
              </a:prstGeom>
              <a:blipFill rotWithShape="1">
                <a:blip r:embed="rId4"/>
                <a:stretch>
                  <a:fillRect l="-3527" t="-5128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with the SR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467340" cy="565165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Assume static discipline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0&lt;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&lt;0.5</m:t>
                    </m:r>
                  </m:oMath>
                </a14:m>
                <a:r>
                  <a:rPr lang="en-US" dirty="0" smtClean="0"/>
                  <a:t>V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4.5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n-US" b="0" i="0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𝑂𝐻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𝑉𝑠</m:t>
                    </m:r>
                    <m:r>
                      <a:rPr lang="en-US" b="0" i="1" smtClean="0">
                        <a:latin typeface="Cambria Math"/>
                      </a:rPr>
                      <m:t>=5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Choose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𝑂𝑁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en-US" dirty="0" smtClean="0"/>
                  <a:t> meets the static discipline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467340" cy="5651653"/>
              </a:xfrm>
              <a:blipFill rotWithShape="1">
                <a:blip r:embed="rId2"/>
                <a:stretch>
                  <a:fillRect l="-3001"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64" y="2572380"/>
            <a:ext cx="2460695" cy="356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13340" y="1049811"/>
                <a:ext cx="3455238" cy="118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/>
                  <a:t>O</a:t>
                </a:r>
                <a:r>
                  <a:rPr lang="en-US" baseline="-25000" dirty="0" err="1" smtClean="0"/>
                  <a:t>High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 smtClean="0"/>
                  <a:t>O</a:t>
                </a:r>
                <a:r>
                  <a:rPr lang="en-US" baseline="-25000" dirty="0" err="1" smtClean="0"/>
                  <a:t>Low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𝑂𝑁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40" y="1049811"/>
                <a:ext cx="3455238" cy="1188915"/>
              </a:xfrm>
              <a:prstGeom prst="rect">
                <a:avLst/>
              </a:prstGeom>
              <a:blipFill rotWithShape="1">
                <a:blip r:embed="rId4"/>
                <a:stretch>
                  <a:fillRect l="-3527" t="-5128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842" y="6136395"/>
                <a:ext cx="75575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is usually called a “Pull-up resistor”</a:t>
                </a:r>
                <a:endParaRPr lang="en-US" b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2" y="6136395"/>
                <a:ext cx="7557571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613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HW7 due Tuesday</a:t>
            </a:r>
          </a:p>
          <a:p>
            <a:r>
              <a:rPr lang="en-US" dirty="0" smtClean="0"/>
              <a:t>HW8 will be due next Friday</a:t>
            </a:r>
          </a:p>
          <a:p>
            <a:r>
              <a:rPr lang="en-US" dirty="0" err="1" smtClean="0"/>
              <a:t>Homeworks</a:t>
            </a:r>
            <a:r>
              <a:rPr lang="en-US" dirty="0" smtClean="0"/>
              <a:t> will be less mathematically intense starting with the second half of HW7</a:t>
            </a:r>
          </a:p>
          <a:p>
            <a:r>
              <a:rPr lang="en-US" dirty="0" smtClean="0"/>
              <a:t>Details on Project 2 demo and Mini-Midterm 3 details on Monday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3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SR Model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302087" cy="55213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Replace the left MOSFET with the equivalent circuit when A is high</a:t>
                </a:r>
              </a:p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en-US" dirty="0" smtClean="0"/>
                  <a:t> on the right NMOS if A is high?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B.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1+9.5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302087" cy="5521325"/>
              </a:xfrm>
              <a:blipFill rotWithShape="1">
                <a:blip r:embed="rId2"/>
                <a:stretch>
                  <a:fillRect l="-2833" t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97" y="1477925"/>
            <a:ext cx="28860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8352" y="19748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52" y="1974815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31246" y="1899614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6" y="1899614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36402" y="138837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02" y="1388370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31245" y="1376394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5" y="1376394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SR Model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302087" cy="5521325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When A is 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𝑟𝑖𝑔h𝑡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9.5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=0.476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𝑂𝑈𝑇</m:t>
                        </m:r>
                      </m:sub>
                    </m:sSub>
                  </m:oMath>
                </a14:m>
                <a:r>
                  <a:rPr lang="en-US" dirty="0" smtClean="0"/>
                  <a:t> when A is high?</a:t>
                </a:r>
              </a:p>
              <a:p>
                <a:pPr marL="457200" lvl="1" indent="0">
                  <a:buNone/>
                </a:pPr>
                <a:r>
                  <a:rPr lang="en-US" dirty="0"/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1+9.5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1+11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302087" cy="5521325"/>
              </a:xfrm>
              <a:blipFill rotWithShape="1">
                <a:blip r:embed="rId2"/>
                <a:stretch>
                  <a:fillRect l="-3116" t="-1435" r="-5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97" y="1477925"/>
            <a:ext cx="28860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98352" y="19748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52" y="1974815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31246" y="1899614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6" y="1899614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36402" y="138837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02" y="1388370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31245" y="1376394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5" y="1376394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digital circuits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50" y="1089334"/>
            <a:ext cx="42195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75114" y="1728813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14" y="1728813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08008" y="165361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008" y="1653612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5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3164" y="1142368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164" y="1142368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08007" y="113039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007" y="1130392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73112" y="1728813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112" y="1728813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91702" y="102118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702" y="1021182"/>
                <a:ext cx="57287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817914" cy="5521325"/>
          </a:xfrm>
        </p:spPr>
        <p:txBody>
          <a:bodyPr>
            <a:normAutofit fontScale="92500"/>
          </a:bodyPr>
          <a:lstStyle/>
          <a:p>
            <a:r>
              <a:rPr lang="en-US" b="0" dirty="0" smtClean="0"/>
              <a:t>At each stage, circuit </a:t>
            </a:r>
            <a:r>
              <a:rPr lang="en-US" b="1" dirty="0" smtClean="0"/>
              <a:t>restores</a:t>
            </a:r>
            <a:r>
              <a:rPr lang="en-US" b="0" dirty="0" smtClean="0"/>
              <a:t> the signal</a:t>
            </a:r>
          </a:p>
          <a:p>
            <a:r>
              <a:rPr lang="en-US" dirty="0" smtClean="0"/>
              <a:t>Can think of each MOSFET as diverting the 5V or 0V power supply into the next gate</a:t>
            </a:r>
          </a:p>
          <a:p>
            <a:r>
              <a:rPr lang="en-US" b="0" dirty="0" smtClean="0"/>
              <a:t>Tolerant to noise and manufacturing 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8602" y="3701580"/>
            <a:ext cx="134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0.48V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38008" y="3723283"/>
            <a:ext cx="134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5V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49724" y="3696637"/>
            <a:ext cx="134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0.45V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125378" y="3007605"/>
            <a:ext cx="11017" cy="689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434549" y="2958290"/>
            <a:ext cx="11017" cy="689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8149724" y="2677099"/>
            <a:ext cx="98176" cy="9702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63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digital circuits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50" y="1089334"/>
            <a:ext cx="42195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75114" y="1728813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14" y="1728813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08008" y="165361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008" y="1653612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5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3164" y="1142368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164" y="1142368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08007" y="113039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007" y="1130392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73112" y="1728813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112" y="1728813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91702" y="102118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702" y="1021182"/>
                <a:ext cx="57287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817914" cy="5521325"/>
          </a:xfrm>
        </p:spPr>
        <p:txBody>
          <a:bodyPr>
            <a:normAutofit/>
          </a:bodyPr>
          <a:lstStyle/>
          <a:p>
            <a:r>
              <a:rPr lang="en-US" b="0" dirty="0" smtClean="0"/>
              <a:t>How much noise could we tolerate on the input of the 2</a:t>
            </a:r>
            <a:r>
              <a:rPr lang="en-US" b="0" baseline="30000" dirty="0" smtClean="0"/>
              <a:t>nd</a:t>
            </a:r>
            <a:r>
              <a:rPr lang="en-US" b="0" dirty="0" smtClean="0"/>
              <a:t> gate?</a:t>
            </a:r>
          </a:p>
          <a:p>
            <a:r>
              <a:rPr lang="en-US" dirty="0" smtClean="0"/>
              <a:t>On the input of the 3</a:t>
            </a:r>
            <a:r>
              <a:rPr lang="en-US" baseline="30000" dirty="0" smtClean="0"/>
              <a:t>rd</a:t>
            </a:r>
            <a:r>
              <a:rPr lang="en-US" dirty="0" smtClean="0"/>
              <a:t> gate?</a:t>
            </a:r>
            <a:endParaRPr lang="en-US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18602" y="3701580"/>
            <a:ext cx="134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0.48V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38008" y="3723283"/>
            <a:ext cx="134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49724" y="3696637"/>
            <a:ext cx="134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0.45V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125378" y="3007605"/>
            <a:ext cx="11017" cy="689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434549" y="2958290"/>
            <a:ext cx="11017" cy="689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8149724" y="2677099"/>
            <a:ext cx="98176" cy="9702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3"/>
          <p:cNvSpPr>
            <a:spLocks noChangeArrowheads="1"/>
          </p:cNvSpPr>
          <p:nvPr/>
        </p:nvSpPr>
        <p:spPr bwMode="auto">
          <a:xfrm rot="5400000">
            <a:off x="1422400" y="5582763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143125" y="5847875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304955" y="5923048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852488" y="592407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818554" y="5661438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endParaRPr lang="en-US" b="1" dirty="0">
              <a:latin typeface="Arial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73075" y="56954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 rot="5400000">
            <a:off x="2895428" y="5593648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3616153" y="5858760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777983" y="593393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 rot="5400000">
            <a:off x="4347895" y="5613718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5068620" y="5878830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5230450" y="595400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304955" y="5326231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G1</a:t>
            </a:r>
            <a:endParaRPr lang="en-US" b="1" dirty="0">
              <a:latin typeface="Arial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3722031" y="5353268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G2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digital circuits (literally)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all circuits, digital circuits consume power</a:t>
            </a:r>
          </a:p>
          <a:p>
            <a:r>
              <a:rPr lang="en-US" dirty="0" smtClean="0"/>
              <a:t>Amount of power will be dependent on state of our MOSFET switches</a:t>
            </a:r>
          </a:p>
        </p:txBody>
      </p:sp>
    </p:spTree>
    <p:extLst>
      <p:ext uri="{BB962C8B-B14F-4D97-AF65-F5344CB8AC3E}">
        <p14:creationId xmlns:p14="http://schemas.microsoft.com/office/powerpoint/2010/main" val="40177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313104" cy="5521325"/>
              </a:xfrm>
            </p:spPr>
            <p:txBody>
              <a:bodyPr/>
              <a:lstStyle/>
              <a:p>
                <a:r>
                  <a:rPr lang="en-US" dirty="0" smtClean="0"/>
                  <a:t>What is the power dissipation when A=1, B=1, C=0?</a:t>
                </a:r>
              </a:p>
              <a:p>
                <a:r>
                  <a:rPr lang="en-US" dirty="0" smtClean="0"/>
                  <a:t>First, draw circuit with ON MOSFETS replaced with resistors</a:t>
                </a:r>
              </a:p>
              <a:p>
                <a:r>
                  <a:rPr lang="en-US" dirty="0" smtClean="0"/>
                  <a:t>Then,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313104" cy="5521325"/>
              </a:xfrm>
              <a:blipFill rotWithShape="1">
                <a:blip r:embed="rId2"/>
                <a:stretch>
                  <a:fillRect l="-3107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95" y="1268661"/>
            <a:ext cx="29432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04682" y="1166443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82" y="1166443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98595" y="157168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595" y="1571682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72669" y="2588129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669" y="2588129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6045" y="169425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45" y="1694255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5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313104" cy="5521325"/>
          </a:xfrm>
        </p:spPr>
        <p:txBody>
          <a:bodyPr/>
          <a:lstStyle/>
          <a:p>
            <a:r>
              <a:rPr lang="en-US" dirty="0" smtClean="0"/>
              <a:t>In general, power consumption will depend on which inputs are high and which are low</a:t>
            </a:r>
          </a:p>
          <a:p>
            <a:r>
              <a:rPr lang="en-US" dirty="0" smtClean="0"/>
              <a:t>“Worst case analysis” is when we pick the set of inputs which consumes the most power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95" y="1268661"/>
            <a:ext cx="29432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04682" y="1166443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82" y="1166443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98595" y="157168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595" y="1571682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72669" y="2588129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669" y="2588129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6045" y="169425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45" y="1694255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5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4549966"/>
                <a:ext cx="2493198" cy="13849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1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only NMOS to implement our gates will result in a gate which constantly eats up power</a:t>
            </a:r>
          </a:p>
          <a:p>
            <a:pPr lvl="1"/>
            <a:r>
              <a:rPr lang="en-US" dirty="0" smtClean="0"/>
              <a:t>If you wire such a gate up on a breadboard, it will hum along using power all day</a:t>
            </a:r>
          </a:p>
          <a:p>
            <a:r>
              <a:rPr lang="en-US" dirty="0" smtClean="0"/>
              <a:t>Later today, we will see a technique called CMOS to avoid this static power dissipation</a:t>
            </a:r>
          </a:p>
          <a:p>
            <a:r>
              <a:rPr lang="en-US" dirty="0" smtClean="0"/>
              <a:t>But first, let’s discuss delay</a:t>
            </a:r>
          </a:p>
        </p:txBody>
      </p:sp>
    </p:spTree>
    <p:extLst>
      <p:ext uri="{BB962C8B-B14F-4D97-AF65-F5344CB8AC3E}">
        <p14:creationId xmlns:p14="http://schemas.microsoft.com/office/powerpoint/2010/main" val="32882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SRC Model of an NMOS Transistor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our NMOS implementation of logic gates allow for instantaneous switching</a:t>
            </a:r>
          </a:p>
          <a:p>
            <a:r>
              <a:rPr lang="en-US" dirty="0" smtClean="0"/>
              <a:t>In real life, of course, an NMOS implementation will take some non-zero time to switch</a:t>
            </a:r>
            <a:endParaRPr lang="en-US" dirty="0"/>
          </a:p>
        </p:txBody>
      </p:sp>
      <p:pic>
        <p:nvPicPr>
          <p:cNvPr id="5122" name="Picture 2" descr="http://ee307w09-04.pbwiki.com/f/LayoutPropagationDe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6" y="3506382"/>
            <a:ext cx="7069347" cy="30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6076" y="6549527"/>
            <a:ext cx="4483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Simulation by Wade Barnes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403335" y="3506382"/>
            <a:ext cx="14762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Green: </a:t>
            </a:r>
            <a:r>
              <a:rPr lang="en-US" dirty="0" smtClean="0">
                <a:solidFill>
                  <a:srgbClr val="33CC33"/>
                </a:solidFill>
              </a:rPr>
              <a:t>Inverter Input</a:t>
            </a:r>
          </a:p>
          <a:p>
            <a:endParaRPr lang="en-US" dirty="0"/>
          </a:p>
          <a:p>
            <a:r>
              <a:rPr lang="en-US" dirty="0" smtClean="0"/>
              <a:t>Red: </a:t>
            </a:r>
            <a:r>
              <a:rPr lang="en-US" dirty="0" smtClean="0">
                <a:solidFill>
                  <a:srgbClr val="FF5050"/>
                </a:solidFill>
              </a:rPr>
              <a:t>Inverter Output</a:t>
            </a:r>
            <a:endParaRPr lang="en-US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SRC Model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254489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05" y="3433599"/>
            <a:ext cx="1828572" cy="282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3442771"/>
            <a:ext cx="1771650" cy="2819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914400"/>
                <a:ext cx="4434289" cy="552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The SRC Model is almost identical to the SR model, except that each gate node has a capacitance</a:t>
                </a:r>
              </a:p>
              <a:p>
                <a:r>
                  <a:rPr lang="en-US" dirty="0" smtClean="0"/>
                  <a:t>Like SR model: open when OFF and resistive when ON</a:t>
                </a:r>
              </a:p>
              <a:p>
                <a:r>
                  <a:rPr lang="en-US" dirty="0" smtClean="0"/>
                  <a:t>Note that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is non-zero!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14400"/>
                <a:ext cx="4434289" cy="5521325"/>
              </a:xfrm>
              <a:prstGeom prst="rect">
                <a:avLst/>
              </a:prstGeom>
              <a:blipFill rotWithShape="1">
                <a:blip r:embed="rId5"/>
                <a:stretch>
                  <a:fillRect l="-3026" t="-1435" r="-53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6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show you your midterm 2 grade, but problem 5 needs </a:t>
            </a:r>
            <a:r>
              <a:rPr lang="en-US" dirty="0" err="1" smtClean="0"/>
              <a:t>regrading</a:t>
            </a:r>
            <a:r>
              <a:rPr lang="en-US" dirty="0" smtClean="0"/>
              <a:t> [most people will get 3 to 6 more points]</a:t>
            </a:r>
          </a:p>
          <a:p>
            <a:r>
              <a:rPr lang="en-US" dirty="0" smtClean="0"/>
              <a:t>At the moment, mean is 102 and standard deviation is 24</a:t>
            </a:r>
          </a:p>
          <a:p>
            <a:r>
              <a:rPr lang="en-US" dirty="0" smtClean="0"/>
              <a:t>First midterm was mean 103, standard deviation 20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oochness</a:t>
            </a:r>
            <a:r>
              <a:rPr lang="en-US" dirty="0" smtClean="0"/>
              <a:t> will happen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SRC Model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254489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05" y="3433599"/>
            <a:ext cx="1828572" cy="282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3" y="3442771"/>
            <a:ext cx="1771650" cy="2819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914400"/>
                <a:ext cx="4434289" cy="552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Useful for modeling:</a:t>
                </a:r>
              </a:p>
              <a:p>
                <a:pPr lvl="1"/>
                <a:r>
                  <a:rPr lang="en-US" dirty="0" smtClean="0"/>
                  <a:t>Gate delay: Takes time to charge up</a:t>
                </a:r>
              </a:p>
              <a:p>
                <a:pPr lvl="1"/>
                <a:r>
                  <a:rPr lang="en-US" dirty="0" smtClean="0"/>
                  <a:t>Dynamic power: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14400"/>
                <a:ext cx="4434289" cy="5521325"/>
              </a:xfrm>
              <a:prstGeom prst="rect">
                <a:avLst/>
              </a:prstGeom>
              <a:blipFill rotWithShape="1">
                <a:blip r:embed="rId5"/>
                <a:stretch>
                  <a:fillRect l="-3026" t="-1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7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191918" cy="55213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Consider our familiar pair of inverters</a:t>
                </a:r>
              </a:p>
              <a:p>
                <a:r>
                  <a:rPr lang="en-US" dirty="0" smtClean="0"/>
                  <a:t>We’re going to focus on the behavior of our left inverter</a:t>
                </a:r>
              </a:p>
              <a:p>
                <a:r>
                  <a:rPr lang="en-US" dirty="0" smtClean="0"/>
                  <a:t>Let’s assume that both MOSFETs have a gate capacitance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𝑝𝐹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191918" cy="5521325"/>
              </a:xfrm>
              <a:blipFill rotWithShape="1">
                <a:blip r:embed="rId3"/>
                <a:stretch>
                  <a:fillRect l="-2907" t="-1435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55" y="1477925"/>
            <a:ext cx="3141317" cy="26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2250" y="19748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250" y="19748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31246" y="1899614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6" y="1899614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92334" y="138837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34" y="1388370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31245" y="1376394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245" y="1376394"/>
                <a:ext cx="57287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9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9" y="1216315"/>
            <a:ext cx="2390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Model of our 2 Inverters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93" y="1477925"/>
            <a:ext cx="3141317" cy="26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5854" y="20405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4" y="2040501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4850" y="196530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50" y="1965300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5938" y="1454056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38" y="1454056"/>
                <a:ext cx="57287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4849" y="144208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49" y="1442080"/>
                <a:ext cx="57287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946573"/>
            <a:ext cx="8229600" cy="1489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decide to ignore the function of the gate on the right, keeping it in mind only because we know we’ll have to charge 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9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3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9" y="1216315"/>
            <a:ext cx="2390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521325"/>
              </a:xfrm>
            </p:spPr>
            <p:txBody>
              <a:bodyPr/>
              <a:lstStyle/>
              <a:p>
                <a:r>
                  <a:rPr lang="en-US" dirty="0" smtClean="0"/>
                  <a:t>When the gate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dirty="0" smtClean="0"/>
                  <a:t> has been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(i.e. the gate capacitor is not charged) for a long time,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marL="971550" lvl="1" indent="-514350">
                  <a:buAutoNum type="alphaU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AutoNum type="alphaU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1+9.5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Tx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1+9.5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521325"/>
              </a:xfrm>
              <a:blipFill rotWithShape="1">
                <a:blip r:embed="rId7"/>
                <a:stretch>
                  <a:fillRect l="-2517" t="-1435" r="-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9" y="1216315"/>
            <a:ext cx="2390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Now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 has been low for a long time 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the logic gate upstream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 rises above 1V, the SRC model of the left MOSFET says it should instantly switch to “ON”</a:t>
                </a:r>
              </a:p>
              <a:p>
                <a:r>
                  <a:rPr lang="en-US" dirty="0" smtClean="0"/>
                  <a:t>Draw the equivalent circuit on the MOSFET worksheet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 l="-2517" t="-1333" r="-4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 resistor suddenly appears at t=0</a:t>
                </a:r>
              </a:p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∞)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971550" lvl="1" indent="-514350"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971550" lvl="1" indent="-514350"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971550" lvl="1" indent="-514350"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1+9.5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971550" lvl="1" indent="-514350">
                  <a:buFontTx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1+9.5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 l="-2517" t="-1333" r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is the time constant for the discharge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marL="971550" lvl="1" indent="-514350"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×1000</m:t>
                    </m:r>
                  </m:oMath>
                </a14:m>
                <a:endParaRPr lang="en-US" dirty="0"/>
              </a:p>
              <a:p>
                <a:pPr marL="971550" lvl="1" indent="-514350">
                  <a:buAutoNum type="alphaU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×(9500+1200)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×(9500∥1200)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Tx/>
                  <a:buAutoNum type="alphaU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×(9500+1200)</m:t>
                    </m:r>
                  </m:oMath>
                </a14:m>
                <a:endParaRPr lang="en-US" dirty="0"/>
              </a:p>
              <a:p>
                <a:pPr marL="971550" lvl="1" indent="-514350">
                  <a:buAutoNum type="alphaUcPeriod"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 l="-2517" t="-1333" r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=5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=0.476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≈1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5−0.476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+0.476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How long will it take for the next inverter in the chain to turn on?</a:t>
                </a:r>
                <a:endParaRPr lang="en-US" dirty="0"/>
              </a:p>
              <a:p>
                <a:pPr marL="971550" lvl="1" indent="-514350">
                  <a:buAutoNum type="alphaUcPeriod"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 l="-251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708" y="6165086"/>
                <a:ext cx="77394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9500∥1200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=1.06</m:t>
                      </m:r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8" y="6165086"/>
                <a:ext cx="773940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073421" cy="5943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5−0.476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𝑓𝑎𝑙𝑙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+0.476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0.1158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We call this the “</a:t>
                </a:r>
                <a:r>
                  <a:rPr lang="en-US" b="1" dirty="0" smtClean="0"/>
                  <a:t>Fall Time</a:t>
                </a:r>
                <a:r>
                  <a:rPr lang="en-US" dirty="0" smtClean="0"/>
                  <a:t>”: gives time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 fall from 5V to 1V</a:t>
                </a:r>
                <a:endParaRPr lang="en-US" dirty="0"/>
              </a:p>
              <a:p>
                <a:pPr marL="971550" lvl="1" indent="-514350">
                  <a:buAutoNum type="alphaUcPeriod"/>
                </a:pPr>
                <a:endParaRPr lang="en-US" b="1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073421" cy="5943600"/>
              </a:xfrm>
              <a:blipFill rotWithShape="1">
                <a:blip r:embed="rId7"/>
                <a:stretch>
                  <a:fillRect l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1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59982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982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712246" cy="5943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5−0.476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+0.476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712246" cy="5943600"/>
              </a:xfrm>
              <a:blipFill rotWithShape="1">
                <a:blip r:embed="rId7"/>
                <a:stretch>
                  <a:fillRect l="-2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 descr="C:\data\work\teaching\ee40\Summer 2010 EE40 Lectures\lec15\falltim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4" y="3150633"/>
            <a:ext cx="4594187" cy="34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and Static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(On the board before we started)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16315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326655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find the </a:t>
            </a:r>
            <a:r>
              <a:rPr lang="en-US" b="1" dirty="0" smtClean="0"/>
              <a:t>Rise Time</a:t>
            </a:r>
            <a:r>
              <a:rPr lang="en-US" dirty="0" smtClean="0"/>
              <a:t>?</a:t>
            </a:r>
            <a:endParaRPr lang="en-US" i="1" dirty="0">
              <a:latin typeface="Cambria Math"/>
            </a:endParaRPr>
          </a:p>
          <a:p>
            <a:r>
              <a:rPr lang="en-US" dirty="0" smtClean="0"/>
              <a:t>Have to replace by new equivalent circuit where:</a:t>
            </a:r>
          </a:p>
          <a:p>
            <a:pPr lvl="1"/>
            <a:r>
              <a:rPr lang="en-US" dirty="0" smtClean="0"/>
              <a:t>Capacitor is initially discharged (0.476 V)</a:t>
            </a:r>
          </a:p>
          <a:p>
            <a:pPr lvl="1"/>
            <a:r>
              <a:rPr lang="en-US" dirty="0" smtClean="0"/>
              <a:t>Switch is open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7" y="3978519"/>
                <a:ext cx="91563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9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97335"/>
            <a:ext cx="27527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How do we find the </a:t>
                </a:r>
                <a:r>
                  <a:rPr lang="en-US" b="1" dirty="0" smtClean="0"/>
                  <a:t>Rise Time</a:t>
                </a:r>
                <a:r>
                  <a:rPr lang="en-US" dirty="0" smtClean="0"/>
                  <a:t>?</a:t>
                </a:r>
                <a:endParaRPr lang="en-US" i="1" dirty="0">
                  <a:latin typeface="Cambria Math"/>
                </a:endParaRPr>
              </a:p>
              <a:p>
                <a:r>
                  <a:rPr lang="en-US" dirty="0" smtClean="0"/>
                  <a:t>Have to replace by new equivalent circuit where:</a:t>
                </a:r>
              </a:p>
              <a:p>
                <a:pPr lvl="1"/>
                <a:r>
                  <a:rPr lang="en-US" dirty="0" smtClean="0"/>
                  <a:t>Capacitor is initially discharged (0.476 V)</a:t>
                </a:r>
              </a:p>
              <a:p>
                <a:pPr lvl="1"/>
                <a:r>
                  <a:rPr lang="en-US" dirty="0" smtClean="0"/>
                  <a:t>Switch is open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0.476−5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×9500≈10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 l="-251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2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97335"/>
            <a:ext cx="27527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431469" cy="5943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0.476−5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×9500≈10</m:t>
                      </m:r>
                      <m:r>
                        <a:rPr lang="en-US" b="0" i="1" smtClean="0">
                          <a:latin typeface="Cambria Math"/>
                        </a:rPr>
                        <m:t>𝑛𝑠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0.476−5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𝑟𝑖𝑠𝑒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+5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.884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𝑟𝑖𝑠𝑒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𝑟𝑖𝑠𝑒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431469" cy="5943600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7" y="1297335"/>
            <a:ext cx="27527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 of the SRC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192901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16315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05060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0.476−5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𝑟𝑖𝑠𝑒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dirty="0"/>
              </a:p>
              <a:p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326655" cy="5943600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9" y="5133860"/>
                <a:ext cx="2493198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21" y="3980680"/>
                <a:ext cx="7160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21953"/>
                <a:ext cx="115677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 descr="C:\data\work\teaching\ee40\Summer 2010 EE40 Lectures\lec15\risetim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0" y="2762733"/>
            <a:ext cx="5008161" cy="37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Rise and Fall Time are also called “Propagation Delays”</a:t>
                </a:r>
              </a:p>
              <a:p>
                <a:endParaRPr lang="en-US" b="0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Gives “delay time” between when the logical input changes and the logical output changes</a:t>
                </a:r>
              </a:p>
              <a:p>
                <a:r>
                  <a:rPr lang="en-US" dirty="0" smtClean="0"/>
                  <a:t>Book calls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𝑝𝑑</m:t>
                        </m:r>
                        <m:r>
                          <a:rPr lang="en-US" b="0" i="1" smtClean="0">
                            <a:latin typeface="Cambria Math"/>
                          </a:rPr>
                          <m:t>,1→0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𝑝𝑑</m:t>
                        </m:r>
                        <m:r>
                          <a:rPr lang="en-US" b="0" i="1" smtClean="0">
                            <a:latin typeface="Cambria Math"/>
                          </a:rPr>
                          <m:t>,0→1</m:t>
                        </m:r>
                      </m:sub>
                    </m:sSub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435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data\work\teaching\ee40\Summer 2010 EE40 Lectures\lec15\fallt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" y="2060153"/>
            <a:ext cx="3051571" cy="22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ata\work\teaching\ee40\Summer 2010 EE40 Lectures\lec15\riseti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44" y="2060153"/>
            <a:ext cx="3256818" cy="24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Where We Started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93" y="1477925"/>
            <a:ext cx="3141317" cy="26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5854" y="204050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4" y="2040501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4850" y="196530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50" y="1965300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 r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5938" y="1454056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38" y="1454056"/>
                <a:ext cx="57287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4849" y="1442080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49" y="1442080"/>
                <a:ext cx="57287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9" y="1268605"/>
            <a:ext cx="2390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60279" y="2245191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79" y="2245191"/>
                <a:ext cx="572877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72693" y="1268605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93" y="1268605"/>
                <a:ext cx="57287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51634" y="3357350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634" y="3357350"/>
                <a:ext cx="71609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77118" y="2574243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18" y="2574243"/>
                <a:ext cx="115677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3"/>
          <p:cNvSpPr>
            <a:spLocks noChangeArrowheads="1"/>
          </p:cNvSpPr>
          <p:nvPr/>
        </p:nvSpPr>
        <p:spPr bwMode="auto">
          <a:xfrm rot="5400000">
            <a:off x="1422400" y="5582763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2143125" y="5847875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304955" y="5923048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852488" y="592407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02467" y="5253813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73075" y="56954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5400000">
            <a:off x="2895428" y="5593648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3616153" y="5858760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777983" y="593393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304955" y="5326231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G1</a:t>
            </a:r>
            <a:endParaRPr lang="en-US" b="1" dirty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074" y="936434"/>
            <a:ext cx="4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Wanted to study gate delay of: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27979" y="867538"/>
            <a:ext cx="4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used SRC model: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3075" y="4730593"/>
            <a:ext cx="4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implements: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20357" y="5912337"/>
            <a:ext cx="45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Giving delay of LEFT gate!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6" grpId="0"/>
      <p:bldP spid="29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Propagation Delays</a:t>
            </a:r>
            <a:endParaRPr lang="en-US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rot="5400000">
            <a:off x="3754712" y="5038873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475437" y="5303985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637267" y="5379158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184800" y="538018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34779" y="5497988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02621" y="545638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5400000">
            <a:off x="5227740" y="5049758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948465" y="5314870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110295" y="539004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581315" y="5416050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G1</a:t>
            </a:r>
            <a:endParaRPr lang="en-US" b="1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399"/>
                <a:ext cx="8334260" cy="315082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𝑟𝑖𝑠𝑒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𝑝𝑑</m:t>
                        </m:r>
                        <m:r>
                          <a:rPr lang="en-US" b="0" i="1" smtClean="0">
                            <a:latin typeface="Cambria Math"/>
                          </a:rPr>
                          <m:t>,0→1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𝑓𝑎𝑙𝑙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𝑝𝑑</m:t>
                        </m:r>
                        <m:r>
                          <a:rPr lang="en-US" i="1">
                            <a:latin typeface="Cambria Math"/>
                          </a:rPr>
                          <m:t>,1→0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.2</m:t>
                    </m:r>
                    <m:r>
                      <a:rPr lang="en-US" i="1">
                        <a:latin typeface="Cambria Math"/>
                      </a:rPr>
                      <m:t>𝑛𝑠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A has been zero a long time and switches to 1</a:t>
                </a:r>
              </a:p>
              <a:p>
                <a:pPr lvl="1"/>
                <a:r>
                  <a:rPr lang="en-US" dirty="0" smtClean="0"/>
                  <a:t>How long does it take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 go to 0?</a:t>
                </a:r>
              </a:p>
              <a:p>
                <a:pPr lvl="1"/>
                <a:r>
                  <a:rPr lang="en-US" dirty="0" smtClean="0"/>
                  <a:t>How long does it take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𝑂𝑈𝑇</m:t>
                    </m:r>
                  </m:oMath>
                </a14:m>
                <a:r>
                  <a:rPr lang="en-US" dirty="0" smtClean="0"/>
                  <a:t> to go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2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399"/>
                <a:ext cx="8334260" cy="3150825"/>
              </a:xfrm>
              <a:blipFill rotWithShape="1">
                <a:blip r:embed="rId2"/>
                <a:stretch>
                  <a:fillRect l="-146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20093" y="4783246"/>
            <a:ext cx="69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8" y="4789836"/>
            <a:ext cx="69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54508" y="4789836"/>
            <a:ext cx="69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3283" y="4780765"/>
            <a:ext cx="69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17974" y="4794686"/>
            <a:ext cx="69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14301" y="4792872"/>
            <a:ext cx="69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Delays</a:t>
            </a:r>
            <a:endParaRPr lang="en-US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rot="5400000">
            <a:off x="3754712" y="5038873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475437" y="5303985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637267" y="5379158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184800" y="538018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34779" y="5497988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02621" y="545638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5400000">
            <a:off x="5227740" y="5049758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948465" y="5314870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110295" y="539004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581315" y="5416050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G1</a:t>
            </a:r>
            <a:endParaRPr lang="en-US" b="1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120" y="848297"/>
                <a:ext cx="8334260" cy="36025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general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𝑝𝑑</m:t>
                        </m:r>
                        <m:r>
                          <a:rPr lang="en-US" i="1">
                            <a:latin typeface="Cambria Math"/>
                          </a:rPr>
                          <m:t>,0→1</m:t>
                        </m:r>
                      </m:sub>
                    </m:sSub>
                  </m:oMath>
                </a14:m>
                <a:r>
                  <a:rPr lang="en-US" b="0" dirty="0" smtClean="0"/>
                  <a:t> is not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𝑝𝑑</m:t>
                        </m:r>
                        <m:r>
                          <a:rPr lang="en-US" i="1">
                            <a:latin typeface="Cambria Math"/>
                          </a:rPr>
                          <m:t>,1→0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Thus, we usually just take the maximum and call that the propagation delay of the gate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Means that no matter what input you give the gate, output will be correct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120" y="848297"/>
                <a:ext cx="8334260" cy="3602517"/>
              </a:xfrm>
              <a:blipFill rotWithShape="1">
                <a:blip r:embed="rId2"/>
                <a:stretch>
                  <a:fillRect l="-1609" t="-3553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Question for CS61C Veterans</a:t>
            </a:r>
            <a:endParaRPr lang="en-US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rot="5400000">
            <a:off x="3754712" y="5038873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475437" y="5303985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637267" y="5379158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184800" y="538018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34779" y="5497988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OUT</a:t>
            </a:r>
            <a:endParaRPr lang="en-US" b="1" dirty="0">
              <a:latin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02621" y="545638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5400000">
            <a:off x="5227740" y="5049758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948465" y="5314870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110295" y="539004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581315" y="5416050"/>
            <a:ext cx="663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G1</a:t>
            </a:r>
            <a:endParaRPr lang="en-US" b="1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120" y="848297"/>
                <a:ext cx="8334260" cy="360251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Assume now that the rise and fall times of both gates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2.2</m:t>
                    </m:r>
                    <m:r>
                      <a:rPr lang="en-US" b="0" i="1" smtClean="0">
                        <a:latin typeface="Cambria Math"/>
                      </a:rPr>
                      <m:t>𝑛𝑠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Assume that we have a register driving “A” and a register receiving “OUT”</a:t>
                </a:r>
                <a:endParaRPr lang="en-US" dirty="0"/>
              </a:p>
              <a:p>
                <a:r>
                  <a:rPr lang="en-US" dirty="0" smtClean="0"/>
                  <a:t>Assume the registers operate instantaneously</a:t>
                </a:r>
              </a:p>
              <a:p>
                <a:r>
                  <a:rPr lang="en-US" dirty="0" smtClean="0"/>
                  <a:t>What is the minimum clock time if this very boring buffer is our longest pipeline stage?</a:t>
                </a:r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120" y="848297"/>
                <a:ext cx="8334260" cy="3602517"/>
              </a:xfrm>
              <a:blipFill rotWithShape="1">
                <a:blip r:embed="rId2"/>
                <a:stretch>
                  <a:fillRect l="-1463" t="-2200" r="-878" b="-4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7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we stopped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3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</a:t>
            </a:r>
            <a:r>
              <a:rPr lang="en-US" dirty="0" err="1" smtClean="0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going to have a ton of </a:t>
            </a:r>
            <a:r>
              <a:rPr lang="en-US" dirty="0" err="1" smtClean="0"/>
              <a:t>iClicker</a:t>
            </a:r>
            <a:r>
              <a:rPr lang="en-US" dirty="0" smtClean="0"/>
              <a:t> questions today</a:t>
            </a:r>
          </a:p>
          <a:p>
            <a:r>
              <a:rPr lang="en-US" dirty="0" smtClean="0"/>
              <a:t>A quick </a:t>
            </a:r>
            <a:r>
              <a:rPr lang="en-US" dirty="0" err="1" smtClean="0"/>
              <a:t>warmup</a:t>
            </a:r>
            <a:r>
              <a:rPr lang="en-US" dirty="0" smtClean="0"/>
              <a:t>. Have you played </a:t>
            </a:r>
            <a:r>
              <a:rPr lang="en-US" dirty="0" err="1" smtClean="0"/>
              <a:t>Starcraft</a:t>
            </a:r>
            <a:r>
              <a:rPr lang="en-US" dirty="0" smtClean="0"/>
              <a:t> 2?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Yes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No</a:t>
            </a:r>
          </a:p>
          <a:p>
            <a:pPr marL="971550" lvl="1" indent="-514350">
              <a:buAutoNum type="alphaUcPeriod"/>
            </a:pPr>
            <a:r>
              <a:rPr lang="en-US" dirty="0" err="1" smtClean="0"/>
              <a:t>Starwhat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85" y="1807441"/>
            <a:ext cx="1807967" cy="232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35" y="1807441"/>
            <a:ext cx="1724527" cy="217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SRC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Static power</a:t>
            </a:r>
            <a:r>
              <a:rPr lang="en-US" dirty="0" smtClean="0"/>
              <a:t> in the SRC Model is exactly as SR Model, compare: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We’re also interested in the </a:t>
            </a:r>
            <a:r>
              <a:rPr lang="en-US" b="1" dirty="0" smtClean="0"/>
              <a:t>dynamic power</a:t>
            </a:r>
            <a:r>
              <a:rPr lang="en-US" dirty="0" smtClean="0"/>
              <a:t> while capacitance is charging</a:t>
            </a:r>
          </a:p>
          <a:p>
            <a:r>
              <a:rPr lang="en-US" dirty="0" smtClean="0"/>
              <a:t>Algebra is a bit involved. We’ll outline the concept. Book has a very thorough treatment in sections 11.1 through 11.3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8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 in NMOS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our inverter is going from </a:t>
            </a:r>
            <a:r>
              <a:rPr lang="en-US" b="1" dirty="0" smtClean="0"/>
              <a:t>low to high</a:t>
            </a:r>
            <a:r>
              <a:rPr lang="en-US" dirty="0" smtClean="0"/>
              <a:t>, we have the circuit on the left:</a:t>
            </a:r>
          </a:p>
          <a:p>
            <a:r>
              <a:rPr lang="en-US" dirty="0" smtClean="0"/>
              <a:t>In general, looks like circuit on the right: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6" y="2603662"/>
            <a:ext cx="27527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2408" y="3499228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8" y="3499228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4822" y="252264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22" y="2522642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73763" y="4611387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63" y="4611387"/>
                <a:ext cx="71609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2750" y="5287007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0" y="5287007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99247" y="3828280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47" y="3828280"/>
                <a:ext cx="115677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27" y="3500742"/>
            <a:ext cx="3419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2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 in NMOS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our inverter is going from </a:t>
            </a:r>
            <a:r>
              <a:rPr lang="en-US" b="1" dirty="0" smtClean="0"/>
              <a:t>high to low</a:t>
            </a:r>
            <a:r>
              <a:rPr lang="en-US" dirty="0" smtClean="0"/>
              <a:t>, we have the circuit on the left:</a:t>
            </a:r>
          </a:p>
          <a:p>
            <a:r>
              <a:rPr lang="en-US" dirty="0" smtClean="0"/>
              <a:t>In general, looks like circuit on the right: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5" y="2737012"/>
            <a:ext cx="2752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6587" y="3713598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kΩ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87" y="3713598"/>
                <a:ext cx="572877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6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49001" y="2737012"/>
                <a:ext cx="572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1" y="2737012"/>
                <a:ext cx="5728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27942" y="4825757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942" y="4825757"/>
                <a:ext cx="71609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6929" y="5501377"/>
                <a:ext cx="71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𝑝𝐹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29" y="5501377"/>
                <a:ext cx="716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85385" y="5499216"/>
                <a:ext cx="915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85" y="5499216"/>
                <a:ext cx="91563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53426" y="4042650"/>
                <a:ext cx="1156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26" y="4042650"/>
                <a:ext cx="115677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40" y="3192231"/>
            <a:ext cx="4427059" cy="20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5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72" y="944638"/>
            <a:ext cx="3419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49" y="3842226"/>
            <a:ext cx="4427059" cy="20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9531" y="2232391"/>
                <a:ext cx="1927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31" y="2232391"/>
                <a:ext cx="19279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4109" y="5271139"/>
                <a:ext cx="1927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09" y="5271139"/>
                <a:ext cx="19279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4302949" cy="5521325"/>
          </a:xfrm>
        </p:spPr>
        <p:txBody>
          <a:bodyPr>
            <a:normAutofit/>
          </a:bodyPr>
          <a:lstStyle/>
          <a:p>
            <a:r>
              <a:rPr lang="en-US" b="0" dirty="0" smtClean="0"/>
              <a:t>Worst case is that inverter is driven by a sequence of 1s and 0s</a:t>
            </a:r>
          </a:p>
          <a:p>
            <a:pPr lvl="1"/>
            <a:r>
              <a:rPr lang="en-US" dirty="0" smtClean="0"/>
              <a:t>Circuit constantly switching behavior</a:t>
            </a:r>
          </a:p>
          <a:p>
            <a:pPr lvl="1"/>
            <a:r>
              <a:rPr lang="en-US" b="0" dirty="0" smtClean="0"/>
              <a:t>Gate capacitor constantly charging and discharging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2788" y="5945450"/>
                <a:ext cx="5374420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Discharges down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𝑂𝑁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𝑂𝑁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88" y="5945450"/>
                <a:ext cx="5374420" cy="758028"/>
              </a:xfrm>
              <a:prstGeom prst="rect">
                <a:avLst/>
              </a:prstGeom>
              <a:blipFill rotWithShape="1">
                <a:blip r:embed="rId6"/>
                <a:stretch>
                  <a:fillRect l="-2268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53772" y="2992513"/>
                <a:ext cx="3448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cs typeface="Calibri" pitchFamily="34" charset="0"/>
                  </a:rPr>
                  <a:t>Charges up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72" y="2992513"/>
                <a:ext cx="3448893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53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Setup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72" y="944638"/>
            <a:ext cx="3419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49" y="3842226"/>
            <a:ext cx="4427059" cy="20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9531" y="2232391"/>
                <a:ext cx="1927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31" y="2232391"/>
                <a:ext cx="19279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4109" y="5271139"/>
                <a:ext cx="1927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09" y="5271139"/>
                <a:ext cx="19279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14400"/>
                <a:ext cx="4302949" cy="55213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</a:p>
              <a:p>
                <a:pPr lvl="1"/>
                <a:r>
                  <a:rPr lang="en-US" dirty="0" smtClean="0"/>
                  <a:t>0 for some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Dissipates some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1 for some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Dissipates some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See 11.1 through 11.3 for derivation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14400"/>
                <a:ext cx="4302949" cy="5521325"/>
              </a:xfrm>
              <a:blipFill rotWithShape="1">
                <a:blip r:embed="rId6"/>
                <a:stretch>
                  <a:fillRect l="-3116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2788" y="5945450"/>
                <a:ext cx="5374420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Discharges down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𝑂𝑁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𝑂𝑁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Calibri" pitchFamily="34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88" y="5945450"/>
                <a:ext cx="5374420" cy="758028"/>
              </a:xfrm>
              <a:prstGeom prst="rect">
                <a:avLst/>
              </a:prstGeom>
              <a:blipFill rotWithShape="1">
                <a:blip r:embed="rId7"/>
                <a:stretch>
                  <a:fillRect l="-2268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53772" y="2992513"/>
                <a:ext cx="3448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cs typeface="Calibri" pitchFamily="34" charset="0"/>
                  </a:rPr>
                  <a:t>Charges up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72" y="2992513"/>
                <a:ext cx="344889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53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3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6" y="1255925"/>
            <a:ext cx="44005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3" y="1403840"/>
            <a:ext cx="31146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6" y="3833617"/>
            <a:ext cx="3188236" cy="22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73" y="3686225"/>
            <a:ext cx="3265851" cy="241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910988" y="4892027"/>
            <a:ext cx="100253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80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Static Power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Next we will talk about CMOS, which stands for Complementary MOS</a:t>
                </a:r>
              </a:p>
              <a:p>
                <a:r>
                  <a:rPr lang="en-US" dirty="0" smtClean="0"/>
                  <a:t>So far, all of our transistors have been NMOS transistors, where they are on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Next, we will discuss a new type of FET transistor called a PMOS</a:t>
                </a:r>
              </a:p>
              <a:p>
                <a:r>
                  <a:rPr lang="en-US" dirty="0" smtClean="0"/>
                  <a:t>Only difference is that they will be 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1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62" y="3900143"/>
            <a:ext cx="1933575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PMOS Transistor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6571561" cy="35474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Drawn with a bubble at the input:</a:t>
                </a:r>
              </a:p>
              <a:p>
                <a:r>
                  <a:rPr lang="en-US" dirty="0" smtClean="0"/>
                  <a:t>Usually drawn with source on top and drain on bottom (for reasons that will become clear)</a:t>
                </a:r>
              </a:p>
              <a:p>
                <a:r>
                  <a:rPr lang="en-US" dirty="0" smtClean="0"/>
                  <a:t>Just as before, have ON and OFF states, now 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6571561" cy="3547431"/>
              </a:xfrm>
              <a:blipFill rotWithShape="1">
                <a:blip r:embed="rId4"/>
                <a:stretch>
                  <a:fillRect l="-2041" t="-3608"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11" y="968853"/>
            <a:ext cx="1694934" cy="181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80" y="4064478"/>
            <a:ext cx="2581275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2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logical we can do with NMOS…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…we can do with PMOS</a:t>
                </a:r>
              </a:p>
              <a:p>
                <a:r>
                  <a:rPr lang="en-US" dirty="0" smtClean="0"/>
                  <a:t>Example, we can build an inverter, try it for 60 seconds or so on the worksheet using a PMOS, 5V source, ground, and resistor</a:t>
                </a:r>
              </a:p>
              <a:p>
                <a:r>
                  <a:rPr lang="en-US" dirty="0" smtClean="0"/>
                  <a:t>Assume input signal is 0V or 5V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=−1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81" y="4092685"/>
            <a:ext cx="1645093" cy="24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9437" y="4447824"/>
            <a:ext cx="70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0637" y="4971044"/>
            <a:ext cx="94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OUT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93" y="5608820"/>
            <a:ext cx="94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b="1" baseline="-25000" dirty="0" smtClean="0">
                <a:latin typeface="Calibri" pitchFamily="34" charset="0"/>
                <a:cs typeface="Calibri" pitchFamily="34" charset="0"/>
              </a:rPr>
              <a:t>L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8392" y="3831075"/>
            <a:ext cx="94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5V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515" y="4867699"/>
            <a:ext cx="43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2477" y="4192079"/>
            <a:ext cx="43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476" y="4867699"/>
            <a:ext cx="43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186" y="5067754"/>
                <a:ext cx="28754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acts as a </a:t>
                </a:r>
                <a:r>
                  <a:rPr lang="en-US" dirty="0" err="1" smtClean="0">
                    <a:latin typeface="Calibri" pitchFamily="34" charset="0"/>
                    <a:cs typeface="Calibri" pitchFamily="34" charset="0"/>
                  </a:rPr>
                  <a:t>pulldown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resistor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6" y="5067754"/>
                <a:ext cx="287540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4449" t="-5732" r="-233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888076" y="6186030"/>
            <a:ext cx="102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PMOS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go through and repeat everything we did for NMOS, but it would be almost exactly the same thing</a:t>
            </a:r>
          </a:p>
          <a:p>
            <a:r>
              <a:rPr lang="en-US" dirty="0" smtClean="0"/>
              <a:t>Instead, we’re now going to use NMOS and PMOS in a clever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218109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76412" y="1568966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6048" y="1591720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8307" y="1307356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 bwMode="auto">
              <a:xfrm>
                <a:off x="609600" y="3970834"/>
                <a:ext cx="8229600" cy="2617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P is (effectively) a high resistance block of material, so current can barely flow from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+ </a:t>
                </a:r>
                <a:r>
                  <a:rPr lang="en-US" dirty="0" smtClean="0"/>
                  <a:t>to 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–</a:t>
                </a:r>
              </a:p>
              <a:p>
                <a:r>
                  <a:rPr lang="en-US" dirty="0" smtClean="0"/>
                  <a:t>The n region is a reservoir of extra electrons (we will discuss the role of the n region later)</a:t>
                </a:r>
              </a:p>
              <a:p>
                <a:r>
                  <a:rPr lang="en-US" dirty="0" smtClean="0"/>
                  <a:t>When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C </a:t>
                </a:r>
                <a:r>
                  <a:rPr lang="en-US" dirty="0" smtClean="0"/>
                  <a:t>is “on”,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 relatively positive, then electrons from inside the P region collect at bottom of insulator, forming a “channel”</a:t>
                </a:r>
              </a:p>
              <a:p>
                <a:endParaRPr lang="en-US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970834"/>
                <a:ext cx="8229600" cy="2617291"/>
              </a:xfrm>
              <a:prstGeom prst="rect">
                <a:avLst/>
              </a:prstGeom>
              <a:blipFill rotWithShape="1">
                <a:blip r:embed="rId3"/>
                <a:stretch>
                  <a:fillRect l="-1185" t="-5116" r="-2370" b="-37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07605" y="2594471"/>
            <a:ext cx="409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- - -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941504" y="3018622"/>
            <a:ext cx="297455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1902" y="1435651"/>
            <a:ext cx="13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(Drain)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6048" y="1307356"/>
            <a:ext cx="16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(</a:t>
            </a:r>
            <a:r>
              <a:rPr lang="en-US" dirty="0" smtClean="0">
                <a:solidFill>
                  <a:srgbClr val="3333CC"/>
                </a:solidFill>
              </a:rPr>
              <a:t>Source)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4448" y="807026"/>
            <a:ext cx="11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(Gate)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1655023" y="1783545"/>
            <a:ext cx="310180" cy="785900"/>
            <a:chOff x="1317948" y="2339912"/>
            <a:chExt cx="209320" cy="663566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 rot="17147006">
            <a:off x="7371109" y="1738813"/>
            <a:ext cx="310180" cy="785900"/>
            <a:chOff x="1317948" y="2339912"/>
            <a:chExt cx="209320" cy="663566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Oval 37"/>
          <p:cNvSpPr>
            <a:spLocks noChangeArrowheads="1"/>
          </p:cNvSpPr>
          <p:nvPr/>
        </p:nvSpPr>
        <p:spPr bwMode="auto">
          <a:xfrm rot="5400000">
            <a:off x="2865048" y="1085900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783723" y="1308212"/>
            <a:ext cx="0" cy="373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 rot="5400000">
            <a:off x="2333310" y="915262"/>
            <a:ext cx="310180" cy="785900"/>
            <a:chOff x="1317948" y="2339912"/>
            <a:chExt cx="209320" cy="663566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7" name="Straight Connector 36"/>
          <p:cNvCxnSpPr/>
          <p:nvPr/>
        </p:nvCxnSpPr>
        <p:spPr bwMode="auto">
          <a:xfrm>
            <a:off x="3317487" y="1298204"/>
            <a:ext cx="46624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273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Inverter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</p:spPr>
            <p:txBody>
              <a:bodyPr/>
              <a:lstStyle/>
              <a:p>
                <a:r>
                  <a:rPr lang="en-US" dirty="0" smtClean="0"/>
                  <a:t>Two complementary implementations of the same logic function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dirty="0" smtClean="0"/>
                  <a:t> is high:</a:t>
                </a:r>
              </a:p>
              <a:p>
                <a:pPr lvl="1"/>
                <a:r>
                  <a:rPr lang="en-US" dirty="0" smtClean="0"/>
                  <a:t>Path to ground is closed</a:t>
                </a:r>
              </a:p>
              <a:p>
                <a:pPr lvl="1"/>
                <a:r>
                  <a:rPr lang="en-US" dirty="0" smtClean="0"/>
                  <a:t>Path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is open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  <a:blipFill rotWithShape="1">
                <a:blip r:embed="rId2"/>
                <a:stretch>
                  <a:fillRect l="-3165" t="-1427" r="-4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12" y="1291785"/>
            <a:ext cx="32766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Inverter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</p:spPr>
            <p:txBody>
              <a:bodyPr/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dirty="0" smtClean="0"/>
                  <a:t> is high:</a:t>
                </a:r>
              </a:p>
              <a:p>
                <a:pPr lvl="1"/>
                <a:r>
                  <a:rPr lang="en-US" dirty="0" smtClean="0"/>
                  <a:t>Path to ground is closed</a:t>
                </a:r>
              </a:p>
              <a:p>
                <a:pPr lvl="1"/>
                <a:r>
                  <a:rPr lang="en-US" dirty="0" smtClean="0"/>
                  <a:t>Path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is open</a:t>
                </a:r>
              </a:p>
              <a:p>
                <a:r>
                  <a:rPr lang="en-US" dirty="0" smtClean="0"/>
                  <a:t>Huge resistance on open PMOS acts as a pull-up resistor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  <a:blipFill rotWithShape="1">
                <a:blip r:embed="rId2"/>
                <a:stretch>
                  <a:fillRect l="-3165" t="-1427" r="-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78" y="1762757"/>
            <a:ext cx="18573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Inverter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</p:spPr>
            <p:txBody>
              <a:bodyPr/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𝐼𝑁</m:t>
                        </m:r>
                      </m:sub>
                    </m:sSub>
                  </m:oMath>
                </a14:m>
                <a:r>
                  <a:rPr lang="en-US" dirty="0" smtClean="0"/>
                  <a:t> is low:</a:t>
                </a:r>
              </a:p>
              <a:p>
                <a:pPr lvl="1"/>
                <a:r>
                  <a:rPr lang="en-US" dirty="0" smtClean="0"/>
                  <a:t>Path to ground is open</a:t>
                </a:r>
              </a:p>
              <a:p>
                <a:pPr lvl="1"/>
                <a:r>
                  <a:rPr lang="en-US" dirty="0" smtClean="0"/>
                  <a:t>Path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is closed</a:t>
                </a:r>
              </a:p>
              <a:p>
                <a:r>
                  <a:rPr lang="en-US" dirty="0" smtClean="0"/>
                  <a:t>Huge resistance on open NMOS acts as a pull-down resistor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8397"/>
                <a:ext cx="4235986" cy="5551565"/>
              </a:xfrm>
              <a:blipFill rotWithShape="1">
                <a:blip r:embed="rId2"/>
                <a:stretch>
                  <a:fillRect l="-3165" t="-1427" r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83" y="1747321"/>
            <a:ext cx="18192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2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Power in CMOS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65" y="1590905"/>
            <a:ext cx="18573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11" y="1295630"/>
            <a:ext cx="18192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035586"/>
            <a:ext cx="3762261" cy="55543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static power consumed by this CMOS inverter when IN=0?</a:t>
            </a:r>
          </a:p>
          <a:p>
            <a:r>
              <a:rPr lang="en-US" dirty="0" smtClean="0"/>
              <a:t>When IN=1?</a:t>
            </a:r>
          </a:p>
          <a:p>
            <a:r>
              <a:rPr lang="en-US" dirty="0" smtClean="0"/>
              <a:t>In reality, as gate insulator gets thinner, there is a significant leakage component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8065" y="5585552"/>
            <a:ext cx="116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0811" y="5598323"/>
            <a:ext cx="116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456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 in 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34" y="914400"/>
            <a:ext cx="4127309" cy="5521325"/>
          </a:xfrm>
        </p:spPr>
        <p:txBody>
          <a:bodyPr/>
          <a:lstStyle/>
          <a:p>
            <a:r>
              <a:rPr lang="en-US" b="1" dirty="0" smtClean="0"/>
              <a:t>Load power: </a:t>
            </a:r>
            <a:r>
              <a:rPr lang="en-US" dirty="0" smtClean="0"/>
              <a:t>Since our CMOS gates will be driving capacitive loads, they will still draw power when switching (since power is provided to the load)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43" y="2052179"/>
            <a:ext cx="3676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 in CMOS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334" y="914400"/>
                <a:ext cx="4127309" cy="5521325"/>
              </a:xfrm>
            </p:spPr>
            <p:txBody>
              <a:bodyPr/>
              <a:lstStyle/>
              <a:p>
                <a:r>
                  <a:rPr lang="en-US" b="1" dirty="0" smtClean="0"/>
                  <a:t>Leakage Power:</a:t>
                </a:r>
                <a:r>
                  <a:rPr lang="en-US" dirty="0" smtClean="0"/>
                  <a:t> Unless you’re careful about timing, both MOSFETs could be closed at the same time</a:t>
                </a:r>
              </a:p>
              <a:p>
                <a:pPr lvl="1"/>
                <a:r>
                  <a:rPr lang="en-US" dirty="0" smtClean="0"/>
                  <a:t>Power flows directly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to ground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334" y="914400"/>
                <a:ext cx="4127309" cy="5521325"/>
              </a:xfrm>
              <a:blipFill rotWithShape="1">
                <a:blip r:embed="rId2"/>
                <a:stretch>
                  <a:fillRect l="-3245" t="-1435" r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65" y="983542"/>
            <a:ext cx="3676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8413" y="5398265"/>
            <a:ext cx="8258979" cy="13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Even if timing is perfect, both transistors will at some point be “weakly on” – </a:t>
            </a:r>
            <a:r>
              <a:rPr lang="en-US" b="1" dirty="0" err="1" smtClean="0"/>
              <a:t>subthreshold</a:t>
            </a:r>
            <a:r>
              <a:rPr lang="en-US" b="1" dirty="0" smtClean="0"/>
              <a:t> leakage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7260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days, </a:t>
            </a:r>
            <a:r>
              <a:rPr lang="en-US" dirty="0" err="1" smtClean="0"/>
              <a:t>subthreshold</a:t>
            </a:r>
            <a:r>
              <a:rPr lang="en-US" dirty="0" smtClean="0"/>
              <a:t> leakage is a big issue</a:t>
            </a:r>
          </a:p>
          <a:p>
            <a:pPr lvl="1"/>
            <a:r>
              <a:rPr lang="en-US" dirty="0" smtClean="0"/>
              <a:t>Thresholds have been reduced to decrease switching times</a:t>
            </a:r>
          </a:p>
          <a:p>
            <a:pPr lvl="1"/>
            <a:r>
              <a:rPr lang="en-US" dirty="0" smtClean="0"/>
              <a:t>Reduced thresholds mean leakier MOSFETs</a:t>
            </a:r>
          </a:p>
          <a:p>
            <a:r>
              <a:rPr lang="en-US" dirty="0" smtClean="0"/>
              <a:t>In this class, we won’t analyze this case, but be aware that in the world of digital integrated circuits, it plays a big role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3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CMOS Summary:</a:t>
                </a:r>
              </a:p>
              <a:p>
                <a:pPr lvl="1"/>
                <a:r>
                  <a:rPr lang="en-US" dirty="0" smtClean="0"/>
                  <a:t>No need for a pull-up or pull-down resistor</a:t>
                </a:r>
              </a:p>
              <a:p>
                <a:pPr lvl="2"/>
                <a:r>
                  <a:rPr lang="en-US" dirty="0" smtClean="0"/>
                  <a:t>Though you can avoid this even with purely NMOS logic (see HW7)</a:t>
                </a:r>
              </a:p>
              <a:p>
                <a:pPr lvl="1"/>
                <a:r>
                  <a:rPr lang="en-US" dirty="0" smtClean="0"/>
                  <a:t>Greatly reduced static power dissipation vs. our simple NMOS only logic</a:t>
                </a:r>
              </a:p>
              <a:p>
                <a:pPr lvl="2"/>
                <a:r>
                  <a:rPr lang="en-US" dirty="0" smtClean="0"/>
                  <a:t>In reality, thin gate oxides lead to some static non-zero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, so static power is not zero</a:t>
                </a:r>
              </a:p>
              <a:p>
                <a:pPr lvl="1"/>
                <a:r>
                  <a:rPr lang="en-US" dirty="0" smtClean="0"/>
                  <a:t>Dynamic power is still hugely significant</a:t>
                </a:r>
              </a:p>
              <a:p>
                <a:pPr lvl="1"/>
                <a:r>
                  <a:rPr lang="en-US" dirty="0" smtClean="0"/>
                  <a:t>Uses twice the number of transistors as our simple purely NMOS logic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Implementation of Complex Gates Using NMOS and CMOS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class today, we’ve discussed analysis of NMOS and CMOS circuits</a:t>
            </a:r>
          </a:p>
          <a:p>
            <a:r>
              <a:rPr lang="en-US" dirty="0" smtClean="0"/>
              <a:t>Haven’t discussed how to design them</a:t>
            </a:r>
          </a:p>
          <a:p>
            <a:r>
              <a:rPr lang="en-US" dirty="0" smtClean="0"/>
              <a:t>Luckily, it is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218109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76412" y="1568966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6048" y="1591720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8307" y="1307356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09600" y="3970834"/>
            <a:ext cx="8229600" cy="26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When the channel is present, then effective resistance of P region dramatically decreases</a:t>
            </a:r>
          </a:p>
          <a:p>
            <a:r>
              <a:rPr lang="en-US" dirty="0" smtClean="0"/>
              <a:t>Thus:</a:t>
            </a:r>
          </a:p>
          <a:p>
            <a:pPr lvl="1"/>
            <a:r>
              <a:rPr lang="en-US" dirty="0" smtClean="0"/>
              <a:t>When </a:t>
            </a:r>
            <a:r>
              <a:rPr lang="en-US" b="1" dirty="0">
                <a:solidFill>
                  <a:srgbClr val="00B050"/>
                </a:solidFill>
              </a:rPr>
              <a:t>C </a:t>
            </a:r>
            <a:r>
              <a:rPr lang="en-US" dirty="0"/>
              <a:t>is “</a:t>
            </a:r>
            <a:r>
              <a:rPr lang="en-US" dirty="0" smtClean="0"/>
              <a:t>off”, switch is open</a:t>
            </a:r>
          </a:p>
          <a:p>
            <a:pPr lvl="1"/>
            <a:r>
              <a:rPr lang="en-US" dirty="0" smtClean="0"/>
              <a:t>When </a:t>
            </a:r>
            <a:r>
              <a:rPr lang="en-US" b="1" dirty="0">
                <a:solidFill>
                  <a:srgbClr val="00B050"/>
                </a:solidFill>
              </a:rPr>
              <a:t>C </a:t>
            </a:r>
            <a:r>
              <a:rPr lang="en-US" dirty="0"/>
              <a:t>is “on”, </a:t>
            </a:r>
            <a:r>
              <a:rPr lang="en-US" dirty="0" smtClean="0"/>
              <a:t>switch is closed</a:t>
            </a: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7605" y="2594471"/>
            <a:ext cx="409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- - -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941504" y="3018622"/>
            <a:ext cx="297455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1902" y="1435651"/>
            <a:ext cx="13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(Drain)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6048" y="1307356"/>
            <a:ext cx="16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(</a:t>
            </a:r>
            <a:r>
              <a:rPr lang="en-US" dirty="0" smtClean="0">
                <a:solidFill>
                  <a:srgbClr val="3333CC"/>
                </a:solidFill>
              </a:rPr>
              <a:t>Source)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4448" y="807026"/>
            <a:ext cx="11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(Gate)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 rot="5400000">
            <a:off x="2865048" y="1085900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783723" y="1308212"/>
            <a:ext cx="0" cy="373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 rot="5400000">
            <a:off x="2333310" y="915262"/>
            <a:ext cx="310180" cy="785900"/>
            <a:chOff x="1317948" y="2339912"/>
            <a:chExt cx="209320" cy="663566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3317487" y="1298204"/>
            <a:ext cx="46624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36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Model of the PMOS MOSFET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08" y="1492785"/>
            <a:ext cx="20383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39" y="1502310"/>
            <a:ext cx="23717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1155336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169" y="4867320"/>
                <a:ext cx="3955055" cy="126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𝑂𝑁𝑝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9" y="4867320"/>
                <a:ext cx="3955055" cy="12687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9922" y="5566025"/>
                <a:ext cx="22355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        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22" y="5566025"/>
                <a:ext cx="223554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3462" y="5566025"/>
                <a:ext cx="9144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62" y="5566025"/>
                <a:ext cx="91441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52520" y="6290631"/>
            <a:ext cx="599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No, has nothing to do with SR flip-flop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218109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76412" y="1568966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6048" y="1591720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9807" y="1288780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09600" y="3970834"/>
            <a:ext cx="8229600" cy="26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If we apply a positive voltage to the plus side</a:t>
            </a:r>
          </a:p>
          <a:p>
            <a:pPr lvl="1"/>
            <a:r>
              <a:rPr lang="en-US" dirty="0" smtClean="0"/>
              <a:t>Current begins to flow from 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dirty="0"/>
              <a:t>to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Channel on the 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dirty="0" smtClean="0"/>
              <a:t>side is weakened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we applied a different positive voltage to both sides?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7605" y="2594471"/>
            <a:ext cx="409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     - - - - - -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139807" y="2856081"/>
            <a:ext cx="2776251" cy="16254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21902" y="1435651"/>
            <a:ext cx="13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(Drain)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6048" y="1307356"/>
            <a:ext cx="16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(</a:t>
            </a:r>
            <a:r>
              <a:rPr lang="en-US" dirty="0" smtClean="0">
                <a:solidFill>
                  <a:srgbClr val="3333CC"/>
                </a:solidFill>
              </a:rPr>
              <a:t>Source)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4448" y="807026"/>
            <a:ext cx="11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(Gate)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Oval 37"/>
          <p:cNvSpPr>
            <a:spLocks noChangeArrowheads="1"/>
          </p:cNvSpPr>
          <p:nvPr/>
        </p:nvSpPr>
        <p:spPr bwMode="auto">
          <a:xfrm>
            <a:off x="955200" y="2373015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cxnSp>
        <p:nvCxnSpPr>
          <p:cNvPr id="6" name="Straight Connector 5"/>
          <p:cNvCxnSpPr>
            <a:stCxn id="32" idx="2"/>
          </p:cNvCxnSpPr>
          <p:nvPr/>
        </p:nvCxnSpPr>
        <p:spPr bwMode="auto">
          <a:xfrm flipH="1">
            <a:off x="1186181" y="2153741"/>
            <a:ext cx="1014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178868" y="2815927"/>
            <a:ext cx="1" cy="5552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195425" y="2153741"/>
            <a:ext cx="1" cy="1971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1079653" y="3382178"/>
            <a:ext cx="209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122010" y="3479493"/>
            <a:ext cx="1175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7105879" y="2039237"/>
            <a:ext cx="1" cy="5552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006664" y="2605488"/>
            <a:ext cx="209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7049021" y="2702803"/>
            <a:ext cx="1175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7"/>
          <p:cNvSpPr>
            <a:spLocks noChangeArrowheads="1"/>
          </p:cNvSpPr>
          <p:nvPr/>
        </p:nvSpPr>
        <p:spPr bwMode="auto">
          <a:xfrm rot="5400000">
            <a:off x="2865048" y="1085900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grpSp>
        <p:nvGrpSpPr>
          <p:cNvPr id="40" name="Group 39"/>
          <p:cNvGrpSpPr/>
          <p:nvPr/>
        </p:nvGrpSpPr>
        <p:grpSpPr>
          <a:xfrm rot="5400000">
            <a:off x="2333310" y="915262"/>
            <a:ext cx="310180" cy="785900"/>
            <a:chOff x="1317948" y="2339912"/>
            <a:chExt cx="209320" cy="663566"/>
          </a:xfrm>
        </p:grpSpPr>
        <p:cxnSp>
          <p:nvCxnSpPr>
            <p:cNvPr id="41" name="Straight Connector 40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4" name="Straight Connector 43"/>
          <p:cNvCxnSpPr/>
          <p:nvPr/>
        </p:nvCxnSpPr>
        <p:spPr bwMode="auto">
          <a:xfrm>
            <a:off x="3317487" y="1298204"/>
            <a:ext cx="46624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783723" y="1308212"/>
            <a:ext cx="0" cy="373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63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Switchiness</a:t>
            </a:r>
            <a:r>
              <a:rPr lang="en-US" dirty="0" smtClean="0"/>
              <a:t>” is due to a controlling voltage which induces a channel of free electrons</a:t>
            </a:r>
          </a:p>
          <a:p>
            <a:r>
              <a:rPr lang="en-US" dirty="0" smtClean="0"/>
              <a:t>Extremely easy to make in unbelievable numbers</a:t>
            </a:r>
          </a:p>
          <a:p>
            <a:r>
              <a:rPr lang="en-US" dirty="0" smtClean="0"/>
              <a:t>Ubiquitous in all computational technology everywhere</a:t>
            </a:r>
          </a:p>
        </p:txBody>
      </p:sp>
    </p:spTree>
    <p:extLst>
      <p:ext uri="{BB962C8B-B14F-4D97-AF65-F5344CB8AC3E}">
        <p14:creationId xmlns:p14="http://schemas.microsoft.com/office/powerpoint/2010/main" val="38391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37482</TotalTime>
  <Words>4080</Words>
  <Application>Microsoft Office PowerPoint</Application>
  <PresentationFormat>On-screen Show (4:3)</PresentationFormat>
  <Paragraphs>619</Paragraphs>
  <Slides>71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Default Design</vt:lpstr>
      <vt:lpstr>Custom Design</vt:lpstr>
      <vt:lpstr>EE40 Lecture 15 Josh Hug</vt:lpstr>
      <vt:lpstr>Logistics</vt:lpstr>
      <vt:lpstr>Midterm 2</vt:lpstr>
      <vt:lpstr>Logic Gates and Static Discipline</vt:lpstr>
      <vt:lpstr>iClicker Warmup</vt:lpstr>
      <vt:lpstr>Field Effect Transistor</vt:lpstr>
      <vt:lpstr>Field Effect Transistor</vt:lpstr>
      <vt:lpstr>Field Effect Transistor</vt:lpstr>
      <vt:lpstr>Field Effect Transistor Summary</vt:lpstr>
      <vt:lpstr>Discussion Today</vt:lpstr>
      <vt:lpstr>MOSFET Model</vt:lpstr>
      <vt:lpstr>MOSFET Model</vt:lpstr>
      <vt:lpstr>S Model of the MOSFET</vt:lpstr>
      <vt:lpstr>Building a NAND gate using MOSFETs</vt:lpstr>
      <vt:lpstr>MOSFET modeling</vt:lpstr>
      <vt:lpstr>SR Model of the MOSFET</vt:lpstr>
      <vt:lpstr>NAND with the SR Model</vt:lpstr>
      <vt:lpstr>NAND with the SR Model</vt:lpstr>
      <vt:lpstr>NAND with the SR Model</vt:lpstr>
      <vt:lpstr>Another SR Model Example</vt:lpstr>
      <vt:lpstr>Another SR Model Example</vt:lpstr>
      <vt:lpstr>The power of digital circuits</vt:lpstr>
      <vt:lpstr>The power of digital circuits</vt:lpstr>
      <vt:lpstr>The power of digital circuits (literally)</vt:lpstr>
      <vt:lpstr>Power Example</vt:lpstr>
      <vt:lpstr>Power Example</vt:lpstr>
      <vt:lpstr>Static Power</vt:lpstr>
      <vt:lpstr>The SRC Model of an NMOS Transistor</vt:lpstr>
      <vt:lpstr>The SRC Model</vt:lpstr>
      <vt:lpstr>The SRC Model</vt:lpstr>
      <vt:lpstr>SRC Model</vt:lpstr>
      <vt:lpstr>SRC Model of our 2 Inverters</vt:lpstr>
      <vt:lpstr>Analysis of SRC Model</vt:lpstr>
      <vt:lpstr>Analysis of SRC Model</vt:lpstr>
      <vt:lpstr>Analysis of SRC Model</vt:lpstr>
      <vt:lpstr>Timing Analysis of the SRC model</vt:lpstr>
      <vt:lpstr>Timing Analysis of the SRC model</vt:lpstr>
      <vt:lpstr>Timing Analysis of the SRC model</vt:lpstr>
      <vt:lpstr>Fall Time</vt:lpstr>
      <vt:lpstr>Timing Analysis of the SRC model</vt:lpstr>
      <vt:lpstr>Timing Analysis of the SRC model</vt:lpstr>
      <vt:lpstr>Timing Analysis of the SRC model</vt:lpstr>
      <vt:lpstr>Timing Analysis of the SRC model</vt:lpstr>
      <vt:lpstr>Propagation Delay</vt:lpstr>
      <vt:lpstr>Reminder of Where We Started</vt:lpstr>
      <vt:lpstr>Using Propagation Delays</vt:lpstr>
      <vt:lpstr>Propagation Delays</vt:lpstr>
      <vt:lpstr>Bonus Question for CS61C Veterans</vt:lpstr>
      <vt:lpstr>PowerPoint Presentation</vt:lpstr>
      <vt:lpstr>Power in the SRC Model</vt:lpstr>
      <vt:lpstr>Dynamic Power in NMOS Circuits</vt:lpstr>
      <vt:lpstr>Dynamic Power in NMOS Circuits</vt:lpstr>
      <vt:lpstr>Dynamic Power</vt:lpstr>
      <vt:lpstr>Problem Setup</vt:lpstr>
      <vt:lpstr>Solution </vt:lpstr>
      <vt:lpstr>Avoiding Static Power Loss</vt:lpstr>
      <vt:lpstr>PMOS Transistor</vt:lpstr>
      <vt:lpstr>Anything logical we can do with NMOS…</vt:lpstr>
      <vt:lpstr>Analysis of PMOS Logic</vt:lpstr>
      <vt:lpstr>CMOS Inverter</vt:lpstr>
      <vt:lpstr>CMOS Inverter</vt:lpstr>
      <vt:lpstr>CMOS Inverter</vt:lpstr>
      <vt:lpstr>Static Power in CMOS</vt:lpstr>
      <vt:lpstr>Dynamic Power in CMOS</vt:lpstr>
      <vt:lpstr>Dynamic Power in CMOS</vt:lpstr>
      <vt:lpstr>Dynamic Power</vt:lpstr>
      <vt:lpstr>CMOS</vt:lpstr>
      <vt:lpstr>Implementation of Complex Gates Using NMOS and CMOS</vt:lpstr>
      <vt:lpstr>That’s it for today</vt:lpstr>
      <vt:lpstr>Extra Slides</vt:lpstr>
      <vt:lpstr>SR Model of the PMOS MOSFET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1615</cp:revision>
  <cp:lastPrinted>2000-01-18T23:43:12Z</cp:lastPrinted>
  <dcterms:created xsi:type="dcterms:W3CDTF">1999-07-07T15:21:45Z</dcterms:created>
  <dcterms:modified xsi:type="dcterms:W3CDTF">2010-08-01T06:26:11Z</dcterms:modified>
</cp:coreProperties>
</file>