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72"/>
  </p:notesMasterIdLst>
  <p:handoutMasterIdLst>
    <p:handoutMasterId r:id="rId73"/>
  </p:handoutMasterIdLst>
  <p:sldIdLst>
    <p:sldId id="849" r:id="rId3"/>
    <p:sldId id="1186" r:id="rId4"/>
    <p:sldId id="1229" r:id="rId5"/>
    <p:sldId id="1210" r:id="rId6"/>
    <p:sldId id="1212" r:id="rId7"/>
    <p:sldId id="1211" r:id="rId8"/>
    <p:sldId id="1187" r:id="rId9"/>
    <p:sldId id="1114" r:id="rId10"/>
    <p:sldId id="1218" r:id="rId11"/>
    <p:sldId id="1116" r:id="rId12"/>
    <p:sldId id="1120" r:id="rId13"/>
    <p:sldId id="1138" r:id="rId14"/>
    <p:sldId id="1143" r:id="rId15"/>
    <p:sldId id="1139" r:id="rId16"/>
    <p:sldId id="1140" r:id="rId17"/>
    <p:sldId id="1146" r:id="rId18"/>
    <p:sldId id="1147" r:id="rId19"/>
    <p:sldId id="1156" r:id="rId20"/>
    <p:sldId id="1151" r:id="rId21"/>
    <p:sldId id="1152" r:id="rId22"/>
    <p:sldId id="1153" r:id="rId23"/>
    <p:sldId id="1157" r:id="rId24"/>
    <p:sldId id="1158" r:id="rId25"/>
    <p:sldId id="1159" r:id="rId26"/>
    <p:sldId id="1184" r:id="rId27"/>
    <p:sldId id="1228" r:id="rId28"/>
    <p:sldId id="1150" r:id="rId29"/>
    <p:sldId id="1174" r:id="rId30"/>
    <p:sldId id="1179" r:id="rId31"/>
    <p:sldId id="1180" r:id="rId32"/>
    <p:sldId id="1189" r:id="rId33"/>
    <p:sldId id="1191" r:id="rId34"/>
    <p:sldId id="1161" r:id="rId35"/>
    <p:sldId id="1162" r:id="rId36"/>
    <p:sldId id="1163" r:id="rId37"/>
    <p:sldId id="1164" r:id="rId38"/>
    <p:sldId id="1165" r:id="rId39"/>
    <p:sldId id="1166" r:id="rId40"/>
    <p:sldId id="1167" r:id="rId41"/>
    <p:sldId id="1168" r:id="rId42"/>
    <p:sldId id="1222" r:id="rId43"/>
    <p:sldId id="1170" r:id="rId44"/>
    <p:sldId id="1223" r:id="rId45"/>
    <p:sldId id="1219" r:id="rId46"/>
    <p:sldId id="1224" r:id="rId47"/>
    <p:sldId id="1225" r:id="rId48"/>
    <p:sldId id="1226" r:id="rId49"/>
    <p:sldId id="1227" r:id="rId50"/>
    <p:sldId id="1169" r:id="rId51"/>
    <p:sldId id="1230" r:id="rId52"/>
    <p:sldId id="1173" r:id="rId53"/>
    <p:sldId id="1194" r:id="rId54"/>
    <p:sldId id="1196" r:id="rId55"/>
    <p:sldId id="1195" r:id="rId56"/>
    <p:sldId id="1232" r:id="rId57"/>
    <p:sldId id="1197" r:id="rId58"/>
    <p:sldId id="1209" r:id="rId59"/>
    <p:sldId id="1199" r:id="rId60"/>
    <p:sldId id="1206" r:id="rId61"/>
    <p:sldId id="1202" r:id="rId62"/>
    <p:sldId id="1205" r:id="rId63"/>
    <p:sldId id="1203" r:id="rId64"/>
    <p:sldId id="1207" r:id="rId65"/>
    <p:sldId id="1213" r:id="rId66"/>
    <p:sldId id="1214" r:id="rId67"/>
    <p:sldId id="1215" r:id="rId68"/>
    <p:sldId id="1216" r:id="rId69"/>
    <p:sldId id="1217" r:id="rId70"/>
    <p:sldId id="1231" r:id="rId7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60B5E01-6DF0-4C74-9646-EB001C5FE6C3}">
          <p14:sldIdLst>
            <p14:sldId id="849"/>
            <p14:sldId id="1186"/>
            <p14:sldId id="1229"/>
            <p14:sldId id="1210"/>
            <p14:sldId id="1212"/>
            <p14:sldId id="1211"/>
            <p14:sldId id="1187"/>
            <p14:sldId id="1114"/>
            <p14:sldId id="1218"/>
            <p14:sldId id="1116"/>
          </p14:sldIdLst>
        </p14:section>
        <p14:section name="Untitled Section" id="{18D63036-3D06-497F-8A9E-F68AB631F1FB}">
          <p14:sldIdLst>
            <p14:sldId id="1120"/>
            <p14:sldId id="1138"/>
            <p14:sldId id="1143"/>
            <p14:sldId id="1139"/>
            <p14:sldId id="1140"/>
            <p14:sldId id="1146"/>
            <p14:sldId id="1147"/>
            <p14:sldId id="1156"/>
            <p14:sldId id="1151"/>
            <p14:sldId id="1152"/>
            <p14:sldId id="1153"/>
            <p14:sldId id="1157"/>
            <p14:sldId id="1158"/>
            <p14:sldId id="1159"/>
            <p14:sldId id="1184"/>
            <p14:sldId id="1228"/>
            <p14:sldId id="1150"/>
            <p14:sldId id="1174"/>
            <p14:sldId id="1179"/>
            <p14:sldId id="1180"/>
            <p14:sldId id="1189"/>
            <p14:sldId id="1191"/>
            <p14:sldId id="1161"/>
            <p14:sldId id="1162"/>
            <p14:sldId id="1163"/>
            <p14:sldId id="1164"/>
            <p14:sldId id="1165"/>
            <p14:sldId id="1166"/>
            <p14:sldId id="1167"/>
            <p14:sldId id="1168"/>
            <p14:sldId id="1222"/>
            <p14:sldId id="1170"/>
            <p14:sldId id="1223"/>
            <p14:sldId id="1219"/>
            <p14:sldId id="1224"/>
            <p14:sldId id="1225"/>
            <p14:sldId id="1226"/>
            <p14:sldId id="1227"/>
            <p14:sldId id="1169"/>
            <p14:sldId id="1230"/>
            <p14:sldId id="1173"/>
            <p14:sldId id="1194"/>
            <p14:sldId id="1196"/>
            <p14:sldId id="1195"/>
            <p14:sldId id="1232"/>
            <p14:sldId id="1197"/>
            <p14:sldId id="1209"/>
            <p14:sldId id="1199"/>
            <p14:sldId id="1206"/>
            <p14:sldId id="1202"/>
            <p14:sldId id="1205"/>
            <p14:sldId id="1203"/>
            <p14:sldId id="1207"/>
            <p14:sldId id="1213"/>
            <p14:sldId id="1214"/>
            <p14:sldId id="1215"/>
            <p14:sldId id="1216"/>
            <p14:sldId id="1217"/>
            <p14:sldId id="123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33CC33"/>
    <a:srgbClr val="66FF33"/>
    <a:srgbClr val="FF5050"/>
    <a:srgbClr val="009900"/>
    <a:srgbClr val="008000"/>
    <a:srgbClr val="FF0000"/>
    <a:srgbClr val="CC00CC"/>
    <a:srgbClr val="F2E6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1124" autoAdjust="0"/>
  </p:normalViewPr>
  <p:slideViewPr>
    <p:cSldViewPr snapToGrid="0">
      <p:cViewPr>
        <p:scale>
          <a:sx n="86" d="100"/>
          <a:sy n="86" d="100"/>
        </p:scale>
        <p:origin x="-1806" y="-444"/>
      </p:cViewPr>
      <p:guideLst>
        <p:guide orient="horz" pos="2160"/>
        <p:guide pos="2899"/>
      </p:guideLst>
    </p:cSldViewPr>
  </p:slideViewPr>
  <p:outlineViewPr>
    <p:cViewPr>
      <p:scale>
        <a:sx n="33" d="100"/>
        <a:sy n="33" d="100"/>
      </p:scale>
      <p:origin x="0" y="157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88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t" anchorCtr="0" compatLnSpc="1">
            <a:prstTxWarp prst="textNoShape">
              <a:avLst/>
            </a:prstTxWarp>
          </a:bodyPr>
          <a:lstStyle>
            <a:lvl1pPr defTabSz="9445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b" anchorCtr="0" compatLnSpc="1">
            <a:prstTxWarp prst="textNoShape">
              <a:avLst/>
            </a:prstTxWarp>
          </a:bodyPr>
          <a:lstStyle>
            <a:lvl1pPr defTabSz="9445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 smtClean="0"/>
            </a:lvl1pPr>
          </a:lstStyle>
          <a:p>
            <a:pPr>
              <a:defRPr/>
            </a:pPr>
            <a:fld id="{868D43E4-A231-4F3F-8141-303E1FB56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8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t" anchorCtr="0" compatLnSpc="1">
            <a:prstTxWarp prst="textNoShape">
              <a:avLst/>
            </a:prstTxWarp>
          </a:bodyPr>
          <a:lstStyle>
            <a:lvl1pPr defTabSz="9445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1435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b" anchorCtr="0" compatLnSpc="1">
            <a:prstTxWarp prst="textNoShape">
              <a:avLst/>
            </a:prstTxWarp>
          </a:bodyPr>
          <a:lstStyle>
            <a:lvl1pPr defTabSz="944563">
              <a:defRPr sz="1200" smtClean="0"/>
            </a:lvl1pPr>
          </a:lstStyle>
          <a:p>
            <a:pPr>
              <a:defRPr/>
            </a:pPr>
            <a:r>
              <a:rPr lang="en-US"/>
              <a:t>EE40, Fall 2004     Prof. White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 smtClean="0"/>
            </a:lvl1pPr>
          </a:lstStyle>
          <a:p>
            <a:pPr>
              <a:defRPr/>
            </a:pPr>
            <a:fld id="{4FED3358-886A-4E7C-A4B5-987982997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7927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EE40, Fall 2004     Prof. White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ED3358-886A-4E7C-A4B5-98798299742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2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EE40, Fall 2004     Prof. White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ED3358-886A-4E7C-A4B5-98798299742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60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EE40, Fall 2004     Prof. White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ED3358-886A-4E7C-A4B5-98798299742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16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EE40, Fall 2004     Prof. White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ED3358-886A-4E7C-A4B5-98798299742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74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EE40, Fall 2004     Prof. White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ED3358-886A-4E7C-A4B5-98798299742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2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EE40, Fall 2004     Prof. White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ED3358-886A-4E7C-A4B5-98798299742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2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EE40, Fall 2004     Prof. White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ED3358-886A-4E7C-A4B5-98798299742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2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EE40, Fall 2004     Prof. White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ED3358-886A-4E7C-A4B5-98798299742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2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EE40, Fall 2004     Prof. White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ED3358-886A-4E7C-A4B5-98798299742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2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EE40, Fall 2004     Prof. White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ED3358-886A-4E7C-A4B5-98798299742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2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EE40, Fall 2004     Prof. White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ED3358-886A-4E7C-A4B5-98798299742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2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EE40, Fall 2004     Prof. White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ED3358-886A-4E7C-A4B5-98798299742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2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0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0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4038600" cy="5521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521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E2A7E-2AF1-47C8-B5EE-F1A789FF5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0D3B0-E26C-4B47-8153-D0B246266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B9CF1-0370-46AF-8759-0505420F3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1C6C6-F049-4476-B973-298BAD19A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1E0EC-129A-4ABB-A8B4-4145BD54B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66218-9A72-4682-853F-F0E931F98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155ED-B6B2-4630-8687-3CFA8607E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BD5BA-6314-4B4D-87AD-6BA85673F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6B4F5-514A-4418-97DD-AB7513AC7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698FA-DDAF-46BA-81C4-AB70AB60F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9373A-921B-4B2F-AEC6-CD4DF11BA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521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521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533400" y="838200"/>
            <a:ext cx="8128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8680450" y="6551613"/>
            <a:ext cx="4635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0E5EC2D3-8BD5-4E31-9677-C207DA4DE46B}" type="slidenum">
              <a:rPr lang="en-US" sz="140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430213" y="6605588"/>
            <a:ext cx="13335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EE40 Summer 2010</a:t>
            </a:r>
          </a:p>
        </p:txBody>
      </p:sp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8112125" y="6592888"/>
            <a:ext cx="4191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Hug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19850"/>
            <a:ext cx="49958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198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B8241EA-9945-466D-8B39-DA0F5B381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6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0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9.png"/><Relationship Id="rId9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14.png"/><Relationship Id="rId7" Type="http://schemas.openxmlformats.org/officeDocument/2006/relationships/image" Target="../media/image65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56.png"/><Relationship Id="rId5" Type="http://schemas.openxmlformats.org/officeDocument/2006/relationships/image" Target="../media/image54.png"/><Relationship Id="rId10" Type="http://schemas.openxmlformats.org/officeDocument/2006/relationships/image" Target="../media/image63.png"/><Relationship Id="rId4" Type="http://schemas.openxmlformats.org/officeDocument/2006/relationships/image" Target="../media/image53.png"/><Relationship Id="rId9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14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56.png"/><Relationship Id="rId5" Type="http://schemas.openxmlformats.org/officeDocument/2006/relationships/image" Target="../media/image54.png"/><Relationship Id="rId10" Type="http://schemas.openxmlformats.org/officeDocument/2006/relationships/image" Target="../media/image63.png"/><Relationship Id="rId4" Type="http://schemas.openxmlformats.org/officeDocument/2006/relationships/image" Target="../media/image53.png"/><Relationship Id="rId9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14.png"/><Relationship Id="rId7" Type="http://schemas.openxmlformats.org/officeDocument/2006/relationships/image" Target="../media/image69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56.png"/><Relationship Id="rId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3.png"/><Relationship Id="rId9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1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6.png"/><Relationship Id="rId4" Type="http://schemas.openxmlformats.org/officeDocument/2006/relationships/image" Target="../media/image53.png"/><Relationship Id="rId9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17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6.png"/><Relationship Id="rId4" Type="http://schemas.openxmlformats.org/officeDocument/2006/relationships/image" Target="../media/image53.png"/><Relationship Id="rId9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17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6.png"/><Relationship Id="rId4" Type="http://schemas.openxmlformats.org/officeDocument/2006/relationships/image" Target="../media/image53.png"/><Relationship Id="rId9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1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18.png"/><Relationship Id="rId5" Type="http://schemas.openxmlformats.org/officeDocument/2006/relationships/image" Target="../media/image54.png"/><Relationship Id="rId10" Type="http://schemas.openxmlformats.org/officeDocument/2006/relationships/image" Target="../media/image56.png"/><Relationship Id="rId4" Type="http://schemas.openxmlformats.org/officeDocument/2006/relationships/image" Target="../media/image53.png"/><Relationship Id="rId9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49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82.png"/><Relationship Id="rId5" Type="http://schemas.openxmlformats.org/officeDocument/2006/relationships/image" Target="../media/image51.png"/><Relationship Id="rId10" Type="http://schemas.openxmlformats.org/officeDocument/2006/relationships/image" Target="../media/image80.png"/><Relationship Id="rId4" Type="http://schemas.openxmlformats.org/officeDocument/2006/relationships/image" Target="../media/image50.png"/><Relationship Id="rId9" Type="http://schemas.openxmlformats.org/officeDocument/2006/relationships/image" Target="../media/image7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0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21.png"/><Relationship Id="rId7" Type="http://schemas.openxmlformats.org/officeDocument/2006/relationships/image" Target="../media/image10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11.png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11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38.png"/><Relationship Id="rId9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106.png"/></Relationships>
</file>

<file path=ppt/slides/_rels/slide47.xml.rels><?xml version="1.0" encoding="UTF-8" standalone="yes"?>
<Relationships xmlns="http://schemas.openxmlformats.org/package/2006/relationships"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110.png"/><Relationship Id="rId4" Type="http://schemas.openxmlformats.org/officeDocument/2006/relationships/image" Target="../media/image10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0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3.wmf"/><Relationship Id="rId11" Type="http://schemas.openxmlformats.org/officeDocument/2006/relationships/image" Target="../media/image129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2.w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94568" y="1214974"/>
            <a:ext cx="2734731" cy="2279650"/>
          </a:xfrm>
        </p:spPr>
        <p:txBody>
          <a:bodyPr/>
          <a:lstStyle/>
          <a:p>
            <a:r>
              <a:rPr lang="en-US" dirty="0" smtClean="0"/>
              <a:t>EE40</a:t>
            </a:r>
            <a:br>
              <a:rPr lang="en-US" dirty="0" smtClean="0"/>
            </a:br>
            <a:r>
              <a:rPr lang="en-US" dirty="0" smtClean="0"/>
              <a:t>Lecture 16 Josh Hug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10467" y="3878801"/>
            <a:ext cx="2252132" cy="1752600"/>
          </a:xfrm>
        </p:spPr>
        <p:txBody>
          <a:bodyPr/>
          <a:lstStyle/>
          <a:p>
            <a:r>
              <a:rPr lang="en-US" dirty="0" smtClean="0"/>
              <a:t>8/02\/2010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 Model of the MOSFET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5227504" cy="251184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The simplest model basically says that the MOSFET is:</a:t>
                </a:r>
              </a:p>
              <a:p>
                <a:pPr lvl="1"/>
                <a:r>
                  <a:rPr lang="en-US" dirty="0" smtClean="0"/>
                  <a:t>Open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𝐺𝑆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Closed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𝐺𝑆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5227504" cy="2511846"/>
              </a:xfrm>
              <a:blipFill rotWithShape="1">
                <a:blip r:embed="rId2"/>
                <a:stretch>
                  <a:fillRect l="-2564" t="-5097" b="-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708" y="3524480"/>
            <a:ext cx="26003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3524480"/>
            <a:ext cx="2562225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681" y="1155337"/>
            <a:ext cx="31718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01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 Model of the MOSFET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808" y="1492785"/>
            <a:ext cx="203835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439" y="1502310"/>
            <a:ext cx="237172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83" y="1155336"/>
            <a:ext cx="31718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0169" y="4867320"/>
                <a:ext cx="3955055" cy="1188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𝐷𝑆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𝐷𝑆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𝑂𝑁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𝐺𝑆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69" y="4867320"/>
                <a:ext cx="3955055" cy="11889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69922" y="5566025"/>
                <a:ext cx="223554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         </m:t>
                          </m:r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𝐺𝑆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922" y="5566025"/>
                <a:ext cx="2235547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33462" y="5566025"/>
                <a:ext cx="9144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=0,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62" y="5566025"/>
                <a:ext cx="914416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952520" y="6290631"/>
            <a:ext cx="5993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[Has nothing to do with SR flip-flop]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65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SRC Model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681" y="1254489"/>
            <a:ext cx="31718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205" y="3433599"/>
            <a:ext cx="1828572" cy="2828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593" y="3442771"/>
            <a:ext cx="1771650" cy="2819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457200" y="914400"/>
                <a:ext cx="4434289" cy="5521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dirty="0" smtClean="0"/>
                  <a:t>The SRC Model is almost identical to the SR model, except that each gate node has a capacitance</a:t>
                </a:r>
              </a:p>
              <a:p>
                <a:r>
                  <a:rPr lang="en-US" dirty="0" smtClean="0"/>
                  <a:t>Like SR model: open when OFF and resistive when ON</a:t>
                </a:r>
              </a:p>
              <a:p>
                <a:r>
                  <a:rPr lang="en-US" dirty="0" smtClean="0"/>
                  <a:t>Note that 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 smtClean="0"/>
                  <a:t> is non-zero!</a:t>
                </a:r>
                <a:endParaRPr lang="en-US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914400"/>
                <a:ext cx="4434289" cy="5521325"/>
              </a:xfrm>
              <a:prstGeom prst="rect">
                <a:avLst/>
              </a:prstGeom>
              <a:blipFill rotWithShape="1">
                <a:blip r:embed="rId5"/>
                <a:stretch>
                  <a:fillRect l="-3026" t="-1435" r="-536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962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SRC Model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681" y="1254489"/>
            <a:ext cx="31718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205" y="3433599"/>
            <a:ext cx="1828572" cy="2828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593" y="3442771"/>
            <a:ext cx="1771650" cy="2819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457200" y="914400"/>
                <a:ext cx="4434289" cy="5521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dirty="0" smtClean="0"/>
                  <a:t>Useful for modeling:</a:t>
                </a:r>
              </a:p>
              <a:p>
                <a:pPr lvl="1"/>
                <a:r>
                  <a:rPr lang="en-US" dirty="0" smtClean="0"/>
                  <a:t>Gate delay: Takes time to charge up</a:t>
                </a:r>
              </a:p>
              <a:p>
                <a:pPr lvl="1"/>
                <a:r>
                  <a:rPr lang="en-US" dirty="0" smtClean="0"/>
                  <a:t>Dynamic power: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≠0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914400"/>
                <a:ext cx="4434289" cy="5521325"/>
              </a:xfrm>
              <a:prstGeom prst="rect">
                <a:avLst/>
              </a:prstGeom>
              <a:blipFill rotWithShape="1">
                <a:blip r:embed="rId5"/>
                <a:stretch>
                  <a:fillRect l="-3026" t="-143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278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SRC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4191918" cy="5521325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Consider our familiar pair of inverters</a:t>
                </a:r>
              </a:p>
              <a:p>
                <a:r>
                  <a:rPr lang="en-US" dirty="0" smtClean="0"/>
                  <a:t>We’re going to focus on the behavior of our left inverter</a:t>
                </a:r>
              </a:p>
              <a:p>
                <a:r>
                  <a:rPr lang="en-US" dirty="0" smtClean="0"/>
                  <a:t>Let’s assume that both MOSFETs have a gate capacitance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𝑝𝐹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4191918" cy="5521325"/>
              </a:xfrm>
              <a:blipFill rotWithShape="1">
                <a:blip r:embed="rId3"/>
                <a:stretch>
                  <a:fillRect l="-2907" t="-1435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855" y="1477925"/>
            <a:ext cx="3141317" cy="266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32250" y="1974815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9</m:t>
                      </m:r>
                      <m:r>
                        <a:rPr lang="en-US" b="0" i="1" smtClean="0">
                          <a:latin typeface="Cambria Math"/>
                        </a:rPr>
                        <m:t>.5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250" y="1974815"/>
                <a:ext cx="572877" cy="523220"/>
              </a:xfrm>
              <a:prstGeom prst="rect">
                <a:avLst/>
              </a:prstGeom>
              <a:blipFill rotWithShape="1">
                <a:blip r:embed="rId5"/>
                <a:stretch>
                  <a:fillRect r="-6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31246" y="1899614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246" y="1899614"/>
                <a:ext cx="572877" cy="523220"/>
              </a:xfrm>
              <a:prstGeom prst="rect">
                <a:avLst/>
              </a:prstGeom>
              <a:blipFill rotWithShape="1">
                <a:blip r:embed="rId6"/>
                <a:stretch>
                  <a:fillRect r="-5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92334" y="1388370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334" y="1388370"/>
                <a:ext cx="572877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31245" y="1376394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245" y="1376394"/>
                <a:ext cx="572877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92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729" y="1216315"/>
            <a:ext cx="23907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SRC Model of our 2 Inverters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293" y="1477925"/>
            <a:ext cx="3141317" cy="266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55854" y="2040501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9</m:t>
                      </m:r>
                      <m:r>
                        <a:rPr lang="en-US" b="0" i="1" smtClean="0">
                          <a:latin typeface="Cambria Math"/>
                        </a:rPr>
                        <m:t>.5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854" y="2040501"/>
                <a:ext cx="572877" cy="523220"/>
              </a:xfrm>
              <a:prstGeom prst="rect">
                <a:avLst/>
              </a:prstGeom>
              <a:blipFill rotWithShape="1">
                <a:blip r:embed="rId5"/>
                <a:stretch>
                  <a:fillRect r="-70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54850" y="1965300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850" y="1965300"/>
                <a:ext cx="572877" cy="523220"/>
              </a:xfrm>
              <a:prstGeom prst="rect">
                <a:avLst/>
              </a:prstGeom>
              <a:blipFill rotWithShape="1">
                <a:blip r:embed="rId6"/>
                <a:stretch>
                  <a:fillRect r="-5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15938" y="1454056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938" y="1454056"/>
                <a:ext cx="572877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54849" y="1442080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849" y="1442080"/>
                <a:ext cx="572877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4946573"/>
            <a:ext cx="8229600" cy="14891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decide to ignore the function of the gate on the right, keeping it in mind only because we know we’ll have to charge it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60279" y="2192901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9</m:t>
                      </m:r>
                      <m:r>
                        <a:rPr lang="en-US" b="0" i="1" smtClean="0">
                          <a:latin typeface="Cambria Math"/>
                        </a:rPr>
                        <m:t>.5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279" y="2192901"/>
                <a:ext cx="572877" cy="523220"/>
              </a:xfrm>
              <a:prstGeom prst="rect">
                <a:avLst/>
              </a:prstGeom>
              <a:blipFill rotWithShape="1">
                <a:blip r:embed="rId9"/>
                <a:stretch>
                  <a:fillRect r="-6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72693" y="1216315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693" y="1216315"/>
                <a:ext cx="572877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51634" y="3305060"/>
                <a:ext cx="716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𝑝𝐹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1634" y="3305060"/>
                <a:ext cx="716096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877118" y="2521953"/>
                <a:ext cx="11567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118" y="2521953"/>
                <a:ext cx="1156771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933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957" y="1216315"/>
            <a:ext cx="275272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Analysis of the SRC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60279" y="2192901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9</m:t>
                      </m:r>
                      <m:r>
                        <a:rPr lang="en-US" b="0" i="1" smtClean="0">
                          <a:latin typeface="Cambria Math"/>
                        </a:rPr>
                        <m:t>.5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279" y="2192901"/>
                <a:ext cx="572877" cy="523220"/>
              </a:xfrm>
              <a:prstGeom prst="rect">
                <a:avLst/>
              </a:prstGeom>
              <a:blipFill rotWithShape="1">
                <a:blip r:embed="rId4"/>
                <a:stretch>
                  <a:fillRect r="-6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72693" y="1216315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693" y="1216315"/>
                <a:ext cx="572877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51634" y="3305060"/>
                <a:ext cx="716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𝑝𝐹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1634" y="3305060"/>
                <a:ext cx="71609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5326655" cy="5943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=5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∞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=0.476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𝜏</m:t>
                    </m:r>
                    <m:r>
                      <a:rPr lang="en-US" b="0" i="1" smtClean="0">
                        <a:latin typeface="Cambria Math"/>
                      </a:rPr>
                      <m:t>≈1</m:t>
                    </m:r>
                    <m:r>
                      <a:rPr lang="en-US" b="0" i="1" smtClean="0">
                        <a:latin typeface="Cambria Math"/>
                      </a:rPr>
                      <m:t>𝑛𝑠</m:t>
                    </m:r>
                  </m:oMath>
                </a14:m>
                <a:r>
                  <a:rPr lang="en-US" dirty="0" smtClean="0"/>
                  <a:t>, then: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5−0.476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</a:rPr>
                          <m:t>𝜏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+0.476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How long will it take for the next inverter in the chain to turn on?</a:t>
                </a:r>
                <a:endParaRPr lang="en-US" dirty="0"/>
              </a:p>
              <a:p>
                <a:pPr marL="971550" lvl="1" indent="-514350">
                  <a:buAutoNum type="alphaUcPeriod"/>
                </a:pPr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5326655" cy="5943600"/>
              </a:xfrm>
              <a:blipFill rotWithShape="1">
                <a:blip r:embed="rId7"/>
                <a:stretch>
                  <a:fillRect l="-2517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09279" y="5133860"/>
                <a:ext cx="249319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279" y="5133860"/>
                <a:ext cx="2493198" cy="138499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30621" y="3980680"/>
                <a:ext cx="716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𝑝𝐹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621" y="3980680"/>
                <a:ext cx="716096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109077" y="3978519"/>
                <a:ext cx="9156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077" y="3978519"/>
                <a:ext cx="915635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877118" y="2521953"/>
                <a:ext cx="11567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118" y="2521953"/>
                <a:ext cx="1156771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37708" y="6165086"/>
                <a:ext cx="773940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=10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−12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×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9500∥1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i="1">
                              <a:latin typeface="Cambria Math"/>
                            </a:rPr>
                            <m:t>00</m:t>
                          </m:r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=1.06</m:t>
                      </m:r>
                      <m:r>
                        <a:rPr lang="en-US" b="0" i="1" smtClean="0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−9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08" y="6165086"/>
                <a:ext cx="7739409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9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957" y="1216315"/>
            <a:ext cx="275272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Analysis of the SRC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60279" y="2192901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9</m:t>
                      </m:r>
                      <m:r>
                        <a:rPr lang="en-US" b="0" i="1" smtClean="0">
                          <a:latin typeface="Cambria Math"/>
                        </a:rPr>
                        <m:t>.5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279" y="2192901"/>
                <a:ext cx="572877" cy="523220"/>
              </a:xfrm>
              <a:prstGeom prst="rect">
                <a:avLst/>
              </a:prstGeom>
              <a:blipFill rotWithShape="1">
                <a:blip r:embed="rId4"/>
                <a:stretch>
                  <a:fillRect r="-6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72693" y="1216315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693" y="1216315"/>
                <a:ext cx="572877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51634" y="3305060"/>
                <a:ext cx="716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𝑝𝐹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1634" y="3305060"/>
                <a:ext cx="71609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5073421" cy="59436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5−0.476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𝑓𝑎𝑙𝑙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</a:rPr>
                          <m:t>𝜏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+0.476</m:t>
                    </m:r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𝜏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0.1158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𝑓𝑎𝑙𝑙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𝑓𝑎𝑙𝑙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=2.2</m:t>
                    </m:r>
                    <m:r>
                      <a:rPr lang="en-US" b="0" i="1" smtClean="0">
                        <a:latin typeface="Cambria Math"/>
                      </a:rPr>
                      <m:t>𝑛𝑠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We call this the “</a:t>
                </a:r>
                <a:r>
                  <a:rPr lang="en-US" b="1" dirty="0" smtClean="0"/>
                  <a:t>Fall Time</a:t>
                </a:r>
                <a:r>
                  <a:rPr lang="en-US" dirty="0" smtClean="0"/>
                  <a:t>”: gives time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to fall from 5V to 1V</a:t>
                </a:r>
                <a:endParaRPr lang="en-US" dirty="0"/>
              </a:p>
              <a:p>
                <a:pPr marL="971550" lvl="1" indent="-514350">
                  <a:buAutoNum type="alphaUcPeriod"/>
                </a:pPr>
                <a:endParaRPr lang="en-US" b="1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5073421" cy="5943600"/>
              </a:xfrm>
              <a:blipFill rotWithShape="1">
                <a:blip r:embed="rId7"/>
                <a:stretch>
                  <a:fillRect l="-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09279" y="5133860"/>
                <a:ext cx="249319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279" y="5133860"/>
                <a:ext cx="2493198" cy="138499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30621" y="3980680"/>
                <a:ext cx="716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𝑝𝐹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621" y="3980680"/>
                <a:ext cx="716096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109077" y="3978519"/>
                <a:ext cx="9156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077" y="3978519"/>
                <a:ext cx="915635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877118" y="2521953"/>
                <a:ext cx="11567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118" y="2521953"/>
                <a:ext cx="1156771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14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957" y="1216315"/>
            <a:ext cx="275272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Time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60279" y="2192901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9</m:t>
                      </m:r>
                      <m:r>
                        <a:rPr lang="en-US" b="0" i="1" smtClean="0">
                          <a:latin typeface="Cambria Math"/>
                        </a:rPr>
                        <m:t>.5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279" y="2192901"/>
                <a:ext cx="572877" cy="523220"/>
              </a:xfrm>
              <a:prstGeom prst="rect">
                <a:avLst/>
              </a:prstGeom>
              <a:blipFill rotWithShape="1">
                <a:blip r:embed="rId4"/>
                <a:stretch>
                  <a:fillRect r="-6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459982" y="1216315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982" y="1216315"/>
                <a:ext cx="572877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51634" y="3305060"/>
                <a:ext cx="716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𝑝𝐹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1634" y="3305060"/>
                <a:ext cx="71609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5712246" cy="59436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5−0.476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</a:rPr>
                          <m:t>𝜏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+0.476</m:t>
                    </m:r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𝜏</m:t>
                    </m:r>
                    <m:r>
                      <a:rPr lang="en-US" b="0" i="1" smtClean="0">
                        <a:latin typeface="Cambria Math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−9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Gives: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𝑓𝑎𝑙𝑙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=2.2</m:t>
                    </m:r>
                    <m:r>
                      <a:rPr lang="en-US" b="0" i="1" smtClean="0">
                        <a:latin typeface="Cambria Math"/>
                      </a:rPr>
                      <m:t>𝑛𝑠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5712246" cy="5943600"/>
              </a:xfrm>
              <a:blipFill rotWithShape="1">
                <a:blip r:embed="rId7"/>
                <a:stretch>
                  <a:fillRect l="-2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09279" y="5133860"/>
                <a:ext cx="249319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279" y="5133860"/>
                <a:ext cx="2493198" cy="138499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30621" y="3980680"/>
                <a:ext cx="716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𝑝𝐹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621" y="3980680"/>
                <a:ext cx="716096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109077" y="3978519"/>
                <a:ext cx="9156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077" y="3978519"/>
                <a:ext cx="915635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877118" y="2521953"/>
                <a:ext cx="11567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118" y="2521953"/>
                <a:ext cx="1156771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434" name="Picture 2" descr="C:\data\work\teaching\ee40\Summer 2010 EE40 Lectures\lec15\falltim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64" y="3150633"/>
            <a:ext cx="4594187" cy="344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66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957" y="1216315"/>
            <a:ext cx="275272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Analysis of the SRC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60279" y="2192901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9</m:t>
                      </m:r>
                      <m:r>
                        <a:rPr lang="en-US" b="0" i="1" smtClean="0">
                          <a:latin typeface="Cambria Math"/>
                        </a:rPr>
                        <m:t>.5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279" y="2192901"/>
                <a:ext cx="572877" cy="523220"/>
              </a:xfrm>
              <a:prstGeom prst="rect">
                <a:avLst/>
              </a:prstGeom>
              <a:blipFill rotWithShape="1">
                <a:blip r:embed="rId4"/>
                <a:stretch>
                  <a:fillRect r="-6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72693" y="1216315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693" y="1216315"/>
                <a:ext cx="572877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51634" y="3305060"/>
                <a:ext cx="716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𝑝𝐹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1634" y="3305060"/>
                <a:ext cx="71609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5326655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How do we find the </a:t>
            </a:r>
            <a:r>
              <a:rPr lang="en-US" b="1" dirty="0" smtClean="0"/>
              <a:t>Rise Time</a:t>
            </a:r>
            <a:r>
              <a:rPr lang="en-US" dirty="0" smtClean="0"/>
              <a:t>?</a:t>
            </a:r>
            <a:endParaRPr lang="en-US" i="1" dirty="0">
              <a:latin typeface="Cambria Math"/>
            </a:endParaRPr>
          </a:p>
          <a:p>
            <a:r>
              <a:rPr lang="en-US" dirty="0" smtClean="0"/>
              <a:t>Have to replace by new equivalent circuit where:</a:t>
            </a:r>
          </a:p>
          <a:p>
            <a:pPr lvl="1"/>
            <a:r>
              <a:rPr lang="en-US" dirty="0" smtClean="0"/>
              <a:t>Capacitor is initially discharged (0.476 V)</a:t>
            </a:r>
          </a:p>
          <a:p>
            <a:pPr lvl="1"/>
            <a:r>
              <a:rPr lang="en-US" dirty="0" smtClean="0"/>
              <a:t>Switch is open</a:t>
            </a:r>
          </a:p>
          <a:p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09279" y="5133860"/>
                <a:ext cx="249319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279" y="5133860"/>
                <a:ext cx="2493198" cy="138499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30621" y="3980680"/>
                <a:ext cx="716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𝑝𝐹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621" y="3980680"/>
                <a:ext cx="716096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109077" y="3978519"/>
                <a:ext cx="9156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077" y="3978519"/>
                <a:ext cx="915635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877118" y="2521953"/>
                <a:ext cx="11567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118" y="2521953"/>
                <a:ext cx="1156771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90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HW7 due tomorrow</a:t>
            </a:r>
          </a:p>
          <a:p>
            <a:r>
              <a:rPr lang="en-US" dirty="0" smtClean="0"/>
              <a:t>HW8 will be due </a:t>
            </a:r>
            <a:r>
              <a:rPr lang="en-US" dirty="0"/>
              <a:t> </a:t>
            </a:r>
            <a:r>
              <a:rPr lang="en-US" dirty="0" smtClean="0"/>
              <a:t>Friday</a:t>
            </a:r>
          </a:p>
          <a:p>
            <a:r>
              <a:rPr lang="en-US" dirty="0" smtClean="0"/>
              <a:t>Mini-midterm 3 next Wednesday</a:t>
            </a:r>
          </a:p>
          <a:p>
            <a:pPr lvl="1"/>
            <a:r>
              <a:rPr lang="en-US" dirty="0" smtClean="0"/>
              <a:t>80/160 points will be a take-home set of design problems which will utilize techniques we’ve covered in class</a:t>
            </a:r>
          </a:p>
          <a:p>
            <a:pPr lvl="2"/>
            <a:r>
              <a:rPr lang="en-US" dirty="0" smtClean="0"/>
              <a:t>Handed out Friday</a:t>
            </a:r>
          </a:p>
          <a:p>
            <a:pPr lvl="2"/>
            <a:r>
              <a:rPr lang="en-US" dirty="0" smtClean="0"/>
              <a:t>Due next Wednesday</a:t>
            </a:r>
          </a:p>
          <a:p>
            <a:pPr lvl="1"/>
            <a:r>
              <a:rPr lang="en-US" dirty="0" smtClean="0"/>
              <a:t>Other 80/160 will be an in class midterm covering HW7 and HW8</a:t>
            </a:r>
          </a:p>
          <a:p>
            <a:r>
              <a:rPr lang="en-US" dirty="0" smtClean="0"/>
              <a:t>Final will include Friday and Monday lecture</a:t>
            </a:r>
          </a:p>
          <a:p>
            <a:pPr lvl="1"/>
            <a:r>
              <a:rPr lang="en-US" dirty="0" smtClean="0"/>
              <a:t>Design problems will provide practice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033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957" y="1297335"/>
            <a:ext cx="275272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Analysis of the SRC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60279" y="2192901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9</m:t>
                      </m:r>
                      <m:r>
                        <a:rPr lang="en-US" b="0" i="1" smtClean="0">
                          <a:latin typeface="Cambria Math"/>
                        </a:rPr>
                        <m:t>.5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279" y="2192901"/>
                <a:ext cx="572877" cy="523220"/>
              </a:xfrm>
              <a:prstGeom prst="rect">
                <a:avLst/>
              </a:prstGeom>
              <a:blipFill rotWithShape="1">
                <a:blip r:embed="rId4"/>
                <a:stretch>
                  <a:fillRect r="-6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72693" y="1216315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693" y="1216315"/>
                <a:ext cx="572877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51634" y="3305060"/>
                <a:ext cx="716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𝑝𝐹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1634" y="3305060"/>
                <a:ext cx="71609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5326655" cy="5943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How do we find the </a:t>
                </a:r>
                <a:r>
                  <a:rPr lang="en-US" b="1" dirty="0" smtClean="0"/>
                  <a:t>Rise Time</a:t>
                </a:r>
                <a:r>
                  <a:rPr lang="en-US" dirty="0" smtClean="0"/>
                  <a:t>?</a:t>
                </a:r>
                <a:endParaRPr lang="en-US" i="1" dirty="0">
                  <a:latin typeface="Cambria Math"/>
                </a:endParaRPr>
              </a:p>
              <a:p>
                <a:r>
                  <a:rPr lang="en-US" dirty="0" smtClean="0"/>
                  <a:t>Have to replace by new equivalent circuit where:</a:t>
                </a:r>
              </a:p>
              <a:p>
                <a:pPr lvl="1"/>
                <a:r>
                  <a:rPr lang="en-US" dirty="0" smtClean="0"/>
                  <a:t>Capacitor is initially discharged (0.476 V)</a:t>
                </a:r>
              </a:p>
              <a:p>
                <a:pPr lvl="1"/>
                <a:r>
                  <a:rPr lang="en-US" dirty="0" smtClean="0"/>
                  <a:t>Switch is open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0.476−5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</a:rPr>
                          <m:t>𝜏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+5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𝜏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×9500≈10</m:t>
                    </m:r>
                    <m:r>
                      <a:rPr lang="en-US" b="0" i="1" smtClean="0">
                        <a:latin typeface="Cambria Math"/>
                      </a:rPr>
                      <m:t>𝑛𝑠</m:t>
                    </m:r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5326655" cy="5943600"/>
              </a:xfrm>
              <a:blipFill rotWithShape="1">
                <a:blip r:embed="rId7"/>
                <a:stretch>
                  <a:fillRect l="-2517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09279" y="5133860"/>
                <a:ext cx="249319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279" y="5133860"/>
                <a:ext cx="2493198" cy="138499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30621" y="3980680"/>
                <a:ext cx="716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𝑝𝐹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621" y="3980680"/>
                <a:ext cx="716096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877118" y="2521953"/>
                <a:ext cx="11567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118" y="2521953"/>
                <a:ext cx="1156771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621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957" y="1297335"/>
            <a:ext cx="275272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Analysis of the SRC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60279" y="2192901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9</m:t>
                      </m:r>
                      <m:r>
                        <a:rPr lang="en-US" b="0" i="1" smtClean="0">
                          <a:latin typeface="Cambria Math"/>
                        </a:rPr>
                        <m:t>.5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279" y="2192901"/>
                <a:ext cx="572877" cy="523220"/>
              </a:xfrm>
              <a:prstGeom prst="rect">
                <a:avLst/>
              </a:prstGeom>
              <a:blipFill rotWithShape="1">
                <a:blip r:embed="rId4"/>
                <a:stretch>
                  <a:fillRect r="-6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72693" y="1216315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693" y="1216315"/>
                <a:ext cx="572877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51634" y="3305060"/>
                <a:ext cx="716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𝑝𝐹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1634" y="3305060"/>
                <a:ext cx="71609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5431469" cy="59436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0.476−5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</a:rPr>
                          <m:t>𝜏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+5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𝜏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−12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×9500≈10</m:t>
                      </m:r>
                      <m:r>
                        <a:rPr lang="en-US" b="0" i="1" smtClean="0">
                          <a:latin typeface="Cambria Math"/>
                        </a:rPr>
                        <m:t>𝑛𝑠</m:t>
                      </m:r>
                    </m:oMath>
                  </m:oMathPara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0.476−5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𝑟𝑖𝑠𝑒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/</m:t>
                        </m:r>
                        <m:r>
                          <a:rPr lang="en-US" i="1">
                            <a:latin typeface="Cambria Math"/>
                          </a:rPr>
                          <m:t>𝜏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+5</m:t>
                    </m:r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1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𝜏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.884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𝑟𝑖𝑠𝑒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𝑟𝑖𝑠𝑒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=1.2</m:t>
                    </m:r>
                    <m:r>
                      <a:rPr lang="en-US" b="0" i="1" smtClean="0">
                        <a:latin typeface="Cambria Math"/>
                      </a:rPr>
                      <m:t>𝑛𝑠</m:t>
                    </m:r>
                  </m:oMath>
                </a14:m>
                <a:endParaRPr lang="en-US" dirty="0"/>
              </a:p>
              <a:p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5431469" cy="5943600"/>
              </a:xfr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09279" y="5133860"/>
                <a:ext cx="249319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279" y="5133860"/>
                <a:ext cx="2493198" cy="138499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30621" y="3980680"/>
                <a:ext cx="716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𝑝𝐹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621" y="3980680"/>
                <a:ext cx="716096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877118" y="2521953"/>
                <a:ext cx="11567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118" y="2521953"/>
                <a:ext cx="1156771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7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957" y="1297335"/>
            <a:ext cx="275272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Analysis of the SRC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60279" y="2192901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9</m:t>
                      </m:r>
                      <m:r>
                        <a:rPr lang="en-US" b="0" i="1" smtClean="0">
                          <a:latin typeface="Cambria Math"/>
                        </a:rPr>
                        <m:t>.5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279" y="2192901"/>
                <a:ext cx="572877" cy="523220"/>
              </a:xfrm>
              <a:prstGeom prst="rect">
                <a:avLst/>
              </a:prstGeom>
              <a:blipFill rotWithShape="1">
                <a:blip r:embed="rId4"/>
                <a:stretch>
                  <a:fillRect r="-6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72693" y="1216315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693" y="1216315"/>
                <a:ext cx="572877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51634" y="3305060"/>
                <a:ext cx="716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𝑝𝐹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1634" y="3305060"/>
                <a:ext cx="71609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5326655" cy="59436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0.476−5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</a:rPr>
                          <m:t>𝜏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+5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𝜏</m:t>
                    </m:r>
                    <m:r>
                      <a:rPr lang="en-US" b="0" i="1" smtClean="0">
                        <a:latin typeface="Cambria Math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𝑟𝑖𝑠𝑒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=1.2</m:t>
                    </m:r>
                    <m:r>
                      <a:rPr lang="en-US" b="0" i="1" smtClean="0">
                        <a:latin typeface="Cambria Math"/>
                      </a:rPr>
                      <m:t>𝑛𝑠</m:t>
                    </m:r>
                  </m:oMath>
                </a14:m>
                <a:endParaRPr lang="en-US" dirty="0"/>
              </a:p>
              <a:p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5326655" cy="5943600"/>
              </a:xfr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09279" y="5133860"/>
                <a:ext cx="249319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279" y="5133860"/>
                <a:ext cx="2493198" cy="138499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30621" y="3980680"/>
                <a:ext cx="716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𝑝𝐹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621" y="3980680"/>
                <a:ext cx="716096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877118" y="2521953"/>
                <a:ext cx="11567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118" y="2521953"/>
                <a:ext cx="1156771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58" name="Picture 2" descr="C:\data\work\teaching\ee40\Summer 2010 EE40 Lectures\lec15\risetim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60" y="2762733"/>
            <a:ext cx="5008161" cy="375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23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Propagation Delay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Rise and Fall Time are also called “Propagation Delays”</a:t>
                </a:r>
              </a:p>
              <a:p>
                <a:endParaRPr lang="en-US" b="0" i="1" dirty="0">
                  <a:latin typeface="Cambria Math"/>
                </a:endParaRPr>
              </a:p>
              <a:p>
                <a:endParaRPr lang="en-US" i="1" dirty="0" smtClean="0">
                  <a:latin typeface="Cambria Math"/>
                </a:endParaRPr>
              </a:p>
              <a:p>
                <a:endParaRPr lang="en-US" i="1" dirty="0" smtClean="0">
                  <a:latin typeface="Cambria Math"/>
                </a:endParaRPr>
              </a:p>
              <a:p>
                <a:endParaRPr lang="en-US" b="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Gives “delay time” between when the logical input changes and the logical output changes</a:t>
                </a:r>
              </a:p>
              <a:p>
                <a:r>
                  <a:rPr lang="en-US" dirty="0" smtClean="0"/>
                  <a:t>Book calls them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𝑝𝑑</m:t>
                        </m:r>
                        <m:r>
                          <a:rPr lang="en-US" b="0" i="1" smtClean="0">
                            <a:latin typeface="Cambria Math"/>
                          </a:rPr>
                          <m:t>,1→0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Cambria Math"/>
                  </a:rPr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𝑝𝑑</m:t>
                        </m:r>
                        <m:r>
                          <a:rPr lang="en-US" b="0" i="1" smtClean="0">
                            <a:latin typeface="Cambria Math"/>
                          </a:rPr>
                          <m:t>,0→1</m:t>
                        </m:r>
                      </m:sub>
                    </m:sSub>
                  </m:oMath>
                </a14:m>
                <a:endParaRPr 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435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:\data\work\teaching\ee40\Summer 2010 EE40 Lectures\lec15\fallti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63" y="2060153"/>
            <a:ext cx="3051571" cy="228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ata\work\teaching\ee40\Summer 2010 EE40 Lectures\lec15\risetim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44" y="2060153"/>
            <a:ext cx="3256818" cy="244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23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 of Where We Started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293" y="1477925"/>
            <a:ext cx="3141317" cy="266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55854" y="2040501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9</m:t>
                      </m:r>
                      <m:r>
                        <a:rPr lang="en-US" b="0" i="1" smtClean="0">
                          <a:latin typeface="Cambria Math"/>
                        </a:rPr>
                        <m:t>.5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854" y="2040501"/>
                <a:ext cx="572877" cy="523220"/>
              </a:xfrm>
              <a:prstGeom prst="rect">
                <a:avLst/>
              </a:prstGeom>
              <a:blipFill rotWithShape="1">
                <a:blip r:embed="rId3"/>
                <a:stretch>
                  <a:fillRect r="-70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54850" y="1965300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850" y="1965300"/>
                <a:ext cx="572877" cy="523220"/>
              </a:xfrm>
              <a:prstGeom prst="rect">
                <a:avLst/>
              </a:prstGeom>
              <a:blipFill rotWithShape="1">
                <a:blip r:embed="rId4"/>
                <a:stretch>
                  <a:fillRect r="-5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15938" y="1454056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938" y="1454056"/>
                <a:ext cx="572877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54849" y="1442080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849" y="1442080"/>
                <a:ext cx="572877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729" y="1268605"/>
            <a:ext cx="23907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60279" y="2245191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9</m:t>
                      </m:r>
                      <m:r>
                        <a:rPr lang="en-US" b="0" i="1" smtClean="0">
                          <a:latin typeface="Cambria Math"/>
                        </a:rPr>
                        <m:t>.5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279" y="2245191"/>
                <a:ext cx="572877" cy="523220"/>
              </a:xfrm>
              <a:prstGeom prst="rect">
                <a:avLst/>
              </a:prstGeom>
              <a:blipFill rotWithShape="1">
                <a:blip r:embed="rId8"/>
                <a:stretch>
                  <a:fillRect r="-6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72693" y="1268605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693" y="1268605"/>
                <a:ext cx="572877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251634" y="3357350"/>
                <a:ext cx="716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𝑝𝐹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1634" y="3357350"/>
                <a:ext cx="716096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877118" y="2574243"/>
                <a:ext cx="11567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118" y="2574243"/>
                <a:ext cx="1156771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utoShape 3"/>
          <p:cNvSpPr>
            <a:spLocks noChangeArrowheads="1"/>
          </p:cNvSpPr>
          <p:nvPr/>
        </p:nvSpPr>
        <p:spPr bwMode="auto">
          <a:xfrm rot="5400000">
            <a:off x="1422400" y="5582763"/>
            <a:ext cx="758825" cy="682625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4"/>
          <p:cNvSpPr>
            <a:spLocks noChangeArrowheads="1"/>
          </p:cNvSpPr>
          <p:nvPr/>
        </p:nvSpPr>
        <p:spPr bwMode="auto">
          <a:xfrm>
            <a:off x="2143125" y="5847875"/>
            <a:ext cx="150813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2304955" y="5923048"/>
            <a:ext cx="6080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852488" y="5924075"/>
            <a:ext cx="6080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3802467" y="5253813"/>
            <a:ext cx="9428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rial" charset="0"/>
              </a:rPr>
              <a:t>OUT</a:t>
            </a:r>
            <a:endParaRPr lang="en-US" b="1" dirty="0">
              <a:latin typeface="Arial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73075" y="5695475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A</a:t>
            </a: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 rot="5400000">
            <a:off x="2895428" y="5593648"/>
            <a:ext cx="758825" cy="682625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3616153" y="5858760"/>
            <a:ext cx="150813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>
            <a:off x="3777983" y="5933933"/>
            <a:ext cx="6080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2304955" y="5326231"/>
            <a:ext cx="6639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rial" charset="0"/>
              </a:rPr>
              <a:t>G1</a:t>
            </a:r>
            <a:endParaRPr lang="en-US" b="1" dirty="0"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3074" y="936434"/>
            <a:ext cx="45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Wanted to study gate delay of: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527979" y="867538"/>
            <a:ext cx="45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 used SRC model: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73075" y="4730593"/>
            <a:ext cx="45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implements: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120357" y="5912337"/>
            <a:ext cx="45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Giving delay of LEFT gate!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26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 animBg="1"/>
      <p:bldP spid="21" grpId="0" animBg="1"/>
      <p:bldP spid="22" grpId="0" animBg="1"/>
      <p:bldP spid="26" grpId="0"/>
      <p:bldP spid="29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Propagation Delays</a:t>
            </a:r>
            <a:endParaRPr lang="en-US" dirty="0"/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 rot="5400000">
            <a:off x="3754712" y="5038873"/>
            <a:ext cx="758825" cy="682625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4"/>
          <p:cNvSpPr>
            <a:spLocks noChangeArrowheads="1"/>
          </p:cNvSpPr>
          <p:nvPr/>
        </p:nvSpPr>
        <p:spPr bwMode="auto">
          <a:xfrm>
            <a:off x="4475437" y="5303985"/>
            <a:ext cx="150813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4637267" y="5379158"/>
            <a:ext cx="6080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3184800" y="5380185"/>
            <a:ext cx="6080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134779" y="5497988"/>
            <a:ext cx="9428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rial" charset="0"/>
              </a:rPr>
              <a:t>OUT</a:t>
            </a:r>
            <a:endParaRPr lang="en-US" b="1" dirty="0">
              <a:latin typeface="Arial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3102621" y="5456385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A</a:t>
            </a: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 rot="5400000">
            <a:off x="5227740" y="5049758"/>
            <a:ext cx="758825" cy="682625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5948465" y="5314870"/>
            <a:ext cx="150813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>
            <a:off x="6110295" y="5390043"/>
            <a:ext cx="6080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4581315" y="5416050"/>
            <a:ext cx="6639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rial" charset="0"/>
              </a:rPr>
              <a:t>G1</a:t>
            </a:r>
            <a:endParaRPr lang="en-US" b="1" dirty="0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9120" y="848297"/>
                <a:ext cx="8334260" cy="360251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In general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𝑝𝑑</m:t>
                        </m:r>
                        <m:r>
                          <a:rPr lang="en-US" i="1">
                            <a:latin typeface="Cambria Math"/>
                          </a:rPr>
                          <m:t>,0→1</m:t>
                        </m:r>
                      </m:sub>
                    </m:sSub>
                  </m:oMath>
                </a14:m>
                <a:r>
                  <a:rPr lang="en-US" b="0" dirty="0" smtClean="0"/>
                  <a:t> is not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𝑝𝑑</m:t>
                        </m:r>
                        <m:r>
                          <a:rPr lang="en-US" i="1">
                            <a:latin typeface="Cambria Math"/>
                          </a:rPr>
                          <m:t>,1→0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r>
                  <a:rPr lang="en-US" dirty="0" smtClean="0"/>
                  <a:t>Thus, we usually just take the </a:t>
                </a:r>
                <a:r>
                  <a:rPr lang="en-US" b="1" dirty="0"/>
                  <a:t>maximum</a:t>
                </a:r>
                <a:r>
                  <a:rPr lang="en-US" dirty="0"/>
                  <a:t> </a:t>
                </a:r>
                <a:r>
                  <a:rPr lang="en-US" dirty="0" smtClean="0"/>
                  <a:t>and call that the </a:t>
                </a:r>
                <a:r>
                  <a:rPr lang="en-US" b="1" dirty="0" smtClean="0"/>
                  <a:t>propagation delay of the gate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𝑝𝑑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=2.2</m:t>
                    </m:r>
                    <m:r>
                      <a:rPr lang="en-US" b="0" i="1" smtClean="0">
                        <a:latin typeface="Cambria Math"/>
                      </a:rPr>
                      <m:t>𝑛𝑠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Means that no matter what input you give the gate, output will be correct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2.2</m:t>
                    </m:r>
                    <m:r>
                      <a:rPr lang="en-US" b="0" i="1" smtClean="0">
                        <a:latin typeface="Cambria Math"/>
                      </a:rPr>
                      <m:t>𝑛𝑠</m:t>
                    </m:r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9120" y="848297"/>
                <a:ext cx="8334260" cy="3602517"/>
              </a:xfrm>
              <a:blipFill rotWithShape="1">
                <a:blip r:embed="rId2"/>
                <a:stretch>
                  <a:fillRect l="-1609" t="-3553" r="-1756" b="-5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66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Propagation Delay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our analysis still correct if we add more output gates?</a:t>
            </a:r>
          </a:p>
          <a:p>
            <a:r>
              <a:rPr lang="en-US" dirty="0" smtClean="0"/>
              <a:t>No, gate capacitance increases! Takes 3 times as long.</a:t>
            </a:r>
            <a:endParaRPr lang="en-US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 rot="5400000">
            <a:off x="3830118" y="3998657"/>
            <a:ext cx="758825" cy="682625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550843" y="4263769"/>
            <a:ext cx="150813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712673" y="4338942"/>
            <a:ext cx="6080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3260206" y="4339969"/>
            <a:ext cx="6080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143660" y="4457772"/>
            <a:ext cx="1075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rial" charset="0"/>
              </a:rPr>
              <a:t>OUT</a:t>
            </a:r>
            <a:r>
              <a:rPr lang="en-US" b="1" baseline="-25000" dirty="0" smtClean="0">
                <a:latin typeface="Arial" charset="0"/>
              </a:rPr>
              <a:t>2</a:t>
            </a:r>
            <a:endParaRPr lang="en-US" b="1" dirty="0">
              <a:latin typeface="Arial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78027" y="4416169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A</a:t>
            </a: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 rot="5400000">
            <a:off x="5303146" y="4009542"/>
            <a:ext cx="758825" cy="682625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6023871" y="4274654"/>
            <a:ext cx="150813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6185701" y="4349827"/>
            <a:ext cx="6080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294267" y="4633992"/>
            <a:ext cx="6639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rial" charset="0"/>
              </a:rPr>
              <a:t>G1</a:t>
            </a:r>
            <a:endParaRPr lang="en-US" b="1" dirty="0">
              <a:latin typeface="Arial" charset="0"/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V="1">
            <a:off x="4988703" y="3048001"/>
            <a:ext cx="0" cy="129203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123099" y="3155946"/>
            <a:ext cx="1075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rial" charset="0"/>
              </a:rPr>
              <a:t>OUT</a:t>
            </a:r>
            <a:r>
              <a:rPr lang="en-US" b="1" baseline="-25000" dirty="0">
                <a:latin typeface="Arial" charset="0"/>
              </a:rPr>
              <a:t>1</a:t>
            </a:r>
            <a:endParaRPr lang="en-US" b="1" dirty="0">
              <a:latin typeface="Arial" charset="0"/>
            </a:endParaRP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 rot="5400000">
            <a:off x="5282585" y="2707716"/>
            <a:ext cx="758825" cy="682625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4"/>
          <p:cNvSpPr>
            <a:spLocks noChangeArrowheads="1"/>
          </p:cNvSpPr>
          <p:nvPr/>
        </p:nvSpPr>
        <p:spPr bwMode="auto">
          <a:xfrm>
            <a:off x="6003310" y="2972828"/>
            <a:ext cx="150813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6165140" y="3048001"/>
            <a:ext cx="6080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6198505" y="5754090"/>
            <a:ext cx="1075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rial" charset="0"/>
              </a:rPr>
              <a:t>OUT</a:t>
            </a:r>
            <a:r>
              <a:rPr lang="en-US" b="1" baseline="-25000" dirty="0" smtClean="0">
                <a:latin typeface="Arial" charset="0"/>
              </a:rPr>
              <a:t>3</a:t>
            </a:r>
            <a:endParaRPr lang="en-US" b="1" dirty="0">
              <a:latin typeface="Arial" charset="0"/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 rot="5400000">
            <a:off x="5357991" y="5305860"/>
            <a:ext cx="758825" cy="682625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6078716" y="5570972"/>
            <a:ext cx="150813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>
            <a:off x="6240546" y="5646145"/>
            <a:ext cx="6080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 flipV="1">
            <a:off x="4987508" y="4274785"/>
            <a:ext cx="0" cy="13713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5005662" y="3065554"/>
            <a:ext cx="30400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>
            <a:off x="4987507" y="5648201"/>
            <a:ext cx="3992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02389" y="5646145"/>
                <a:ext cx="34443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𝜏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0.884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𝑟𝑖𝑠𝑒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89" y="5646145"/>
                <a:ext cx="344434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725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285" y="1807441"/>
            <a:ext cx="1807967" cy="232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635" y="1807441"/>
            <a:ext cx="1724527" cy="217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in the SRC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Static power</a:t>
            </a:r>
            <a:r>
              <a:rPr lang="en-US" dirty="0" smtClean="0"/>
              <a:t> in the SRC Model is exactly as SR Model, compare: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We’re also interested in the </a:t>
            </a:r>
            <a:r>
              <a:rPr lang="en-US" b="1" dirty="0" smtClean="0"/>
              <a:t>dynamic power</a:t>
            </a:r>
            <a:r>
              <a:rPr lang="en-US" dirty="0" smtClean="0"/>
              <a:t> while capacitance is charging</a:t>
            </a:r>
          </a:p>
          <a:p>
            <a:r>
              <a:rPr lang="en-US" dirty="0" smtClean="0"/>
              <a:t>Algebra is a bit involved. We’ll outline the concept. Book has a very thorough treatment in sections 11.1 through 11.3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489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Power in NMOS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our inverter is going from </a:t>
            </a:r>
            <a:r>
              <a:rPr lang="en-US" b="1" dirty="0" smtClean="0"/>
              <a:t>low to high</a:t>
            </a:r>
            <a:r>
              <a:rPr lang="en-US" dirty="0" smtClean="0"/>
              <a:t>, we have the circuit on the left:</a:t>
            </a:r>
          </a:p>
          <a:p>
            <a:r>
              <a:rPr lang="en-US" dirty="0" smtClean="0"/>
              <a:t>In general, looks like circuit on the right: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86" y="2603662"/>
            <a:ext cx="275272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82408" y="3499228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9</m:t>
                      </m:r>
                      <m:r>
                        <a:rPr lang="en-US" b="0" i="1" smtClean="0">
                          <a:latin typeface="Cambria Math"/>
                        </a:rPr>
                        <m:t>.5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08" y="3499228"/>
                <a:ext cx="572877" cy="523220"/>
              </a:xfrm>
              <a:prstGeom prst="rect">
                <a:avLst/>
              </a:prstGeom>
              <a:blipFill rotWithShape="1">
                <a:blip r:embed="rId3"/>
                <a:stretch>
                  <a:fillRect r="-6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94822" y="2522642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822" y="2522642"/>
                <a:ext cx="57287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73763" y="4611387"/>
                <a:ext cx="716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𝑝𝐹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763" y="4611387"/>
                <a:ext cx="71609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2750" y="5287007"/>
                <a:ext cx="716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𝑝𝐹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50" y="5287007"/>
                <a:ext cx="71609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99247" y="3828280"/>
                <a:ext cx="11567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247" y="3828280"/>
                <a:ext cx="1156771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227" y="3500742"/>
            <a:ext cx="34194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21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Power in NMOS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our inverter is going from </a:t>
            </a:r>
            <a:r>
              <a:rPr lang="en-US" b="1" dirty="0" smtClean="0"/>
              <a:t>high to low</a:t>
            </a:r>
            <a:r>
              <a:rPr lang="en-US" dirty="0" smtClean="0"/>
              <a:t>, we have the circuit on the left:</a:t>
            </a:r>
          </a:p>
          <a:p>
            <a:r>
              <a:rPr lang="en-US" dirty="0" smtClean="0"/>
              <a:t>In general, looks like circuit on the right: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65" y="2737012"/>
            <a:ext cx="275272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36587" y="3713598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9</m:t>
                      </m:r>
                      <m:r>
                        <a:rPr lang="en-US" b="0" i="1" smtClean="0">
                          <a:latin typeface="Cambria Math"/>
                        </a:rPr>
                        <m:t>.5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587" y="3713598"/>
                <a:ext cx="572877" cy="523220"/>
              </a:xfrm>
              <a:prstGeom prst="rect">
                <a:avLst/>
              </a:prstGeom>
              <a:blipFill rotWithShape="1">
                <a:blip r:embed="rId3"/>
                <a:stretch>
                  <a:fillRect r="-6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49001" y="2737012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001" y="2737012"/>
                <a:ext cx="57287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27942" y="4825757"/>
                <a:ext cx="716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𝑝𝐹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942" y="4825757"/>
                <a:ext cx="71609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6929" y="5501377"/>
                <a:ext cx="716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𝑝𝐹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29" y="5501377"/>
                <a:ext cx="71609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085385" y="5499216"/>
                <a:ext cx="9156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385" y="5499216"/>
                <a:ext cx="915635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853426" y="4042650"/>
                <a:ext cx="11567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426" y="4042650"/>
                <a:ext cx="1156771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940" y="3192231"/>
            <a:ext cx="4427059" cy="208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57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filter lab and Booster lab due this week</a:t>
            </a:r>
          </a:p>
          <a:p>
            <a:pPr lvl="1"/>
            <a:r>
              <a:rPr lang="en-US" dirty="0" smtClean="0"/>
              <a:t>For Booster lab, ignore circuit simulation, though it may be instructive to try the </a:t>
            </a:r>
            <a:r>
              <a:rPr lang="en-US" dirty="0" err="1" smtClean="0"/>
              <a:t>Falstad</a:t>
            </a:r>
            <a:r>
              <a:rPr lang="en-US" dirty="0" smtClean="0"/>
              <a:t> simulator</a:t>
            </a:r>
          </a:p>
          <a:p>
            <a:r>
              <a:rPr lang="en-US" dirty="0" smtClean="0"/>
              <a:t>Project 2 due next Wednesday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2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Power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772" y="944638"/>
            <a:ext cx="34194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149" y="3842226"/>
            <a:ext cx="4427059" cy="208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99531" y="2232391"/>
                <a:ext cx="19279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531" y="2232391"/>
                <a:ext cx="192795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24109" y="5271139"/>
                <a:ext cx="19279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109" y="5271139"/>
                <a:ext cx="192795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199" y="914400"/>
            <a:ext cx="4302949" cy="5521325"/>
          </a:xfrm>
        </p:spPr>
        <p:txBody>
          <a:bodyPr>
            <a:normAutofit/>
          </a:bodyPr>
          <a:lstStyle/>
          <a:p>
            <a:r>
              <a:rPr lang="en-US" b="0" dirty="0" smtClean="0"/>
              <a:t>Worst case is that inverter is driven by a sequence of 1s and 0s</a:t>
            </a:r>
          </a:p>
          <a:p>
            <a:pPr lvl="1"/>
            <a:r>
              <a:rPr lang="en-US" dirty="0" smtClean="0"/>
              <a:t>Circuit constantly switching behavior</a:t>
            </a:r>
          </a:p>
          <a:p>
            <a:pPr lvl="1"/>
            <a:r>
              <a:rPr lang="en-US" b="0" dirty="0" smtClean="0"/>
              <a:t>Gate capacitor constantly charging and discharging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812788" y="5945450"/>
                <a:ext cx="5374420" cy="7580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Discharges down towards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Calibri" pitchFamily="34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Calibri" pitchFamily="34" charset="0"/>
                          </a:rPr>
                          <m:t>𝑠</m:t>
                        </m:r>
                      </m:sub>
                    </m:sSub>
                    <m:f>
                      <m:fPr>
                        <m:ctrlPr>
                          <a:rPr lang="en-US" b="0" i="1" smtClean="0">
                            <a:latin typeface="Cambria Math"/>
                            <a:cs typeface="Calibri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Calibri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Calibri" pitchFamily="34" charset="0"/>
                              </a:rPr>
                              <m:t>𝑂𝑁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Calibri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Calibri" pitchFamily="34" charset="0"/>
                              </a:rPr>
                              <m:t>𝑂𝑁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cs typeface="Calibri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Calibri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Calibri" pitchFamily="34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</m:oMath>
                </a14:m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788" y="5945450"/>
                <a:ext cx="5374420" cy="758028"/>
              </a:xfrm>
              <a:prstGeom prst="rect">
                <a:avLst/>
              </a:prstGeom>
              <a:blipFill rotWithShape="1">
                <a:blip r:embed="rId6"/>
                <a:stretch>
                  <a:fillRect l="-2268" b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153772" y="2992513"/>
                <a:ext cx="344889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Calibri" pitchFamily="34" charset="0"/>
                    <a:cs typeface="Calibri" pitchFamily="34" charset="0"/>
                  </a:rPr>
                  <a:t>Charges up towards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772" y="2992513"/>
                <a:ext cx="3448893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3534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476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Setup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772" y="944638"/>
            <a:ext cx="34194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149" y="3842226"/>
            <a:ext cx="4427059" cy="208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99531" y="2232391"/>
                <a:ext cx="19279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531" y="2232391"/>
                <a:ext cx="192795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24109" y="5271139"/>
                <a:ext cx="19279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109" y="5271139"/>
                <a:ext cx="192795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914400"/>
                <a:ext cx="4302949" cy="552132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dirty="0" smtClean="0"/>
                  <a:t> is</a:t>
                </a:r>
              </a:p>
              <a:p>
                <a:pPr lvl="1"/>
                <a:r>
                  <a:rPr lang="en-US" dirty="0" smtClean="0"/>
                  <a:t>0 for some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lvl="2"/>
                <a:r>
                  <a:rPr lang="en-US" dirty="0" smtClean="0"/>
                  <a:t>Dissipates some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1 for some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lvl="2"/>
                <a:r>
                  <a:rPr lang="en-US" dirty="0" smtClean="0"/>
                  <a:t>Dissipates some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b="0" dirty="0" smtClean="0"/>
              </a:p>
              <a:p>
                <a:r>
                  <a:rPr lang="en-US" dirty="0" smtClean="0"/>
                  <a:t>See 11.1 through 11.3 for derivation</a:t>
                </a:r>
                <a:endParaRPr lang="en-US" b="0" dirty="0" smtClean="0"/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914400"/>
                <a:ext cx="4302949" cy="5521325"/>
              </a:xfrm>
              <a:blipFill rotWithShape="1">
                <a:blip r:embed="rId6"/>
                <a:stretch>
                  <a:fillRect l="-3116" t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812788" y="5945450"/>
                <a:ext cx="5374420" cy="7580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Discharges down towards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Calibri" pitchFamily="34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Calibri" pitchFamily="34" charset="0"/>
                          </a:rPr>
                          <m:t>𝑠</m:t>
                        </m:r>
                      </m:sub>
                    </m:sSub>
                    <m:f>
                      <m:fPr>
                        <m:ctrlPr>
                          <a:rPr lang="en-US" b="0" i="1" smtClean="0">
                            <a:latin typeface="Cambria Math"/>
                            <a:cs typeface="Calibri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Calibri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Calibri" pitchFamily="34" charset="0"/>
                              </a:rPr>
                              <m:t>𝑂𝑁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Calibri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Calibri" pitchFamily="34" charset="0"/>
                              </a:rPr>
                              <m:t>𝑂𝑁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cs typeface="Calibri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Calibri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Calibri" pitchFamily="34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</m:oMath>
                </a14:m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788" y="5945450"/>
                <a:ext cx="5374420" cy="758028"/>
              </a:xfrm>
              <a:prstGeom prst="rect">
                <a:avLst/>
              </a:prstGeom>
              <a:blipFill rotWithShape="1">
                <a:blip r:embed="rId7"/>
                <a:stretch>
                  <a:fillRect l="-2268" b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153772" y="2992513"/>
                <a:ext cx="344889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Calibri" pitchFamily="34" charset="0"/>
                    <a:cs typeface="Calibri" pitchFamily="34" charset="0"/>
                  </a:rPr>
                  <a:t>Charges up towards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772" y="2992513"/>
                <a:ext cx="3448893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3534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135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</a:t>
            </a:r>
            <a:endParaRPr lang="en-US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6" y="1255925"/>
            <a:ext cx="44005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3" y="1403840"/>
            <a:ext cx="31146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6" y="3833617"/>
            <a:ext cx="3188236" cy="226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473" y="3686225"/>
            <a:ext cx="3265851" cy="241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3910988" y="4892027"/>
            <a:ext cx="1002535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804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Static Power Loss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Next we will talk about CMOS, which stands for Complementary MOS</a:t>
                </a:r>
              </a:p>
              <a:p>
                <a:r>
                  <a:rPr lang="en-US" dirty="0" smtClean="0"/>
                  <a:t>So far, all of our transistors have been NMOS transistors, where they are on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𝐺𝑆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Next, we will discuss a new type of FET transistor called a PMOS</a:t>
                </a:r>
              </a:p>
              <a:p>
                <a:r>
                  <a:rPr lang="en-US" dirty="0" smtClean="0"/>
                  <a:t>Only difference is that they will be on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𝐺𝑆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435" r="-3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16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462" y="3900143"/>
            <a:ext cx="1933575" cy="24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PMOS Transistor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6571561" cy="354743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Drawn with a bubble at the input:</a:t>
                </a:r>
              </a:p>
              <a:p>
                <a:r>
                  <a:rPr lang="en-US" dirty="0" smtClean="0"/>
                  <a:t>Usually drawn with source on top and drain on bottom (for reasons that will become clear)</a:t>
                </a:r>
              </a:p>
              <a:p>
                <a:r>
                  <a:rPr lang="en-US" dirty="0" smtClean="0"/>
                  <a:t>Just as before, have ON and OFF states, now on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𝐺𝑆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6571561" cy="3547431"/>
              </a:xfrm>
              <a:blipFill rotWithShape="1">
                <a:blip r:embed="rId4"/>
                <a:stretch>
                  <a:fillRect l="-2041" t="-3608" r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11" y="968853"/>
            <a:ext cx="1694934" cy="181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280" y="4064478"/>
            <a:ext cx="2581275" cy="2352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825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Anything logical we can do with NMOS…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…we can do with PMOS</a:t>
                </a:r>
              </a:p>
              <a:p>
                <a:r>
                  <a:rPr lang="en-US" dirty="0" smtClean="0"/>
                  <a:t>Example, we can build an inverter, try it for a minute or so on the worksheet using a PMOS, 5V source, ground, and resistor</a:t>
                </a:r>
              </a:p>
              <a:p>
                <a:r>
                  <a:rPr lang="en-US" dirty="0" smtClean="0"/>
                  <a:t>Assume input signal is 0V or 5V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=−1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6"/>
                <a:stretch>
                  <a:fillRect l="-1630" t="-1435" r="-2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381" y="4092685"/>
            <a:ext cx="1645093" cy="241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09437" y="4447824"/>
            <a:ext cx="705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90637" y="4971044"/>
            <a:ext cx="949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OUT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15993" y="5608820"/>
            <a:ext cx="949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R</a:t>
            </a:r>
            <a:r>
              <a:rPr lang="en-US" b="1" baseline="-25000" dirty="0" smtClean="0">
                <a:latin typeface="Calibri" pitchFamily="34" charset="0"/>
                <a:cs typeface="Calibri" pitchFamily="34" charset="0"/>
              </a:rPr>
              <a:t>L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68392" y="3831075"/>
            <a:ext cx="949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5V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14515" y="4867699"/>
            <a:ext cx="432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292477" y="4192079"/>
            <a:ext cx="432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92476" y="4867699"/>
            <a:ext cx="432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1186" y="5067754"/>
                <a:ext cx="287540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Here: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 acts as a </a:t>
                </a:r>
                <a:r>
                  <a:rPr lang="en-US" dirty="0" err="1" smtClean="0">
                    <a:latin typeface="Calibri" pitchFamily="34" charset="0"/>
                    <a:cs typeface="Calibri" pitchFamily="34" charset="0"/>
                  </a:rPr>
                  <a:t>pulldown</a:t>
                </a:r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 resistor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86" y="5067754"/>
                <a:ext cx="2875402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4449" t="-5732" r="-2331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7888076" y="6186030"/>
            <a:ext cx="1024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00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7" grpId="0"/>
      <p:bldP spid="15" grpId="0"/>
      <p:bldP spid="16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PMOS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could go through and repeat everything we did for NMOS, but it would be almost exactly the same thing</a:t>
            </a:r>
          </a:p>
          <a:p>
            <a:r>
              <a:rPr lang="en-US" dirty="0" smtClean="0"/>
              <a:t>Instead, we’re now going to use NMOS and PMOS together in a new clever 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2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CMOS Inverter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38397"/>
                <a:ext cx="4235986" cy="5551565"/>
              </a:xfrm>
            </p:spPr>
            <p:txBody>
              <a:bodyPr/>
              <a:lstStyle/>
              <a:p>
                <a:r>
                  <a:rPr lang="en-US" dirty="0" smtClean="0"/>
                  <a:t>Two complementary implementations of the same logic function</a:t>
                </a:r>
              </a:p>
              <a:p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𝐼𝑁</m:t>
                        </m:r>
                      </m:sub>
                    </m:sSub>
                  </m:oMath>
                </a14:m>
                <a:r>
                  <a:rPr lang="en-US" dirty="0" smtClean="0"/>
                  <a:t> is high:</a:t>
                </a:r>
              </a:p>
              <a:p>
                <a:pPr lvl="1"/>
                <a:r>
                  <a:rPr lang="en-US" dirty="0" smtClean="0"/>
                  <a:t>Path to ground is closed</a:t>
                </a:r>
              </a:p>
              <a:p>
                <a:pPr lvl="1"/>
                <a:r>
                  <a:rPr lang="en-US" dirty="0" smtClean="0"/>
                  <a:t>Path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 smtClean="0"/>
                  <a:t> is open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38397"/>
                <a:ext cx="4235986" cy="5551565"/>
              </a:xfrm>
              <a:blipFill rotWithShape="1">
                <a:blip r:embed="rId2"/>
                <a:stretch>
                  <a:fillRect l="-3165" t="-1427" r="-4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512" y="1291785"/>
            <a:ext cx="327660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41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CMOS Inverter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38397"/>
                <a:ext cx="4235986" cy="5551565"/>
              </a:xfrm>
            </p:spPr>
            <p:txBody>
              <a:bodyPr/>
              <a:lstStyle/>
              <a:p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𝐼𝑁</m:t>
                        </m:r>
                      </m:sub>
                    </m:sSub>
                  </m:oMath>
                </a14:m>
                <a:r>
                  <a:rPr lang="en-US" dirty="0" smtClean="0"/>
                  <a:t> is high:</a:t>
                </a:r>
              </a:p>
              <a:p>
                <a:pPr lvl="1"/>
                <a:r>
                  <a:rPr lang="en-US" dirty="0" smtClean="0"/>
                  <a:t>Path to ground is closed</a:t>
                </a:r>
              </a:p>
              <a:p>
                <a:pPr lvl="1"/>
                <a:r>
                  <a:rPr lang="en-US" dirty="0" smtClean="0"/>
                  <a:t>Path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 smtClean="0"/>
                  <a:t> is open</a:t>
                </a:r>
              </a:p>
              <a:p>
                <a:r>
                  <a:rPr lang="en-US" dirty="0" smtClean="0"/>
                  <a:t>Huge resistance on open PMOS acts as a pull-up resistor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38397"/>
                <a:ext cx="4235986" cy="5551565"/>
              </a:xfrm>
              <a:blipFill rotWithShape="1">
                <a:blip r:embed="rId2"/>
                <a:stretch>
                  <a:fillRect l="-3165" t="-1427" r="-3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378" y="1762757"/>
            <a:ext cx="1857375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16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CMOS Inverter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38397"/>
                <a:ext cx="4235986" cy="5551565"/>
              </a:xfrm>
            </p:spPr>
            <p:txBody>
              <a:bodyPr/>
              <a:lstStyle/>
              <a:p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𝐼𝑁</m:t>
                        </m:r>
                      </m:sub>
                    </m:sSub>
                  </m:oMath>
                </a14:m>
                <a:r>
                  <a:rPr lang="en-US" dirty="0" smtClean="0"/>
                  <a:t> is low:</a:t>
                </a:r>
              </a:p>
              <a:p>
                <a:pPr lvl="1"/>
                <a:r>
                  <a:rPr lang="en-US" dirty="0" smtClean="0"/>
                  <a:t>Path to ground is open</a:t>
                </a:r>
              </a:p>
              <a:p>
                <a:pPr lvl="1"/>
                <a:r>
                  <a:rPr lang="en-US" dirty="0" smtClean="0"/>
                  <a:t>Path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 smtClean="0"/>
                  <a:t> is closed</a:t>
                </a:r>
              </a:p>
              <a:p>
                <a:r>
                  <a:rPr lang="en-US" dirty="0" smtClean="0"/>
                  <a:t>Huge resistance on open NMOS acts as a pull-down resistor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38397"/>
                <a:ext cx="4235986" cy="5551565"/>
              </a:xfrm>
              <a:blipFill rotWithShape="1">
                <a:blip r:embed="rId2"/>
                <a:stretch>
                  <a:fillRect l="-3165" t="-1427" r="-4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883" y="1747321"/>
            <a:ext cx="1819275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27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ALL WORK MUST BE DONE COMPLETELY SOLO!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smtClean="0"/>
              <a:t>Maximum allowed time will be </a:t>
            </a:r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b="1" dirty="0" smtClean="0">
                <a:solidFill>
                  <a:srgbClr val="FF0000"/>
                </a:solidFill>
              </a:rPr>
              <a:t> hours</a:t>
            </a:r>
          </a:p>
          <a:p>
            <a:pPr lvl="1"/>
            <a:r>
              <a:rPr lang="en-US" dirty="0" smtClean="0"/>
              <a:t>Will be written so that it can be completed in approximately 2 hours</a:t>
            </a:r>
            <a:endParaRPr lang="en-US" dirty="0"/>
          </a:p>
          <a:p>
            <a:r>
              <a:rPr lang="en-US" dirty="0" smtClean="0"/>
              <a:t>Allowed resources:</a:t>
            </a:r>
          </a:p>
          <a:p>
            <a:pPr lvl="1"/>
            <a:r>
              <a:rPr lang="en-US" dirty="0" smtClean="0"/>
              <a:t>May use </a:t>
            </a:r>
            <a:r>
              <a:rPr lang="en-US" dirty="0"/>
              <a:t>any textbook </a:t>
            </a:r>
            <a:r>
              <a:rPr lang="en-US" dirty="0" smtClean="0"/>
              <a:t>(incl. </a:t>
            </a:r>
            <a:r>
              <a:rPr lang="en-US" dirty="0"/>
              <a:t>G</a:t>
            </a:r>
            <a:r>
              <a:rPr lang="en-US" dirty="0" smtClean="0"/>
              <a:t>oogle Books)</a:t>
            </a:r>
          </a:p>
          <a:p>
            <a:pPr lvl="1"/>
            <a:r>
              <a:rPr lang="en-US" dirty="0" smtClean="0"/>
              <a:t>Anything posted on the EE40 website</a:t>
            </a:r>
          </a:p>
          <a:p>
            <a:pPr lvl="1"/>
            <a:r>
              <a:rPr lang="en-US" dirty="0" smtClean="0"/>
              <a:t>Only allowed websites are </a:t>
            </a:r>
            <a:r>
              <a:rPr lang="en-US" dirty="0"/>
              <a:t>G</a:t>
            </a:r>
            <a:r>
              <a:rPr lang="en-US" dirty="0" smtClean="0"/>
              <a:t>oogle Books, </a:t>
            </a:r>
            <a:r>
              <a:rPr lang="en-US" dirty="0" err="1" smtClean="0"/>
              <a:t>wikipedia</a:t>
            </a:r>
            <a:r>
              <a:rPr lang="en-US" dirty="0" smtClean="0"/>
              <a:t>, and EE40 websites</a:t>
            </a:r>
          </a:p>
          <a:p>
            <a:pPr lvl="1"/>
            <a:r>
              <a:rPr lang="en-US" dirty="0" smtClean="0"/>
              <a:t>Not allowed to use other websites like </a:t>
            </a:r>
            <a:r>
              <a:rPr lang="en-US" dirty="0" err="1" smtClean="0"/>
              <a:t>facebook</a:t>
            </a:r>
            <a:r>
              <a:rPr lang="en-US" dirty="0" smtClean="0"/>
              <a:t> answers, yahoo answers, etc. even if you are reading other people’s responses</a:t>
            </a:r>
          </a:p>
          <a:p>
            <a:pPr lvl="1"/>
            <a:r>
              <a:rPr lang="en-US" dirty="0" smtClean="0"/>
              <a:t>When in doubt, email me or text me</a:t>
            </a:r>
            <a:endParaRPr lang="en-US" dirty="0"/>
          </a:p>
          <a:p>
            <a:pPr lvl="1"/>
            <a:r>
              <a:rPr lang="en-US" dirty="0"/>
              <a:t>We will be very serious about cheating on </a:t>
            </a:r>
            <a:r>
              <a:rPr lang="en-US" dirty="0" smtClean="0"/>
              <a:t>this!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65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Power in CMOS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065" y="1590905"/>
            <a:ext cx="1857375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811" y="1295630"/>
            <a:ext cx="1819275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199" y="1035586"/>
            <a:ext cx="3762261" cy="5554376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static power consumed by this CMOS inverter when IN=0?</a:t>
            </a:r>
          </a:p>
          <a:p>
            <a:r>
              <a:rPr lang="en-US" dirty="0" smtClean="0"/>
              <a:t>When IN=1?</a:t>
            </a:r>
          </a:p>
          <a:p>
            <a:r>
              <a:rPr lang="en-US" dirty="0" smtClean="0"/>
              <a:t>In reality, there is a substantial static power component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48065" y="5585552"/>
            <a:ext cx="1166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IN=0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20811" y="5598323"/>
            <a:ext cx="1166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IN=1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94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Power in CMOS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334" y="914400"/>
            <a:ext cx="4127309" cy="5521325"/>
          </a:xfrm>
        </p:spPr>
        <p:txBody>
          <a:bodyPr/>
          <a:lstStyle/>
          <a:p>
            <a:r>
              <a:rPr lang="en-US" b="1" dirty="0" smtClean="0">
                <a:solidFill>
                  <a:srgbClr val="3333CC"/>
                </a:solidFill>
              </a:rPr>
              <a:t>Gate Power</a:t>
            </a:r>
            <a:r>
              <a:rPr lang="en-US" b="1" dirty="0" smtClean="0"/>
              <a:t>: </a:t>
            </a:r>
            <a:r>
              <a:rPr lang="en-US" dirty="0" smtClean="0"/>
              <a:t>As gate oxides get smaller, gate current grows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Subthreshold</a:t>
            </a:r>
            <a:r>
              <a:rPr lang="en-US" b="1" dirty="0" smtClean="0">
                <a:solidFill>
                  <a:srgbClr val="FF0000"/>
                </a:solidFill>
              </a:rPr>
              <a:t> Leakage Power</a:t>
            </a:r>
            <a:r>
              <a:rPr lang="en-US" b="1" dirty="0" smtClean="0"/>
              <a:t>:</a:t>
            </a:r>
            <a:r>
              <a:rPr lang="en-US" b="1" dirty="0"/>
              <a:t> </a:t>
            </a:r>
            <a:r>
              <a:rPr lang="en-US" dirty="0" smtClean="0"/>
              <a:t>As thresholds are reduced (to increase speed), 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265" y="983542"/>
            <a:ext cx="367665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521464" y="5398265"/>
                <a:ext cx="8258979" cy="1377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   transistors are never fully OFF, so current</a:t>
                </a:r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  </a:t>
                </a:r>
                <a:r>
                  <a:rPr lang="en-US" dirty="0" smtClean="0"/>
                  <a:t>always flows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𝑙𝑜𝑤</m:t>
                        </m:r>
                      </m:sub>
                    </m:sSub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1464" y="5398265"/>
                <a:ext cx="8258979" cy="1377148"/>
              </a:xfrm>
              <a:prstGeom prst="rect">
                <a:avLst/>
              </a:prstGeom>
              <a:blipFill rotWithShape="1">
                <a:blip r:embed="rId3"/>
                <a:stretch>
                  <a:fillRect t="-577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 bwMode="auto">
          <a:xfrm>
            <a:off x="6059277" y="3944039"/>
            <a:ext cx="495759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7057795" y="1904083"/>
            <a:ext cx="0" cy="226029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4302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Power in CMOS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334" y="914400"/>
            <a:ext cx="4127309" cy="5521325"/>
          </a:xfrm>
        </p:spPr>
        <p:txBody>
          <a:bodyPr/>
          <a:lstStyle/>
          <a:p>
            <a:r>
              <a:rPr lang="en-US" b="1" dirty="0" smtClean="0">
                <a:solidFill>
                  <a:srgbClr val="33CC33"/>
                </a:solidFill>
              </a:rPr>
              <a:t>Load power</a:t>
            </a:r>
            <a:r>
              <a:rPr lang="en-US" b="1" dirty="0" smtClean="0"/>
              <a:t>: </a:t>
            </a:r>
            <a:r>
              <a:rPr lang="en-US" dirty="0" smtClean="0"/>
              <a:t>Since our CMOS gates will be driving capacitive loads, they will still draw power when switching (since power is provided to the load)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643" y="2052179"/>
            <a:ext cx="367665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44345" y="5508435"/>
            <a:ext cx="8258979" cy="137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</a:rPr>
              <a:t>STL</a:t>
            </a:r>
            <a:r>
              <a:rPr lang="en-US" dirty="0" smtClean="0"/>
              <a:t>: Both transistors are again weakly on </a:t>
            </a:r>
          </a:p>
          <a:p>
            <a:pPr marL="0" indent="0">
              <a:buNone/>
            </a:pPr>
            <a:r>
              <a:rPr lang="en-US" dirty="0" smtClean="0"/>
              <a:t>   at intermediate values</a:t>
            </a:r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6940626" y="4351663"/>
            <a:ext cx="0" cy="84829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33CC3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6385766" y="2620179"/>
            <a:ext cx="0" cy="266791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1323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in CMOS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Though </a:t>
            </a:r>
            <a:r>
              <a:rPr lang="en-US" b="1" dirty="0" err="1" smtClean="0"/>
              <a:t>subthreshold</a:t>
            </a:r>
            <a:r>
              <a:rPr lang="en-US" b="1" dirty="0" smtClean="0"/>
              <a:t> leakage </a:t>
            </a:r>
            <a:r>
              <a:rPr lang="en-US" dirty="0" smtClean="0"/>
              <a:t>is a significant component to MOSFET power (&gt;50%), it involves a more complex MOSFET model we haven’t studied</a:t>
            </a:r>
          </a:p>
          <a:p>
            <a:r>
              <a:rPr lang="en-US" dirty="0" smtClean="0"/>
              <a:t>We’ll instead focus on </a:t>
            </a:r>
            <a:r>
              <a:rPr lang="en-US" b="1" dirty="0" smtClean="0"/>
              <a:t>dynamic load power </a:t>
            </a:r>
          </a:p>
          <a:p>
            <a:pPr lvl="1"/>
            <a:r>
              <a:rPr lang="en-US" dirty="0" smtClean="0"/>
              <a:t>Still accounts for vast portion of chip power consumption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52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Power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4390222" cy="5521325"/>
          </a:xfrm>
        </p:spPr>
        <p:txBody>
          <a:bodyPr/>
          <a:lstStyle/>
          <a:p>
            <a:r>
              <a:rPr lang="en-US" dirty="0" smtClean="0"/>
              <a:t>Assume our inverter is driven by a square wave</a:t>
            </a:r>
          </a:p>
          <a:p>
            <a:r>
              <a:rPr lang="en-US" dirty="0" smtClean="0"/>
              <a:t>Capacitor will be constantly charging and discharging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76" y="961507"/>
            <a:ext cx="367665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429" y="4921223"/>
            <a:ext cx="1790757" cy="158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92776" y="2412693"/>
                <a:ext cx="6389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776" y="2412693"/>
                <a:ext cx="638978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586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Power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4015648" cy="5521325"/>
              </a:xfrm>
            </p:spPr>
            <p:txBody>
              <a:bodyPr/>
              <a:lstStyle/>
              <a:p>
                <a:r>
                  <a:rPr lang="en-US" dirty="0" smtClean="0"/>
                  <a:t>When input is low, capacitor charges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 smtClean="0"/>
                  <a:t>, energy stored is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When </a:t>
                </a:r>
                <a:r>
                  <a:rPr lang="en-US" dirty="0"/>
                  <a:t>input is high, capacitor charges </a:t>
                </a:r>
                <a:r>
                  <a:rPr lang="en-US" dirty="0" smtClean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b="0" dirty="0" smtClean="0"/>
                  <a:t>, energy stored is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endParaRPr lang="en-US" b="0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4015648" cy="5521325"/>
              </a:xfrm>
              <a:blipFill rotWithShape="1">
                <a:blip r:embed="rId8"/>
                <a:stretch>
                  <a:fillRect l="-3338" t="-1435" r="-5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768" y="2045006"/>
            <a:ext cx="21240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380" y="1650867"/>
            <a:ext cx="2143125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067759" y="5728771"/>
                <a:ext cx="14432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759" y="5728771"/>
                <a:ext cx="144321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49808" y="5782019"/>
                <a:ext cx="14432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808" y="5782019"/>
                <a:ext cx="1443210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180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Rising Case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5194453" cy="5521325"/>
              </a:xfrm>
            </p:spPr>
            <p:txBody>
              <a:bodyPr>
                <a:normAutofit fontScale="92500" lnSpcReduction="10000"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From homework, how much energy is dissipated in the resistor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 smtClean="0"/>
                  <a:t> charges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5194453" cy="5521325"/>
              </a:xfrm>
              <a:blipFill rotWithShape="1">
                <a:blip r:embed="rId2"/>
                <a:stretch>
                  <a:fillRect l="-2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516" y="1642605"/>
            <a:ext cx="2143125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41944" y="5773757"/>
                <a:ext cx="14432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944" y="5773757"/>
                <a:ext cx="144321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C:\data\work\teaching\ee40\Summer 2010 EE40 Lectures\lec16\char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35" y="1098297"/>
            <a:ext cx="4331216" cy="324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75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Falling Case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5569027" cy="5728771"/>
              </a:xfrm>
            </p:spPr>
            <p:txBody>
              <a:bodyPr>
                <a:normAutofit fontScale="92500" lnSpcReduction="10000"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If capacitor starts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 Joules of energy, and it all gets dissipated through resistor, then energy dissipated is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5569027" cy="5728771"/>
              </a:xfrm>
              <a:blipFill rotWithShape="1">
                <a:blip r:embed="rId5"/>
                <a:stretch>
                  <a:fillRect l="-2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516" y="1642605"/>
            <a:ext cx="2143125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41944" y="5773757"/>
                <a:ext cx="14432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944" y="5773757"/>
                <a:ext cx="144321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C:\data\work\teaching\ee40\Summer 2010 EE40 Lectures\lec16\dischar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855" y="1050032"/>
            <a:ext cx="3978734" cy="298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04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Load Power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4390222" cy="5521325"/>
              </a:xfrm>
            </p:spPr>
            <p:txBody>
              <a:bodyPr/>
              <a:lstStyle/>
              <a:p>
                <a:r>
                  <a:rPr lang="en-US" dirty="0" smtClean="0"/>
                  <a:t>Thus, if clock cycle is long enough, each switching event consumes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 joules of energy</a:t>
                </a:r>
              </a:p>
              <a:p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seconds, we consume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b="0" dirty="0" smtClean="0"/>
              </a:p>
              <a:p>
                <a:r>
                  <a:rPr lang="en-US" dirty="0" smtClean="0"/>
                  <a:t>Power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4390222" cy="5521325"/>
              </a:xfrm>
              <a:blipFill rotWithShape="1">
                <a:blip r:embed="rId2"/>
                <a:stretch>
                  <a:fillRect l="-3056" t="-1435" r="-4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76" y="961507"/>
            <a:ext cx="367665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429" y="4921223"/>
            <a:ext cx="1790757" cy="158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53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CMOS Summary:</a:t>
            </a:r>
          </a:p>
          <a:p>
            <a:pPr lvl="1"/>
            <a:r>
              <a:rPr lang="en-US" dirty="0" smtClean="0"/>
              <a:t>No need for a pull-up or pull-down resistor</a:t>
            </a:r>
          </a:p>
          <a:p>
            <a:pPr lvl="2"/>
            <a:r>
              <a:rPr lang="en-US" dirty="0" smtClean="0"/>
              <a:t>Though you can avoid this even with purely NMOS logic (see HW7)</a:t>
            </a:r>
          </a:p>
          <a:p>
            <a:pPr lvl="1"/>
            <a:r>
              <a:rPr lang="en-US" dirty="0" smtClean="0"/>
              <a:t>Greatly reduced static power dissipation vs. our simple NMOS only logic</a:t>
            </a:r>
          </a:p>
          <a:p>
            <a:pPr lvl="2"/>
            <a:r>
              <a:rPr lang="en-US" dirty="0" smtClean="0"/>
              <a:t>In reality, MOSFETs are never truly off, and static leakage power consumes &gt;50% of chip power</a:t>
            </a:r>
          </a:p>
          <a:p>
            <a:pPr lvl="1"/>
            <a:r>
              <a:rPr lang="en-US" dirty="0" smtClean="0"/>
              <a:t>Dynamic power is still hugely significant</a:t>
            </a:r>
          </a:p>
          <a:p>
            <a:pPr lvl="1"/>
            <a:r>
              <a:rPr lang="en-US" dirty="0" smtClean="0"/>
              <a:t>Uses twice the number of transistors as our simple purely NMOS logic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616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Design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a circuit which will sum three sinusoidal input voltages and attenuate any frequencies above 10,000 Hz by at least 20 dB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78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 of Tradeoffs in Digital Circuits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532564" cy="552132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Processor can do more work per second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smtClean="0"/>
                  <a:t>high</a:t>
                </a:r>
              </a:p>
              <a:p>
                <a:pPr lvl="1"/>
                <a:r>
                  <a:rPr lang="en-US" dirty="0" smtClean="0"/>
                  <a:t>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:r>
                  <a:rPr lang="en-US" dirty="0" smtClean="0"/>
                  <a:t>lowering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give </a:t>
                </a:r>
                <a:r>
                  <a:rPr lang="en-US" dirty="0"/>
                  <a:t>faster rise and fall times, </a:t>
                </a:r>
                <a:r>
                  <a:rPr lang="en-US" dirty="0" smtClean="0"/>
                  <a:t>letting us increase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endParaRPr lang="en-US" b="0" i="0" dirty="0" smtClean="0">
                  <a:latin typeface="+mj-lt"/>
                </a:endParaRPr>
              </a:p>
              <a:p>
                <a:pPr lvl="1"/>
                <a:r>
                  <a:rPr lang="en-US" b="0" i="0" dirty="0" smtClean="0">
                    <a:latin typeface="+mj-lt"/>
                  </a:rPr>
                  <a:t>Dynamic power (and heat) in CMOS scales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err="1" smtClean="0"/>
                  <a:t>Subthreshold</a:t>
                </a:r>
                <a:r>
                  <a:rPr lang="en-US" dirty="0" smtClean="0"/>
                  <a:t> </a:t>
                </a:r>
                <a:r>
                  <a:rPr lang="en-US" dirty="0"/>
                  <a:t>l</a:t>
                </a:r>
                <a:r>
                  <a:rPr lang="en-US" dirty="0" smtClean="0"/>
                  <a:t>eakage power (and heat) gets larger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/>
                  <a:t> gets smaller and as heat increases</a:t>
                </a:r>
              </a:p>
              <a:p>
                <a:r>
                  <a:rPr lang="en-US" dirty="0" smtClean="0"/>
                  <a:t>Smarter hardware takes more transistors</a:t>
                </a:r>
              </a:p>
              <a:p>
                <a:pPr lvl="1"/>
                <a:r>
                  <a:rPr lang="en-US" dirty="0" smtClean="0"/>
                  <a:t>More area means fewer chips per wafer</a:t>
                </a:r>
              </a:p>
              <a:p>
                <a:pPr lvl="1"/>
                <a:r>
                  <a:rPr lang="en-US" dirty="0" smtClean="0"/>
                  <a:t>More transistors means more power consumption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532564" cy="5521325"/>
              </a:xfrm>
              <a:blipFill rotWithShape="1">
                <a:blip r:embed="rId2"/>
                <a:stretch>
                  <a:fillRect l="-1571" t="-2318" b="-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983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Implementation of Complex Gates Using NMOS and CMOS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class, we’ve discussed analysis of NMOS and CMOS circuits</a:t>
            </a:r>
          </a:p>
          <a:p>
            <a:r>
              <a:rPr lang="en-US" dirty="0" smtClean="0"/>
              <a:t>Haven’t discussed how to design them</a:t>
            </a:r>
          </a:p>
          <a:p>
            <a:r>
              <a:rPr lang="en-US" dirty="0" smtClean="0"/>
              <a:t>Luckily, it is isn’t very hard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99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of NMOS Circuits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217" y="1035585"/>
                <a:ext cx="8229600" cy="552132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Gates can be designed which use only NMOS transistors and a pull-up resistor</a:t>
                </a:r>
              </a:p>
              <a:p>
                <a:pPr lvl="1"/>
                <a:r>
                  <a:rPr lang="en-US" dirty="0" smtClean="0"/>
                  <a:t>Easy to pick parameters to satisfy static discipline</a:t>
                </a:r>
              </a:p>
              <a:p>
                <a:r>
                  <a:rPr lang="en-US" dirty="0" smtClean="0"/>
                  <a:t>The basic idea is to </a:t>
                </a:r>
                <a:r>
                  <a:rPr lang="en-US" b="1" dirty="0" smtClean="0"/>
                  <a:t>construct an NMOS network which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b="1" dirty="0" smtClean="0"/>
                  <a:t>Provides a path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𝒍𝒐𝒘</m:t>
                        </m:r>
                      </m:sub>
                    </m:sSub>
                  </m:oMath>
                </a14:m>
                <a:r>
                  <a:rPr lang="en-US" b="1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𝒐𝒖𝒕</m:t>
                        </m:r>
                      </m:sub>
                    </m:sSub>
                  </m:oMath>
                </a14:m>
                <a:r>
                  <a:rPr lang="en-US" b="1" dirty="0" smtClean="0"/>
                  <a:t> ONLY when logical function is false</a:t>
                </a:r>
              </a:p>
              <a:p>
                <a:pPr lvl="1"/>
                <a:r>
                  <a:rPr lang="en-US" dirty="0" smtClean="0"/>
                  <a:t>When path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𝑙𝑜𝑤</m:t>
                        </m:r>
                      </m:sub>
                    </m:sSub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dirty="0" smtClean="0"/>
                  <a:t> is not available,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out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h𝑖𝑔h</m:t>
                        </m:r>
                      </m:sub>
                    </m:sSub>
                  </m:oMath>
                </a14:m>
                <a:r>
                  <a:rPr lang="en-US" dirty="0" smtClean="0"/>
                  <a:t> through pull-up resistor</a:t>
                </a:r>
              </a:p>
              <a:p>
                <a:r>
                  <a:rPr lang="en-US" dirty="0" smtClean="0"/>
                  <a:t>Examples on board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217" y="1035585"/>
                <a:ext cx="8229600" cy="5521325"/>
              </a:xfrm>
              <a:blipFill rotWithShape="1">
                <a:blip r:embed="rId3"/>
                <a:stretch>
                  <a:fillRect l="-1704" t="-2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80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on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CMOS Design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the CMOS case, things are almost exactly the same</a:t>
                </a:r>
              </a:p>
              <a:p>
                <a:r>
                  <a:rPr lang="en-US" dirty="0" smtClean="0"/>
                  <a:t>NMOS network which connects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𝑙𝑜𝑤</m:t>
                        </m:r>
                      </m:sub>
                    </m:sSub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dirty="0" smtClean="0"/>
                  <a:t> only when function is false</a:t>
                </a:r>
              </a:p>
              <a:p>
                <a:pPr lvl="1"/>
                <a:r>
                  <a:rPr lang="en-US" dirty="0" smtClean="0"/>
                  <a:t>Same network as in NMOS only logic</a:t>
                </a:r>
              </a:p>
              <a:p>
                <a:r>
                  <a:rPr lang="en-US" dirty="0" smtClean="0"/>
                  <a:t>PMOS network which connects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h𝑖𝑔h</m:t>
                        </m:r>
                      </m:sub>
                    </m:sSub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dirty="0" smtClean="0"/>
                  <a:t> only when function is true</a:t>
                </a:r>
              </a:p>
              <a:p>
                <a:r>
                  <a:rPr lang="en-US" dirty="0" smtClean="0"/>
                  <a:t>Examples on board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210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where we stopped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8061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Corner Cases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4544458" cy="552132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What happens if: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=0.99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=1.01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Real MOSFET model is more complicated</a:t>
                </a:r>
              </a:p>
              <a:p>
                <a:pPr lvl="1"/>
                <a:r>
                  <a:rPr lang="en-US" dirty="0" smtClean="0"/>
                  <a:t>Switch can be semi-on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𝐷𝑆</m:t>
                        </m:r>
                      </m:sub>
                    </m:sSub>
                  </m:oMath>
                </a14:m>
                <a:r>
                  <a:rPr lang="en-US" dirty="0" smtClean="0"/>
                  <a:t> saturates for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𝐷𝑆</m:t>
                        </m:r>
                      </m:sub>
                    </m:sSub>
                  </m:oMath>
                </a14:m>
                <a:r>
                  <a:rPr lang="en-US" dirty="0" smtClean="0"/>
                  <a:t> [not really a resistor]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4544458" cy="5521325"/>
              </a:xfrm>
              <a:blipFill rotWithShape="1">
                <a:blip r:embed="rId2"/>
                <a:stretch>
                  <a:fillRect l="-2953" t="-2318" r="-2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158" y="1115516"/>
            <a:ext cx="327660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92158" y="5012675"/>
                <a:ext cx="2751003" cy="1006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=−1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158" y="5012675"/>
                <a:ext cx="2751003" cy="10062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399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MOSFET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397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If we have time this week, we’ll discuss a more realistic model of the MOSFET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Useful for understanding invalid input voltages in logic </a:t>
            </a:r>
            <a:r>
              <a:rPr lang="en-US" dirty="0"/>
              <a:t>c</a:t>
            </a:r>
            <a:r>
              <a:rPr lang="en-US" dirty="0" smtClean="0"/>
              <a:t>ircuits</a:t>
            </a:r>
          </a:p>
          <a:p>
            <a:r>
              <a:rPr lang="en-US" dirty="0" smtClean="0"/>
              <a:t>More importantly, tells us how we can utilize MOSFETs in analog circuits	</a:t>
            </a:r>
          </a:p>
          <a:p>
            <a:pPr lvl="1"/>
            <a:r>
              <a:rPr lang="en-US" dirty="0" smtClean="0"/>
              <a:t>Op-amps are built from transistors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43" y="1994055"/>
            <a:ext cx="8390653" cy="189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16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Nonlinear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This more realistic MOSFET model is nonlinear</a:t>
            </a:r>
          </a:p>
          <a:p>
            <a:r>
              <a:rPr lang="en-US" dirty="0" smtClean="0"/>
              <a:t>MOSFETs are three terminal devices, and it will be tough to begin our nonlinear adventure</a:t>
            </a:r>
          </a:p>
          <a:p>
            <a:pPr lvl="1"/>
            <a:r>
              <a:rPr lang="en-US" dirty="0" smtClean="0"/>
              <a:t>Functionality is similar to what we’ve seen before (op-amps)</a:t>
            </a:r>
          </a:p>
          <a:p>
            <a:pPr lvl="1"/>
            <a:r>
              <a:rPr lang="en-US" dirty="0" smtClean="0"/>
              <a:t>Analysis is tough</a:t>
            </a:r>
          </a:p>
          <a:p>
            <a:r>
              <a:rPr lang="en-US" dirty="0" smtClean="0"/>
              <a:t>We’ll instead turn to diodes</a:t>
            </a:r>
          </a:p>
          <a:p>
            <a:pPr lvl="1"/>
            <a:r>
              <a:rPr lang="en-US" dirty="0" smtClean="0"/>
              <a:t>Interesting new function</a:t>
            </a:r>
          </a:p>
          <a:p>
            <a:pPr lvl="1"/>
            <a:r>
              <a:rPr lang="en-US" dirty="0" smtClean="0"/>
              <a:t>Analysis is easier</a:t>
            </a:r>
          </a:p>
          <a:p>
            <a:r>
              <a:rPr lang="en-US" dirty="0" smtClean="0"/>
              <a:t>If we have time, we will talk on Friday or Monday about analog MOSFET circuits</a:t>
            </a:r>
          </a:p>
        </p:txBody>
      </p:sp>
    </p:spTree>
    <p:extLst>
      <p:ext uri="{BB962C8B-B14F-4D97-AF65-F5344CB8AC3E}">
        <p14:creationId xmlns:p14="http://schemas.microsoft.com/office/powerpoint/2010/main" val="314066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514" name="Text Box 2"/>
          <p:cNvSpPr txBox="1">
            <a:spLocks noChangeArrowheads="1"/>
          </p:cNvSpPr>
          <p:nvPr/>
        </p:nvSpPr>
        <p:spPr bwMode="auto">
          <a:xfrm>
            <a:off x="860425" y="319088"/>
            <a:ext cx="75279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Diode Physical Behavior and Equation</a:t>
            </a:r>
          </a:p>
        </p:txBody>
      </p:sp>
      <p:grpSp>
        <p:nvGrpSpPr>
          <p:cNvPr id="1472515" name="Group 3"/>
          <p:cNvGrpSpPr>
            <a:grpSpLocks/>
          </p:cNvGrpSpPr>
          <p:nvPr/>
        </p:nvGrpSpPr>
        <p:grpSpPr bwMode="auto">
          <a:xfrm>
            <a:off x="681038" y="1143000"/>
            <a:ext cx="3197225" cy="1690688"/>
            <a:chOff x="429" y="846"/>
            <a:chExt cx="2014" cy="1065"/>
          </a:xfrm>
        </p:grpSpPr>
        <p:sp>
          <p:nvSpPr>
            <p:cNvPr id="1472516" name="Line 4"/>
            <p:cNvSpPr>
              <a:spLocks noChangeShapeType="1"/>
            </p:cNvSpPr>
            <p:nvPr/>
          </p:nvSpPr>
          <p:spPr bwMode="auto">
            <a:xfrm>
              <a:off x="672" y="1340"/>
              <a:ext cx="15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2517" name="Rectangle 5"/>
            <p:cNvSpPr>
              <a:spLocks noChangeArrowheads="1"/>
            </p:cNvSpPr>
            <p:nvPr/>
          </p:nvSpPr>
          <p:spPr bwMode="auto">
            <a:xfrm>
              <a:off x="1033" y="1151"/>
              <a:ext cx="385" cy="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Arial" charset="0"/>
                </a:rPr>
                <a:t>N</a:t>
              </a:r>
              <a:endParaRPr lang="en-US" sz="2000" dirty="0">
                <a:latin typeface="Arial" charset="0"/>
              </a:endParaRPr>
            </a:p>
          </p:txBody>
        </p:sp>
        <p:sp>
          <p:nvSpPr>
            <p:cNvPr id="1472518" name="Rectangle 6"/>
            <p:cNvSpPr>
              <a:spLocks noChangeArrowheads="1"/>
            </p:cNvSpPr>
            <p:nvPr/>
          </p:nvSpPr>
          <p:spPr bwMode="auto">
            <a:xfrm>
              <a:off x="1412" y="1152"/>
              <a:ext cx="385" cy="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Arial" charset="0"/>
                </a:rPr>
                <a:t>P</a:t>
              </a:r>
              <a:endParaRPr lang="en-US" sz="2000" dirty="0">
                <a:latin typeface="Arial" charset="0"/>
              </a:endParaRPr>
            </a:p>
          </p:txBody>
        </p:sp>
        <p:sp>
          <p:nvSpPr>
            <p:cNvPr id="1472519" name="Text Box 7"/>
            <p:cNvSpPr txBox="1">
              <a:spLocks noChangeArrowheads="1"/>
            </p:cNvSpPr>
            <p:nvPr/>
          </p:nvSpPr>
          <p:spPr bwMode="auto">
            <a:xfrm>
              <a:off x="429" y="846"/>
              <a:ext cx="20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Arial" charset="0"/>
                </a:rPr>
                <a:t>Schematic Device</a:t>
              </a:r>
              <a:endParaRPr lang="en-US" sz="2400"/>
            </a:p>
          </p:txBody>
        </p:sp>
        <p:sp>
          <p:nvSpPr>
            <p:cNvPr id="1472520" name="AutoShape 8"/>
            <p:cNvSpPr>
              <a:spLocks/>
            </p:cNvSpPr>
            <p:nvPr/>
          </p:nvSpPr>
          <p:spPr bwMode="auto">
            <a:xfrm rot="5400000">
              <a:off x="1369" y="1256"/>
              <a:ext cx="104" cy="809"/>
            </a:xfrm>
            <a:prstGeom prst="rightBrace">
              <a:avLst>
                <a:gd name="adj1" fmla="val 6482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72521" name="Group 9"/>
            <p:cNvGrpSpPr>
              <a:grpSpLocks/>
            </p:cNvGrpSpPr>
            <p:nvPr/>
          </p:nvGrpSpPr>
          <p:grpSpPr bwMode="auto">
            <a:xfrm>
              <a:off x="1244" y="1664"/>
              <a:ext cx="412" cy="247"/>
              <a:chOff x="1244" y="1664"/>
              <a:chExt cx="412" cy="247"/>
            </a:xfrm>
          </p:grpSpPr>
          <p:sp>
            <p:nvSpPr>
              <p:cNvPr id="1472522" name="Rectangle 10"/>
              <p:cNvSpPr>
                <a:spLocks noChangeArrowheads="1"/>
              </p:cNvSpPr>
              <p:nvPr/>
            </p:nvSpPr>
            <p:spPr bwMode="auto">
              <a:xfrm>
                <a:off x="1577" y="1664"/>
                <a:ext cx="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latin typeface="Symbol" pitchFamily="18" charset="2"/>
                  </a:rPr>
                  <a:t>+</a:t>
                </a:r>
                <a:endParaRPr lang="en-US" sz="2000" dirty="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1472523" name="Rectangle 11"/>
              <p:cNvSpPr>
                <a:spLocks noChangeArrowheads="1"/>
              </p:cNvSpPr>
              <p:nvPr/>
            </p:nvSpPr>
            <p:spPr bwMode="auto">
              <a:xfrm>
                <a:off x="1244" y="1664"/>
                <a:ext cx="11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  <a:latin typeface="Symbol" pitchFamily="18" charset="2"/>
                  </a:rPr>
                  <a:t>-</a:t>
                </a:r>
                <a:endParaRPr lang="en-US" sz="2000">
                  <a:solidFill>
                    <a:srgbClr val="FF0000"/>
                  </a:solidFill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72524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1361" y="1717"/>
                    <a:ext cx="218" cy="1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rgbClr val="FF0000"/>
                      </a:solidFill>
                      <a:latin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1472524" name="Rectangle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361" y="1717"/>
                    <a:ext cx="218" cy="194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14035" r="-3509" b="-19608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72525" name="Group 13"/>
            <p:cNvGrpSpPr>
              <a:grpSpLocks/>
            </p:cNvGrpSpPr>
            <p:nvPr/>
          </p:nvGrpSpPr>
          <p:grpSpPr bwMode="auto">
            <a:xfrm>
              <a:off x="1952" y="1373"/>
              <a:ext cx="320" cy="250"/>
              <a:chOff x="1893" y="1582"/>
              <a:chExt cx="320" cy="250"/>
            </a:xfrm>
          </p:grpSpPr>
          <p:sp>
            <p:nvSpPr>
              <p:cNvPr id="1472526" name="Line 14"/>
              <p:cNvSpPr>
                <a:spLocks noChangeShapeType="1"/>
              </p:cNvSpPr>
              <p:nvPr/>
            </p:nvSpPr>
            <p:spPr bwMode="auto">
              <a:xfrm flipH="1">
                <a:off x="1893" y="1616"/>
                <a:ext cx="2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2527" name="Text Box 15"/>
              <p:cNvSpPr txBox="1">
                <a:spLocks noChangeArrowheads="1"/>
              </p:cNvSpPr>
              <p:nvPr/>
            </p:nvSpPr>
            <p:spPr bwMode="auto">
              <a:xfrm>
                <a:off x="1966" y="1582"/>
                <a:ext cx="24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>
                    <a:latin typeface="Arial" charset="0"/>
                  </a:rPr>
                  <a:t>I</a:t>
                </a:r>
                <a:endParaRPr lang="en-US" sz="2400" dirty="0"/>
              </a:p>
            </p:txBody>
          </p:sp>
        </p:grpSp>
      </p:grpSp>
      <p:grpSp>
        <p:nvGrpSpPr>
          <p:cNvPr id="1472528" name="Group 16"/>
          <p:cNvGrpSpPr>
            <a:grpSpLocks/>
          </p:cNvGrpSpPr>
          <p:nvPr/>
        </p:nvGrpSpPr>
        <p:grpSpPr bwMode="auto">
          <a:xfrm>
            <a:off x="4572000" y="1206500"/>
            <a:ext cx="3197225" cy="1492250"/>
            <a:chOff x="2880" y="886"/>
            <a:chExt cx="2014" cy="940"/>
          </a:xfrm>
        </p:grpSpPr>
        <p:sp>
          <p:nvSpPr>
            <p:cNvPr id="1472529" name="Text Box 17"/>
            <p:cNvSpPr txBox="1">
              <a:spLocks noChangeArrowheads="1"/>
            </p:cNvSpPr>
            <p:nvPr/>
          </p:nvSpPr>
          <p:spPr bwMode="auto">
            <a:xfrm>
              <a:off x="4334" y="1012"/>
              <a:ext cx="24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Arial" charset="0"/>
                </a:rPr>
                <a:t>I</a:t>
              </a:r>
              <a:endParaRPr lang="en-US" sz="2400"/>
            </a:p>
          </p:txBody>
        </p:sp>
        <p:sp>
          <p:nvSpPr>
            <p:cNvPr id="1472530" name="Line 18"/>
            <p:cNvSpPr>
              <a:spLocks noChangeShapeType="1"/>
            </p:cNvSpPr>
            <p:nvPr/>
          </p:nvSpPr>
          <p:spPr bwMode="auto">
            <a:xfrm>
              <a:off x="3105" y="1333"/>
              <a:ext cx="15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2531" name="Line 19"/>
            <p:cNvSpPr>
              <a:spLocks noChangeShapeType="1"/>
            </p:cNvSpPr>
            <p:nvPr/>
          </p:nvSpPr>
          <p:spPr bwMode="auto">
            <a:xfrm>
              <a:off x="3665" y="1187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2532" name="AutoShape 20"/>
            <p:cNvSpPr>
              <a:spLocks noChangeArrowheads="1"/>
            </p:cNvSpPr>
            <p:nvPr/>
          </p:nvSpPr>
          <p:spPr bwMode="auto">
            <a:xfrm rot="-5400000">
              <a:off x="3664" y="1187"/>
              <a:ext cx="299" cy="29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2533" name="AutoShape 21"/>
            <p:cNvSpPr>
              <a:spLocks/>
            </p:cNvSpPr>
            <p:nvPr/>
          </p:nvSpPr>
          <p:spPr bwMode="auto">
            <a:xfrm rot="5400000">
              <a:off x="3807" y="1361"/>
              <a:ext cx="96" cy="460"/>
            </a:xfrm>
            <a:prstGeom prst="rightBrace">
              <a:avLst>
                <a:gd name="adj1" fmla="val 3993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2534" name="Line 22"/>
            <p:cNvSpPr>
              <a:spLocks noChangeShapeType="1"/>
            </p:cNvSpPr>
            <p:nvPr/>
          </p:nvSpPr>
          <p:spPr bwMode="auto">
            <a:xfrm flipH="1">
              <a:off x="4254" y="1229"/>
              <a:ext cx="2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2535" name="Text Box 23"/>
            <p:cNvSpPr txBox="1">
              <a:spLocks noChangeArrowheads="1"/>
            </p:cNvSpPr>
            <p:nvPr/>
          </p:nvSpPr>
          <p:spPr bwMode="auto">
            <a:xfrm>
              <a:off x="2880" y="886"/>
              <a:ext cx="20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Arial" charset="0"/>
                </a:rPr>
                <a:t>Symbol</a:t>
              </a:r>
            </a:p>
          </p:txBody>
        </p:sp>
        <p:grpSp>
          <p:nvGrpSpPr>
            <p:cNvPr id="1472536" name="Group 24"/>
            <p:cNvGrpSpPr>
              <a:grpSpLocks/>
            </p:cNvGrpSpPr>
            <p:nvPr/>
          </p:nvGrpSpPr>
          <p:grpSpPr bwMode="auto">
            <a:xfrm>
              <a:off x="3665" y="1579"/>
              <a:ext cx="419" cy="247"/>
              <a:chOff x="1244" y="1664"/>
              <a:chExt cx="419" cy="247"/>
            </a:xfrm>
          </p:grpSpPr>
          <p:sp>
            <p:nvSpPr>
              <p:cNvPr id="1472537" name="Rectangle 25"/>
              <p:cNvSpPr>
                <a:spLocks noChangeArrowheads="1"/>
              </p:cNvSpPr>
              <p:nvPr/>
            </p:nvSpPr>
            <p:spPr bwMode="auto">
              <a:xfrm>
                <a:off x="1584" y="1664"/>
                <a:ext cx="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latin typeface="Symbol" pitchFamily="18" charset="2"/>
                  </a:rPr>
                  <a:t>+</a:t>
                </a:r>
                <a:endParaRPr lang="en-US" sz="2000" dirty="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1472538" name="Rectangle 26"/>
              <p:cNvSpPr>
                <a:spLocks noChangeArrowheads="1"/>
              </p:cNvSpPr>
              <p:nvPr/>
            </p:nvSpPr>
            <p:spPr bwMode="auto">
              <a:xfrm>
                <a:off x="1244" y="1664"/>
                <a:ext cx="11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  <a:latin typeface="Symbol" pitchFamily="18" charset="2"/>
                  </a:rPr>
                  <a:t>-</a:t>
                </a:r>
                <a:endParaRPr lang="en-US" sz="2000">
                  <a:solidFill>
                    <a:srgbClr val="FF0000"/>
                  </a:solidFill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72539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1361" y="1717"/>
                    <a:ext cx="218" cy="1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rgbClr val="FF0000"/>
                      </a:solidFill>
                      <a:latin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1472539" name="Rectangle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361" y="1717"/>
                    <a:ext cx="218" cy="194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15789" r="-1754" b="-19608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472541" name="Text Box 29"/>
          <p:cNvSpPr txBox="1">
            <a:spLocks noChangeArrowheads="1"/>
          </p:cNvSpPr>
          <p:nvPr/>
        </p:nvSpPr>
        <p:spPr bwMode="auto">
          <a:xfrm>
            <a:off x="127000" y="3000375"/>
            <a:ext cx="4802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Qualitative I-V characteristics:</a:t>
            </a:r>
          </a:p>
        </p:txBody>
      </p:sp>
      <p:sp>
        <p:nvSpPr>
          <p:cNvPr id="1472542" name="Line 30"/>
          <p:cNvSpPr>
            <a:spLocks noChangeShapeType="1"/>
          </p:cNvSpPr>
          <p:nvPr/>
        </p:nvSpPr>
        <p:spPr bwMode="auto">
          <a:xfrm>
            <a:off x="1816100" y="3482975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2543" name="Line 31"/>
          <p:cNvSpPr>
            <a:spLocks noChangeShapeType="1"/>
          </p:cNvSpPr>
          <p:nvPr/>
        </p:nvSpPr>
        <p:spPr bwMode="auto">
          <a:xfrm>
            <a:off x="254000" y="5006975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2544" name="Text Box 32"/>
          <p:cNvSpPr txBox="1">
            <a:spLocks noChangeArrowheads="1"/>
          </p:cNvSpPr>
          <p:nvPr/>
        </p:nvSpPr>
        <p:spPr bwMode="auto">
          <a:xfrm>
            <a:off x="1816100" y="3292475"/>
            <a:ext cx="444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I</a:t>
            </a:r>
          </a:p>
        </p:txBody>
      </p:sp>
      <p:sp>
        <p:nvSpPr>
          <p:cNvPr id="1472545" name="Text Box 33"/>
          <p:cNvSpPr txBox="1">
            <a:spLocks noChangeArrowheads="1"/>
          </p:cNvSpPr>
          <p:nvPr/>
        </p:nvSpPr>
        <p:spPr bwMode="auto">
          <a:xfrm>
            <a:off x="3708399" y="4803775"/>
            <a:ext cx="6212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V</a:t>
            </a:r>
            <a:r>
              <a:rPr lang="en-US" sz="2000" baseline="-25000" dirty="0" smtClean="0">
                <a:solidFill>
                  <a:srgbClr val="FF0000"/>
                </a:solidFill>
                <a:latin typeface="Arial" charset="0"/>
              </a:rPr>
              <a:t>D</a:t>
            </a:r>
            <a:endParaRPr lang="en-US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72547" name="Arc 35"/>
          <p:cNvSpPr>
            <a:spLocks/>
          </p:cNvSpPr>
          <p:nvPr/>
        </p:nvSpPr>
        <p:spPr bwMode="auto">
          <a:xfrm flipV="1">
            <a:off x="1727964" y="3546476"/>
            <a:ext cx="279400" cy="15192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2548" name="Text Box 36"/>
          <p:cNvSpPr txBox="1">
            <a:spLocks noChangeArrowheads="1"/>
          </p:cNvSpPr>
          <p:nvPr/>
        </p:nvSpPr>
        <p:spPr bwMode="auto">
          <a:xfrm>
            <a:off x="2197100" y="3344195"/>
            <a:ext cx="17145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V positive, </a:t>
            </a:r>
            <a:r>
              <a:rPr lang="en-US" sz="2000" dirty="0" smtClean="0">
                <a:latin typeface="Arial" charset="0"/>
              </a:rPr>
              <a:t>high conduction</a:t>
            </a:r>
            <a:endParaRPr lang="en-US" sz="2000" dirty="0">
              <a:latin typeface="Arial" charset="0"/>
            </a:endParaRPr>
          </a:p>
        </p:txBody>
      </p:sp>
      <p:sp>
        <p:nvSpPr>
          <p:cNvPr id="1472550" name="Line 38"/>
          <p:cNvSpPr>
            <a:spLocks noChangeShapeType="1"/>
          </p:cNvSpPr>
          <p:nvPr/>
        </p:nvSpPr>
        <p:spPr bwMode="auto">
          <a:xfrm>
            <a:off x="191264" y="5072065"/>
            <a:ext cx="1549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2551" name="Text Box 39"/>
          <p:cNvSpPr txBox="1">
            <a:spLocks noChangeArrowheads="1"/>
          </p:cNvSpPr>
          <p:nvPr/>
        </p:nvSpPr>
        <p:spPr bwMode="auto">
          <a:xfrm>
            <a:off x="190499" y="5172078"/>
            <a:ext cx="184785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V negative</a:t>
            </a:r>
            <a:r>
              <a:rPr lang="en-US" sz="2000" dirty="0" smtClean="0">
                <a:latin typeface="Arial" charset="0"/>
              </a:rPr>
              <a:t>, low </a:t>
            </a:r>
            <a:r>
              <a:rPr lang="en-US" sz="2000" dirty="0">
                <a:latin typeface="Arial" charset="0"/>
              </a:rPr>
              <a:t>conduction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 Box 43"/>
              <p:cNvSpPr txBox="1">
                <a:spLocks noChangeArrowheads="1"/>
              </p:cNvSpPr>
              <p:nvPr/>
            </p:nvSpPr>
            <p:spPr bwMode="auto">
              <a:xfrm>
                <a:off x="4724400" y="2812883"/>
                <a:ext cx="4178300" cy="25920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latin typeface="Arial" charset="0"/>
                  </a:rPr>
                  <a:t>Quantitative I-V characteristics:</a:t>
                </a:r>
                <a:br>
                  <a:rPr lang="en-US" sz="2000" dirty="0" smtClean="0">
                    <a:latin typeface="Arial" charset="0"/>
                  </a:rPr>
                </a:br>
                <a:endParaRPr lang="en-US" sz="2000" dirty="0" smtClean="0">
                  <a:latin typeface="Arial" charset="0"/>
                </a:endParaRP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𝐼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𝑂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en-US" sz="2000" b="0" i="1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3333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3333CC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3333CC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−1)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  <a:latin typeface="Arial" charset="0"/>
                </a:endParaRP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3333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𝑘𝑇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𝑞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3333CC"/>
                          </a:solidFill>
                          <a:latin typeface="Cambria Math"/>
                        </a:rPr>
                        <m:t>=0.026</m:t>
                      </m:r>
                      <m:r>
                        <a:rPr lang="en-US" sz="2000" b="0" i="1" smtClean="0">
                          <a:solidFill>
                            <a:srgbClr val="3333CC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2000" b="0" dirty="0" smtClean="0">
                  <a:solidFill>
                    <a:srgbClr val="3333CC"/>
                  </a:solidFill>
                  <a:latin typeface="Arial" charset="0"/>
                </a:endParaRPr>
              </a:p>
              <a:p>
                <a:pPr algn="ctr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3333CC"/>
                        </a:solidFill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solidFill>
                          <a:srgbClr val="3333CC"/>
                        </a:solidFill>
                        <a:latin typeface="Cambria Math"/>
                      </a:rPr>
                      <m:t>:1</m:t>
                    </m:r>
                  </m:oMath>
                </a14:m>
                <a:r>
                  <a:rPr lang="en-US" sz="2000" dirty="0" smtClean="0">
                    <a:solidFill>
                      <a:srgbClr val="3333CC"/>
                    </a:solidFill>
                    <a:latin typeface="Arial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3333CC"/>
                        </a:solidFill>
                        <a:latin typeface="Cambria Math"/>
                      </a:rPr>
                      <m:t>2</m:t>
                    </m:r>
                  </m:oMath>
                </a14:m>
                <a:endParaRPr lang="en-US" sz="2000" dirty="0" smtClean="0">
                  <a:solidFill>
                    <a:srgbClr val="3333CC"/>
                  </a:solidFill>
                  <a:latin typeface="Arial" charset="0"/>
                </a:endParaRPr>
              </a:p>
              <a:p>
                <a:pPr algn="ctr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33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3333CC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3333CC"/>
                            </a:solidFill>
                            <a:latin typeface="Cambria Math"/>
                          </a:rPr>
                          <m:t>𝑂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3333CC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3333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3333CC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3333CC"/>
                            </a:solidFill>
                            <a:latin typeface="Cambria Math"/>
                          </a:rPr>
                          <m:t>−15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3333CC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2000" dirty="0" smtClean="0">
                    <a:solidFill>
                      <a:srgbClr val="3333CC"/>
                    </a:solidFill>
                    <a:latin typeface="Arial" charset="0"/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3333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3333CC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3333CC"/>
                            </a:solidFill>
                            <a:latin typeface="Cambria Math"/>
                          </a:rPr>
                          <m:t>−12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3333CC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sz="2000" dirty="0">
                  <a:solidFill>
                    <a:srgbClr val="3333CC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45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4400" y="2812883"/>
                <a:ext cx="4178300" cy="2592056"/>
              </a:xfrm>
              <a:prstGeom prst="rect">
                <a:avLst/>
              </a:prstGeom>
              <a:blipFill rotWithShape="1">
                <a:blip r:embed="rId6"/>
                <a:stretch>
                  <a:fillRect l="-1460" t="-939" b="-328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759200" y="559712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Allows </a:t>
            </a:r>
            <a:r>
              <a:rPr lang="en-US" dirty="0">
                <a:latin typeface="Calibri" pitchFamily="34" charset="0"/>
                <a:cs typeface="Calibri" pitchFamily="34" charset="0"/>
              </a:rPr>
              <a:t>significant current flow in only one direction</a:t>
            </a:r>
          </a:p>
        </p:txBody>
      </p:sp>
    </p:spTree>
    <p:extLst>
      <p:ext uri="{BB962C8B-B14F-4D97-AF65-F5344CB8AC3E}">
        <p14:creationId xmlns:p14="http://schemas.microsoft.com/office/powerpoint/2010/main" val="31385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those of you who want to demo Project 2, we’ll be doing demos in lab on Wednesday</a:t>
            </a:r>
          </a:p>
          <a:p>
            <a:pPr lvl="1"/>
            <a:r>
              <a:rPr lang="en-US" dirty="0" smtClean="0"/>
              <a:t>Either at 1 PM after mini-midterm</a:t>
            </a:r>
          </a:p>
          <a:p>
            <a:pPr lvl="1"/>
            <a:r>
              <a:rPr lang="en-US" dirty="0" smtClean="0"/>
              <a:t>Or at 2 PM during usual lab period</a:t>
            </a:r>
          </a:p>
          <a:p>
            <a:pPr lvl="1"/>
            <a:r>
              <a:rPr lang="en-US" dirty="0" smtClean="0"/>
              <a:t>Opinions?</a:t>
            </a:r>
          </a:p>
        </p:txBody>
      </p:sp>
    </p:spTree>
    <p:extLst>
      <p:ext uri="{BB962C8B-B14F-4D97-AF65-F5344CB8AC3E}">
        <p14:creationId xmlns:p14="http://schemas.microsoft.com/office/powerpoint/2010/main" val="152727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538" name="Rectangle 2"/>
          <p:cNvSpPr>
            <a:spLocks noChangeArrowheads="1"/>
          </p:cNvSpPr>
          <p:nvPr/>
        </p:nvSpPr>
        <p:spPr bwMode="auto">
          <a:xfrm>
            <a:off x="1198563" y="254000"/>
            <a:ext cx="68500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400" b="1">
                <a:solidFill>
                  <a:schemeClr val="accent2"/>
                </a:solidFill>
                <a:latin typeface="Arial" charset="0"/>
              </a:rPr>
              <a:t>The pn Junction I vs. V Equation</a:t>
            </a:r>
          </a:p>
        </p:txBody>
      </p:sp>
      <p:sp>
        <p:nvSpPr>
          <p:cNvPr id="1473540" name="Text Box 4"/>
          <p:cNvSpPr txBox="1">
            <a:spLocks noChangeArrowheads="1"/>
          </p:cNvSpPr>
          <p:nvPr/>
        </p:nvSpPr>
        <p:spPr bwMode="auto">
          <a:xfrm>
            <a:off x="665162" y="1452563"/>
            <a:ext cx="7966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000">
                <a:latin typeface="Arial" charset="0"/>
              </a:rPr>
              <a:t>In EECS 105, 130, and other courses you will learn why the I vs. V relationship for PN junctions is of the form</a:t>
            </a:r>
            <a:endParaRPr lang="en-US" sz="2400" b="1">
              <a:latin typeface="Arial" charset="0"/>
            </a:endParaRPr>
          </a:p>
        </p:txBody>
      </p:sp>
      <p:grpSp>
        <p:nvGrpSpPr>
          <p:cNvPr id="1473542" name="Group 6"/>
          <p:cNvGrpSpPr>
            <a:grpSpLocks/>
          </p:cNvGrpSpPr>
          <p:nvPr/>
        </p:nvGrpSpPr>
        <p:grpSpPr bwMode="auto">
          <a:xfrm>
            <a:off x="681038" y="3290890"/>
            <a:ext cx="7920037" cy="1323976"/>
            <a:chOff x="429" y="2073"/>
            <a:chExt cx="4989" cy="834"/>
          </a:xfrm>
        </p:grpSpPr>
        <p:sp>
          <p:nvSpPr>
            <p:cNvPr id="1473543" name="Text Box 7"/>
            <p:cNvSpPr txBox="1">
              <a:spLocks noChangeArrowheads="1"/>
            </p:cNvSpPr>
            <p:nvPr/>
          </p:nvSpPr>
          <p:spPr bwMode="auto">
            <a:xfrm>
              <a:off x="429" y="2073"/>
              <a:ext cx="4989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Arial" charset="0"/>
                </a:rPr>
                <a:t>where I</a:t>
              </a:r>
              <a:r>
                <a:rPr lang="en-US" sz="2000" baseline="-25000" dirty="0">
                  <a:latin typeface="Arial" charset="0"/>
                </a:rPr>
                <a:t>0</a:t>
              </a:r>
              <a:r>
                <a:rPr lang="en-US" sz="2000" dirty="0">
                  <a:latin typeface="Arial" charset="0"/>
                </a:rPr>
                <a:t> is a constant </a:t>
              </a:r>
              <a:r>
                <a:rPr lang="en-US" sz="2000" dirty="0" smtClean="0">
                  <a:latin typeface="Arial" charset="0"/>
                </a:rPr>
                <a:t>related to device area and materials used to make the diode, </a:t>
              </a:r>
              <a:endParaRPr lang="en-US" sz="2000" dirty="0">
                <a:latin typeface="Arial" charset="0"/>
              </a:endParaRPr>
            </a:p>
            <a:p>
              <a:r>
                <a:rPr lang="en-US" sz="2000" dirty="0">
                  <a:latin typeface="Arial" charset="0"/>
                </a:rPr>
                <a:t>k is </a:t>
              </a:r>
              <a:r>
                <a:rPr lang="en-US" sz="2000" dirty="0" err="1">
                  <a:latin typeface="Arial" charset="0"/>
                </a:rPr>
                <a:t>Boltzman</a:t>
              </a:r>
              <a:r>
                <a:rPr lang="en-US" sz="2000" dirty="0">
                  <a:latin typeface="Arial" charset="0"/>
                </a:rPr>
                <a:t> constant, and T is absolute temperature.</a:t>
              </a:r>
            </a:p>
            <a:p>
              <a:r>
                <a:rPr lang="en-US" sz="2000" dirty="0">
                  <a:latin typeface="Arial" charset="0"/>
                </a:rPr>
                <a:t>                                        a typical value for I</a:t>
              </a:r>
              <a:r>
                <a:rPr lang="en-US" sz="2400" baseline="-25000" dirty="0">
                  <a:latin typeface="Arial" charset="0"/>
                </a:rPr>
                <a:t>0</a:t>
              </a:r>
              <a:r>
                <a:rPr lang="en-US" sz="2000" dirty="0">
                  <a:latin typeface="Arial" charset="0"/>
                </a:rPr>
                <a:t> is                                            </a:t>
              </a:r>
            </a:p>
          </p:txBody>
        </p:sp>
        <p:graphicFrame>
          <p:nvGraphicFramePr>
            <p:cNvPr id="1473544" name="Object 8"/>
            <p:cNvGraphicFramePr>
              <a:graphicFrameLocks noChangeAspect="1"/>
            </p:cNvGraphicFramePr>
            <p:nvPr/>
          </p:nvGraphicFramePr>
          <p:xfrm>
            <a:off x="2619" y="2254"/>
            <a:ext cx="2256" cy="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3" name="Equation" r:id="rId3" imgW="3581280" imgH="406080" progId="Equation.3">
                    <p:embed/>
                  </p:oleObj>
                </mc:Choice>
                <mc:Fallback>
                  <p:oleObj name="Equation" r:id="rId3" imgW="3581280" imgH="406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9" y="2254"/>
                          <a:ext cx="2256" cy="2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73545" name="Object 9"/>
            <p:cNvGraphicFramePr>
              <a:graphicFrameLocks noChangeAspect="1"/>
            </p:cNvGraphicFramePr>
            <p:nvPr/>
          </p:nvGraphicFramePr>
          <p:xfrm>
            <a:off x="496" y="2695"/>
            <a:ext cx="1656" cy="1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4" name="Equation" r:id="rId5" imgW="2628720" imgH="317160" progId="Equation.3">
                    <p:embed/>
                  </p:oleObj>
                </mc:Choice>
                <mc:Fallback>
                  <p:oleObj name="Equation" r:id="rId5" imgW="2628720" imgH="3171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" y="2695"/>
                          <a:ext cx="1656" cy="1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73546" name="Object 10"/>
            <p:cNvGraphicFramePr>
              <a:graphicFrameLocks noChangeAspect="1"/>
            </p:cNvGraphicFramePr>
            <p:nvPr/>
          </p:nvGraphicFramePr>
          <p:xfrm>
            <a:off x="3837" y="2631"/>
            <a:ext cx="1056" cy="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5" name="Equation" r:id="rId7" imgW="1676160" imgH="355320" progId="Equation.3">
                    <p:embed/>
                  </p:oleObj>
                </mc:Choice>
                <mc:Fallback>
                  <p:oleObj name="Equation" r:id="rId7" imgW="167616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7" y="2631"/>
                          <a:ext cx="1056" cy="2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73547" name="Text Box 11"/>
          <p:cNvSpPr txBox="1">
            <a:spLocks noChangeArrowheads="1"/>
          </p:cNvSpPr>
          <p:nvPr/>
        </p:nvSpPr>
        <p:spPr bwMode="auto">
          <a:xfrm>
            <a:off x="565150" y="5148263"/>
            <a:ext cx="7481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We note that in forward bias, I increases </a:t>
            </a:r>
            <a:r>
              <a:rPr lang="en-US" sz="2000" b="1" dirty="0">
                <a:latin typeface="Arial" charset="0"/>
              </a:rPr>
              <a:t>exponentially</a:t>
            </a:r>
            <a:r>
              <a:rPr lang="en-US" sz="2000" dirty="0">
                <a:latin typeface="Arial" charset="0"/>
              </a:rPr>
              <a:t> and is in the </a:t>
            </a:r>
            <a:r>
              <a:rPr lang="en-US" sz="2000" dirty="0">
                <a:latin typeface="Arial" charset="0"/>
                <a:sym typeface="Symbol" pitchFamily="18" charset="2"/>
              </a:rPr>
              <a:t>A-mA range for voltages typically in the range of 0.6-0.8V. In reverse bias, the current is essentially zero.</a:t>
            </a:r>
            <a:endParaRPr lang="en-US" sz="2000" dirty="0">
              <a:latin typeface="Arial" charset="0"/>
            </a:endParaRPr>
          </a:p>
        </p:txBody>
      </p:sp>
      <p:sp>
        <p:nvSpPr>
          <p:cNvPr id="1473548" name="Text Box 12"/>
          <p:cNvSpPr txBox="1">
            <a:spLocks noChangeArrowheads="1"/>
          </p:cNvSpPr>
          <p:nvPr/>
        </p:nvSpPr>
        <p:spPr bwMode="auto">
          <a:xfrm>
            <a:off x="2362200" y="1055688"/>
            <a:ext cx="457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I-V characteristic of PN junctions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02433" y="2399180"/>
                <a:ext cx="3340850" cy="5393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𝐼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𝑂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/</m:t>
                          </m:r>
                          <m:r>
                            <a:rPr lang="en-US" i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3333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3333CC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3333CC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/>
                        </a:rPr>
                        <m:t>−1)</m:t>
                      </m:r>
                    </m:oMath>
                  </m:oMathPara>
                </a14:m>
                <a:endParaRPr lang="en-US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433" y="2399180"/>
                <a:ext cx="3340850" cy="53931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669235" y="2216846"/>
                <a:ext cx="3115660" cy="982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i="1">
                          <a:solidFill>
                            <a:srgbClr val="3333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𝑘𝑇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𝑞</m:t>
                          </m:r>
                        </m:den>
                      </m:f>
                      <m:r>
                        <a:rPr lang="en-US" i="1">
                          <a:solidFill>
                            <a:srgbClr val="3333CC"/>
                          </a:solidFill>
                          <a:latin typeface="Cambria Math"/>
                        </a:rPr>
                        <m:t>=0.026</m:t>
                      </m:r>
                      <m:r>
                        <a:rPr lang="en-US" i="1">
                          <a:solidFill>
                            <a:srgbClr val="3333CC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>
                  <a:solidFill>
                    <a:srgbClr val="3333CC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35" y="2216846"/>
                <a:ext cx="3115660" cy="98289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002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7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7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3547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diode circuits</a:t>
            </a:r>
            <a:endParaRPr lang="en-US" dirty="0"/>
          </a:p>
        </p:txBody>
      </p:sp>
      <p:sp>
        <p:nvSpPr>
          <p:cNvPr id="1480708" name="Text Box 4"/>
          <p:cNvSpPr txBox="1">
            <a:spLocks noChangeAspect="1" noChangeArrowheads="1"/>
          </p:cNvSpPr>
          <p:nvPr/>
        </p:nvSpPr>
        <p:spPr bwMode="auto">
          <a:xfrm>
            <a:off x="441325" y="4386263"/>
            <a:ext cx="63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0000CC"/>
                </a:solidFill>
              </a:rPr>
              <a:t>V</a:t>
            </a:r>
            <a:r>
              <a:rPr lang="en-US" sz="2400" b="1" baseline="-25000">
                <a:solidFill>
                  <a:srgbClr val="0000CC"/>
                </a:solidFill>
              </a:rPr>
              <a:t>Th</a:t>
            </a:r>
            <a:endParaRPr lang="en-US" sz="2400" b="1">
              <a:solidFill>
                <a:srgbClr val="0000CC"/>
              </a:solidFill>
            </a:endParaRPr>
          </a:p>
        </p:txBody>
      </p:sp>
      <p:grpSp>
        <p:nvGrpSpPr>
          <p:cNvPr id="1480709" name="Group 5"/>
          <p:cNvGrpSpPr>
            <a:grpSpLocks/>
          </p:cNvGrpSpPr>
          <p:nvPr/>
        </p:nvGrpSpPr>
        <p:grpSpPr bwMode="auto">
          <a:xfrm rot="5400000">
            <a:off x="2209800" y="4430713"/>
            <a:ext cx="1524000" cy="457200"/>
            <a:chOff x="953" y="1248"/>
            <a:chExt cx="960" cy="288"/>
          </a:xfrm>
        </p:grpSpPr>
        <p:sp>
          <p:nvSpPr>
            <p:cNvPr id="1480710" name="Line 6"/>
            <p:cNvSpPr>
              <a:spLocks noChangeShapeType="1"/>
            </p:cNvSpPr>
            <p:nvPr/>
          </p:nvSpPr>
          <p:spPr bwMode="auto">
            <a:xfrm flipV="1">
              <a:off x="1577" y="1392"/>
              <a:ext cx="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80711" name="Group 7"/>
            <p:cNvGrpSpPr>
              <a:grpSpLocks/>
            </p:cNvGrpSpPr>
            <p:nvPr/>
          </p:nvGrpSpPr>
          <p:grpSpPr bwMode="auto">
            <a:xfrm rot="-5400000">
              <a:off x="1313" y="1272"/>
              <a:ext cx="288" cy="240"/>
              <a:chOff x="720" y="1480"/>
              <a:chExt cx="288" cy="240"/>
            </a:xfrm>
          </p:grpSpPr>
          <p:sp>
            <p:nvSpPr>
              <p:cNvPr id="1480712" name="AutoShape 8"/>
              <p:cNvSpPr>
                <a:spLocks noChangeArrowheads="1"/>
              </p:cNvSpPr>
              <p:nvPr/>
            </p:nvSpPr>
            <p:spPr bwMode="auto">
              <a:xfrm flipV="1">
                <a:off x="720" y="1480"/>
                <a:ext cx="288" cy="240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0713" name="Line 9"/>
              <p:cNvSpPr>
                <a:spLocks noChangeShapeType="1"/>
              </p:cNvSpPr>
              <p:nvPr/>
            </p:nvSpPr>
            <p:spPr bwMode="auto">
              <a:xfrm>
                <a:off x="720" y="1720"/>
                <a:ext cx="28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80714" name="Line 10"/>
            <p:cNvSpPr>
              <a:spLocks noChangeShapeType="1"/>
            </p:cNvSpPr>
            <p:nvPr/>
          </p:nvSpPr>
          <p:spPr bwMode="auto">
            <a:xfrm flipV="1">
              <a:off x="953" y="1392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80715" name="Group 11"/>
          <p:cNvGrpSpPr>
            <a:grpSpLocks/>
          </p:cNvGrpSpPr>
          <p:nvPr/>
        </p:nvGrpSpPr>
        <p:grpSpPr bwMode="auto">
          <a:xfrm>
            <a:off x="1524000" y="3744913"/>
            <a:ext cx="1143000" cy="304800"/>
            <a:chOff x="2784" y="2784"/>
            <a:chExt cx="720" cy="192"/>
          </a:xfrm>
        </p:grpSpPr>
        <p:sp>
          <p:nvSpPr>
            <p:cNvPr id="1480716" name="Line 12"/>
            <p:cNvSpPr>
              <a:spLocks noChangeShapeType="1"/>
            </p:cNvSpPr>
            <p:nvPr/>
          </p:nvSpPr>
          <p:spPr bwMode="auto">
            <a:xfrm flipV="1">
              <a:off x="2976" y="2784"/>
              <a:ext cx="48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0717" name="Line 13"/>
            <p:cNvSpPr>
              <a:spLocks noChangeShapeType="1"/>
            </p:cNvSpPr>
            <p:nvPr/>
          </p:nvSpPr>
          <p:spPr bwMode="auto">
            <a:xfrm>
              <a:off x="3024" y="2784"/>
              <a:ext cx="48" cy="192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0718" name="Line 14"/>
            <p:cNvSpPr>
              <a:spLocks noChangeShapeType="1"/>
            </p:cNvSpPr>
            <p:nvPr/>
          </p:nvSpPr>
          <p:spPr bwMode="auto">
            <a:xfrm>
              <a:off x="3120" y="2784"/>
              <a:ext cx="48" cy="192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0719" name="Line 15"/>
            <p:cNvSpPr>
              <a:spLocks noChangeShapeType="1"/>
            </p:cNvSpPr>
            <p:nvPr/>
          </p:nvSpPr>
          <p:spPr bwMode="auto">
            <a:xfrm flipH="1">
              <a:off x="3168" y="2784"/>
              <a:ext cx="48" cy="192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0720" name="Line 16"/>
            <p:cNvSpPr>
              <a:spLocks noChangeShapeType="1"/>
            </p:cNvSpPr>
            <p:nvPr/>
          </p:nvSpPr>
          <p:spPr bwMode="auto">
            <a:xfrm flipH="1">
              <a:off x="3072" y="2784"/>
              <a:ext cx="48" cy="192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0721" name="Line 17"/>
            <p:cNvSpPr>
              <a:spLocks noChangeShapeType="1"/>
            </p:cNvSpPr>
            <p:nvPr/>
          </p:nvSpPr>
          <p:spPr bwMode="auto">
            <a:xfrm>
              <a:off x="3216" y="2784"/>
              <a:ext cx="48" cy="192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0722" name="Line 18"/>
            <p:cNvSpPr>
              <a:spLocks noChangeShapeType="1"/>
            </p:cNvSpPr>
            <p:nvPr/>
          </p:nvSpPr>
          <p:spPr bwMode="auto">
            <a:xfrm flipV="1">
              <a:off x="3264" y="2880"/>
              <a:ext cx="48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0723" name="Line 19"/>
            <p:cNvSpPr>
              <a:spLocks noChangeShapeType="1"/>
            </p:cNvSpPr>
            <p:nvPr/>
          </p:nvSpPr>
          <p:spPr bwMode="auto">
            <a:xfrm>
              <a:off x="2784" y="2880"/>
              <a:ext cx="192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0724" name="Line 20"/>
            <p:cNvSpPr>
              <a:spLocks noChangeShapeType="1"/>
            </p:cNvSpPr>
            <p:nvPr/>
          </p:nvSpPr>
          <p:spPr bwMode="auto">
            <a:xfrm>
              <a:off x="3312" y="2880"/>
              <a:ext cx="192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80725" name="Line 21"/>
          <p:cNvSpPr>
            <a:spLocks noChangeShapeType="1"/>
          </p:cNvSpPr>
          <p:nvPr/>
        </p:nvSpPr>
        <p:spPr bwMode="auto">
          <a:xfrm flipV="1">
            <a:off x="1219200" y="5410200"/>
            <a:ext cx="14478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0726" name="Line 22"/>
          <p:cNvSpPr>
            <a:spLocks noChangeShapeType="1"/>
          </p:cNvSpPr>
          <p:nvPr/>
        </p:nvSpPr>
        <p:spPr bwMode="auto">
          <a:xfrm rot="5400000" flipV="1">
            <a:off x="952500" y="4164013"/>
            <a:ext cx="5334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0727" name="Oval 23"/>
          <p:cNvSpPr>
            <a:spLocks noChangeArrowheads="1"/>
          </p:cNvSpPr>
          <p:nvPr/>
        </p:nvSpPr>
        <p:spPr bwMode="auto">
          <a:xfrm>
            <a:off x="990600" y="4403725"/>
            <a:ext cx="457200" cy="457200"/>
          </a:xfrm>
          <a:prstGeom prst="ellips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0728" name="Text Box 24"/>
          <p:cNvSpPr txBox="1">
            <a:spLocks noChangeArrowheads="1"/>
          </p:cNvSpPr>
          <p:nvPr/>
        </p:nvSpPr>
        <p:spPr bwMode="auto">
          <a:xfrm>
            <a:off x="1066800" y="4383088"/>
            <a:ext cx="3143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en-US" sz="1800" b="1">
                <a:solidFill>
                  <a:srgbClr val="0000CC"/>
                </a:solidFill>
              </a:rPr>
              <a:t>+</a:t>
            </a:r>
          </a:p>
          <a:p>
            <a:pPr>
              <a:lnSpc>
                <a:spcPct val="75000"/>
              </a:lnSpc>
            </a:pPr>
            <a:r>
              <a:rPr lang="en-US" sz="1800" b="1">
                <a:solidFill>
                  <a:srgbClr val="0000CC"/>
                </a:solidFill>
                <a:sym typeface="Symbol" pitchFamily="18" charset="2"/>
              </a:rPr>
              <a:t></a:t>
            </a:r>
          </a:p>
        </p:txBody>
      </p:sp>
      <p:sp>
        <p:nvSpPr>
          <p:cNvPr id="1480729" name="Text Box 25"/>
          <p:cNvSpPr txBox="1">
            <a:spLocks noChangeArrowheads="1"/>
          </p:cNvSpPr>
          <p:nvPr/>
        </p:nvSpPr>
        <p:spPr bwMode="auto">
          <a:xfrm>
            <a:off x="3270250" y="3733800"/>
            <a:ext cx="38735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/>
              <a:t>+</a:t>
            </a:r>
          </a:p>
          <a:p>
            <a:pPr>
              <a:lnSpc>
                <a:spcPct val="150000"/>
              </a:lnSpc>
            </a:pPr>
            <a:r>
              <a:rPr lang="en-US" sz="2400" b="1" i="1"/>
              <a:t>V</a:t>
            </a:r>
          </a:p>
          <a:p>
            <a:pPr>
              <a:lnSpc>
                <a:spcPct val="150000"/>
              </a:lnSpc>
            </a:pPr>
            <a:r>
              <a:rPr lang="en-US" sz="2400" b="1" i="1">
                <a:cs typeface="Times New Roman" pitchFamily="18" charset="0"/>
              </a:rPr>
              <a:t>–</a:t>
            </a:r>
          </a:p>
        </p:txBody>
      </p:sp>
      <p:sp>
        <p:nvSpPr>
          <p:cNvPr id="1480730" name="Line 26"/>
          <p:cNvSpPr>
            <a:spLocks noChangeShapeType="1"/>
          </p:cNvSpPr>
          <p:nvPr/>
        </p:nvSpPr>
        <p:spPr bwMode="auto">
          <a:xfrm flipV="1">
            <a:off x="2667000" y="3897313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0731" name="Line 27"/>
          <p:cNvSpPr>
            <a:spLocks noChangeShapeType="1"/>
          </p:cNvSpPr>
          <p:nvPr/>
        </p:nvSpPr>
        <p:spPr bwMode="auto">
          <a:xfrm flipV="1">
            <a:off x="1219200" y="3897313"/>
            <a:ext cx="3048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0732" name="Line 28"/>
          <p:cNvSpPr>
            <a:spLocks noChangeShapeType="1"/>
          </p:cNvSpPr>
          <p:nvPr/>
        </p:nvSpPr>
        <p:spPr bwMode="auto">
          <a:xfrm rot="5400000" flipV="1">
            <a:off x="952500" y="5154613"/>
            <a:ext cx="5334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0733" name="Text Box 29"/>
          <p:cNvSpPr txBox="1">
            <a:spLocks noChangeArrowheads="1"/>
          </p:cNvSpPr>
          <p:nvPr/>
        </p:nvSpPr>
        <p:spPr bwMode="auto">
          <a:xfrm>
            <a:off x="1752600" y="3228975"/>
            <a:ext cx="635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b="1" i="1">
                <a:solidFill>
                  <a:srgbClr val="0000CC"/>
                </a:solidFill>
              </a:rPr>
              <a:t>R</a:t>
            </a:r>
            <a:r>
              <a:rPr lang="en-US" sz="2400" b="1" baseline="-25000">
                <a:solidFill>
                  <a:srgbClr val="0000CC"/>
                </a:solidFill>
              </a:rPr>
              <a:t>Th</a:t>
            </a:r>
            <a:endParaRPr lang="en-US" sz="2400" b="1" baseline="-2500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480734" name="Oval 30"/>
          <p:cNvSpPr>
            <a:spLocks noChangeArrowheads="1"/>
          </p:cNvSpPr>
          <p:nvPr/>
        </p:nvSpPr>
        <p:spPr bwMode="auto">
          <a:xfrm>
            <a:off x="25908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0735" name="Oval 31"/>
          <p:cNvSpPr>
            <a:spLocks noChangeArrowheads="1"/>
          </p:cNvSpPr>
          <p:nvPr/>
        </p:nvSpPr>
        <p:spPr bwMode="auto">
          <a:xfrm>
            <a:off x="25908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0736" name="Line 32"/>
          <p:cNvSpPr>
            <a:spLocks noChangeShapeType="1"/>
          </p:cNvSpPr>
          <p:nvPr/>
        </p:nvSpPr>
        <p:spPr bwMode="auto">
          <a:xfrm>
            <a:off x="2438400" y="36576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0737" name="Text Box 33"/>
          <p:cNvSpPr txBox="1">
            <a:spLocks noChangeArrowheads="1"/>
          </p:cNvSpPr>
          <p:nvPr/>
        </p:nvSpPr>
        <p:spPr bwMode="auto">
          <a:xfrm>
            <a:off x="2439988" y="3200400"/>
            <a:ext cx="303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/>
              <a:t>I</a:t>
            </a:r>
            <a:endParaRPr lang="en-US" sz="2400" b="1" i="1" baseline="-25000"/>
          </a:p>
        </p:txBody>
      </p:sp>
      <p:sp>
        <p:nvSpPr>
          <p:cNvPr id="1480750" name="Line 46"/>
          <p:cNvSpPr>
            <a:spLocks noChangeShapeType="1"/>
          </p:cNvSpPr>
          <p:nvPr/>
        </p:nvSpPr>
        <p:spPr bwMode="auto">
          <a:xfrm flipV="1">
            <a:off x="2667000" y="5410200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 Box 43"/>
              <p:cNvSpPr txBox="1">
                <a:spLocks noChangeArrowheads="1"/>
              </p:cNvSpPr>
              <p:nvPr/>
            </p:nvSpPr>
            <p:spPr bwMode="auto">
              <a:xfrm>
                <a:off x="4724400" y="3650411"/>
                <a:ext cx="4178300" cy="11810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latin typeface="Arial" charset="0"/>
                  </a:rPr>
                  <a:t>Quantitative I-V characteristics: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latin typeface="Arial" charset="0"/>
                  </a:rPr>
                  <a:t/>
                </a:r>
                <a:br>
                  <a:rPr lang="en-US" sz="2000" dirty="0" smtClean="0">
                    <a:latin typeface="Arial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𝐼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𝑂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3333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3333CC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3333CC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sup>
                      </m:sSup>
                      <m:r>
                        <a:rPr lang="en-US" sz="2000" i="1">
                          <a:latin typeface="Cambria Math"/>
                        </a:rPr>
                        <m:t>−1)</m:t>
                      </m:r>
                    </m:oMath>
                  </m:oMathPara>
                </a14:m>
                <a:endParaRPr lang="en-US" sz="2000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50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4400" y="3650411"/>
                <a:ext cx="4178300" cy="1181093"/>
              </a:xfrm>
              <a:prstGeom prst="rect">
                <a:avLst/>
              </a:prstGeom>
              <a:blipFill rotWithShape="1">
                <a:blip r:embed="rId4"/>
                <a:stretch>
                  <a:fillRect l="-1460" t="-2062" b="-463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605051" y="5410200"/>
            <a:ext cx="5321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algebraic solution!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/>
              <p:cNvSpPr txBox="1">
                <a:spLocks/>
              </p:cNvSpPr>
              <p:nvPr/>
            </p:nvSpPr>
            <p:spPr bwMode="auto">
              <a:xfrm>
                <a:off x="497480" y="972316"/>
                <a:ext cx="8073643" cy="2772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dirty="0" smtClean="0"/>
                  <a:t>How </a:t>
                </a:r>
                <a:r>
                  <a:rPr lang="en-US" dirty="0"/>
                  <a:t>do we solve this </a:t>
                </a:r>
                <a:r>
                  <a:rPr lang="en-US" dirty="0" smtClean="0"/>
                  <a:t>circuit?</a:t>
                </a:r>
              </a:p>
              <a:p>
                <a:r>
                  <a:rPr lang="en-US" dirty="0" smtClean="0"/>
                  <a:t>KCL </a:t>
                </a:r>
                <a:r>
                  <a:rPr lang="en-US" dirty="0"/>
                  <a:t>at the top right node:</a:t>
                </a:r>
              </a:p>
              <a:p>
                <a:pPr marL="0" indent="0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𝑇h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𝑇h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𝑂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𝑉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0.026</m:t>
                                  </m:r>
                                </m:den>
                              </m:f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5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7480" y="972316"/>
                <a:ext cx="8073643" cy="2772597"/>
              </a:xfrm>
              <a:prstGeom prst="rect">
                <a:avLst/>
              </a:prstGeom>
              <a:blipFill rotWithShape="1">
                <a:blip r:embed="rId5"/>
                <a:stretch>
                  <a:fillRect l="-1737" t="-28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524520" y="4860925"/>
            <a:ext cx="1046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33CC"/>
                </a:solidFill>
              </a:rPr>
              <a:t>n=1</a:t>
            </a:r>
            <a:endParaRPr lang="en-US" sz="24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6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Load Line Analysis Method</a:t>
            </a:r>
          </a:p>
        </p:txBody>
      </p:sp>
      <p:sp>
        <p:nvSpPr>
          <p:cNvPr id="148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229600" cy="2022475"/>
          </a:xfrm>
        </p:spPr>
        <p:txBody>
          <a:bodyPr/>
          <a:lstStyle/>
          <a:p>
            <a:pPr marL="609600" indent="-609600">
              <a:spcBef>
                <a:spcPct val="0"/>
              </a:spcBef>
              <a:buFontTx/>
              <a:buAutoNum type="arabicPeriod"/>
            </a:pPr>
            <a:r>
              <a:rPr lang="en-US" sz="2800"/>
              <a:t>Graph the </a:t>
            </a:r>
            <a:r>
              <a:rPr lang="en-US" sz="2800" i="1"/>
              <a:t>I-V</a:t>
            </a:r>
            <a:r>
              <a:rPr lang="en-US" sz="2800"/>
              <a:t> relationships for the non-linear element and for the rest of the circuit</a:t>
            </a:r>
          </a:p>
          <a:p>
            <a:pPr marL="609600" indent="-609600">
              <a:spcBef>
                <a:spcPct val="0"/>
              </a:spcBef>
              <a:buFontTx/>
              <a:buAutoNum type="arabicPeriod"/>
            </a:pPr>
            <a:r>
              <a:rPr lang="en-US" sz="2800"/>
              <a:t>The operating point of the circuit is found from the intersection of these two curves.</a:t>
            </a:r>
          </a:p>
        </p:txBody>
      </p:sp>
      <p:sp>
        <p:nvSpPr>
          <p:cNvPr id="1480708" name="Text Box 4"/>
          <p:cNvSpPr txBox="1">
            <a:spLocks noChangeAspect="1" noChangeArrowheads="1"/>
          </p:cNvSpPr>
          <p:nvPr/>
        </p:nvSpPr>
        <p:spPr bwMode="auto">
          <a:xfrm>
            <a:off x="441325" y="3960813"/>
            <a:ext cx="63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0000CC"/>
                </a:solidFill>
              </a:rPr>
              <a:t>V</a:t>
            </a:r>
            <a:r>
              <a:rPr lang="en-US" sz="2400" b="1" baseline="-25000">
                <a:solidFill>
                  <a:srgbClr val="0000CC"/>
                </a:solidFill>
              </a:rPr>
              <a:t>Th</a:t>
            </a:r>
            <a:endParaRPr lang="en-US" sz="2400" b="1">
              <a:solidFill>
                <a:srgbClr val="0000CC"/>
              </a:solidFill>
            </a:endParaRPr>
          </a:p>
        </p:txBody>
      </p:sp>
      <p:grpSp>
        <p:nvGrpSpPr>
          <p:cNvPr id="1480709" name="Group 5"/>
          <p:cNvGrpSpPr>
            <a:grpSpLocks/>
          </p:cNvGrpSpPr>
          <p:nvPr/>
        </p:nvGrpSpPr>
        <p:grpSpPr bwMode="auto">
          <a:xfrm rot="5400000">
            <a:off x="2209800" y="4005263"/>
            <a:ext cx="1524000" cy="457200"/>
            <a:chOff x="953" y="1248"/>
            <a:chExt cx="960" cy="288"/>
          </a:xfrm>
        </p:grpSpPr>
        <p:sp>
          <p:nvSpPr>
            <p:cNvPr id="1480710" name="Line 6"/>
            <p:cNvSpPr>
              <a:spLocks noChangeShapeType="1"/>
            </p:cNvSpPr>
            <p:nvPr/>
          </p:nvSpPr>
          <p:spPr bwMode="auto">
            <a:xfrm flipV="1">
              <a:off x="1577" y="1392"/>
              <a:ext cx="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80711" name="Group 7"/>
            <p:cNvGrpSpPr>
              <a:grpSpLocks/>
            </p:cNvGrpSpPr>
            <p:nvPr/>
          </p:nvGrpSpPr>
          <p:grpSpPr bwMode="auto">
            <a:xfrm rot="-5400000">
              <a:off x="1313" y="1272"/>
              <a:ext cx="288" cy="240"/>
              <a:chOff x="720" y="1480"/>
              <a:chExt cx="288" cy="240"/>
            </a:xfrm>
          </p:grpSpPr>
          <p:sp>
            <p:nvSpPr>
              <p:cNvPr id="1480712" name="AutoShape 8"/>
              <p:cNvSpPr>
                <a:spLocks noChangeArrowheads="1"/>
              </p:cNvSpPr>
              <p:nvPr/>
            </p:nvSpPr>
            <p:spPr bwMode="auto">
              <a:xfrm flipV="1">
                <a:off x="720" y="1480"/>
                <a:ext cx="288" cy="240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0713" name="Line 9"/>
              <p:cNvSpPr>
                <a:spLocks noChangeShapeType="1"/>
              </p:cNvSpPr>
              <p:nvPr/>
            </p:nvSpPr>
            <p:spPr bwMode="auto">
              <a:xfrm>
                <a:off x="720" y="1720"/>
                <a:ext cx="28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80714" name="Line 10"/>
            <p:cNvSpPr>
              <a:spLocks noChangeShapeType="1"/>
            </p:cNvSpPr>
            <p:nvPr/>
          </p:nvSpPr>
          <p:spPr bwMode="auto">
            <a:xfrm flipV="1">
              <a:off x="953" y="1392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80715" name="Group 11"/>
          <p:cNvGrpSpPr>
            <a:grpSpLocks/>
          </p:cNvGrpSpPr>
          <p:nvPr/>
        </p:nvGrpSpPr>
        <p:grpSpPr bwMode="auto">
          <a:xfrm>
            <a:off x="1524000" y="3319463"/>
            <a:ext cx="1143000" cy="304800"/>
            <a:chOff x="2784" y="2784"/>
            <a:chExt cx="720" cy="192"/>
          </a:xfrm>
        </p:grpSpPr>
        <p:sp>
          <p:nvSpPr>
            <p:cNvPr id="1480716" name="Line 12"/>
            <p:cNvSpPr>
              <a:spLocks noChangeShapeType="1"/>
            </p:cNvSpPr>
            <p:nvPr/>
          </p:nvSpPr>
          <p:spPr bwMode="auto">
            <a:xfrm flipV="1">
              <a:off x="2976" y="2784"/>
              <a:ext cx="48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0717" name="Line 13"/>
            <p:cNvSpPr>
              <a:spLocks noChangeShapeType="1"/>
            </p:cNvSpPr>
            <p:nvPr/>
          </p:nvSpPr>
          <p:spPr bwMode="auto">
            <a:xfrm>
              <a:off x="3024" y="2784"/>
              <a:ext cx="48" cy="192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0718" name="Line 14"/>
            <p:cNvSpPr>
              <a:spLocks noChangeShapeType="1"/>
            </p:cNvSpPr>
            <p:nvPr/>
          </p:nvSpPr>
          <p:spPr bwMode="auto">
            <a:xfrm>
              <a:off x="3120" y="2784"/>
              <a:ext cx="48" cy="192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0719" name="Line 15"/>
            <p:cNvSpPr>
              <a:spLocks noChangeShapeType="1"/>
            </p:cNvSpPr>
            <p:nvPr/>
          </p:nvSpPr>
          <p:spPr bwMode="auto">
            <a:xfrm flipH="1">
              <a:off x="3168" y="2784"/>
              <a:ext cx="48" cy="192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0720" name="Line 16"/>
            <p:cNvSpPr>
              <a:spLocks noChangeShapeType="1"/>
            </p:cNvSpPr>
            <p:nvPr/>
          </p:nvSpPr>
          <p:spPr bwMode="auto">
            <a:xfrm flipH="1">
              <a:off x="3072" y="2784"/>
              <a:ext cx="48" cy="192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0721" name="Line 17"/>
            <p:cNvSpPr>
              <a:spLocks noChangeShapeType="1"/>
            </p:cNvSpPr>
            <p:nvPr/>
          </p:nvSpPr>
          <p:spPr bwMode="auto">
            <a:xfrm>
              <a:off x="3216" y="2784"/>
              <a:ext cx="48" cy="192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0722" name="Line 18"/>
            <p:cNvSpPr>
              <a:spLocks noChangeShapeType="1"/>
            </p:cNvSpPr>
            <p:nvPr/>
          </p:nvSpPr>
          <p:spPr bwMode="auto">
            <a:xfrm flipV="1">
              <a:off x="3264" y="2880"/>
              <a:ext cx="48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0723" name="Line 19"/>
            <p:cNvSpPr>
              <a:spLocks noChangeShapeType="1"/>
            </p:cNvSpPr>
            <p:nvPr/>
          </p:nvSpPr>
          <p:spPr bwMode="auto">
            <a:xfrm>
              <a:off x="2784" y="2880"/>
              <a:ext cx="192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0724" name="Line 20"/>
            <p:cNvSpPr>
              <a:spLocks noChangeShapeType="1"/>
            </p:cNvSpPr>
            <p:nvPr/>
          </p:nvSpPr>
          <p:spPr bwMode="auto">
            <a:xfrm>
              <a:off x="3312" y="2880"/>
              <a:ext cx="192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80725" name="Line 21"/>
          <p:cNvSpPr>
            <a:spLocks noChangeShapeType="1"/>
          </p:cNvSpPr>
          <p:nvPr/>
        </p:nvSpPr>
        <p:spPr bwMode="auto">
          <a:xfrm flipV="1">
            <a:off x="1219200" y="4984750"/>
            <a:ext cx="14478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0726" name="Line 22"/>
          <p:cNvSpPr>
            <a:spLocks noChangeShapeType="1"/>
          </p:cNvSpPr>
          <p:nvPr/>
        </p:nvSpPr>
        <p:spPr bwMode="auto">
          <a:xfrm rot="5400000" flipV="1">
            <a:off x="952500" y="3738563"/>
            <a:ext cx="5334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0727" name="Oval 23"/>
          <p:cNvSpPr>
            <a:spLocks noChangeArrowheads="1"/>
          </p:cNvSpPr>
          <p:nvPr/>
        </p:nvSpPr>
        <p:spPr bwMode="auto">
          <a:xfrm>
            <a:off x="990600" y="3978275"/>
            <a:ext cx="457200" cy="457200"/>
          </a:xfrm>
          <a:prstGeom prst="ellips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0728" name="Text Box 24"/>
          <p:cNvSpPr txBox="1">
            <a:spLocks noChangeArrowheads="1"/>
          </p:cNvSpPr>
          <p:nvPr/>
        </p:nvSpPr>
        <p:spPr bwMode="auto">
          <a:xfrm>
            <a:off x="1066800" y="3957638"/>
            <a:ext cx="3143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en-US" sz="1800" b="1">
                <a:solidFill>
                  <a:srgbClr val="0000CC"/>
                </a:solidFill>
              </a:rPr>
              <a:t>+</a:t>
            </a:r>
          </a:p>
          <a:p>
            <a:pPr>
              <a:lnSpc>
                <a:spcPct val="75000"/>
              </a:lnSpc>
            </a:pPr>
            <a:r>
              <a:rPr lang="en-US" sz="1800" b="1">
                <a:solidFill>
                  <a:srgbClr val="0000CC"/>
                </a:solidFill>
                <a:sym typeface="Symbol" pitchFamily="18" charset="2"/>
              </a:rPr>
              <a:t></a:t>
            </a:r>
          </a:p>
        </p:txBody>
      </p:sp>
      <p:sp>
        <p:nvSpPr>
          <p:cNvPr id="1480729" name="Text Box 25"/>
          <p:cNvSpPr txBox="1">
            <a:spLocks noChangeArrowheads="1"/>
          </p:cNvSpPr>
          <p:nvPr/>
        </p:nvSpPr>
        <p:spPr bwMode="auto">
          <a:xfrm>
            <a:off x="3270250" y="3308350"/>
            <a:ext cx="38735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/>
              <a:t>+</a:t>
            </a:r>
          </a:p>
          <a:p>
            <a:pPr>
              <a:lnSpc>
                <a:spcPct val="150000"/>
              </a:lnSpc>
            </a:pPr>
            <a:r>
              <a:rPr lang="en-US" sz="2400" b="1" i="1"/>
              <a:t>V</a:t>
            </a:r>
          </a:p>
          <a:p>
            <a:pPr>
              <a:lnSpc>
                <a:spcPct val="150000"/>
              </a:lnSpc>
            </a:pPr>
            <a:r>
              <a:rPr lang="en-US" sz="2400" b="1" i="1">
                <a:cs typeface="Times New Roman" pitchFamily="18" charset="0"/>
              </a:rPr>
              <a:t>–</a:t>
            </a:r>
          </a:p>
        </p:txBody>
      </p:sp>
      <p:sp>
        <p:nvSpPr>
          <p:cNvPr id="1480730" name="Line 26"/>
          <p:cNvSpPr>
            <a:spLocks noChangeShapeType="1"/>
          </p:cNvSpPr>
          <p:nvPr/>
        </p:nvSpPr>
        <p:spPr bwMode="auto">
          <a:xfrm flipV="1">
            <a:off x="2667000" y="3471863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0731" name="Line 27"/>
          <p:cNvSpPr>
            <a:spLocks noChangeShapeType="1"/>
          </p:cNvSpPr>
          <p:nvPr/>
        </p:nvSpPr>
        <p:spPr bwMode="auto">
          <a:xfrm flipV="1">
            <a:off x="1219200" y="3471863"/>
            <a:ext cx="3048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0732" name="Line 28"/>
          <p:cNvSpPr>
            <a:spLocks noChangeShapeType="1"/>
          </p:cNvSpPr>
          <p:nvPr/>
        </p:nvSpPr>
        <p:spPr bwMode="auto">
          <a:xfrm rot="5400000" flipV="1">
            <a:off x="952500" y="4729163"/>
            <a:ext cx="5334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0733" name="Text Box 29"/>
          <p:cNvSpPr txBox="1">
            <a:spLocks noChangeArrowheads="1"/>
          </p:cNvSpPr>
          <p:nvPr/>
        </p:nvSpPr>
        <p:spPr bwMode="auto">
          <a:xfrm>
            <a:off x="1752600" y="2803525"/>
            <a:ext cx="635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b="1" i="1">
                <a:solidFill>
                  <a:srgbClr val="0000CC"/>
                </a:solidFill>
              </a:rPr>
              <a:t>R</a:t>
            </a:r>
            <a:r>
              <a:rPr lang="en-US" sz="2400" b="1" baseline="-25000">
                <a:solidFill>
                  <a:srgbClr val="0000CC"/>
                </a:solidFill>
              </a:rPr>
              <a:t>Th</a:t>
            </a:r>
            <a:endParaRPr lang="en-US" sz="2400" b="1" baseline="-2500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480734" name="Oval 30"/>
          <p:cNvSpPr>
            <a:spLocks noChangeArrowheads="1"/>
          </p:cNvSpPr>
          <p:nvPr/>
        </p:nvSpPr>
        <p:spPr bwMode="auto">
          <a:xfrm>
            <a:off x="2590800" y="338455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0735" name="Oval 31"/>
          <p:cNvSpPr>
            <a:spLocks noChangeArrowheads="1"/>
          </p:cNvSpPr>
          <p:nvPr/>
        </p:nvSpPr>
        <p:spPr bwMode="auto">
          <a:xfrm>
            <a:off x="2590800" y="490855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0736" name="Line 32"/>
          <p:cNvSpPr>
            <a:spLocks noChangeShapeType="1"/>
          </p:cNvSpPr>
          <p:nvPr/>
        </p:nvSpPr>
        <p:spPr bwMode="auto">
          <a:xfrm>
            <a:off x="2438400" y="323215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0737" name="Text Box 33"/>
          <p:cNvSpPr txBox="1">
            <a:spLocks noChangeArrowheads="1"/>
          </p:cNvSpPr>
          <p:nvPr/>
        </p:nvSpPr>
        <p:spPr bwMode="auto">
          <a:xfrm>
            <a:off x="2439988" y="2774950"/>
            <a:ext cx="303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/>
              <a:t>I</a:t>
            </a:r>
            <a:endParaRPr lang="en-US" sz="2400" b="1" i="1" baseline="-25000"/>
          </a:p>
        </p:txBody>
      </p:sp>
      <p:sp>
        <p:nvSpPr>
          <p:cNvPr id="1480738" name="Line 34"/>
          <p:cNvSpPr>
            <a:spLocks noChangeShapeType="1"/>
          </p:cNvSpPr>
          <p:nvPr/>
        </p:nvSpPr>
        <p:spPr bwMode="auto">
          <a:xfrm flipV="1">
            <a:off x="5364163" y="323215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80739" name="Line 35"/>
          <p:cNvSpPr>
            <a:spLocks noChangeShapeType="1"/>
          </p:cNvSpPr>
          <p:nvPr/>
        </p:nvSpPr>
        <p:spPr bwMode="auto">
          <a:xfrm rot="5400000" flipV="1">
            <a:off x="6011863" y="3422650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80740" name="Text Box 36"/>
          <p:cNvSpPr txBox="1">
            <a:spLocks noChangeAspect="1" noChangeArrowheads="1"/>
          </p:cNvSpPr>
          <p:nvPr/>
        </p:nvSpPr>
        <p:spPr bwMode="auto">
          <a:xfrm>
            <a:off x="5211763" y="2851150"/>
            <a:ext cx="282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/>
              <a:t>I</a:t>
            </a:r>
            <a:endParaRPr lang="en-US" sz="2000" b="1"/>
          </a:p>
        </p:txBody>
      </p:sp>
      <p:sp>
        <p:nvSpPr>
          <p:cNvPr id="1480741" name="Text Box 37"/>
          <p:cNvSpPr txBox="1">
            <a:spLocks noChangeAspect="1" noChangeArrowheads="1"/>
          </p:cNvSpPr>
          <p:nvPr/>
        </p:nvSpPr>
        <p:spPr bwMode="auto">
          <a:xfrm>
            <a:off x="7802563" y="4984750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/>
              <a:t>V</a:t>
            </a:r>
            <a:endParaRPr lang="en-US" sz="2000" b="1"/>
          </a:p>
        </p:txBody>
      </p:sp>
      <p:sp>
        <p:nvSpPr>
          <p:cNvPr id="1480742" name="Text Box 38"/>
          <p:cNvSpPr txBox="1">
            <a:spLocks noChangeArrowheads="1"/>
          </p:cNvSpPr>
          <p:nvPr/>
        </p:nvSpPr>
        <p:spPr bwMode="auto">
          <a:xfrm>
            <a:off x="3886200" y="5791200"/>
            <a:ext cx="502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CC"/>
                </a:solidFill>
                <a:latin typeface="Arial Narrow" pitchFamily="34" charset="0"/>
              </a:rPr>
              <a:t>The </a:t>
            </a:r>
            <a:r>
              <a:rPr lang="en-US" sz="2000" b="1" i="1">
                <a:solidFill>
                  <a:srgbClr val="0000CC"/>
                </a:solidFill>
                <a:latin typeface="Arial Narrow" pitchFamily="34" charset="0"/>
              </a:rPr>
              <a:t>I-V</a:t>
            </a:r>
            <a:r>
              <a:rPr lang="en-US" sz="2000" b="1">
                <a:solidFill>
                  <a:srgbClr val="0000CC"/>
                </a:solidFill>
                <a:latin typeface="Arial Narrow" pitchFamily="34" charset="0"/>
              </a:rPr>
              <a:t> characteristic of all of the circuit except the non-linear element is called the </a:t>
            </a:r>
            <a:r>
              <a:rPr lang="en-US" sz="2000" b="1" i="1" u="sng">
                <a:solidFill>
                  <a:srgbClr val="0000CC"/>
                </a:solidFill>
                <a:latin typeface="Arial Narrow" pitchFamily="34" charset="0"/>
              </a:rPr>
              <a:t>load line</a:t>
            </a:r>
          </a:p>
        </p:txBody>
      </p:sp>
      <p:sp>
        <p:nvSpPr>
          <p:cNvPr id="1480743" name="Line 39"/>
          <p:cNvSpPr>
            <a:spLocks noChangeShapeType="1"/>
          </p:cNvSpPr>
          <p:nvPr/>
        </p:nvSpPr>
        <p:spPr bwMode="auto">
          <a:xfrm>
            <a:off x="4983163" y="3794125"/>
            <a:ext cx="2133600" cy="16764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0744" name="Line 40"/>
          <p:cNvSpPr>
            <a:spLocks noChangeShapeType="1"/>
          </p:cNvSpPr>
          <p:nvPr/>
        </p:nvSpPr>
        <p:spPr bwMode="auto">
          <a:xfrm>
            <a:off x="6811963" y="51657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0745" name="Text Box 41"/>
          <p:cNvSpPr txBox="1">
            <a:spLocks noChangeAspect="1" noChangeArrowheads="1"/>
          </p:cNvSpPr>
          <p:nvPr/>
        </p:nvSpPr>
        <p:spPr bwMode="auto">
          <a:xfrm>
            <a:off x="6559550" y="5318125"/>
            <a:ext cx="555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/>
              <a:t>V</a:t>
            </a:r>
            <a:r>
              <a:rPr lang="en-US" sz="2000" b="1" baseline="-25000"/>
              <a:t>Th</a:t>
            </a:r>
          </a:p>
        </p:txBody>
      </p:sp>
      <p:sp>
        <p:nvSpPr>
          <p:cNvPr id="1480746" name="Line 42"/>
          <p:cNvSpPr>
            <a:spLocks noChangeShapeType="1"/>
          </p:cNvSpPr>
          <p:nvPr/>
        </p:nvSpPr>
        <p:spPr bwMode="auto">
          <a:xfrm>
            <a:off x="5287963" y="40989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0747" name="Text Box 43"/>
          <p:cNvSpPr txBox="1">
            <a:spLocks noChangeAspect="1" noChangeArrowheads="1"/>
          </p:cNvSpPr>
          <p:nvPr/>
        </p:nvSpPr>
        <p:spPr bwMode="auto">
          <a:xfrm>
            <a:off x="4297363" y="3870325"/>
            <a:ext cx="996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/>
              <a:t>V</a:t>
            </a:r>
            <a:r>
              <a:rPr lang="en-US" sz="2000" b="1" baseline="-25000"/>
              <a:t>Th</a:t>
            </a:r>
            <a:r>
              <a:rPr lang="en-US" sz="2000" b="1"/>
              <a:t>/</a:t>
            </a:r>
            <a:r>
              <a:rPr lang="en-US" sz="2000" b="1" i="1"/>
              <a:t>R</a:t>
            </a:r>
            <a:r>
              <a:rPr lang="en-US" sz="2000" b="1" baseline="-25000"/>
              <a:t>Th</a:t>
            </a:r>
          </a:p>
        </p:txBody>
      </p:sp>
      <p:sp>
        <p:nvSpPr>
          <p:cNvPr id="1480748" name="Arc 44"/>
          <p:cNvSpPr>
            <a:spLocks/>
          </p:cNvSpPr>
          <p:nvPr/>
        </p:nvSpPr>
        <p:spPr bwMode="auto">
          <a:xfrm flipV="1">
            <a:off x="5364163" y="2879725"/>
            <a:ext cx="533400" cy="23304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0883"/>
              <a:gd name="T1" fmla="*/ 0 h 21600"/>
              <a:gd name="T2" fmla="*/ 20883 w 20883"/>
              <a:gd name="T3" fmla="*/ 16080 h 21600"/>
              <a:gd name="T4" fmla="*/ 0 w 2088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883" h="21600" fill="none" extrusionOk="0">
                <a:moveTo>
                  <a:pt x="-1" y="0"/>
                </a:moveTo>
                <a:cubicBezTo>
                  <a:pt x="9803" y="0"/>
                  <a:pt x="18377" y="6602"/>
                  <a:pt x="20882" y="16080"/>
                </a:cubicBezTo>
              </a:path>
              <a:path w="20883" h="21600" stroke="0" extrusionOk="0">
                <a:moveTo>
                  <a:pt x="-1" y="0"/>
                </a:moveTo>
                <a:cubicBezTo>
                  <a:pt x="9803" y="0"/>
                  <a:pt x="18377" y="6602"/>
                  <a:pt x="20882" y="1608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0749" name="Line 45"/>
          <p:cNvSpPr>
            <a:spLocks noChangeShapeType="1"/>
          </p:cNvSpPr>
          <p:nvPr/>
        </p:nvSpPr>
        <p:spPr bwMode="auto">
          <a:xfrm flipH="1">
            <a:off x="4525963" y="5210175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0750" name="Line 46"/>
          <p:cNvSpPr>
            <a:spLocks noChangeShapeType="1"/>
          </p:cNvSpPr>
          <p:nvPr/>
        </p:nvSpPr>
        <p:spPr bwMode="auto">
          <a:xfrm flipV="1">
            <a:off x="2667000" y="4984750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0751" name="Text Box 47"/>
          <p:cNvSpPr txBox="1">
            <a:spLocks noChangeArrowheads="1"/>
          </p:cNvSpPr>
          <p:nvPr/>
        </p:nvSpPr>
        <p:spPr bwMode="auto">
          <a:xfrm>
            <a:off x="6278563" y="3962400"/>
            <a:ext cx="19510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latin typeface="Arial" charset="0"/>
              </a:rPr>
              <a:t>operating point</a:t>
            </a:r>
          </a:p>
        </p:txBody>
      </p:sp>
      <p:sp>
        <p:nvSpPr>
          <p:cNvPr id="1480752" name="AutoShape 48"/>
          <p:cNvSpPr>
            <a:spLocks noChangeArrowheads="1"/>
          </p:cNvSpPr>
          <p:nvPr/>
        </p:nvSpPr>
        <p:spPr bwMode="auto">
          <a:xfrm rot="-1315899">
            <a:off x="5861050" y="4186238"/>
            <a:ext cx="471488" cy="217487"/>
          </a:xfrm>
          <a:prstGeom prst="leftArrow">
            <a:avLst>
              <a:gd name="adj1" fmla="val 50000"/>
              <a:gd name="adj2" fmla="val 5419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0753" name="AutoShape 49"/>
          <p:cNvSpPr>
            <a:spLocks noChangeArrowheads="1"/>
          </p:cNvSpPr>
          <p:nvPr/>
        </p:nvSpPr>
        <p:spPr bwMode="auto">
          <a:xfrm rot="7684386">
            <a:off x="5385594" y="5233194"/>
            <a:ext cx="1116012" cy="304800"/>
          </a:xfrm>
          <a:prstGeom prst="leftArrow">
            <a:avLst>
              <a:gd name="adj1" fmla="val 50000"/>
              <a:gd name="adj2" fmla="val 91536"/>
            </a:avLst>
          </a:prstGeom>
          <a:solidFill>
            <a:srgbClr val="0000CC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1912" y="5630806"/>
                <a:ext cx="3522375" cy="846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𝑉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𝑇h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𝑇h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𝑂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𝑉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</a:rPr>
                                    <m:t>0.026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12" y="5630806"/>
                <a:ext cx="3522375" cy="84619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709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0738" grpId="0" animBg="1"/>
      <p:bldP spid="148073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Load Line Example: Power </a:t>
            </a:r>
            <a:r>
              <a:rPr lang="en-US" sz="2600" dirty="0"/>
              <a:t>Conversion Circuits</a:t>
            </a:r>
          </a:p>
        </p:txBody>
      </p:sp>
      <p:sp>
        <p:nvSpPr>
          <p:cNvPr id="149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Converting AC to DC</a:t>
            </a:r>
          </a:p>
          <a:p>
            <a:r>
              <a:rPr lang="en-US" sz="2800" dirty="0"/>
              <a:t>Potential applications: Charging a battery</a:t>
            </a:r>
          </a:p>
          <a:p>
            <a:pPr lvl="1"/>
            <a:endParaRPr lang="en-US" sz="24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Can we use </a:t>
            </a:r>
            <a:r>
              <a:rPr lang="en-US" sz="2800" dirty="0" err="1" smtClean="0"/>
              <a:t>phasors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Example on board</a:t>
            </a:r>
          </a:p>
        </p:txBody>
      </p:sp>
      <p:sp>
        <p:nvSpPr>
          <p:cNvPr id="1496068" name="Rectangle 4"/>
          <p:cNvSpPr>
            <a:spLocks noChangeArrowheads="1"/>
          </p:cNvSpPr>
          <p:nvPr/>
        </p:nvSpPr>
        <p:spPr bwMode="auto">
          <a:xfrm>
            <a:off x="3279775" y="2814638"/>
            <a:ext cx="2303463" cy="1303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96069" name="Group 5"/>
          <p:cNvGrpSpPr>
            <a:grpSpLocks/>
          </p:cNvGrpSpPr>
          <p:nvPr/>
        </p:nvGrpSpPr>
        <p:grpSpPr bwMode="auto">
          <a:xfrm rot="-16323583">
            <a:off x="5403057" y="3315494"/>
            <a:ext cx="407987" cy="333375"/>
            <a:chOff x="2691" y="2559"/>
            <a:chExt cx="595" cy="227"/>
          </a:xfrm>
        </p:grpSpPr>
        <p:sp>
          <p:nvSpPr>
            <p:cNvPr id="1496070" name="Rectangle 6"/>
            <p:cNvSpPr>
              <a:spLocks noChangeArrowheads="1"/>
            </p:cNvSpPr>
            <p:nvPr/>
          </p:nvSpPr>
          <p:spPr bwMode="auto">
            <a:xfrm>
              <a:off x="2691" y="2559"/>
              <a:ext cx="595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6071" name="Freeform 7"/>
            <p:cNvSpPr>
              <a:spLocks/>
            </p:cNvSpPr>
            <p:nvPr/>
          </p:nvSpPr>
          <p:spPr bwMode="auto">
            <a:xfrm>
              <a:off x="2693" y="2580"/>
              <a:ext cx="576" cy="192"/>
            </a:xfrm>
            <a:custGeom>
              <a:avLst/>
              <a:gdLst>
                <a:gd name="T0" fmla="*/ 0 w 576"/>
                <a:gd name="T1" fmla="*/ 96 h 192"/>
                <a:gd name="T2" fmla="*/ 48 w 576"/>
                <a:gd name="T3" fmla="*/ 96 h 192"/>
                <a:gd name="T4" fmla="*/ 96 w 576"/>
                <a:gd name="T5" fmla="*/ 0 h 192"/>
                <a:gd name="T6" fmla="*/ 192 w 576"/>
                <a:gd name="T7" fmla="*/ 192 h 192"/>
                <a:gd name="T8" fmla="*/ 288 w 576"/>
                <a:gd name="T9" fmla="*/ 0 h 192"/>
                <a:gd name="T10" fmla="*/ 384 w 576"/>
                <a:gd name="T11" fmla="*/ 192 h 192"/>
                <a:gd name="T12" fmla="*/ 480 w 576"/>
                <a:gd name="T13" fmla="*/ 0 h 192"/>
                <a:gd name="T14" fmla="*/ 528 w 576"/>
                <a:gd name="T15" fmla="*/ 96 h 192"/>
                <a:gd name="T16" fmla="*/ 576 w 576"/>
                <a:gd name="T17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" h="192">
                  <a:moveTo>
                    <a:pt x="0" y="96"/>
                  </a:moveTo>
                  <a:lnTo>
                    <a:pt x="48" y="96"/>
                  </a:lnTo>
                  <a:lnTo>
                    <a:pt x="96" y="0"/>
                  </a:lnTo>
                  <a:lnTo>
                    <a:pt x="192" y="192"/>
                  </a:lnTo>
                  <a:lnTo>
                    <a:pt x="288" y="0"/>
                  </a:lnTo>
                  <a:lnTo>
                    <a:pt x="384" y="192"/>
                  </a:lnTo>
                  <a:lnTo>
                    <a:pt x="480" y="0"/>
                  </a:lnTo>
                  <a:lnTo>
                    <a:pt x="528" y="96"/>
                  </a:lnTo>
                  <a:lnTo>
                    <a:pt x="576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96072" name="AutoShape 8"/>
          <p:cNvSpPr>
            <a:spLocks noChangeArrowheads="1"/>
          </p:cNvSpPr>
          <p:nvPr/>
        </p:nvSpPr>
        <p:spPr bwMode="auto">
          <a:xfrm rot="5400000">
            <a:off x="4294187" y="2638426"/>
            <a:ext cx="574675" cy="3556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6073" name="Line 9"/>
          <p:cNvSpPr>
            <a:spLocks noChangeShapeType="1"/>
          </p:cNvSpPr>
          <p:nvPr/>
        </p:nvSpPr>
        <p:spPr bwMode="auto">
          <a:xfrm>
            <a:off x="4770438" y="2578100"/>
            <a:ext cx="0" cy="541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6074" name="Oval 10"/>
          <p:cNvSpPr>
            <a:spLocks noChangeArrowheads="1"/>
          </p:cNvSpPr>
          <p:nvPr/>
        </p:nvSpPr>
        <p:spPr bwMode="auto">
          <a:xfrm rot="5400000" flipH="1">
            <a:off x="3067845" y="3352006"/>
            <a:ext cx="474662" cy="4730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>
              <a:lnSpc>
                <a:spcPct val="20000"/>
              </a:lnSpc>
              <a:spcBef>
                <a:spcPct val="20000"/>
              </a:spcBef>
            </a:pPr>
            <a:endParaRPr lang="en-US" sz="3200"/>
          </a:p>
        </p:txBody>
      </p:sp>
      <p:grpSp>
        <p:nvGrpSpPr>
          <p:cNvPr id="1496075" name="Group 11"/>
          <p:cNvGrpSpPr>
            <a:grpSpLocks/>
          </p:cNvGrpSpPr>
          <p:nvPr/>
        </p:nvGrpSpPr>
        <p:grpSpPr bwMode="auto">
          <a:xfrm>
            <a:off x="3144838" y="3417888"/>
            <a:ext cx="315912" cy="361950"/>
            <a:chOff x="1387" y="3281"/>
            <a:chExt cx="701" cy="399"/>
          </a:xfrm>
        </p:grpSpPr>
        <p:sp>
          <p:nvSpPr>
            <p:cNvPr id="1496076" name="AutoShape 12"/>
            <p:cNvSpPr>
              <a:spLocks noChangeArrowheads="1"/>
            </p:cNvSpPr>
            <p:nvPr/>
          </p:nvSpPr>
          <p:spPr bwMode="auto">
            <a:xfrm>
              <a:off x="1387" y="3328"/>
              <a:ext cx="352" cy="352"/>
            </a:xfrm>
            <a:custGeom>
              <a:avLst/>
              <a:gdLst>
                <a:gd name="G0" fmla="+- 10800 0 0"/>
                <a:gd name="G1" fmla="+- -11149803 0 0"/>
                <a:gd name="G2" fmla="+- 0 0 -11149803"/>
                <a:gd name="T0" fmla="*/ 0 256 1"/>
                <a:gd name="T1" fmla="*/ 180 256 1"/>
                <a:gd name="G3" fmla="+- -11149803 T0 T1"/>
                <a:gd name="T2" fmla="*/ 0 256 1"/>
                <a:gd name="T3" fmla="*/ 90 256 1"/>
                <a:gd name="G4" fmla="+- -11149803 T2 T3"/>
                <a:gd name="G5" fmla="*/ G4 2 1"/>
                <a:gd name="T4" fmla="*/ 90 256 1"/>
                <a:gd name="T5" fmla="*/ 0 256 1"/>
                <a:gd name="G6" fmla="+- -11149803 T4 T5"/>
                <a:gd name="G7" fmla="*/ G6 2 1"/>
                <a:gd name="G8" fmla="abs -1114980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800"/>
                <a:gd name="G18" fmla="*/ 10800 1 2"/>
                <a:gd name="G19" fmla="+- G18 5400 0"/>
                <a:gd name="G20" fmla="cos G19 -11149803"/>
                <a:gd name="G21" fmla="sin G19 -11149803"/>
                <a:gd name="G22" fmla="+- G20 10800 0"/>
                <a:gd name="G23" fmla="+- G21 10800 0"/>
                <a:gd name="G24" fmla="+- 10800 0 G20"/>
                <a:gd name="G25" fmla="+- 10800 10800 0"/>
                <a:gd name="G26" fmla="?: G9 G17 G25"/>
                <a:gd name="G27" fmla="?: G9 0 21600"/>
                <a:gd name="G28" fmla="cos 10800 -11149803"/>
                <a:gd name="G29" fmla="sin 10800 -11149803"/>
                <a:gd name="G30" fmla="sin 10800 -11149803"/>
                <a:gd name="G31" fmla="+- G28 10800 0"/>
                <a:gd name="G32" fmla="+- G29 10800 0"/>
                <a:gd name="G33" fmla="+- G30 10800 0"/>
                <a:gd name="G34" fmla="?: G4 0 G31"/>
                <a:gd name="G35" fmla="?: -11149803 G34 0"/>
                <a:gd name="G36" fmla="?: G6 G35 G31"/>
                <a:gd name="G37" fmla="+- 21600 0 G36"/>
                <a:gd name="G38" fmla="?: G4 0 G33"/>
                <a:gd name="G39" fmla="?: -1114980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59 w 21600"/>
                <a:gd name="T15" fmla="*/ 8949 h 21600"/>
                <a:gd name="T16" fmla="*/ 10800 w 21600"/>
                <a:gd name="T17" fmla="*/ 0 h 21600"/>
                <a:gd name="T18" fmla="*/ 21441 w 21600"/>
                <a:gd name="T19" fmla="*/ 8949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59" y="8949"/>
                  </a:moveTo>
                  <a:cubicBezTo>
                    <a:pt x="1059" y="3776"/>
                    <a:pt x="5549" y="-1"/>
                    <a:pt x="10800" y="0"/>
                  </a:cubicBezTo>
                  <a:cubicBezTo>
                    <a:pt x="16050" y="0"/>
                    <a:pt x="20540" y="3776"/>
                    <a:pt x="21440" y="8949"/>
                  </a:cubicBezTo>
                  <a:cubicBezTo>
                    <a:pt x="20540" y="3776"/>
                    <a:pt x="16050" y="-1"/>
                    <a:pt x="10799" y="0"/>
                  </a:cubicBezTo>
                  <a:cubicBezTo>
                    <a:pt x="5549" y="0"/>
                    <a:pt x="1059" y="3776"/>
                    <a:pt x="159" y="894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6077" name="AutoShape 13"/>
            <p:cNvSpPr>
              <a:spLocks noChangeArrowheads="1"/>
            </p:cNvSpPr>
            <p:nvPr/>
          </p:nvSpPr>
          <p:spPr bwMode="auto">
            <a:xfrm flipV="1">
              <a:off x="1736" y="3281"/>
              <a:ext cx="352" cy="352"/>
            </a:xfrm>
            <a:custGeom>
              <a:avLst/>
              <a:gdLst>
                <a:gd name="G0" fmla="+- 10800 0 0"/>
                <a:gd name="G1" fmla="+- -11149803 0 0"/>
                <a:gd name="G2" fmla="+- 0 0 -11149803"/>
                <a:gd name="T0" fmla="*/ 0 256 1"/>
                <a:gd name="T1" fmla="*/ 180 256 1"/>
                <a:gd name="G3" fmla="+- -11149803 T0 T1"/>
                <a:gd name="T2" fmla="*/ 0 256 1"/>
                <a:gd name="T3" fmla="*/ 90 256 1"/>
                <a:gd name="G4" fmla="+- -11149803 T2 T3"/>
                <a:gd name="G5" fmla="*/ G4 2 1"/>
                <a:gd name="T4" fmla="*/ 90 256 1"/>
                <a:gd name="T5" fmla="*/ 0 256 1"/>
                <a:gd name="G6" fmla="+- -11149803 T4 T5"/>
                <a:gd name="G7" fmla="*/ G6 2 1"/>
                <a:gd name="G8" fmla="abs -1114980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800"/>
                <a:gd name="G18" fmla="*/ 10800 1 2"/>
                <a:gd name="G19" fmla="+- G18 5400 0"/>
                <a:gd name="G20" fmla="cos G19 -11149803"/>
                <a:gd name="G21" fmla="sin G19 -11149803"/>
                <a:gd name="G22" fmla="+- G20 10800 0"/>
                <a:gd name="G23" fmla="+- G21 10800 0"/>
                <a:gd name="G24" fmla="+- 10800 0 G20"/>
                <a:gd name="G25" fmla="+- 10800 10800 0"/>
                <a:gd name="G26" fmla="?: G9 G17 G25"/>
                <a:gd name="G27" fmla="?: G9 0 21600"/>
                <a:gd name="G28" fmla="cos 10800 -11149803"/>
                <a:gd name="G29" fmla="sin 10800 -11149803"/>
                <a:gd name="G30" fmla="sin 10800 -11149803"/>
                <a:gd name="G31" fmla="+- G28 10800 0"/>
                <a:gd name="G32" fmla="+- G29 10800 0"/>
                <a:gd name="G33" fmla="+- G30 10800 0"/>
                <a:gd name="G34" fmla="?: G4 0 G31"/>
                <a:gd name="G35" fmla="?: -11149803 G34 0"/>
                <a:gd name="G36" fmla="?: G6 G35 G31"/>
                <a:gd name="G37" fmla="+- 21600 0 G36"/>
                <a:gd name="G38" fmla="?: G4 0 G33"/>
                <a:gd name="G39" fmla="?: -1114980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59 w 21600"/>
                <a:gd name="T15" fmla="*/ 8949 h 21600"/>
                <a:gd name="T16" fmla="*/ 10800 w 21600"/>
                <a:gd name="T17" fmla="*/ 0 h 21600"/>
                <a:gd name="T18" fmla="*/ 21441 w 21600"/>
                <a:gd name="T19" fmla="*/ 8949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59" y="8949"/>
                  </a:moveTo>
                  <a:cubicBezTo>
                    <a:pt x="1059" y="3776"/>
                    <a:pt x="5549" y="-1"/>
                    <a:pt x="10800" y="0"/>
                  </a:cubicBezTo>
                  <a:cubicBezTo>
                    <a:pt x="16050" y="0"/>
                    <a:pt x="20540" y="3776"/>
                    <a:pt x="21440" y="8949"/>
                  </a:cubicBezTo>
                  <a:cubicBezTo>
                    <a:pt x="20540" y="3776"/>
                    <a:pt x="16050" y="-1"/>
                    <a:pt x="10799" y="0"/>
                  </a:cubicBezTo>
                  <a:cubicBezTo>
                    <a:pt x="5549" y="0"/>
                    <a:pt x="1059" y="3776"/>
                    <a:pt x="159" y="894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96078" name="Text Box 14"/>
          <p:cNvSpPr txBox="1">
            <a:spLocks noChangeArrowheads="1"/>
          </p:cNvSpPr>
          <p:nvPr/>
        </p:nvSpPr>
        <p:spPr bwMode="auto">
          <a:xfrm>
            <a:off x="850900" y="3249613"/>
            <a:ext cx="20986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I</a:t>
            </a:r>
            <a:r>
              <a:rPr lang="en-US" sz="2400" dirty="0"/>
              <a:t>=</a:t>
            </a:r>
            <a:r>
              <a:rPr lang="en-US" sz="2400" dirty="0" err="1"/>
              <a:t>V</a:t>
            </a:r>
            <a:r>
              <a:rPr lang="en-US" sz="2400" baseline="-25000" dirty="0" err="1"/>
              <a:t>m</a:t>
            </a:r>
            <a:r>
              <a:rPr lang="en-US" sz="2400" dirty="0"/>
              <a:t> </a:t>
            </a:r>
            <a:r>
              <a:rPr lang="en-US" sz="2400" dirty="0" err="1" smtClean="0"/>
              <a:t>cos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err="1">
                <a:latin typeface="Symbol" pitchFamily="18" charset="2"/>
              </a:rPr>
              <a:t>w</a:t>
            </a:r>
            <a:r>
              <a:rPr lang="en-US" sz="2400" dirty="0" err="1"/>
              <a:t>t</a:t>
            </a:r>
            <a:r>
              <a:rPr lang="en-US" sz="2400" dirty="0"/>
              <a:t>)</a:t>
            </a:r>
          </a:p>
        </p:txBody>
      </p:sp>
      <p:sp>
        <p:nvSpPr>
          <p:cNvPr id="1496079" name="Text Box 15"/>
          <p:cNvSpPr txBox="1">
            <a:spLocks noChangeArrowheads="1"/>
          </p:cNvSpPr>
          <p:nvPr/>
        </p:nvSpPr>
        <p:spPr bwMode="auto">
          <a:xfrm>
            <a:off x="4972050" y="31877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R</a:t>
            </a:r>
          </a:p>
        </p:txBody>
      </p:sp>
      <p:sp>
        <p:nvSpPr>
          <p:cNvPr id="1496080" name="Text Box 16"/>
          <p:cNvSpPr txBox="1">
            <a:spLocks noChangeArrowheads="1"/>
          </p:cNvSpPr>
          <p:nvPr/>
        </p:nvSpPr>
        <p:spPr bwMode="auto">
          <a:xfrm>
            <a:off x="5981700" y="3222625"/>
            <a:ext cx="561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V</a:t>
            </a:r>
            <a:r>
              <a:rPr lang="en-US" baseline="-25000"/>
              <a:t>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7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Piecewise Linear Model</a:t>
            </a:r>
          </a:p>
        </p:txBody>
      </p:sp>
      <p:sp>
        <p:nvSpPr>
          <p:cNvPr id="1487875" name="Line 3"/>
          <p:cNvSpPr>
            <a:spLocks noChangeShapeType="1"/>
          </p:cNvSpPr>
          <p:nvPr/>
        </p:nvSpPr>
        <p:spPr bwMode="auto">
          <a:xfrm flipV="1">
            <a:off x="4495800" y="1724025"/>
            <a:ext cx="0" cy="1768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87876" name="Line 4"/>
          <p:cNvSpPr>
            <a:spLocks noChangeShapeType="1"/>
          </p:cNvSpPr>
          <p:nvPr/>
        </p:nvSpPr>
        <p:spPr bwMode="auto">
          <a:xfrm rot="-5400000">
            <a:off x="4419600" y="2120900"/>
            <a:ext cx="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87877" name="Line 5"/>
          <p:cNvSpPr>
            <a:spLocks noChangeShapeType="1"/>
          </p:cNvSpPr>
          <p:nvPr/>
        </p:nvSpPr>
        <p:spPr bwMode="auto">
          <a:xfrm>
            <a:off x="3429000" y="3263900"/>
            <a:ext cx="1371600" cy="12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87878" name="Line 6"/>
          <p:cNvSpPr>
            <a:spLocks noChangeShapeType="1"/>
          </p:cNvSpPr>
          <p:nvPr/>
        </p:nvSpPr>
        <p:spPr bwMode="auto">
          <a:xfrm rot="16200000" flipH="1">
            <a:off x="4114800" y="2578100"/>
            <a:ext cx="1371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87879" name="Text Box 7"/>
          <p:cNvSpPr txBox="1">
            <a:spLocks noChangeArrowheads="1"/>
          </p:cNvSpPr>
          <p:nvPr/>
        </p:nvSpPr>
        <p:spPr bwMode="auto">
          <a:xfrm>
            <a:off x="2700338" y="2882900"/>
            <a:ext cx="1566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reverse bias</a:t>
            </a:r>
          </a:p>
        </p:txBody>
      </p:sp>
      <p:sp>
        <p:nvSpPr>
          <p:cNvPr id="1487880" name="Text Box 8"/>
          <p:cNvSpPr txBox="1">
            <a:spLocks noChangeArrowheads="1"/>
          </p:cNvSpPr>
          <p:nvPr/>
        </p:nvSpPr>
        <p:spPr bwMode="auto">
          <a:xfrm>
            <a:off x="4833938" y="2501900"/>
            <a:ext cx="1566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forward bias</a:t>
            </a:r>
          </a:p>
        </p:txBody>
      </p:sp>
      <p:sp>
        <p:nvSpPr>
          <p:cNvPr id="1487881" name="Text Box 9"/>
          <p:cNvSpPr txBox="1">
            <a:spLocks noChangeArrowheads="1"/>
          </p:cNvSpPr>
          <p:nvPr/>
        </p:nvSpPr>
        <p:spPr bwMode="auto">
          <a:xfrm>
            <a:off x="3962400" y="1358900"/>
            <a:ext cx="1012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000000"/>
                </a:solidFill>
              </a:rPr>
              <a:t>I</a:t>
            </a:r>
            <a:r>
              <a:rPr lang="en-US" sz="2000" b="1" i="1" baseline="-25000">
                <a:solidFill>
                  <a:srgbClr val="000000"/>
                </a:solidFill>
              </a:rPr>
              <a:t>D</a:t>
            </a:r>
            <a:r>
              <a:rPr lang="en-US" sz="2000">
                <a:solidFill>
                  <a:srgbClr val="000000"/>
                </a:solidFill>
              </a:rPr>
              <a:t> (A)</a:t>
            </a: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87882" name="Text Box 10"/>
          <p:cNvSpPr txBox="1">
            <a:spLocks noChangeArrowheads="1"/>
          </p:cNvSpPr>
          <p:nvPr/>
        </p:nvSpPr>
        <p:spPr bwMode="auto">
          <a:xfrm>
            <a:off x="5562600" y="3035300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0000"/>
                </a:solidFill>
              </a:rPr>
              <a:t>V</a:t>
            </a:r>
            <a:r>
              <a:rPr lang="en-US" sz="2000" b="1" i="1" baseline="-25000">
                <a:solidFill>
                  <a:srgbClr val="000000"/>
                </a:solidFill>
              </a:rPr>
              <a:t>D</a:t>
            </a:r>
            <a:r>
              <a:rPr lang="en-US" sz="2000">
                <a:solidFill>
                  <a:srgbClr val="000000"/>
                </a:solidFill>
              </a:rPr>
              <a:t> (V)</a:t>
            </a: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87883" name="AutoShape 11"/>
          <p:cNvSpPr>
            <a:spLocks noChangeArrowheads="1"/>
          </p:cNvSpPr>
          <p:nvPr/>
        </p:nvSpPr>
        <p:spPr bwMode="auto">
          <a:xfrm flipV="1">
            <a:off x="1143000" y="2349500"/>
            <a:ext cx="457200" cy="3810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7884" name="Line 12"/>
          <p:cNvSpPr>
            <a:spLocks noChangeShapeType="1"/>
          </p:cNvSpPr>
          <p:nvPr/>
        </p:nvSpPr>
        <p:spPr bwMode="auto">
          <a:xfrm>
            <a:off x="1143000" y="27305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7885" name="Line 13"/>
          <p:cNvSpPr>
            <a:spLocks noChangeShapeType="1"/>
          </p:cNvSpPr>
          <p:nvPr/>
        </p:nvSpPr>
        <p:spPr bwMode="auto">
          <a:xfrm flipV="1">
            <a:off x="1371600" y="15875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7886" name="Line 14"/>
          <p:cNvSpPr>
            <a:spLocks noChangeShapeType="1"/>
          </p:cNvSpPr>
          <p:nvPr/>
        </p:nvSpPr>
        <p:spPr bwMode="auto">
          <a:xfrm flipV="1">
            <a:off x="1371600" y="27305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7887" name="Line 15"/>
          <p:cNvSpPr>
            <a:spLocks noChangeShapeType="1"/>
          </p:cNvSpPr>
          <p:nvPr/>
        </p:nvSpPr>
        <p:spPr bwMode="auto">
          <a:xfrm rot="5400000">
            <a:off x="990600" y="1816100"/>
            <a:ext cx="457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7888" name="Text Box 16"/>
          <p:cNvSpPr txBox="1">
            <a:spLocks noChangeArrowheads="1"/>
          </p:cNvSpPr>
          <p:nvPr/>
        </p:nvSpPr>
        <p:spPr bwMode="auto">
          <a:xfrm>
            <a:off x="762000" y="1358900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</a:rPr>
              <a:t>I</a:t>
            </a:r>
            <a:r>
              <a:rPr lang="en-US" sz="2400" b="1" i="1" baseline="-2500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487889" name="Text Box 17"/>
          <p:cNvSpPr txBox="1">
            <a:spLocks noChangeArrowheads="1"/>
          </p:cNvSpPr>
          <p:nvPr/>
        </p:nvSpPr>
        <p:spPr bwMode="auto">
          <a:xfrm>
            <a:off x="1828800" y="1587500"/>
            <a:ext cx="6096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</a:rPr>
              <a:t>+</a:t>
            </a:r>
          </a:p>
          <a:p>
            <a:endParaRPr lang="en-US" sz="2400" b="1" i="1">
              <a:solidFill>
                <a:srgbClr val="FF0000"/>
              </a:solidFill>
            </a:endParaRPr>
          </a:p>
          <a:p>
            <a:r>
              <a:rPr lang="en-US" sz="2400" b="1" i="1">
                <a:solidFill>
                  <a:srgbClr val="FF0000"/>
                </a:solidFill>
              </a:rPr>
              <a:t>V</a:t>
            </a:r>
            <a:r>
              <a:rPr lang="en-US" sz="2400" b="1" i="1" baseline="-25000">
                <a:solidFill>
                  <a:srgbClr val="FF0000"/>
                </a:solidFill>
              </a:rPr>
              <a:t>D</a:t>
            </a:r>
            <a:r>
              <a:rPr lang="en-US" sz="2400" b="1" i="1">
                <a:solidFill>
                  <a:srgbClr val="FF0000"/>
                </a:solidFill>
              </a:rPr>
              <a:t> </a:t>
            </a:r>
          </a:p>
          <a:p>
            <a:endParaRPr lang="en-US" sz="2400" b="1" i="1">
              <a:solidFill>
                <a:srgbClr val="FF0000"/>
              </a:solidFill>
            </a:endParaRPr>
          </a:p>
          <a:p>
            <a:r>
              <a:rPr lang="en-US" sz="2400" b="1" i="1">
                <a:solidFill>
                  <a:srgbClr val="FF0000"/>
                </a:solidFill>
                <a:cs typeface="Times New Roman" pitchFamily="18" charset="0"/>
              </a:rPr>
              <a:t>–</a:t>
            </a:r>
          </a:p>
        </p:txBody>
      </p:sp>
      <p:sp>
        <p:nvSpPr>
          <p:cNvPr id="1487890" name="Text Box 18"/>
          <p:cNvSpPr txBox="1">
            <a:spLocks noChangeArrowheads="1"/>
          </p:cNvSpPr>
          <p:nvPr/>
        </p:nvSpPr>
        <p:spPr bwMode="auto">
          <a:xfrm>
            <a:off x="8077200" y="1524000"/>
            <a:ext cx="533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</a:rPr>
              <a:t>+</a:t>
            </a:r>
          </a:p>
          <a:p>
            <a:endParaRPr lang="en-US" sz="2400" b="1" i="1">
              <a:solidFill>
                <a:srgbClr val="FF0000"/>
              </a:solidFill>
            </a:endParaRPr>
          </a:p>
          <a:p>
            <a:r>
              <a:rPr lang="en-US" sz="2400" b="1" i="1">
                <a:solidFill>
                  <a:srgbClr val="FF0000"/>
                </a:solidFill>
              </a:rPr>
              <a:t>V</a:t>
            </a:r>
            <a:r>
              <a:rPr lang="en-US" sz="2400" b="1" i="1" baseline="-25000">
                <a:solidFill>
                  <a:srgbClr val="FF0000"/>
                </a:solidFill>
              </a:rPr>
              <a:t>D</a:t>
            </a:r>
            <a:endParaRPr lang="en-US" sz="2400" b="1" i="1">
              <a:solidFill>
                <a:srgbClr val="FF0000"/>
              </a:solidFill>
            </a:endParaRPr>
          </a:p>
          <a:p>
            <a:endParaRPr lang="en-US" sz="2400" b="1" i="1">
              <a:solidFill>
                <a:srgbClr val="FF0000"/>
              </a:solidFill>
            </a:endParaRPr>
          </a:p>
          <a:p>
            <a:r>
              <a:rPr lang="en-US" sz="2400" b="1" i="1">
                <a:solidFill>
                  <a:srgbClr val="FF0000"/>
                </a:solidFill>
                <a:cs typeface="Times New Roman" pitchFamily="18" charset="0"/>
              </a:rPr>
              <a:t>–</a:t>
            </a:r>
          </a:p>
        </p:txBody>
      </p:sp>
      <p:sp>
        <p:nvSpPr>
          <p:cNvPr id="1487891" name="Line 19"/>
          <p:cNvSpPr>
            <a:spLocks noChangeShapeType="1"/>
          </p:cNvSpPr>
          <p:nvPr/>
        </p:nvSpPr>
        <p:spPr bwMode="auto">
          <a:xfrm flipV="1">
            <a:off x="7467600" y="1435100"/>
            <a:ext cx="0" cy="469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7892" name="Line 20"/>
          <p:cNvSpPr>
            <a:spLocks noChangeShapeType="1"/>
          </p:cNvSpPr>
          <p:nvPr/>
        </p:nvSpPr>
        <p:spPr bwMode="auto">
          <a:xfrm flipV="1">
            <a:off x="7467600" y="3124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7893" name="Line 21"/>
          <p:cNvSpPr>
            <a:spLocks noChangeShapeType="1"/>
          </p:cNvSpPr>
          <p:nvPr/>
        </p:nvSpPr>
        <p:spPr bwMode="auto">
          <a:xfrm flipH="1" flipV="1">
            <a:off x="7467600" y="2667000"/>
            <a:ext cx="304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7894" name="Arc 22"/>
          <p:cNvSpPr>
            <a:spLocks/>
          </p:cNvSpPr>
          <p:nvPr/>
        </p:nvSpPr>
        <p:spPr bwMode="auto">
          <a:xfrm rot="3444543">
            <a:off x="7421563" y="2713037"/>
            <a:ext cx="228600" cy="288925"/>
          </a:xfrm>
          <a:custGeom>
            <a:avLst/>
            <a:gdLst>
              <a:gd name="G0" fmla="+- 0 0 0"/>
              <a:gd name="G1" fmla="+- 20492 0 0"/>
              <a:gd name="G2" fmla="+- 21600 0 0"/>
              <a:gd name="T0" fmla="*/ 6831 w 21600"/>
              <a:gd name="T1" fmla="*/ 0 h 20492"/>
              <a:gd name="T2" fmla="*/ 21600 w 21600"/>
              <a:gd name="T3" fmla="*/ 20492 h 20492"/>
              <a:gd name="T4" fmla="*/ 0 w 21600"/>
              <a:gd name="T5" fmla="*/ 20492 h 20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492" fill="none" extrusionOk="0">
                <a:moveTo>
                  <a:pt x="6830" y="0"/>
                </a:moveTo>
                <a:cubicBezTo>
                  <a:pt x="15650" y="2940"/>
                  <a:pt x="21600" y="11194"/>
                  <a:pt x="21600" y="20492"/>
                </a:cubicBezTo>
              </a:path>
              <a:path w="21600" h="20492" stroke="0" extrusionOk="0">
                <a:moveTo>
                  <a:pt x="6830" y="0"/>
                </a:moveTo>
                <a:cubicBezTo>
                  <a:pt x="15650" y="2940"/>
                  <a:pt x="21600" y="11194"/>
                  <a:pt x="21600" y="20492"/>
                </a:cubicBezTo>
                <a:lnTo>
                  <a:pt x="0" y="20492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7895" name="Line 23"/>
          <p:cNvSpPr>
            <a:spLocks noChangeShapeType="1"/>
          </p:cNvSpPr>
          <p:nvPr/>
        </p:nvSpPr>
        <p:spPr bwMode="auto">
          <a:xfrm rot="5400000">
            <a:off x="7086600" y="1676400"/>
            <a:ext cx="457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7896" name="Text Box 24"/>
          <p:cNvSpPr txBox="1">
            <a:spLocks noChangeArrowheads="1"/>
          </p:cNvSpPr>
          <p:nvPr/>
        </p:nvSpPr>
        <p:spPr bwMode="auto">
          <a:xfrm>
            <a:off x="6858000" y="1358900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</a:rPr>
              <a:t>I</a:t>
            </a:r>
            <a:r>
              <a:rPr lang="en-US" sz="2400" b="1" i="1" baseline="-2500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487897" name="Text Box 25"/>
          <p:cNvSpPr txBox="1">
            <a:spLocks noChangeArrowheads="1"/>
          </p:cNvSpPr>
          <p:nvPr/>
        </p:nvSpPr>
        <p:spPr bwMode="auto">
          <a:xfrm>
            <a:off x="457200" y="901700"/>
            <a:ext cx="2300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u="sng">
                <a:latin typeface="Arial" charset="0"/>
              </a:rPr>
              <a:t>Circuit symbol</a:t>
            </a:r>
          </a:p>
        </p:txBody>
      </p:sp>
      <p:sp>
        <p:nvSpPr>
          <p:cNvPr id="1487898" name="Text Box 26"/>
          <p:cNvSpPr txBox="1">
            <a:spLocks noChangeArrowheads="1"/>
          </p:cNvSpPr>
          <p:nvPr/>
        </p:nvSpPr>
        <p:spPr bwMode="auto">
          <a:xfrm>
            <a:off x="3149600" y="901700"/>
            <a:ext cx="264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 u="sng">
                <a:latin typeface="Arial" charset="0"/>
              </a:rPr>
              <a:t>I-V</a:t>
            </a:r>
            <a:r>
              <a:rPr lang="en-US" sz="2400" b="1" u="sng">
                <a:latin typeface="Arial" charset="0"/>
              </a:rPr>
              <a:t> characteristic</a:t>
            </a:r>
          </a:p>
        </p:txBody>
      </p:sp>
      <p:sp>
        <p:nvSpPr>
          <p:cNvPr id="1487899" name="Text Box 27"/>
          <p:cNvSpPr txBox="1">
            <a:spLocks noChangeArrowheads="1"/>
          </p:cNvSpPr>
          <p:nvPr/>
        </p:nvSpPr>
        <p:spPr bwMode="auto">
          <a:xfrm>
            <a:off x="6388100" y="914400"/>
            <a:ext cx="2146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u="sng">
                <a:latin typeface="Arial" charset="0"/>
              </a:rPr>
              <a:t>Switch model</a:t>
            </a:r>
          </a:p>
        </p:txBody>
      </p:sp>
      <p:sp>
        <p:nvSpPr>
          <p:cNvPr id="1487900" name="Text Box 28"/>
          <p:cNvSpPr txBox="1">
            <a:spLocks noChangeArrowheads="1"/>
          </p:cNvSpPr>
          <p:nvPr/>
        </p:nvSpPr>
        <p:spPr bwMode="auto">
          <a:xfrm>
            <a:off x="4572000" y="3336925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0000"/>
                </a:solidFill>
              </a:rPr>
              <a:t>V</a:t>
            </a:r>
            <a:r>
              <a:rPr lang="en-US" sz="2000" b="1" i="1" baseline="-25000">
                <a:solidFill>
                  <a:srgbClr val="000000"/>
                </a:solidFill>
              </a:rPr>
              <a:t>Don</a:t>
            </a: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87901" name="Line 29"/>
          <p:cNvSpPr>
            <a:spLocks noChangeShapeType="1"/>
          </p:cNvSpPr>
          <p:nvPr/>
        </p:nvSpPr>
        <p:spPr bwMode="auto">
          <a:xfrm>
            <a:off x="4800600" y="32004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7902" name="Oval 30"/>
          <p:cNvSpPr>
            <a:spLocks noChangeArrowheads="1"/>
          </p:cNvSpPr>
          <p:nvPr/>
        </p:nvSpPr>
        <p:spPr bwMode="auto">
          <a:xfrm>
            <a:off x="7239000" y="1925638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7903" name="Text Box 31"/>
          <p:cNvSpPr txBox="1">
            <a:spLocks noChangeArrowheads="1"/>
          </p:cNvSpPr>
          <p:nvPr/>
        </p:nvSpPr>
        <p:spPr bwMode="auto">
          <a:xfrm>
            <a:off x="7315200" y="1905000"/>
            <a:ext cx="3143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en-US" sz="1800" b="1"/>
              <a:t>+</a:t>
            </a:r>
          </a:p>
          <a:p>
            <a:pPr>
              <a:lnSpc>
                <a:spcPct val="75000"/>
              </a:lnSpc>
            </a:pPr>
            <a:r>
              <a:rPr lang="en-US" sz="1800" b="1">
                <a:sym typeface="Symbol" pitchFamily="18" charset="2"/>
              </a:rPr>
              <a:t></a:t>
            </a:r>
          </a:p>
        </p:txBody>
      </p:sp>
      <p:sp>
        <p:nvSpPr>
          <p:cNvPr id="1487904" name="Line 32"/>
          <p:cNvSpPr>
            <a:spLocks noChangeShapeType="1"/>
          </p:cNvSpPr>
          <p:nvPr/>
        </p:nvSpPr>
        <p:spPr bwMode="auto">
          <a:xfrm flipV="1">
            <a:off x="7467600" y="2362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7905" name="Text Box 33"/>
          <p:cNvSpPr txBox="1">
            <a:spLocks noChangeArrowheads="1"/>
          </p:cNvSpPr>
          <p:nvPr/>
        </p:nvSpPr>
        <p:spPr bwMode="auto">
          <a:xfrm>
            <a:off x="7696200" y="1905000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0000"/>
                </a:solidFill>
              </a:rPr>
              <a:t>V</a:t>
            </a:r>
            <a:r>
              <a:rPr lang="en-US" sz="2000" b="1" i="1" baseline="-25000">
                <a:solidFill>
                  <a:srgbClr val="000000"/>
                </a:solidFill>
              </a:rPr>
              <a:t>Don</a:t>
            </a: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87906" name="Text Box 34"/>
          <p:cNvSpPr txBox="1">
            <a:spLocks noChangeArrowheads="1"/>
          </p:cNvSpPr>
          <p:nvPr/>
        </p:nvSpPr>
        <p:spPr bwMode="auto">
          <a:xfrm>
            <a:off x="762000" y="4419600"/>
            <a:ext cx="69342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8925" indent="-288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111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75000"/>
              </a:spcBef>
            </a:pPr>
            <a:r>
              <a:rPr lang="en-US" u="sng">
                <a:latin typeface="Arial" charset="0"/>
              </a:rPr>
              <a:t>RULE 1</a:t>
            </a:r>
            <a:r>
              <a:rPr lang="en-US">
                <a:latin typeface="Arial" charset="0"/>
              </a:rPr>
              <a:t>:  When </a:t>
            </a:r>
            <a:r>
              <a:rPr lang="en-US" b="1" i="1"/>
              <a:t>I</a:t>
            </a:r>
            <a:r>
              <a:rPr lang="en-US" b="1" i="1" baseline="-25000"/>
              <a:t>D</a:t>
            </a:r>
            <a:r>
              <a:rPr lang="en-US">
                <a:latin typeface="Arial" charset="0"/>
              </a:rPr>
              <a:t> &gt; 0, </a:t>
            </a:r>
            <a:r>
              <a:rPr lang="en-US" b="1" i="1"/>
              <a:t>V</a:t>
            </a:r>
            <a:r>
              <a:rPr lang="en-US" b="1" i="1" baseline="-25000"/>
              <a:t>D</a:t>
            </a:r>
            <a:r>
              <a:rPr lang="en-US">
                <a:latin typeface="Arial" charset="0"/>
              </a:rPr>
              <a:t> = </a:t>
            </a:r>
            <a:r>
              <a:rPr lang="en-US" b="1" i="1"/>
              <a:t>V</a:t>
            </a:r>
            <a:r>
              <a:rPr lang="en-US" b="1" i="1" baseline="-25000"/>
              <a:t>Don</a:t>
            </a:r>
            <a:endParaRPr lang="en-US">
              <a:latin typeface="Arial" charset="0"/>
            </a:endParaRPr>
          </a:p>
          <a:p>
            <a:pPr>
              <a:spcBef>
                <a:spcPct val="75000"/>
              </a:spcBef>
            </a:pPr>
            <a:r>
              <a:rPr lang="en-US" u="sng">
                <a:latin typeface="Arial" charset="0"/>
              </a:rPr>
              <a:t>RULE 2</a:t>
            </a:r>
            <a:r>
              <a:rPr lang="en-US">
                <a:latin typeface="Arial" charset="0"/>
              </a:rPr>
              <a:t>: When </a:t>
            </a:r>
            <a:r>
              <a:rPr lang="en-US" b="1" i="1"/>
              <a:t>V</a:t>
            </a:r>
            <a:r>
              <a:rPr lang="en-US" b="1" i="1" baseline="-25000"/>
              <a:t>D</a:t>
            </a:r>
            <a:r>
              <a:rPr lang="en-US">
                <a:latin typeface="Arial" charset="0"/>
              </a:rPr>
              <a:t> &lt; </a:t>
            </a:r>
            <a:r>
              <a:rPr lang="en-US" b="1" i="1"/>
              <a:t>V</a:t>
            </a:r>
            <a:r>
              <a:rPr lang="en-US" b="1" i="1" baseline="-25000"/>
              <a:t>Don</a:t>
            </a:r>
            <a:r>
              <a:rPr lang="en-US">
                <a:latin typeface="Arial" charset="0"/>
              </a:rPr>
              <a:t>, </a:t>
            </a:r>
            <a:r>
              <a:rPr lang="en-US" b="1" i="1"/>
              <a:t>I</a:t>
            </a:r>
            <a:r>
              <a:rPr lang="en-US" b="1" i="1" baseline="-25000"/>
              <a:t>D</a:t>
            </a:r>
            <a:r>
              <a:rPr lang="en-US">
                <a:latin typeface="Arial" charset="0"/>
              </a:rPr>
              <a:t> = 0</a:t>
            </a:r>
          </a:p>
        </p:txBody>
      </p:sp>
      <p:sp>
        <p:nvSpPr>
          <p:cNvPr id="1487907" name="Text Box 35"/>
          <p:cNvSpPr txBox="1">
            <a:spLocks noChangeArrowheads="1"/>
          </p:cNvSpPr>
          <p:nvPr/>
        </p:nvSpPr>
        <p:spPr bwMode="auto">
          <a:xfrm>
            <a:off x="5638800" y="4800600"/>
            <a:ext cx="3352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 Narrow" pitchFamily="34" charset="0"/>
              </a:rPr>
              <a:t>Diode behaves like a voltage source in series with a switch:   </a:t>
            </a:r>
          </a:p>
          <a:p>
            <a:pPr>
              <a:buFontTx/>
              <a:buChar char="•"/>
            </a:pPr>
            <a:r>
              <a:rPr lang="en-US" sz="2000" b="1">
                <a:solidFill>
                  <a:srgbClr val="FF0000"/>
                </a:solidFill>
                <a:latin typeface="Arial Narrow" pitchFamily="34" charset="0"/>
              </a:rPr>
              <a:t> closed in forward bias mode    </a:t>
            </a:r>
          </a:p>
          <a:p>
            <a:pPr>
              <a:buFontTx/>
              <a:buChar char="•"/>
            </a:pPr>
            <a:r>
              <a:rPr lang="en-US" sz="2000" b="1">
                <a:solidFill>
                  <a:srgbClr val="FF0000"/>
                </a:solidFill>
                <a:latin typeface="Arial Narrow" pitchFamily="34" charset="0"/>
              </a:rPr>
              <a:t> open in reverse bias mode  </a:t>
            </a:r>
          </a:p>
        </p:txBody>
      </p:sp>
      <p:sp>
        <p:nvSpPr>
          <p:cNvPr id="1487908" name="AutoShape 36"/>
          <p:cNvSpPr>
            <a:spLocks/>
          </p:cNvSpPr>
          <p:nvPr/>
        </p:nvSpPr>
        <p:spPr bwMode="auto">
          <a:xfrm>
            <a:off x="5334000" y="4724400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7909" name="Text Box 37"/>
          <p:cNvSpPr txBox="1">
            <a:spLocks noChangeArrowheads="1"/>
          </p:cNvSpPr>
          <p:nvPr/>
        </p:nvSpPr>
        <p:spPr bwMode="auto">
          <a:xfrm>
            <a:off x="5486400" y="3870325"/>
            <a:ext cx="3276600" cy="3968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latin typeface="Arial Narrow" pitchFamily="34" charset="0"/>
              </a:rPr>
              <a:t>For a Si pn diode, </a:t>
            </a:r>
            <a:r>
              <a:rPr lang="en-US" sz="2000" b="1" i="1"/>
              <a:t>V</a:t>
            </a:r>
            <a:r>
              <a:rPr lang="en-US" sz="2000" b="1" i="1" baseline="-25000"/>
              <a:t>Don </a:t>
            </a:r>
            <a:r>
              <a:rPr lang="en-US" sz="2000" b="1">
                <a:latin typeface="Arial Narrow" pitchFamily="34" charset="0"/>
                <a:sym typeface="Symbol" pitchFamily="18" charset="2"/>
              </a:rPr>
              <a:t> 0.7 V</a:t>
            </a:r>
          </a:p>
        </p:txBody>
      </p:sp>
    </p:spTree>
    <p:extLst>
      <p:ext uri="{BB962C8B-B14F-4D97-AF65-F5344CB8AC3E}">
        <p14:creationId xmlns:p14="http://schemas.microsoft.com/office/powerpoint/2010/main" val="293057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7875" grpId="0" animBg="1"/>
      <p:bldP spid="1487876" grpId="0" animBg="1"/>
      <p:bldP spid="1487877" grpId="0" animBg="1"/>
      <p:bldP spid="1487878" grpId="0" animBg="1"/>
      <p:bldP spid="1487879" grpId="0" autoUpdateAnimBg="0"/>
      <p:bldP spid="1487880" grpId="0" autoUpdateAnimBg="0"/>
      <p:bldP spid="1487906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922" name="Text Box 2"/>
          <p:cNvSpPr txBox="1">
            <a:spLocks noChangeArrowheads="1"/>
          </p:cNvSpPr>
          <p:nvPr/>
        </p:nvSpPr>
        <p:spPr bwMode="auto">
          <a:xfrm>
            <a:off x="533400" y="914400"/>
            <a:ext cx="81915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A diode has only two states:</a:t>
            </a:r>
          </a:p>
          <a:p>
            <a:pPr lvl="1">
              <a:spcBef>
                <a:spcPct val="25000"/>
              </a:spcBef>
              <a:buFontTx/>
              <a:buChar char="•"/>
            </a:pPr>
            <a:r>
              <a:rPr lang="en-US" sz="2400" dirty="0">
                <a:latin typeface="Arial" charset="0"/>
              </a:rPr>
              <a:t> </a:t>
            </a:r>
            <a:r>
              <a:rPr lang="en-US" sz="2400" b="1" dirty="0">
                <a:latin typeface="Arial" charset="0"/>
              </a:rPr>
              <a:t>forward biased:</a:t>
            </a:r>
            <a:r>
              <a:rPr lang="en-US" sz="2400" dirty="0">
                <a:latin typeface="Arial" charset="0"/>
              </a:rPr>
              <a:t>  </a:t>
            </a:r>
            <a:r>
              <a:rPr lang="en-US" sz="2400" i="1" dirty="0">
                <a:latin typeface="Arial" charset="0"/>
              </a:rPr>
              <a:t>I</a:t>
            </a:r>
            <a:r>
              <a:rPr lang="en-US" sz="2400" i="1" baseline="-25000" dirty="0">
                <a:latin typeface="Arial" charset="0"/>
              </a:rPr>
              <a:t>D</a:t>
            </a:r>
            <a:r>
              <a:rPr lang="en-US" sz="2400" dirty="0">
                <a:latin typeface="Arial" charset="0"/>
              </a:rPr>
              <a:t> &gt; 0, </a:t>
            </a:r>
            <a:r>
              <a:rPr lang="en-US" sz="2400" i="1" dirty="0">
                <a:latin typeface="Arial" charset="0"/>
              </a:rPr>
              <a:t>V</a:t>
            </a:r>
            <a:r>
              <a:rPr lang="en-US" sz="2400" i="1" baseline="-25000" dirty="0">
                <a:latin typeface="Arial" charset="0"/>
              </a:rPr>
              <a:t>D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>
                <a:latin typeface="Arial" charset="0"/>
                <a:sym typeface="MS LineDraw" pitchFamily="49" charset="2"/>
              </a:rPr>
              <a:t>=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0.7 V</a:t>
            </a:r>
            <a:endParaRPr lang="en-US" sz="2400" dirty="0">
              <a:latin typeface="Arial" charset="0"/>
            </a:endParaRPr>
          </a:p>
          <a:p>
            <a:pPr lvl="1">
              <a:spcBef>
                <a:spcPct val="25000"/>
              </a:spcBef>
              <a:buFontTx/>
              <a:buChar char="•"/>
            </a:pPr>
            <a:r>
              <a:rPr lang="en-US" sz="2400" dirty="0">
                <a:latin typeface="Arial" charset="0"/>
              </a:rPr>
              <a:t> </a:t>
            </a:r>
            <a:r>
              <a:rPr lang="en-US" sz="2400" b="1" dirty="0">
                <a:latin typeface="Arial" charset="0"/>
              </a:rPr>
              <a:t>reverse biased:</a:t>
            </a:r>
            <a:r>
              <a:rPr lang="en-US" sz="2400" dirty="0">
                <a:latin typeface="Arial" charset="0"/>
              </a:rPr>
              <a:t>  </a:t>
            </a:r>
            <a:r>
              <a:rPr lang="en-US" sz="2400" i="1" dirty="0">
                <a:latin typeface="Arial" charset="0"/>
              </a:rPr>
              <a:t>I</a:t>
            </a:r>
            <a:r>
              <a:rPr lang="en-US" sz="2400" i="1" baseline="-25000" dirty="0">
                <a:latin typeface="Arial" charset="0"/>
              </a:rPr>
              <a:t>D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>
                <a:latin typeface="Arial" charset="0"/>
                <a:sym typeface="MS LineDraw" pitchFamily="49" charset="2"/>
              </a:rPr>
              <a:t>=</a:t>
            </a:r>
            <a:r>
              <a:rPr lang="en-US" sz="2400" dirty="0">
                <a:latin typeface="Arial" charset="0"/>
              </a:rPr>
              <a:t> 0, </a:t>
            </a:r>
            <a:r>
              <a:rPr lang="en-US" sz="2400" i="1" dirty="0">
                <a:latin typeface="Arial" charset="0"/>
              </a:rPr>
              <a:t>V</a:t>
            </a:r>
            <a:r>
              <a:rPr lang="en-US" sz="2400" i="1" baseline="-25000" dirty="0">
                <a:latin typeface="Arial" charset="0"/>
              </a:rPr>
              <a:t>D</a:t>
            </a:r>
            <a:r>
              <a:rPr lang="en-US" sz="2400" dirty="0">
                <a:latin typeface="Arial" charset="0"/>
              </a:rPr>
              <a:t> &lt; </a:t>
            </a:r>
            <a:r>
              <a:rPr lang="en-US" sz="2400" dirty="0" smtClean="0">
                <a:latin typeface="Arial" charset="0"/>
              </a:rPr>
              <a:t>0.7 V</a:t>
            </a:r>
            <a:endParaRPr lang="en-US" sz="2400" dirty="0">
              <a:latin typeface="Arial" charset="0"/>
            </a:endParaRPr>
          </a:p>
        </p:txBody>
      </p:sp>
      <p:sp>
        <p:nvSpPr>
          <p:cNvPr id="1489923" name="Text Box 3"/>
          <p:cNvSpPr txBox="1">
            <a:spLocks noChangeArrowheads="1"/>
          </p:cNvSpPr>
          <p:nvPr/>
        </p:nvSpPr>
        <p:spPr bwMode="auto">
          <a:xfrm>
            <a:off x="533400" y="2362200"/>
            <a:ext cx="7429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5000"/>
              </a:spcBef>
            </a:pPr>
            <a:r>
              <a:rPr lang="en-US" u="sng">
                <a:latin typeface="Arial" charset="0"/>
              </a:rPr>
              <a:t>Procedure</a:t>
            </a:r>
            <a:r>
              <a:rPr lang="en-US">
                <a:latin typeface="Arial" charset="0"/>
              </a:rPr>
              <a:t>:</a:t>
            </a:r>
          </a:p>
          <a:p>
            <a:pPr>
              <a:spcBef>
                <a:spcPct val="25000"/>
              </a:spcBef>
              <a:buFontTx/>
              <a:buAutoNum type="arabicPeriod"/>
            </a:pPr>
            <a:r>
              <a:rPr lang="en-US">
                <a:latin typeface="Arial" charset="0"/>
              </a:rPr>
              <a:t>Guess the state(s) of the diode(s)</a:t>
            </a:r>
          </a:p>
          <a:p>
            <a:pPr>
              <a:spcBef>
                <a:spcPct val="25000"/>
              </a:spcBef>
              <a:buFontTx/>
              <a:buAutoNum type="arabicPeriod"/>
            </a:pPr>
            <a:r>
              <a:rPr lang="en-US">
                <a:latin typeface="Arial" charset="0"/>
              </a:rPr>
              <a:t>Check to see if KCL and KVL are obeyed.</a:t>
            </a:r>
          </a:p>
          <a:p>
            <a:pPr>
              <a:spcBef>
                <a:spcPct val="25000"/>
              </a:spcBef>
              <a:buFontTx/>
              <a:buAutoNum type="arabicPeriod"/>
            </a:pPr>
            <a:r>
              <a:rPr lang="en-US">
                <a:latin typeface="Arial" charset="0"/>
              </a:rPr>
              <a:t>If KCL and KVL are not obeyed, refine your guess</a:t>
            </a:r>
          </a:p>
          <a:p>
            <a:pPr>
              <a:spcBef>
                <a:spcPct val="25000"/>
              </a:spcBef>
              <a:buFontTx/>
              <a:buAutoNum type="arabicPeriod"/>
            </a:pPr>
            <a:r>
              <a:rPr lang="en-US">
                <a:latin typeface="Arial" charset="0"/>
              </a:rPr>
              <a:t>Repeat steps 1-3 until KCL and KVL are obeyed.</a:t>
            </a:r>
          </a:p>
        </p:txBody>
      </p:sp>
      <p:sp>
        <p:nvSpPr>
          <p:cNvPr id="1489924" name="Text Box 4"/>
          <p:cNvSpPr txBox="1">
            <a:spLocks noChangeArrowheads="1"/>
          </p:cNvSpPr>
          <p:nvPr/>
        </p:nvSpPr>
        <p:spPr bwMode="auto">
          <a:xfrm>
            <a:off x="558800" y="4838700"/>
            <a:ext cx="134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>
                <a:latin typeface="Arial" charset="0"/>
              </a:rPr>
              <a:t>Example</a:t>
            </a:r>
            <a:r>
              <a:rPr lang="en-US" sz="2000">
                <a:latin typeface="Arial" charset="0"/>
              </a:rPr>
              <a:t>:  </a:t>
            </a:r>
          </a:p>
        </p:txBody>
      </p:sp>
      <p:sp>
        <p:nvSpPr>
          <p:cNvPr id="1489925" name="Text Box 5"/>
          <p:cNvSpPr txBox="1">
            <a:spLocks noChangeAspect="1" noChangeArrowheads="1"/>
          </p:cNvSpPr>
          <p:nvPr/>
        </p:nvSpPr>
        <p:spPr bwMode="auto">
          <a:xfrm>
            <a:off x="1306513" y="5546725"/>
            <a:ext cx="598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/>
              <a:t>v</a:t>
            </a:r>
            <a:r>
              <a:rPr lang="en-US" sz="2000" b="1" baseline="-25000"/>
              <a:t>s</a:t>
            </a:r>
            <a:r>
              <a:rPr lang="en-US" sz="2000" b="1"/>
              <a:t>(</a:t>
            </a:r>
            <a:r>
              <a:rPr lang="en-US" sz="2000" b="1" i="1"/>
              <a:t>t</a:t>
            </a:r>
            <a:r>
              <a:rPr lang="en-US" sz="2000" b="1"/>
              <a:t>)</a:t>
            </a:r>
          </a:p>
        </p:txBody>
      </p:sp>
      <p:sp>
        <p:nvSpPr>
          <p:cNvPr id="1489926" name="Line 6"/>
          <p:cNvSpPr>
            <a:spLocks noChangeShapeType="1"/>
          </p:cNvSpPr>
          <p:nvPr/>
        </p:nvSpPr>
        <p:spPr bwMode="auto">
          <a:xfrm flipV="1">
            <a:off x="3124200" y="51816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9927" name="Text Box 7"/>
          <p:cNvSpPr txBox="1">
            <a:spLocks noChangeArrowheads="1"/>
          </p:cNvSpPr>
          <p:nvPr/>
        </p:nvSpPr>
        <p:spPr bwMode="auto">
          <a:xfrm>
            <a:off x="4648200" y="4937125"/>
            <a:ext cx="4495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If </a:t>
            </a:r>
            <a:r>
              <a:rPr lang="en-US" sz="2000" i="1" dirty="0" err="1">
                <a:latin typeface="Arial" charset="0"/>
              </a:rPr>
              <a:t>v</a:t>
            </a:r>
            <a:r>
              <a:rPr lang="en-US" sz="2000" baseline="-25000" dirty="0" err="1">
                <a:latin typeface="Arial" charset="0"/>
              </a:rPr>
              <a:t>s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i="1" dirty="0">
                <a:latin typeface="Arial" charset="0"/>
              </a:rPr>
              <a:t>t</a:t>
            </a:r>
            <a:r>
              <a:rPr lang="en-US" sz="2000" dirty="0">
                <a:latin typeface="Arial" charset="0"/>
              </a:rPr>
              <a:t>) &gt; </a:t>
            </a:r>
            <a:r>
              <a:rPr lang="en-US" sz="2000" dirty="0" smtClean="0">
                <a:latin typeface="Arial" charset="0"/>
              </a:rPr>
              <a:t>0.7 </a:t>
            </a:r>
            <a:r>
              <a:rPr lang="en-US" sz="2000" dirty="0">
                <a:latin typeface="Arial" charset="0"/>
              </a:rPr>
              <a:t>V, diode is forward biased (else KVL is disobeyed – try it)</a:t>
            </a:r>
          </a:p>
        </p:txBody>
      </p:sp>
      <p:sp>
        <p:nvSpPr>
          <p:cNvPr id="1489928" name="Text Box 8"/>
          <p:cNvSpPr txBox="1">
            <a:spLocks noChangeArrowheads="1"/>
          </p:cNvSpPr>
          <p:nvPr/>
        </p:nvSpPr>
        <p:spPr bwMode="auto">
          <a:xfrm>
            <a:off x="4648200" y="5699125"/>
            <a:ext cx="4495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If </a:t>
            </a:r>
            <a:r>
              <a:rPr lang="en-US" sz="2000" i="1" dirty="0" err="1">
                <a:latin typeface="Arial" charset="0"/>
              </a:rPr>
              <a:t>v</a:t>
            </a:r>
            <a:r>
              <a:rPr lang="en-US" sz="2000" baseline="-25000" dirty="0" err="1">
                <a:latin typeface="Arial" charset="0"/>
              </a:rPr>
              <a:t>s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i="1" dirty="0">
                <a:latin typeface="Arial" charset="0"/>
              </a:rPr>
              <a:t>t</a:t>
            </a:r>
            <a:r>
              <a:rPr lang="en-US" sz="2000" dirty="0">
                <a:latin typeface="Arial" charset="0"/>
              </a:rPr>
              <a:t>) &lt; </a:t>
            </a:r>
            <a:r>
              <a:rPr lang="en-US" sz="2000" dirty="0" smtClean="0">
                <a:latin typeface="Arial" charset="0"/>
              </a:rPr>
              <a:t>0.7 </a:t>
            </a:r>
            <a:r>
              <a:rPr lang="en-US" sz="2000" dirty="0">
                <a:latin typeface="Arial" charset="0"/>
              </a:rPr>
              <a:t>V, diode is reverse biased (else KVL is disobeyed – try it)</a:t>
            </a:r>
            <a:endParaRPr lang="en-US" sz="2400" dirty="0"/>
          </a:p>
        </p:txBody>
      </p:sp>
      <p:sp>
        <p:nvSpPr>
          <p:cNvPr id="1489929" name="Rectangle 9"/>
          <p:cNvSpPr>
            <a:spLocks noGrp="1" noChangeArrowheads="1"/>
          </p:cNvSpPr>
          <p:nvPr>
            <p:ph type="title"/>
          </p:nvPr>
        </p:nvSpPr>
        <p:spPr>
          <a:xfrm>
            <a:off x="609600" y="184532"/>
            <a:ext cx="8001000" cy="533400"/>
          </a:xfrm>
        </p:spPr>
        <p:txBody>
          <a:bodyPr/>
          <a:lstStyle/>
          <a:p>
            <a:r>
              <a:rPr lang="en-US" sz="2600" dirty="0"/>
              <a:t>How to Analyze </a:t>
            </a:r>
            <a:r>
              <a:rPr lang="en-US" sz="2600" dirty="0" smtClean="0"/>
              <a:t>Diode Circuits with Piecewise Linear Model</a:t>
            </a:r>
            <a:endParaRPr lang="en-US" sz="2600" dirty="0"/>
          </a:p>
        </p:txBody>
      </p:sp>
      <p:grpSp>
        <p:nvGrpSpPr>
          <p:cNvPr id="1489930" name="Group 10"/>
          <p:cNvGrpSpPr>
            <a:grpSpLocks/>
          </p:cNvGrpSpPr>
          <p:nvPr/>
        </p:nvGrpSpPr>
        <p:grpSpPr bwMode="auto">
          <a:xfrm rot="-5400000">
            <a:off x="2705100" y="4991100"/>
            <a:ext cx="457200" cy="381000"/>
            <a:chOff x="720" y="1480"/>
            <a:chExt cx="288" cy="240"/>
          </a:xfrm>
        </p:grpSpPr>
        <p:sp>
          <p:nvSpPr>
            <p:cNvPr id="1489931" name="AutoShape 11"/>
            <p:cNvSpPr>
              <a:spLocks noChangeArrowheads="1"/>
            </p:cNvSpPr>
            <p:nvPr/>
          </p:nvSpPr>
          <p:spPr bwMode="auto">
            <a:xfrm flipV="1">
              <a:off x="720" y="1480"/>
              <a:ext cx="288" cy="24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9932" name="Line 12"/>
            <p:cNvSpPr>
              <a:spLocks noChangeShapeType="1"/>
            </p:cNvSpPr>
            <p:nvPr/>
          </p:nvSpPr>
          <p:spPr bwMode="auto">
            <a:xfrm>
              <a:off x="720" y="1720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89933" name="Line 13"/>
          <p:cNvSpPr>
            <a:spLocks noChangeShapeType="1"/>
          </p:cNvSpPr>
          <p:nvPr/>
        </p:nvSpPr>
        <p:spPr bwMode="auto">
          <a:xfrm flipV="1">
            <a:off x="2133600" y="51816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89934" name="Group 14"/>
          <p:cNvGrpSpPr>
            <a:grpSpLocks/>
          </p:cNvGrpSpPr>
          <p:nvPr/>
        </p:nvGrpSpPr>
        <p:grpSpPr bwMode="auto">
          <a:xfrm rot="5400000">
            <a:off x="3086100" y="5600700"/>
            <a:ext cx="1143000" cy="304800"/>
            <a:chOff x="2784" y="2784"/>
            <a:chExt cx="720" cy="192"/>
          </a:xfrm>
        </p:grpSpPr>
        <p:sp>
          <p:nvSpPr>
            <p:cNvPr id="1489935" name="Line 15"/>
            <p:cNvSpPr>
              <a:spLocks noChangeShapeType="1"/>
            </p:cNvSpPr>
            <p:nvPr/>
          </p:nvSpPr>
          <p:spPr bwMode="auto">
            <a:xfrm flipV="1">
              <a:off x="2976" y="2784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9936" name="Line 16"/>
            <p:cNvSpPr>
              <a:spLocks noChangeShapeType="1"/>
            </p:cNvSpPr>
            <p:nvPr/>
          </p:nvSpPr>
          <p:spPr bwMode="auto">
            <a:xfrm>
              <a:off x="3024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9937" name="Line 17"/>
            <p:cNvSpPr>
              <a:spLocks noChangeShapeType="1"/>
            </p:cNvSpPr>
            <p:nvPr/>
          </p:nvSpPr>
          <p:spPr bwMode="auto">
            <a:xfrm>
              <a:off x="3120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9938" name="Line 18"/>
            <p:cNvSpPr>
              <a:spLocks noChangeShapeType="1"/>
            </p:cNvSpPr>
            <p:nvPr/>
          </p:nvSpPr>
          <p:spPr bwMode="auto">
            <a:xfrm flipH="1">
              <a:off x="3168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9939" name="Line 19"/>
            <p:cNvSpPr>
              <a:spLocks noChangeShapeType="1"/>
            </p:cNvSpPr>
            <p:nvPr/>
          </p:nvSpPr>
          <p:spPr bwMode="auto">
            <a:xfrm flipH="1">
              <a:off x="3072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9940" name="Line 20"/>
            <p:cNvSpPr>
              <a:spLocks noChangeShapeType="1"/>
            </p:cNvSpPr>
            <p:nvPr/>
          </p:nvSpPr>
          <p:spPr bwMode="auto">
            <a:xfrm>
              <a:off x="3216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9941" name="Line 21"/>
            <p:cNvSpPr>
              <a:spLocks noChangeShapeType="1"/>
            </p:cNvSpPr>
            <p:nvPr/>
          </p:nvSpPr>
          <p:spPr bwMode="auto">
            <a:xfrm flipV="1">
              <a:off x="3264" y="2880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9942" name="Line 22"/>
            <p:cNvSpPr>
              <a:spLocks noChangeShapeType="1"/>
            </p:cNvSpPr>
            <p:nvPr/>
          </p:nvSpPr>
          <p:spPr bwMode="auto">
            <a:xfrm>
              <a:off x="2784" y="28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9943" name="Line 23"/>
            <p:cNvSpPr>
              <a:spLocks noChangeShapeType="1"/>
            </p:cNvSpPr>
            <p:nvPr/>
          </p:nvSpPr>
          <p:spPr bwMode="auto">
            <a:xfrm>
              <a:off x="3312" y="28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89944" name="Line 24"/>
          <p:cNvSpPr>
            <a:spLocks noChangeShapeType="1"/>
          </p:cNvSpPr>
          <p:nvPr/>
        </p:nvSpPr>
        <p:spPr bwMode="auto">
          <a:xfrm flipV="1">
            <a:off x="2133600" y="632460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9945" name="Line 25"/>
          <p:cNvSpPr>
            <a:spLocks noChangeShapeType="1"/>
          </p:cNvSpPr>
          <p:nvPr/>
        </p:nvSpPr>
        <p:spPr bwMode="auto">
          <a:xfrm rot="5400000" flipV="1">
            <a:off x="1943100" y="53721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9946" name="Line 26"/>
          <p:cNvSpPr>
            <a:spLocks noChangeShapeType="1"/>
          </p:cNvSpPr>
          <p:nvPr/>
        </p:nvSpPr>
        <p:spPr bwMode="auto">
          <a:xfrm rot="5400000" flipV="1">
            <a:off x="1981200" y="61722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9947" name="Oval 27"/>
          <p:cNvSpPr>
            <a:spLocks noChangeArrowheads="1"/>
          </p:cNvSpPr>
          <p:nvPr/>
        </p:nvSpPr>
        <p:spPr bwMode="auto">
          <a:xfrm>
            <a:off x="1905000" y="5535613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9948" name="Text Box 28"/>
          <p:cNvSpPr txBox="1">
            <a:spLocks noChangeArrowheads="1"/>
          </p:cNvSpPr>
          <p:nvPr/>
        </p:nvSpPr>
        <p:spPr bwMode="auto">
          <a:xfrm>
            <a:off x="1981200" y="5514975"/>
            <a:ext cx="3143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en-US" sz="1800" b="1"/>
              <a:t>+</a:t>
            </a:r>
          </a:p>
          <a:p>
            <a:pPr>
              <a:lnSpc>
                <a:spcPct val="75000"/>
              </a:lnSpc>
            </a:pPr>
            <a:r>
              <a:rPr lang="en-US" sz="1800" b="1">
                <a:sym typeface="Symbol" pitchFamily="18" charset="2"/>
              </a:rPr>
              <a:t></a:t>
            </a:r>
          </a:p>
        </p:txBody>
      </p:sp>
      <p:sp>
        <p:nvSpPr>
          <p:cNvPr id="1489949" name="Text Box 29"/>
          <p:cNvSpPr txBox="1">
            <a:spLocks noChangeArrowheads="1"/>
          </p:cNvSpPr>
          <p:nvPr/>
        </p:nvSpPr>
        <p:spPr bwMode="auto">
          <a:xfrm>
            <a:off x="3851275" y="5089525"/>
            <a:ext cx="644525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000" b="1" i="1"/>
              <a:t>+</a:t>
            </a:r>
          </a:p>
          <a:p>
            <a:pPr>
              <a:lnSpc>
                <a:spcPct val="125000"/>
              </a:lnSpc>
            </a:pPr>
            <a:r>
              <a:rPr lang="en-US" sz="2000" b="1" i="1"/>
              <a:t>v</a:t>
            </a:r>
            <a:r>
              <a:rPr lang="en-US" sz="2000" b="1" i="1" baseline="-25000"/>
              <a:t>R</a:t>
            </a:r>
            <a:r>
              <a:rPr lang="en-US" sz="2000" b="1"/>
              <a:t>(</a:t>
            </a:r>
            <a:r>
              <a:rPr lang="en-US" sz="2000" b="1" i="1"/>
              <a:t>t</a:t>
            </a:r>
            <a:r>
              <a:rPr lang="en-US" sz="2000" b="1"/>
              <a:t>)</a:t>
            </a:r>
            <a:endParaRPr lang="en-US" sz="2000" b="1" i="1"/>
          </a:p>
          <a:p>
            <a:pPr>
              <a:lnSpc>
                <a:spcPct val="125000"/>
              </a:lnSpc>
            </a:pPr>
            <a:r>
              <a:rPr lang="en-US" sz="2000" b="1" i="1">
                <a:cs typeface="Times New Roman" pitchFamily="18" charset="0"/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280330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9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9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9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9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9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9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9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89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89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89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9922" grpId="0" autoUpdateAnimBg="0"/>
      <p:bldP spid="1489923" grpId="0" autoUpdateAnimBg="0"/>
      <p:bldP spid="1489924" grpId="0" autoUpdateAnimBg="0"/>
      <p:bldP spid="1489927" grpId="0" autoUpdateAnimBg="0"/>
      <p:bldP spid="1489928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Diode Logic: AND Gate</a:t>
            </a:r>
          </a:p>
        </p:txBody>
      </p:sp>
      <p:sp>
        <p:nvSpPr>
          <p:cNvPr id="149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808038"/>
          </a:xfrm>
        </p:spPr>
        <p:txBody>
          <a:bodyPr/>
          <a:lstStyle/>
          <a:p>
            <a:r>
              <a:rPr lang="en-US" sz="2800"/>
              <a:t>Diodes can be used to perform logic functions:</a:t>
            </a:r>
          </a:p>
        </p:txBody>
      </p:sp>
      <p:sp>
        <p:nvSpPr>
          <p:cNvPr id="1490948" name="Text Box 4"/>
          <p:cNvSpPr txBox="1">
            <a:spLocks noChangeArrowheads="1"/>
          </p:cNvSpPr>
          <p:nvPr/>
        </p:nvSpPr>
        <p:spPr bwMode="auto">
          <a:xfrm>
            <a:off x="1141413" y="1524000"/>
            <a:ext cx="27892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u="sng">
                <a:latin typeface="Arial" charset="0"/>
              </a:rPr>
              <a:t>AND gate</a:t>
            </a:r>
          </a:p>
          <a:p>
            <a:pPr algn="ctr"/>
            <a:r>
              <a:rPr lang="en-US" sz="1800" b="1">
                <a:solidFill>
                  <a:srgbClr val="FF0000"/>
                </a:solidFill>
                <a:latin typeface="Arial Narrow" pitchFamily="34" charset="0"/>
              </a:rPr>
              <a:t>output voltage is high only if </a:t>
            </a:r>
          </a:p>
          <a:p>
            <a:pPr algn="ctr"/>
            <a:r>
              <a:rPr lang="en-US" sz="1800" b="1">
                <a:solidFill>
                  <a:srgbClr val="FF0000"/>
                </a:solidFill>
                <a:latin typeface="Arial Narrow" pitchFamily="34" charset="0"/>
              </a:rPr>
              <a:t>both A and B are high</a:t>
            </a:r>
          </a:p>
        </p:txBody>
      </p:sp>
      <p:sp>
        <p:nvSpPr>
          <p:cNvPr id="1490949" name="Line 5"/>
          <p:cNvSpPr>
            <a:spLocks noChangeShapeType="1"/>
          </p:cNvSpPr>
          <p:nvPr/>
        </p:nvSpPr>
        <p:spPr bwMode="auto">
          <a:xfrm flipV="1">
            <a:off x="2122488" y="4343400"/>
            <a:ext cx="13065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90950" name="Group 6"/>
          <p:cNvGrpSpPr>
            <a:grpSpLocks/>
          </p:cNvGrpSpPr>
          <p:nvPr/>
        </p:nvGrpSpPr>
        <p:grpSpPr bwMode="auto">
          <a:xfrm rot="5400000" flipH="1">
            <a:off x="1703388" y="4152900"/>
            <a:ext cx="457200" cy="381000"/>
            <a:chOff x="720" y="1480"/>
            <a:chExt cx="288" cy="240"/>
          </a:xfrm>
        </p:grpSpPr>
        <p:sp>
          <p:nvSpPr>
            <p:cNvPr id="1490951" name="AutoShape 7"/>
            <p:cNvSpPr>
              <a:spLocks noChangeArrowheads="1"/>
            </p:cNvSpPr>
            <p:nvPr/>
          </p:nvSpPr>
          <p:spPr bwMode="auto">
            <a:xfrm flipV="1">
              <a:off x="720" y="1480"/>
              <a:ext cx="288" cy="24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0952" name="Line 8"/>
            <p:cNvSpPr>
              <a:spLocks noChangeShapeType="1"/>
            </p:cNvSpPr>
            <p:nvPr/>
          </p:nvSpPr>
          <p:spPr bwMode="auto">
            <a:xfrm>
              <a:off x="720" y="1720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90953" name="Line 9"/>
          <p:cNvSpPr>
            <a:spLocks noChangeShapeType="1"/>
          </p:cNvSpPr>
          <p:nvPr/>
        </p:nvSpPr>
        <p:spPr bwMode="auto">
          <a:xfrm flipV="1">
            <a:off x="1131888" y="43434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90954" name="Group 10"/>
          <p:cNvGrpSpPr>
            <a:grpSpLocks/>
          </p:cNvGrpSpPr>
          <p:nvPr/>
        </p:nvGrpSpPr>
        <p:grpSpPr bwMode="auto">
          <a:xfrm rot="5400000">
            <a:off x="2171700" y="3619500"/>
            <a:ext cx="1143000" cy="304800"/>
            <a:chOff x="2784" y="2784"/>
            <a:chExt cx="720" cy="192"/>
          </a:xfrm>
        </p:grpSpPr>
        <p:sp>
          <p:nvSpPr>
            <p:cNvPr id="1490955" name="Line 11"/>
            <p:cNvSpPr>
              <a:spLocks noChangeShapeType="1"/>
            </p:cNvSpPr>
            <p:nvPr/>
          </p:nvSpPr>
          <p:spPr bwMode="auto">
            <a:xfrm flipV="1">
              <a:off x="2976" y="2784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0956" name="Line 12"/>
            <p:cNvSpPr>
              <a:spLocks noChangeShapeType="1"/>
            </p:cNvSpPr>
            <p:nvPr/>
          </p:nvSpPr>
          <p:spPr bwMode="auto">
            <a:xfrm>
              <a:off x="3024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0957" name="Line 13"/>
            <p:cNvSpPr>
              <a:spLocks noChangeShapeType="1"/>
            </p:cNvSpPr>
            <p:nvPr/>
          </p:nvSpPr>
          <p:spPr bwMode="auto">
            <a:xfrm>
              <a:off x="3120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0958" name="Line 14"/>
            <p:cNvSpPr>
              <a:spLocks noChangeShapeType="1"/>
            </p:cNvSpPr>
            <p:nvPr/>
          </p:nvSpPr>
          <p:spPr bwMode="auto">
            <a:xfrm flipH="1">
              <a:off x="3168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0959" name="Line 15"/>
            <p:cNvSpPr>
              <a:spLocks noChangeShapeType="1"/>
            </p:cNvSpPr>
            <p:nvPr/>
          </p:nvSpPr>
          <p:spPr bwMode="auto">
            <a:xfrm flipH="1">
              <a:off x="3072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0960" name="Line 16"/>
            <p:cNvSpPr>
              <a:spLocks noChangeShapeType="1"/>
            </p:cNvSpPr>
            <p:nvPr/>
          </p:nvSpPr>
          <p:spPr bwMode="auto">
            <a:xfrm>
              <a:off x="3216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0961" name="Line 17"/>
            <p:cNvSpPr>
              <a:spLocks noChangeShapeType="1"/>
            </p:cNvSpPr>
            <p:nvPr/>
          </p:nvSpPr>
          <p:spPr bwMode="auto">
            <a:xfrm flipV="1">
              <a:off x="3264" y="2880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0962" name="Line 18"/>
            <p:cNvSpPr>
              <a:spLocks noChangeShapeType="1"/>
            </p:cNvSpPr>
            <p:nvPr/>
          </p:nvSpPr>
          <p:spPr bwMode="auto">
            <a:xfrm>
              <a:off x="2784" y="28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0963" name="Line 19"/>
            <p:cNvSpPr>
              <a:spLocks noChangeShapeType="1"/>
            </p:cNvSpPr>
            <p:nvPr/>
          </p:nvSpPr>
          <p:spPr bwMode="auto">
            <a:xfrm>
              <a:off x="3312" y="28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90964" name="Line 20"/>
          <p:cNvSpPr>
            <a:spLocks noChangeShapeType="1"/>
          </p:cNvSpPr>
          <p:nvPr/>
        </p:nvSpPr>
        <p:spPr bwMode="auto">
          <a:xfrm rot="5400000" flipV="1">
            <a:off x="2400300" y="46863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0965" name="Line 21"/>
          <p:cNvSpPr>
            <a:spLocks noChangeShapeType="1"/>
          </p:cNvSpPr>
          <p:nvPr/>
        </p:nvSpPr>
        <p:spPr bwMode="auto">
          <a:xfrm flipV="1">
            <a:off x="2122488" y="5029200"/>
            <a:ext cx="6207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90966" name="Group 22"/>
          <p:cNvGrpSpPr>
            <a:grpSpLocks/>
          </p:cNvGrpSpPr>
          <p:nvPr/>
        </p:nvGrpSpPr>
        <p:grpSpPr bwMode="auto">
          <a:xfrm rot="5400000" flipH="1">
            <a:off x="1703388" y="4838700"/>
            <a:ext cx="457200" cy="381000"/>
            <a:chOff x="720" y="1480"/>
            <a:chExt cx="288" cy="240"/>
          </a:xfrm>
        </p:grpSpPr>
        <p:sp>
          <p:nvSpPr>
            <p:cNvPr id="1490967" name="AutoShape 23"/>
            <p:cNvSpPr>
              <a:spLocks noChangeArrowheads="1"/>
            </p:cNvSpPr>
            <p:nvPr/>
          </p:nvSpPr>
          <p:spPr bwMode="auto">
            <a:xfrm flipV="1">
              <a:off x="720" y="1480"/>
              <a:ext cx="288" cy="24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0968" name="Line 24"/>
            <p:cNvSpPr>
              <a:spLocks noChangeShapeType="1"/>
            </p:cNvSpPr>
            <p:nvPr/>
          </p:nvSpPr>
          <p:spPr bwMode="auto">
            <a:xfrm>
              <a:off x="720" y="1720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90969" name="Line 25"/>
          <p:cNvSpPr>
            <a:spLocks noChangeShapeType="1"/>
          </p:cNvSpPr>
          <p:nvPr/>
        </p:nvSpPr>
        <p:spPr bwMode="auto">
          <a:xfrm flipV="1">
            <a:off x="1131888" y="50292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0970" name="Text Box 26"/>
          <p:cNvSpPr txBox="1">
            <a:spLocks noChangeArrowheads="1"/>
          </p:cNvSpPr>
          <p:nvPr/>
        </p:nvSpPr>
        <p:spPr bwMode="auto">
          <a:xfrm>
            <a:off x="609600" y="4114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Arial" charset="0"/>
              </a:rPr>
              <a:t>A</a:t>
            </a:r>
          </a:p>
        </p:txBody>
      </p:sp>
      <p:sp>
        <p:nvSpPr>
          <p:cNvPr id="1490971" name="Oval 27"/>
          <p:cNvSpPr>
            <a:spLocks noChangeArrowheads="1"/>
          </p:cNvSpPr>
          <p:nvPr/>
        </p:nvSpPr>
        <p:spPr bwMode="auto">
          <a:xfrm>
            <a:off x="990600" y="4267200"/>
            <a:ext cx="152400" cy="152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0972" name="Oval 28"/>
          <p:cNvSpPr>
            <a:spLocks noChangeArrowheads="1"/>
          </p:cNvSpPr>
          <p:nvPr/>
        </p:nvSpPr>
        <p:spPr bwMode="auto">
          <a:xfrm>
            <a:off x="990600" y="4953000"/>
            <a:ext cx="152400" cy="152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0973" name="Oval 29"/>
          <p:cNvSpPr>
            <a:spLocks noChangeArrowheads="1"/>
          </p:cNvSpPr>
          <p:nvPr/>
        </p:nvSpPr>
        <p:spPr bwMode="auto">
          <a:xfrm>
            <a:off x="3429000" y="4267200"/>
            <a:ext cx="152400" cy="152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0974" name="Text Box 30"/>
          <p:cNvSpPr txBox="1">
            <a:spLocks noChangeArrowheads="1"/>
          </p:cNvSpPr>
          <p:nvPr/>
        </p:nvSpPr>
        <p:spPr bwMode="auto">
          <a:xfrm>
            <a:off x="609600" y="48006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Arial" charset="0"/>
              </a:rPr>
              <a:t>B</a:t>
            </a:r>
          </a:p>
        </p:txBody>
      </p:sp>
      <p:sp>
        <p:nvSpPr>
          <p:cNvPr id="1490975" name="Text Box 31"/>
          <p:cNvSpPr txBox="1">
            <a:spLocks noChangeArrowheads="1"/>
          </p:cNvSpPr>
          <p:nvPr/>
        </p:nvSpPr>
        <p:spPr bwMode="auto">
          <a:xfrm>
            <a:off x="2895600" y="3565525"/>
            <a:ext cx="925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latin typeface="Arial" charset="0"/>
              </a:rPr>
              <a:t>R</a:t>
            </a:r>
            <a:r>
              <a:rPr lang="en-US" sz="2000" b="1" i="1" baseline="-25000">
                <a:latin typeface="Arial" charset="0"/>
              </a:rPr>
              <a:t>AND</a:t>
            </a:r>
          </a:p>
        </p:txBody>
      </p:sp>
      <p:sp>
        <p:nvSpPr>
          <p:cNvPr id="1490976" name="Oval 32"/>
          <p:cNvSpPr>
            <a:spLocks noChangeArrowheads="1"/>
          </p:cNvSpPr>
          <p:nvPr/>
        </p:nvSpPr>
        <p:spPr bwMode="auto">
          <a:xfrm>
            <a:off x="2667000" y="3048000"/>
            <a:ext cx="152400" cy="152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0977" name="Text Box 33"/>
          <p:cNvSpPr txBox="1">
            <a:spLocks noChangeArrowheads="1"/>
          </p:cNvSpPr>
          <p:nvPr/>
        </p:nvSpPr>
        <p:spPr bwMode="auto">
          <a:xfrm>
            <a:off x="2511425" y="2514600"/>
            <a:ext cx="612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>
                <a:latin typeface="Arial" charset="0"/>
              </a:rPr>
              <a:t>V</a:t>
            </a:r>
            <a:r>
              <a:rPr lang="en-US" sz="2400" b="1" i="1" baseline="-25000">
                <a:latin typeface="Arial" charset="0"/>
              </a:rPr>
              <a:t>cc</a:t>
            </a:r>
          </a:p>
        </p:txBody>
      </p:sp>
      <p:sp>
        <p:nvSpPr>
          <p:cNvPr id="1490978" name="Oval 34"/>
          <p:cNvSpPr>
            <a:spLocks noChangeArrowheads="1"/>
          </p:cNvSpPr>
          <p:nvPr/>
        </p:nvSpPr>
        <p:spPr bwMode="auto">
          <a:xfrm>
            <a:off x="2667000" y="4267200"/>
            <a:ext cx="152400" cy="1524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0979" name="Text Box 35"/>
          <p:cNvSpPr txBox="1">
            <a:spLocks noChangeArrowheads="1"/>
          </p:cNvSpPr>
          <p:nvPr/>
        </p:nvSpPr>
        <p:spPr bwMode="auto">
          <a:xfrm>
            <a:off x="3581400" y="4114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Arial" charset="0"/>
              </a:rPr>
              <a:t>C</a:t>
            </a:r>
          </a:p>
        </p:txBody>
      </p:sp>
      <p:sp>
        <p:nvSpPr>
          <p:cNvPr id="1490980" name="Text Box 36"/>
          <p:cNvSpPr txBox="1">
            <a:spLocks noChangeArrowheads="1"/>
          </p:cNvSpPr>
          <p:nvPr/>
        </p:nvSpPr>
        <p:spPr bwMode="auto">
          <a:xfrm>
            <a:off x="4568825" y="1955800"/>
            <a:ext cx="40735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latin typeface="Arial" charset="0"/>
              </a:rPr>
              <a:t>Inputs 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A</a:t>
            </a:r>
            <a:r>
              <a:rPr lang="en-US" sz="2000" b="1">
                <a:latin typeface="Arial" charset="0"/>
              </a:rPr>
              <a:t> and 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B</a:t>
            </a:r>
            <a:r>
              <a:rPr lang="en-US" sz="2000" b="1">
                <a:latin typeface="Arial" charset="0"/>
              </a:rPr>
              <a:t> vary between 0 Volts (“low”) and </a:t>
            </a:r>
            <a:r>
              <a:rPr lang="en-US" sz="2000" b="1" i="1">
                <a:latin typeface="Arial" charset="0"/>
              </a:rPr>
              <a:t>V</a:t>
            </a:r>
            <a:r>
              <a:rPr lang="en-US" sz="2000" b="1" i="1" baseline="-25000">
                <a:latin typeface="Arial" charset="0"/>
              </a:rPr>
              <a:t>cc </a:t>
            </a:r>
            <a:r>
              <a:rPr lang="en-US" sz="2000" b="1">
                <a:latin typeface="Arial" charset="0"/>
              </a:rPr>
              <a:t>(“high”</a:t>
            </a:r>
            <a:r>
              <a:rPr lang="en-US" sz="2000" b="1">
                <a:latin typeface="Arial" charset="0"/>
                <a:sym typeface="Wingdings" pitchFamily="2" charset="2"/>
              </a:rPr>
              <a:t>)</a:t>
            </a:r>
          </a:p>
          <a:p>
            <a:pPr>
              <a:spcBef>
                <a:spcPct val="20000"/>
              </a:spcBef>
            </a:pPr>
            <a:r>
              <a:rPr lang="en-US" sz="2000" b="1">
                <a:latin typeface="Arial" charset="0"/>
                <a:sym typeface="Wingdings" pitchFamily="2" charset="2"/>
              </a:rPr>
              <a:t>Between what voltage levels does </a:t>
            </a:r>
            <a:r>
              <a:rPr lang="en-US" sz="2000" b="1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C</a:t>
            </a:r>
            <a:r>
              <a:rPr lang="en-US" sz="2000" b="1">
                <a:latin typeface="Arial" charset="0"/>
                <a:sym typeface="Wingdings" pitchFamily="2" charset="2"/>
              </a:rPr>
              <a:t> vary?</a:t>
            </a:r>
            <a:endParaRPr lang="en-US" sz="2000" b="1">
              <a:latin typeface="Arial" charset="0"/>
            </a:endParaRPr>
          </a:p>
        </p:txBody>
      </p:sp>
      <p:grpSp>
        <p:nvGrpSpPr>
          <p:cNvPr id="1490981" name="Group 37"/>
          <p:cNvGrpSpPr>
            <a:grpSpLocks/>
          </p:cNvGrpSpPr>
          <p:nvPr/>
        </p:nvGrpSpPr>
        <p:grpSpPr bwMode="auto">
          <a:xfrm>
            <a:off x="4400550" y="3633788"/>
            <a:ext cx="2838450" cy="2411412"/>
            <a:chOff x="2786" y="878"/>
            <a:chExt cx="1310" cy="1088"/>
          </a:xfrm>
        </p:grpSpPr>
        <p:grpSp>
          <p:nvGrpSpPr>
            <p:cNvPr id="1490982" name="Group 38"/>
            <p:cNvGrpSpPr>
              <a:grpSpLocks/>
            </p:cNvGrpSpPr>
            <p:nvPr/>
          </p:nvGrpSpPr>
          <p:grpSpPr bwMode="auto">
            <a:xfrm>
              <a:off x="2786" y="878"/>
              <a:ext cx="1310" cy="1088"/>
              <a:chOff x="2786" y="878"/>
              <a:chExt cx="1310" cy="1088"/>
            </a:xfrm>
          </p:grpSpPr>
          <p:grpSp>
            <p:nvGrpSpPr>
              <p:cNvPr id="1490983" name="Group 39"/>
              <p:cNvGrpSpPr>
                <a:grpSpLocks/>
              </p:cNvGrpSpPr>
              <p:nvPr/>
            </p:nvGrpSpPr>
            <p:grpSpPr bwMode="auto">
              <a:xfrm>
                <a:off x="2786" y="878"/>
                <a:ext cx="1310" cy="1088"/>
                <a:chOff x="422" y="2390"/>
                <a:chExt cx="1310" cy="1088"/>
              </a:xfrm>
            </p:grpSpPr>
            <p:sp>
              <p:nvSpPr>
                <p:cNvPr id="1490984" name="Line 40"/>
                <p:cNvSpPr>
                  <a:spLocks noChangeShapeType="1"/>
                </p:cNvSpPr>
                <p:nvPr/>
              </p:nvSpPr>
              <p:spPr bwMode="auto">
                <a:xfrm>
                  <a:off x="678" y="3342"/>
                  <a:ext cx="85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0985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45" y="2390"/>
                  <a:ext cx="216" cy="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000" b="1"/>
                    <a:t>V</a:t>
                  </a:r>
                  <a:r>
                    <a:rPr lang="en-US" sz="1000" b="1" baseline="-25000"/>
                    <a:t>OUT</a:t>
                  </a:r>
                </a:p>
              </p:txBody>
            </p:sp>
            <p:sp>
              <p:nvSpPr>
                <p:cNvPr id="1490986" name="Line 42"/>
                <p:cNvSpPr>
                  <a:spLocks noChangeShapeType="1"/>
                </p:cNvSpPr>
                <p:nvPr/>
              </p:nvSpPr>
              <p:spPr bwMode="auto">
                <a:xfrm flipH="1" flipV="1">
                  <a:off x="672" y="2508"/>
                  <a:ext cx="12" cy="83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0987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496" y="3344"/>
                  <a:ext cx="236" cy="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1000" b="1"/>
                    <a:t>V</a:t>
                  </a:r>
                  <a:r>
                    <a:rPr lang="en-US" sz="1000" b="1" baseline="-25000"/>
                    <a:t>IN</a:t>
                  </a:r>
                </a:p>
              </p:txBody>
            </p:sp>
            <p:grpSp>
              <p:nvGrpSpPr>
                <p:cNvPr id="1490988" name="Group 44"/>
                <p:cNvGrpSpPr>
                  <a:grpSpLocks/>
                </p:cNvGrpSpPr>
                <p:nvPr/>
              </p:nvGrpSpPr>
              <p:grpSpPr bwMode="auto">
                <a:xfrm>
                  <a:off x="810" y="3276"/>
                  <a:ext cx="636" cy="66"/>
                  <a:chOff x="780" y="3276"/>
                  <a:chExt cx="384" cy="66"/>
                </a:xfrm>
              </p:grpSpPr>
              <p:sp>
                <p:nvSpPr>
                  <p:cNvPr id="1490989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780" y="3282"/>
                    <a:ext cx="0" cy="6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90990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876" y="3276"/>
                    <a:ext cx="0" cy="6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90991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972" y="3276"/>
                    <a:ext cx="0" cy="6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90992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1068" y="3276"/>
                    <a:ext cx="0" cy="6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90993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1164" y="3276"/>
                    <a:ext cx="0" cy="6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90994" name="Group 50"/>
                <p:cNvGrpSpPr>
                  <a:grpSpLocks/>
                </p:cNvGrpSpPr>
                <p:nvPr/>
              </p:nvGrpSpPr>
              <p:grpSpPr bwMode="auto">
                <a:xfrm rot="-5400000">
                  <a:off x="399" y="2877"/>
                  <a:ext cx="618" cy="66"/>
                  <a:chOff x="780" y="3276"/>
                  <a:chExt cx="384" cy="66"/>
                </a:xfrm>
              </p:grpSpPr>
              <p:sp>
                <p:nvSpPr>
                  <p:cNvPr id="1490995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780" y="3282"/>
                    <a:ext cx="0" cy="6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90996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876" y="3276"/>
                    <a:ext cx="0" cy="6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90997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972" y="3276"/>
                    <a:ext cx="0" cy="6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90998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1068" y="3276"/>
                    <a:ext cx="0" cy="6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90999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1164" y="3276"/>
                    <a:ext cx="0" cy="6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91000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542" y="3368"/>
                  <a:ext cx="236" cy="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1000" b="1"/>
                    <a:t>0</a:t>
                  </a:r>
                  <a:endParaRPr lang="en-US" sz="1000" b="1" baseline="-25000"/>
                </a:p>
              </p:txBody>
            </p:sp>
            <p:sp>
              <p:nvSpPr>
                <p:cNvPr id="1491001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1310" y="3350"/>
                  <a:ext cx="236" cy="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1000" b="1"/>
                    <a:t>5</a:t>
                  </a:r>
                  <a:endParaRPr lang="en-US" sz="1000" b="1" baseline="-25000"/>
                </a:p>
              </p:txBody>
            </p:sp>
            <p:sp>
              <p:nvSpPr>
                <p:cNvPr id="1491002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440" y="3266"/>
                  <a:ext cx="236" cy="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1000" b="1"/>
                    <a:t>0</a:t>
                  </a:r>
                  <a:endParaRPr lang="en-US" sz="1000" b="1" baseline="-25000"/>
                </a:p>
              </p:txBody>
            </p:sp>
            <p:sp>
              <p:nvSpPr>
                <p:cNvPr id="1491003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22" y="2516"/>
                  <a:ext cx="236" cy="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1000" b="1"/>
                    <a:t>5</a:t>
                  </a:r>
                  <a:endParaRPr lang="en-US" sz="1000" b="1" baseline="-25000"/>
                </a:p>
              </p:txBody>
            </p:sp>
          </p:grpSp>
          <p:sp>
            <p:nvSpPr>
              <p:cNvPr id="1491004" name="Line 60"/>
              <p:cNvSpPr>
                <a:spLocks noChangeShapeType="1"/>
              </p:cNvSpPr>
              <p:nvPr/>
            </p:nvSpPr>
            <p:spPr bwMode="auto">
              <a:xfrm flipV="1">
                <a:off x="3054" y="1098"/>
                <a:ext cx="756" cy="72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005" name="Line 61"/>
              <p:cNvSpPr>
                <a:spLocks noChangeShapeType="1"/>
              </p:cNvSpPr>
              <p:nvPr/>
            </p:nvSpPr>
            <p:spPr bwMode="auto">
              <a:xfrm flipV="1">
                <a:off x="3042" y="1104"/>
                <a:ext cx="654" cy="63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006" name="Line 62"/>
              <p:cNvSpPr>
                <a:spLocks noChangeShapeType="1"/>
              </p:cNvSpPr>
              <p:nvPr/>
            </p:nvSpPr>
            <p:spPr bwMode="auto">
              <a:xfrm>
                <a:off x="3696" y="1104"/>
                <a:ext cx="10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91007" name="Text Box 63"/>
            <p:cNvSpPr txBox="1">
              <a:spLocks noChangeArrowheads="1"/>
            </p:cNvSpPr>
            <p:nvPr/>
          </p:nvSpPr>
          <p:spPr bwMode="auto">
            <a:xfrm>
              <a:off x="3545" y="1424"/>
              <a:ext cx="42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/>
                <a:t>Slope =1</a:t>
              </a:r>
            </a:p>
            <a:p>
              <a:pPr algn="ctr"/>
              <a:r>
                <a:rPr lang="en-US" sz="1000" b="1"/>
                <a:t>Shift 0.7V Up</a:t>
              </a:r>
            </a:p>
          </p:txBody>
        </p:sp>
        <p:sp>
          <p:nvSpPr>
            <p:cNvPr id="1491008" name="Text Box 64"/>
            <p:cNvSpPr txBox="1">
              <a:spLocks noChangeArrowheads="1"/>
            </p:cNvSpPr>
            <p:nvPr/>
          </p:nvSpPr>
          <p:spPr bwMode="auto">
            <a:xfrm>
              <a:off x="3746" y="1244"/>
              <a:ext cx="212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rgbClr val="FF0000"/>
                  </a:solidFill>
                </a:rPr>
                <a:t>EOC</a:t>
              </a:r>
            </a:p>
          </p:txBody>
        </p:sp>
        <p:sp>
          <p:nvSpPr>
            <p:cNvPr id="1491009" name="Line 65"/>
            <p:cNvSpPr>
              <a:spLocks noChangeShapeType="1"/>
            </p:cNvSpPr>
            <p:nvPr/>
          </p:nvSpPr>
          <p:spPr bwMode="auto">
            <a:xfrm flipH="1" flipV="1">
              <a:off x="3696" y="1128"/>
              <a:ext cx="24" cy="1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1010" name="Oval 66"/>
            <p:cNvSpPr>
              <a:spLocks noChangeArrowheads="1"/>
            </p:cNvSpPr>
            <p:nvPr/>
          </p:nvSpPr>
          <p:spPr bwMode="auto">
            <a:xfrm>
              <a:off x="3660" y="1074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234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Diode Logic: OR Gate</a:t>
            </a:r>
          </a:p>
        </p:txBody>
      </p:sp>
      <p:sp>
        <p:nvSpPr>
          <p:cNvPr id="149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808038"/>
          </a:xfrm>
        </p:spPr>
        <p:txBody>
          <a:bodyPr/>
          <a:lstStyle/>
          <a:p>
            <a:r>
              <a:rPr lang="en-US" sz="2800"/>
              <a:t>Diodes can be used to perform logic functions:</a:t>
            </a:r>
          </a:p>
        </p:txBody>
      </p:sp>
      <p:sp>
        <p:nvSpPr>
          <p:cNvPr id="1491972" name="Text Box 4"/>
          <p:cNvSpPr txBox="1">
            <a:spLocks noChangeArrowheads="1"/>
          </p:cNvSpPr>
          <p:nvPr/>
        </p:nvSpPr>
        <p:spPr bwMode="auto">
          <a:xfrm>
            <a:off x="5095875" y="1524000"/>
            <a:ext cx="30591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u="sng">
                <a:latin typeface="Arial" charset="0"/>
              </a:rPr>
              <a:t>OR gate</a:t>
            </a:r>
          </a:p>
          <a:p>
            <a:pPr algn="ctr"/>
            <a:r>
              <a:rPr lang="en-US" sz="1800" b="1">
                <a:solidFill>
                  <a:srgbClr val="FF0000"/>
                </a:solidFill>
                <a:latin typeface="Arial Narrow" pitchFamily="34" charset="0"/>
              </a:rPr>
              <a:t>output voltage is high if </a:t>
            </a:r>
          </a:p>
          <a:p>
            <a:pPr algn="ctr"/>
            <a:r>
              <a:rPr lang="en-US" sz="1800" b="1">
                <a:solidFill>
                  <a:srgbClr val="FF0000"/>
                </a:solidFill>
                <a:latin typeface="Arial Narrow" pitchFamily="34" charset="0"/>
              </a:rPr>
              <a:t>either (or both) A and B are high</a:t>
            </a:r>
          </a:p>
        </p:txBody>
      </p:sp>
      <p:sp>
        <p:nvSpPr>
          <p:cNvPr id="1491973" name="Line 5"/>
          <p:cNvSpPr>
            <a:spLocks noChangeShapeType="1"/>
          </p:cNvSpPr>
          <p:nvPr/>
        </p:nvSpPr>
        <p:spPr bwMode="auto">
          <a:xfrm flipV="1">
            <a:off x="6518275" y="3276600"/>
            <a:ext cx="644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91974" name="Group 6"/>
          <p:cNvGrpSpPr>
            <a:grpSpLocks/>
          </p:cNvGrpSpPr>
          <p:nvPr/>
        </p:nvGrpSpPr>
        <p:grpSpPr bwMode="auto">
          <a:xfrm rot="-5400000">
            <a:off x="6099175" y="3086100"/>
            <a:ext cx="457200" cy="381000"/>
            <a:chOff x="720" y="1480"/>
            <a:chExt cx="288" cy="240"/>
          </a:xfrm>
        </p:grpSpPr>
        <p:sp>
          <p:nvSpPr>
            <p:cNvPr id="1491975" name="AutoShape 7"/>
            <p:cNvSpPr>
              <a:spLocks noChangeArrowheads="1"/>
            </p:cNvSpPr>
            <p:nvPr/>
          </p:nvSpPr>
          <p:spPr bwMode="auto">
            <a:xfrm flipV="1">
              <a:off x="720" y="1480"/>
              <a:ext cx="288" cy="24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1976" name="Line 8"/>
            <p:cNvSpPr>
              <a:spLocks noChangeShapeType="1"/>
            </p:cNvSpPr>
            <p:nvPr/>
          </p:nvSpPr>
          <p:spPr bwMode="auto">
            <a:xfrm>
              <a:off x="720" y="1720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91977" name="Line 9"/>
          <p:cNvSpPr>
            <a:spLocks noChangeShapeType="1"/>
          </p:cNvSpPr>
          <p:nvPr/>
        </p:nvSpPr>
        <p:spPr bwMode="auto">
          <a:xfrm flipV="1">
            <a:off x="5527675" y="32766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91978" name="Group 10"/>
          <p:cNvGrpSpPr>
            <a:grpSpLocks/>
          </p:cNvGrpSpPr>
          <p:nvPr/>
        </p:nvGrpSpPr>
        <p:grpSpPr bwMode="auto">
          <a:xfrm rot="5400000">
            <a:off x="6591300" y="4381500"/>
            <a:ext cx="1143000" cy="304800"/>
            <a:chOff x="2784" y="2784"/>
            <a:chExt cx="720" cy="192"/>
          </a:xfrm>
        </p:grpSpPr>
        <p:sp>
          <p:nvSpPr>
            <p:cNvPr id="1491979" name="Line 11"/>
            <p:cNvSpPr>
              <a:spLocks noChangeShapeType="1"/>
            </p:cNvSpPr>
            <p:nvPr/>
          </p:nvSpPr>
          <p:spPr bwMode="auto">
            <a:xfrm flipV="1">
              <a:off x="2976" y="2784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1980" name="Line 12"/>
            <p:cNvSpPr>
              <a:spLocks noChangeShapeType="1"/>
            </p:cNvSpPr>
            <p:nvPr/>
          </p:nvSpPr>
          <p:spPr bwMode="auto">
            <a:xfrm>
              <a:off x="3024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1981" name="Line 13"/>
            <p:cNvSpPr>
              <a:spLocks noChangeShapeType="1"/>
            </p:cNvSpPr>
            <p:nvPr/>
          </p:nvSpPr>
          <p:spPr bwMode="auto">
            <a:xfrm>
              <a:off x="3120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1982" name="Line 14"/>
            <p:cNvSpPr>
              <a:spLocks noChangeShapeType="1"/>
            </p:cNvSpPr>
            <p:nvPr/>
          </p:nvSpPr>
          <p:spPr bwMode="auto">
            <a:xfrm flipH="1">
              <a:off x="3168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1983" name="Line 15"/>
            <p:cNvSpPr>
              <a:spLocks noChangeShapeType="1"/>
            </p:cNvSpPr>
            <p:nvPr/>
          </p:nvSpPr>
          <p:spPr bwMode="auto">
            <a:xfrm flipH="1">
              <a:off x="3072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1984" name="Line 16"/>
            <p:cNvSpPr>
              <a:spLocks noChangeShapeType="1"/>
            </p:cNvSpPr>
            <p:nvPr/>
          </p:nvSpPr>
          <p:spPr bwMode="auto">
            <a:xfrm>
              <a:off x="3216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1985" name="Line 17"/>
            <p:cNvSpPr>
              <a:spLocks noChangeShapeType="1"/>
            </p:cNvSpPr>
            <p:nvPr/>
          </p:nvSpPr>
          <p:spPr bwMode="auto">
            <a:xfrm flipV="1">
              <a:off x="3264" y="2880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1986" name="Line 18"/>
            <p:cNvSpPr>
              <a:spLocks noChangeShapeType="1"/>
            </p:cNvSpPr>
            <p:nvPr/>
          </p:nvSpPr>
          <p:spPr bwMode="auto">
            <a:xfrm>
              <a:off x="2784" y="28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1987" name="Line 19"/>
            <p:cNvSpPr>
              <a:spLocks noChangeShapeType="1"/>
            </p:cNvSpPr>
            <p:nvPr/>
          </p:nvSpPr>
          <p:spPr bwMode="auto">
            <a:xfrm>
              <a:off x="3312" y="28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91988" name="Line 20"/>
          <p:cNvSpPr>
            <a:spLocks noChangeShapeType="1"/>
          </p:cNvSpPr>
          <p:nvPr/>
        </p:nvSpPr>
        <p:spPr bwMode="auto">
          <a:xfrm rot="5400000" flipV="1">
            <a:off x="6819900" y="36195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1989" name="Line 21"/>
          <p:cNvSpPr>
            <a:spLocks noChangeShapeType="1"/>
          </p:cNvSpPr>
          <p:nvPr/>
        </p:nvSpPr>
        <p:spPr bwMode="auto">
          <a:xfrm flipV="1">
            <a:off x="6518275" y="3962400"/>
            <a:ext cx="1330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91990" name="Group 22"/>
          <p:cNvGrpSpPr>
            <a:grpSpLocks/>
          </p:cNvGrpSpPr>
          <p:nvPr/>
        </p:nvGrpSpPr>
        <p:grpSpPr bwMode="auto">
          <a:xfrm rot="-5400000">
            <a:off x="6099175" y="3771900"/>
            <a:ext cx="457200" cy="381000"/>
            <a:chOff x="720" y="1480"/>
            <a:chExt cx="288" cy="240"/>
          </a:xfrm>
        </p:grpSpPr>
        <p:sp>
          <p:nvSpPr>
            <p:cNvPr id="1491991" name="AutoShape 23"/>
            <p:cNvSpPr>
              <a:spLocks noChangeArrowheads="1"/>
            </p:cNvSpPr>
            <p:nvPr/>
          </p:nvSpPr>
          <p:spPr bwMode="auto">
            <a:xfrm flipV="1">
              <a:off x="720" y="1480"/>
              <a:ext cx="288" cy="24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1992" name="Line 24"/>
            <p:cNvSpPr>
              <a:spLocks noChangeShapeType="1"/>
            </p:cNvSpPr>
            <p:nvPr/>
          </p:nvSpPr>
          <p:spPr bwMode="auto">
            <a:xfrm>
              <a:off x="720" y="1720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91993" name="Line 25"/>
          <p:cNvSpPr>
            <a:spLocks noChangeShapeType="1"/>
          </p:cNvSpPr>
          <p:nvPr/>
        </p:nvSpPr>
        <p:spPr bwMode="auto">
          <a:xfrm flipV="1">
            <a:off x="5527675" y="39624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1994" name="Text Box 26"/>
          <p:cNvSpPr txBox="1">
            <a:spLocks noChangeArrowheads="1"/>
          </p:cNvSpPr>
          <p:nvPr/>
        </p:nvSpPr>
        <p:spPr bwMode="auto">
          <a:xfrm>
            <a:off x="5005388" y="30480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Arial" charset="0"/>
              </a:rPr>
              <a:t>A</a:t>
            </a:r>
          </a:p>
        </p:txBody>
      </p:sp>
      <p:sp>
        <p:nvSpPr>
          <p:cNvPr id="1491995" name="Oval 27"/>
          <p:cNvSpPr>
            <a:spLocks noChangeArrowheads="1"/>
          </p:cNvSpPr>
          <p:nvPr/>
        </p:nvSpPr>
        <p:spPr bwMode="auto">
          <a:xfrm>
            <a:off x="5386388" y="3200400"/>
            <a:ext cx="152400" cy="152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1996" name="Oval 28"/>
          <p:cNvSpPr>
            <a:spLocks noChangeArrowheads="1"/>
          </p:cNvSpPr>
          <p:nvPr/>
        </p:nvSpPr>
        <p:spPr bwMode="auto">
          <a:xfrm>
            <a:off x="5386388" y="3886200"/>
            <a:ext cx="152400" cy="152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1997" name="Oval 29"/>
          <p:cNvSpPr>
            <a:spLocks noChangeArrowheads="1"/>
          </p:cNvSpPr>
          <p:nvPr/>
        </p:nvSpPr>
        <p:spPr bwMode="auto">
          <a:xfrm>
            <a:off x="7824788" y="3886200"/>
            <a:ext cx="152400" cy="152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1998" name="Text Box 30"/>
          <p:cNvSpPr txBox="1">
            <a:spLocks noChangeArrowheads="1"/>
          </p:cNvSpPr>
          <p:nvPr/>
        </p:nvSpPr>
        <p:spPr bwMode="auto">
          <a:xfrm>
            <a:off x="5005388" y="37338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Arial" charset="0"/>
              </a:rPr>
              <a:t>B</a:t>
            </a:r>
          </a:p>
        </p:txBody>
      </p:sp>
      <p:sp>
        <p:nvSpPr>
          <p:cNvPr id="1491999" name="Text Box 31"/>
          <p:cNvSpPr txBox="1">
            <a:spLocks noChangeArrowheads="1"/>
          </p:cNvSpPr>
          <p:nvPr/>
        </p:nvSpPr>
        <p:spPr bwMode="auto">
          <a:xfrm>
            <a:off x="7315200" y="4267200"/>
            <a:ext cx="703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latin typeface="Arial" charset="0"/>
              </a:rPr>
              <a:t>R</a:t>
            </a:r>
            <a:r>
              <a:rPr lang="en-US" sz="2000" b="1" i="1" baseline="-25000">
                <a:latin typeface="Arial" charset="0"/>
              </a:rPr>
              <a:t>OR</a:t>
            </a:r>
          </a:p>
        </p:txBody>
      </p:sp>
      <p:sp>
        <p:nvSpPr>
          <p:cNvPr id="1492000" name="Oval 32"/>
          <p:cNvSpPr>
            <a:spLocks noChangeArrowheads="1"/>
          </p:cNvSpPr>
          <p:nvPr/>
        </p:nvSpPr>
        <p:spPr bwMode="auto">
          <a:xfrm>
            <a:off x="7086600" y="3886200"/>
            <a:ext cx="152400" cy="1524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2001" name="Text Box 33"/>
          <p:cNvSpPr txBox="1">
            <a:spLocks noChangeArrowheads="1"/>
          </p:cNvSpPr>
          <p:nvPr/>
        </p:nvSpPr>
        <p:spPr bwMode="auto">
          <a:xfrm>
            <a:off x="7977188" y="37338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Arial" charset="0"/>
              </a:rPr>
              <a:t>C</a:t>
            </a:r>
          </a:p>
        </p:txBody>
      </p:sp>
      <p:sp>
        <p:nvSpPr>
          <p:cNvPr id="1492002" name="Line 34"/>
          <p:cNvSpPr>
            <a:spLocks noChangeShapeType="1"/>
          </p:cNvSpPr>
          <p:nvPr/>
        </p:nvSpPr>
        <p:spPr bwMode="auto">
          <a:xfrm>
            <a:off x="6934200" y="51054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2003" name="Line 35"/>
          <p:cNvSpPr>
            <a:spLocks noChangeShapeType="1"/>
          </p:cNvSpPr>
          <p:nvPr/>
        </p:nvSpPr>
        <p:spPr bwMode="auto">
          <a:xfrm>
            <a:off x="7010400" y="51816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2004" name="Line 36"/>
          <p:cNvSpPr>
            <a:spLocks noChangeShapeType="1"/>
          </p:cNvSpPr>
          <p:nvPr/>
        </p:nvSpPr>
        <p:spPr bwMode="auto">
          <a:xfrm>
            <a:off x="7086600" y="52578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2005" name="Text Box 37"/>
          <p:cNvSpPr txBox="1">
            <a:spLocks noChangeArrowheads="1"/>
          </p:cNvSpPr>
          <p:nvPr/>
        </p:nvSpPr>
        <p:spPr bwMode="auto">
          <a:xfrm>
            <a:off x="555625" y="2162175"/>
            <a:ext cx="417671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latin typeface="Arial" charset="0"/>
              </a:rPr>
              <a:t>Inputs 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A</a:t>
            </a:r>
            <a:r>
              <a:rPr lang="en-US" sz="2000" b="1">
                <a:latin typeface="Arial" charset="0"/>
              </a:rPr>
              <a:t> and 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B</a:t>
            </a:r>
            <a:r>
              <a:rPr lang="en-US" sz="2000" b="1">
                <a:latin typeface="Arial" charset="0"/>
              </a:rPr>
              <a:t> vary between 0 Volts (“low”) and </a:t>
            </a:r>
            <a:r>
              <a:rPr lang="en-US" sz="2000" b="1" i="1">
                <a:latin typeface="Arial" charset="0"/>
              </a:rPr>
              <a:t>V</a:t>
            </a:r>
            <a:r>
              <a:rPr lang="en-US" sz="2000" b="1" i="1" baseline="-25000">
                <a:latin typeface="Arial" charset="0"/>
              </a:rPr>
              <a:t>cc </a:t>
            </a:r>
            <a:r>
              <a:rPr lang="en-US" sz="2000" b="1">
                <a:latin typeface="Arial" charset="0"/>
              </a:rPr>
              <a:t>(“high”</a:t>
            </a:r>
            <a:r>
              <a:rPr lang="en-US" sz="2000" b="1">
                <a:latin typeface="Arial" charset="0"/>
                <a:sym typeface="Wingdings" pitchFamily="2" charset="2"/>
              </a:rPr>
              <a:t>)</a:t>
            </a:r>
          </a:p>
          <a:p>
            <a:pPr>
              <a:spcBef>
                <a:spcPct val="20000"/>
              </a:spcBef>
            </a:pPr>
            <a:r>
              <a:rPr lang="en-US" sz="2000" b="1">
                <a:latin typeface="Arial" charset="0"/>
                <a:sym typeface="Wingdings" pitchFamily="2" charset="2"/>
              </a:rPr>
              <a:t>Between what voltage levels does </a:t>
            </a:r>
            <a:r>
              <a:rPr lang="en-US" sz="2000" b="1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C</a:t>
            </a:r>
            <a:r>
              <a:rPr lang="en-US" sz="2000" b="1">
                <a:latin typeface="Arial" charset="0"/>
                <a:sym typeface="Wingdings" pitchFamily="2" charset="2"/>
              </a:rPr>
              <a:t> vary?</a:t>
            </a:r>
            <a:endParaRPr lang="en-US" sz="2000" b="1">
              <a:latin typeface="Arial" charset="0"/>
            </a:endParaRPr>
          </a:p>
        </p:txBody>
      </p:sp>
      <p:grpSp>
        <p:nvGrpSpPr>
          <p:cNvPr id="1492006" name="Group 38"/>
          <p:cNvGrpSpPr>
            <a:grpSpLocks/>
          </p:cNvGrpSpPr>
          <p:nvPr/>
        </p:nvGrpSpPr>
        <p:grpSpPr bwMode="auto">
          <a:xfrm>
            <a:off x="787400" y="3656013"/>
            <a:ext cx="2619375" cy="2249487"/>
            <a:chOff x="674" y="842"/>
            <a:chExt cx="1314" cy="1097"/>
          </a:xfrm>
        </p:grpSpPr>
        <p:grpSp>
          <p:nvGrpSpPr>
            <p:cNvPr id="1492007" name="Group 39"/>
            <p:cNvGrpSpPr>
              <a:grpSpLocks/>
            </p:cNvGrpSpPr>
            <p:nvPr/>
          </p:nvGrpSpPr>
          <p:grpSpPr bwMode="auto">
            <a:xfrm>
              <a:off x="674" y="842"/>
              <a:ext cx="1310" cy="1097"/>
              <a:chOff x="674" y="842"/>
              <a:chExt cx="1310" cy="1097"/>
            </a:xfrm>
          </p:grpSpPr>
          <p:grpSp>
            <p:nvGrpSpPr>
              <p:cNvPr id="1492008" name="Group 40"/>
              <p:cNvGrpSpPr>
                <a:grpSpLocks/>
              </p:cNvGrpSpPr>
              <p:nvPr/>
            </p:nvGrpSpPr>
            <p:grpSpPr bwMode="auto">
              <a:xfrm>
                <a:off x="674" y="842"/>
                <a:ext cx="1310" cy="1097"/>
                <a:chOff x="422" y="2390"/>
                <a:chExt cx="1310" cy="1097"/>
              </a:xfrm>
            </p:grpSpPr>
            <p:sp>
              <p:nvSpPr>
                <p:cNvPr id="1492009" name="Line 41"/>
                <p:cNvSpPr>
                  <a:spLocks noChangeShapeType="1"/>
                </p:cNvSpPr>
                <p:nvPr/>
              </p:nvSpPr>
              <p:spPr bwMode="auto">
                <a:xfrm>
                  <a:off x="678" y="3342"/>
                  <a:ext cx="85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2010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434" y="2390"/>
                  <a:ext cx="235" cy="1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000" b="1"/>
                    <a:t>V</a:t>
                  </a:r>
                  <a:r>
                    <a:rPr lang="en-US" sz="1000" b="1" baseline="-25000"/>
                    <a:t>OUT</a:t>
                  </a:r>
                </a:p>
              </p:txBody>
            </p:sp>
            <p:sp>
              <p:nvSpPr>
                <p:cNvPr id="1492011" name="Line 43"/>
                <p:cNvSpPr>
                  <a:spLocks noChangeShapeType="1"/>
                </p:cNvSpPr>
                <p:nvPr/>
              </p:nvSpPr>
              <p:spPr bwMode="auto">
                <a:xfrm flipH="1" flipV="1">
                  <a:off x="672" y="2508"/>
                  <a:ext cx="12" cy="83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2012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1496" y="3344"/>
                  <a:ext cx="236" cy="1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1000" b="1"/>
                    <a:t>V</a:t>
                  </a:r>
                  <a:r>
                    <a:rPr lang="en-US" sz="1000" b="1" baseline="-25000"/>
                    <a:t>IN</a:t>
                  </a:r>
                </a:p>
              </p:txBody>
            </p:sp>
            <p:grpSp>
              <p:nvGrpSpPr>
                <p:cNvPr id="1492013" name="Group 45"/>
                <p:cNvGrpSpPr>
                  <a:grpSpLocks/>
                </p:cNvGrpSpPr>
                <p:nvPr/>
              </p:nvGrpSpPr>
              <p:grpSpPr bwMode="auto">
                <a:xfrm>
                  <a:off x="810" y="3276"/>
                  <a:ext cx="636" cy="66"/>
                  <a:chOff x="780" y="3276"/>
                  <a:chExt cx="384" cy="66"/>
                </a:xfrm>
              </p:grpSpPr>
              <p:sp>
                <p:nvSpPr>
                  <p:cNvPr id="1492014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780" y="3282"/>
                    <a:ext cx="0" cy="6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92015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876" y="3276"/>
                    <a:ext cx="0" cy="6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92016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972" y="3276"/>
                    <a:ext cx="0" cy="6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92017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1068" y="3276"/>
                    <a:ext cx="0" cy="6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92018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1164" y="3276"/>
                    <a:ext cx="0" cy="6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92019" name="Group 51"/>
                <p:cNvGrpSpPr>
                  <a:grpSpLocks/>
                </p:cNvGrpSpPr>
                <p:nvPr/>
              </p:nvGrpSpPr>
              <p:grpSpPr bwMode="auto">
                <a:xfrm rot="-5400000">
                  <a:off x="399" y="2877"/>
                  <a:ext cx="618" cy="66"/>
                  <a:chOff x="780" y="3276"/>
                  <a:chExt cx="384" cy="66"/>
                </a:xfrm>
              </p:grpSpPr>
              <p:sp>
                <p:nvSpPr>
                  <p:cNvPr id="1492020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780" y="3282"/>
                    <a:ext cx="0" cy="6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92021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876" y="3276"/>
                    <a:ext cx="0" cy="6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92022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972" y="3276"/>
                    <a:ext cx="0" cy="6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92023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1068" y="3276"/>
                    <a:ext cx="0" cy="6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92024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1164" y="3276"/>
                    <a:ext cx="0" cy="6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92025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542" y="3368"/>
                  <a:ext cx="236" cy="1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1000" b="1"/>
                    <a:t>0</a:t>
                  </a:r>
                  <a:endParaRPr lang="en-US" sz="1000" b="1" baseline="-25000"/>
                </a:p>
              </p:txBody>
            </p:sp>
            <p:sp>
              <p:nvSpPr>
                <p:cNvPr id="1492026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1310" y="3350"/>
                  <a:ext cx="236" cy="1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1000" b="1"/>
                    <a:t>5</a:t>
                  </a:r>
                  <a:endParaRPr lang="en-US" sz="1000" b="1" baseline="-25000"/>
                </a:p>
              </p:txBody>
            </p:sp>
            <p:sp>
              <p:nvSpPr>
                <p:cNvPr id="1492027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40" y="3266"/>
                  <a:ext cx="236" cy="1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1000" b="1"/>
                    <a:t>0</a:t>
                  </a:r>
                  <a:endParaRPr lang="en-US" sz="1000" b="1" baseline="-25000"/>
                </a:p>
              </p:txBody>
            </p:sp>
            <p:sp>
              <p:nvSpPr>
                <p:cNvPr id="1492028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422" y="2516"/>
                  <a:ext cx="236" cy="1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1000" b="1"/>
                    <a:t>5</a:t>
                  </a:r>
                  <a:endParaRPr lang="en-US" sz="1000" b="1" baseline="-25000"/>
                </a:p>
              </p:txBody>
            </p:sp>
          </p:grpSp>
          <p:sp>
            <p:nvSpPr>
              <p:cNvPr id="1492029" name="Line 61"/>
              <p:cNvSpPr>
                <a:spLocks noChangeShapeType="1"/>
              </p:cNvSpPr>
              <p:nvPr/>
            </p:nvSpPr>
            <p:spPr bwMode="auto">
              <a:xfrm flipV="1">
                <a:off x="1020" y="1152"/>
                <a:ext cx="684" cy="63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030" name="Text Box 62"/>
              <p:cNvSpPr txBox="1">
                <a:spLocks noChangeArrowheads="1"/>
              </p:cNvSpPr>
              <p:nvPr/>
            </p:nvSpPr>
            <p:spPr bwMode="auto">
              <a:xfrm>
                <a:off x="929" y="1814"/>
                <a:ext cx="218" cy="1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00" b="1"/>
                  <a:t>0.7V</a:t>
                </a:r>
              </a:p>
            </p:txBody>
          </p:sp>
          <p:sp>
            <p:nvSpPr>
              <p:cNvPr id="1492031" name="Line 63"/>
              <p:cNvSpPr>
                <a:spLocks noChangeShapeType="1"/>
              </p:cNvSpPr>
              <p:nvPr/>
            </p:nvSpPr>
            <p:spPr bwMode="auto">
              <a:xfrm flipV="1">
                <a:off x="936" y="1062"/>
                <a:ext cx="756" cy="72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032" name="Line 64"/>
              <p:cNvSpPr>
                <a:spLocks noChangeShapeType="1"/>
              </p:cNvSpPr>
              <p:nvPr/>
            </p:nvSpPr>
            <p:spPr bwMode="auto">
              <a:xfrm>
                <a:off x="930" y="1788"/>
                <a:ext cx="9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92033" name="Text Box 65"/>
            <p:cNvSpPr txBox="1">
              <a:spLocks noChangeArrowheads="1"/>
            </p:cNvSpPr>
            <p:nvPr/>
          </p:nvSpPr>
          <p:spPr bwMode="auto">
            <a:xfrm>
              <a:off x="1448" y="1424"/>
              <a:ext cx="54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/>
                <a:t>Slope =1</a:t>
              </a:r>
            </a:p>
            <a:p>
              <a:pPr algn="ctr"/>
              <a:r>
                <a:rPr lang="en-US" sz="1000" b="1"/>
                <a:t>Shift 0.7V Down</a:t>
              </a:r>
            </a:p>
          </p:txBody>
        </p:sp>
        <p:sp>
          <p:nvSpPr>
            <p:cNvPr id="1492034" name="Text Box 66"/>
            <p:cNvSpPr txBox="1">
              <a:spLocks noChangeArrowheads="1"/>
            </p:cNvSpPr>
            <p:nvPr/>
          </p:nvSpPr>
          <p:spPr bwMode="auto">
            <a:xfrm>
              <a:off x="965" y="1202"/>
              <a:ext cx="230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rgbClr val="FF0000"/>
                  </a:solidFill>
                </a:rPr>
                <a:t>EOC</a:t>
              </a:r>
            </a:p>
          </p:txBody>
        </p:sp>
        <p:sp>
          <p:nvSpPr>
            <p:cNvPr id="1492035" name="Line 67"/>
            <p:cNvSpPr>
              <a:spLocks noChangeShapeType="1"/>
            </p:cNvSpPr>
            <p:nvPr/>
          </p:nvSpPr>
          <p:spPr bwMode="auto">
            <a:xfrm flipH="1">
              <a:off x="1038" y="1350"/>
              <a:ext cx="18" cy="3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2036" name="Oval 68"/>
            <p:cNvSpPr>
              <a:spLocks noChangeArrowheads="1"/>
            </p:cNvSpPr>
            <p:nvPr/>
          </p:nvSpPr>
          <p:spPr bwMode="auto">
            <a:xfrm>
              <a:off x="996" y="1758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314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Diode Logic: Incompatibility and Decay</a:t>
            </a:r>
          </a:p>
        </p:txBody>
      </p:sp>
      <p:sp>
        <p:nvSpPr>
          <p:cNvPr id="149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808038"/>
          </a:xfrm>
        </p:spPr>
        <p:txBody>
          <a:bodyPr/>
          <a:lstStyle/>
          <a:p>
            <a:r>
              <a:rPr lang="en-US" sz="2800"/>
              <a:t>Diode Only Gates are Basically Incompatible:</a:t>
            </a:r>
          </a:p>
        </p:txBody>
      </p:sp>
      <p:sp>
        <p:nvSpPr>
          <p:cNvPr id="1492996" name="Text Box 4"/>
          <p:cNvSpPr txBox="1">
            <a:spLocks noChangeArrowheads="1"/>
          </p:cNvSpPr>
          <p:nvPr/>
        </p:nvSpPr>
        <p:spPr bwMode="auto">
          <a:xfrm>
            <a:off x="1141413" y="1524000"/>
            <a:ext cx="27892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u="sng">
                <a:latin typeface="Arial" charset="0"/>
              </a:rPr>
              <a:t>AND gate</a:t>
            </a:r>
          </a:p>
          <a:p>
            <a:pPr algn="ctr"/>
            <a:r>
              <a:rPr lang="en-US" sz="1800" b="1">
                <a:solidFill>
                  <a:srgbClr val="FF0000"/>
                </a:solidFill>
                <a:latin typeface="Arial Narrow" pitchFamily="34" charset="0"/>
              </a:rPr>
              <a:t>output voltage is high only if </a:t>
            </a:r>
          </a:p>
          <a:p>
            <a:pPr algn="ctr"/>
            <a:r>
              <a:rPr lang="en-US" sz="1800" b="1">
                <a:solidFill>
                  <a:srgbClr val="FF0000"/>
                </a:solidFill>
                <a:latin typeface="Arial Narrow" pitchFamily="34" charset="0"/>
              </a:rPr>
              <a:t>both A and B are high</a:t>
            </a:r>
          </a:p>
        </p:txBody>
      </p:sp>
      <p:sp>
        <p:nvSpPr>
          <p:cNvPr id="1492997" name="Line 5"/>
          <p:cNvSpPr>
            <a:spLocks noChangeShapeType="1"/>
          </p:cNvSpPr>
          <p:nvPr/>
        </p:nvSpPr>
        <p:spPr bwMode="auto">
          <a:xfrm flipV="1">
            <a:off x="2122488" y="4343400"/>
            <a:ext cx="13065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92998" name="Group 6"/>
          <p:cNvGrpSpPr>
            <a:grpSpLocks/>
          </p:cNvGrpSpPr>
          <p:nvPr/>
        </p:nvGrpSpPr>
        <p:grpSpPr bwMode="auto">
          <a:xfrm rot="5400000" flipH="1">
            <a:off x="1703388" y="4152900"/>
            <a:ext cx="457200" cy="381000"/>
            <a:chOff x="720" y="1480"/>
            <a:chExt cx="288" cy="240"/>
          </a:xfrm>
        </p:grpSpPr>
        <p:sp>
          <p:nvSpPr>
            <p:cNvPr id="1492999" name="AutoShape 7"/>
            <p:cNvSpPr>
              <a:spLocks noChangeArrowheads="1"/>
            </p:cNvSpPr>
            <p:nvPr/>
          </p:nvSpPr>
          <p:spPr bwMode="auto">
            <a:xfrm flipV="1">
              <a:off x="720" y="1480"/>
              <a:ext cx="288" cy="24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3000" name="Line 8"/>
            <p:cNvSpPr>
              <a:spLocks noChangeShapeType="1"/>
            </p:cNvSpPr>
            <p:nvPr/>
          </p:nvSpPr>
          <p:spPr bwMode="auto">
            <a:xfrm>
              <a:off x="720" y="1720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93001" name="Line 9"/>
          <p:cNvSpPr>
            <a:spLocks noChangeShapeType="1"/>
          </p:cNvSpPr>
          <p:nvPr/>
        </p:nvSpPr>
        <p:spPr bwMode="auto">
          <a:xfrm flipV="1">
            <a:off x="1131888" y="43434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93002" name="Group 10"/>
          <p:cNvGrpSpPr>
            <a:grpSpLocks/>
          </p:cNvGrpSpPr>
          <p:nvPr/>
        </p:nvGrpSpPr>
        <p:grpSpPr bwMode="auto">
          <a:xfrm rot="5400000">
            <a:off x="2171700" y="3619500"/>
            <a:ext cx="1143000" cy="304800"/>
            <a:chOff x="2784" y="2784"/>
            <a:chExt cx="720" cy="192"/>
          </a:xfrm>
        </p:grpSpPr>
        <p:sp>
          <p:nvSpPr>
            <p:cNvPr id="1493003" name="Line 11"/>
            <p:cNvSpPr>
              <a:spLocks noChangeShapeType="1"/>
            </p:cNvSpPr>
            <p:nvPr/>
          </p:nvSpPr>
          <p:spPr bwMode="auto">
            <a:xfrm flipV="1">
              <a:off x="2976" y="2784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3004" name="Line 12"/>
            <p:cNvSpPr>
              <a:spLocks noChangeShapeType="1"/>
            </p:cNvSpPr>
            <p:nvPr/>
          </p:nvSpPr>
          <p:spPr bwMode="auto">
            <a:xfrm>
              <a:off x="3024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3005" name="Line 13"/>
            <p:cNvSpPr>
              <a:spLocks noChangeShapeType="1"/>
            </p:cNvSpPr>
            <p:nvPr/>
          </p:nvSpPr>
          <p:spPr bwMode="auto">
            <a:xfrm>
              <a:off x="3120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3006" name="Line 14"/>
            <p:cNvSpPr>
              <a:spLocks noChangeShapeType="1"/>
            </p:cNvSpPr>
            <p:nvPr/>
          </p:nvSpPr>
          <p:spPr bwMode="auto">
            <a:xfrm flipH="1">
              <a:off x="3168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3007" name="Line 15"/>
            <p:cNvSpPr>
              <a:spLocks noChangeShapeType="1"/>
            </p:cNvSpPr>
            <p:nvPr/>
          </p:nvSpPr>
          <p:spPr bwMode="auto">
            <a:xfrm flipH="1">
              <a:off x="3072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3008" name="Line 16"/>
            <p:cNvSpPr>
              <a:spLocks noChangeShapeType="1"/>
            </p:cNvSpPr>
            <p:nvPr/>
          </p:nvSpPr>
          <p:spPr bwMode="auto">
            <a:xfrm>
              <a:off x="3216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3009" name="Line 17"/>
            <p:cNvSpPr>
              <a:spLocks noChangeShapeType="1"/>
            </p:cNvSpPr>
            <p:nvPr/>
          </p:nvSpPr>
          <p:spPr bwMode="auto">
            <a:xfrm flipV="1">
              <a:off x="3264" y="2880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3010" name="Line 18"/>
            <p:cNvSpPr>
              <a:spLocks noChangeShapeType="1"/>
            </p:cNvSpPr>
            <p:nvPr/>
          </p:nvSpPr>
          <p:spPr bwMode="auto">
            <a:xfrm>
              <a:off x="2784" y="28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3011" name="Line 19"/>
            <p:cNvSpPr>
              <a:spLocks noChangeShapeType="1"/>
            </p:cNvSpPr>
            <p:nvPr/>
          </p:nvSpPr>
          <p:spPr bwMode="auto">
            <a:xfrm>
              <a:off x="3312" y="28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93012" name="Line 20"/>
          <p:cNvSpPr>
            <a:spLocks noChangeShapeType="1"/>
          </p:cNvSpPr>
          <p:nvPr/>
        </p:nvSpPr>
        <p:spPr bwMode="auto">
          <a:xfrm rot="5400000" flipV="1">
            <a:off x="2400300" y="46863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3013" name="Line 21"/>
          <p:cNvSpPr>
            <a:spLocks noChangeShapeType="1"/>
          </p:cNvSpPr>
          <p:nvPr/>
        </p:nvSpPr>
        <p:spPr bwMode="auto">
          <a:xfrm flipV="1">
            <a:off x="2122488" y="5029200"/>
            <a:ext cx="6207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93014" name="Group 22"/>
          <p:cNvGrpSpPr>
            <a:grpSpLocks/>
          </p:cNvGrpSpPr>
          <p:nvPr/>
        </p:nvGrpSpPr>
        <p:grpSpPr bwMode="auto">
          <a:xfrm rot="5400000" flipH="1">
            <a:off x="1703388" y="4838700"/>
            <a:ext cx="457200" cy="381000"/>
            <a:chOff x="720" y="1480"/>
            <a:chExt cx="288" cy="240"/>
          </a:xfrm>
        </p:grpSpPr>
        <p:sp>
          <p:nvSpPr>
            <p:cNvPr id="1493015" name="AutoShape 23"/>
            <p:cNvSpPr>
              <a:spLocks noChangeArrowheads="1"/>
            </p:cNvSpPr>
            <p:nvPr/>
          </p:nvSpPr>
          <p:spPr bwMode="auto">
            <a:xfrm flipV="1">
              <a:off x="720" y="1480"/>
              <a:ext cx="288" cy="24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3016" name="Line 24"/>
            <p:cNvSpPr>
              <a:spLocks noChangeShapeType="1"/>
            </p:cNvSpPr>
            <p:nvPr/>
          </p:nvSpPr>
          <p:spPr bwMode="auto">
            <a:xfrm>
              <a:off x="720" y="1720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93017" name="Line 25"/>
          <p:cNvSpPr>
            <a:spLocks noChangeShapeType="1"/>
          </p:cNvSpPr>
          <p:nvPr/>
        </p:nvSpPr>
        <p:spPr bwMode="auto">
          <a:xfrm flipV="1">
            <a:off x="1131888" y="50292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3018" name="Text Box 26"/>
          <p:cNvSpPr txBox="1">
            <a:spLocks noChangeArrowheads="1"/>
          </p:cNvSpPr>
          <p:nvPr/>
        </p:nvSpPr>
        <p:spPr bwMode="auto">
          <a:xfrm>
            <a:off x="609600" y="4114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Arial" charset="0"/>
              </a:rPr>
              <a:t>A</a:t>
            </a:r>
          </a:p>
        </p:txBody>
      </p:sp>
      <p:sp>
        <p:nvSpPr>
          <p:cNvPr id="1493019" name="Oval 27"/>
          <p:cNvSpPr>
            <a:spLocks noChangeArrowheads="1"/>
          </p:cNvSpPr>
          <p:nvPr/>
        </p:nvSpPr>
        <p:spPr bwMode="auto">
          <a:xfrm>
            <a:off x="990600" y="4267200"/>
            <a:ext cx="152400" cy="152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3020" name="Oval 28"/>
          <p:cNvSpPr>
            <a:spLocks noChangeArrowheads="1"/>
          </p:cNvSpPr>
          <p:nvPr/>
        </p:nvSpPr>
        <p:spPr bwMode="auto">
          <a:xfrm>
            <a:off x="990600" y="4953000"/>
            <a:ext cx="152400" cy="152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3021" name="Oval 29"/>
          <p:cNvSpPr>
            <a:spLocks noChangeArrowheads="1"/>
          </p:cNvSpPr>
          <p:nvPr/>
        </p:nvSpPr>
        <p:spPr bwMode="auto">
          <a:xfrm>
            <a:off x="3429000" y="4267200"/>
            <a:ext cx="152400" cy="152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3022" name="Text Box 30"/>
          <p:cNvSpPr txBox="1">
            <a:spLocks noChangeArrowheads="1"/>
          </p:cNvSpPr>
          <p:nvPr/>
        </p:nvSpPr>
        <p:spPr bwMode="auto">
          <a:xfrm>
            <a:off x="609600" y="48006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Arial" charset="0"/>
              </a:rPr>
              <a:t>B</a:t>
            </a:r>
          </a:p>
        </p:txBody>
      </p:sp>
      <p:sp>
        <p:nvSpPr>
          <p:cNvPr id="1493023" name="Text Box 31"/>
          <p:cNvSpPr txBox="1">
            <a:spLocks noChangeArrowheads="1"/>
          </p:cNvSpPr>
          <p:nvPr/>
        </p:nvSpPr>
        <p:spPr bwMode="auto">
          <a:xfrm>
            <a:off x="2895600" y="3565525"/>
            <a:ext cx="925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latin typeface="Arial" charset="0"/>
              </a:rPr>
              <a:t>R</a:t>
            </a:r>
            <a:r>
              <a:rPr lang="en-US" sz="2000" b="1" i="1" baseline="-25000">
                <a:latin typeface="Arial" charset="0"/>
              </a:rPr>
              <a:t>AND</a:t>
            </a:r>
          </a:p>
        </p:txBody>
      </p:sp>
      <p:sp>
        <p:nvSpPr>
          <p:cNvPr id="1493024" name="Oval 32"/>
          <p:cNvSpPr>
            <a:spLocks noChangeArrowheads="1"/>
          </p:cNvSpPr>
          <p:nvPr/>
        </p:nvSpPr>
        <p:spPr bwMode="auto">
          <a:xfrm>
            <a:off x="2667000" y="3048000"/>
            <a:ext cx="152400" cy="152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3025" name="Text Box 33"/>
          <p:cNvSpPr txBox="1">
            <a:spLocks noChangeArrowheads="1"/>
          </p:cNvSpPr>
          <p:nvPr/>
        </p:nvSpPr>
        <p:spPr bwMode="auto">
          <a:xfrm>
            <a:off x="2511425" y="2514600"/>
            <a:ext cx="612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>
                <a:latin typeface="Arial" charset="0"/>
              </a:rPr>
              <a:t>V</a:t>
            </a:r>
            <a:r>
              <a:rPr lang="en-US" sz="2400" b="1" i="1" baseline="-25000">
                <a:latin typeface="Arial" charset="0"/>
              </a:rPr>
              <a:t>cc</a:t>
            </a:r>
          </a:p>
        </p:txBody>
      </p:sp>
      <p:sp>
        <p:nvSpPr>
          <p:cNvPr id="1493026" name="Oval 34"/>
          <p:cNvSpPr>
            <a:spLocks noChangeArrowheads="1"/>
          </p:cNvSpPr>
          <p:nvPr/>
        </p:nvSpPr>
        <p:spPr bwMode="auto">
          <a:xfrm>
            <a:off x="2667000" y="4267200"/>
            <a:ext cx="152400" cy="1524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3027" name="Text Box 35"/>
          <p:cNvSpPr txBox="1">
            <a:spLocks noChangeArrowheads="1"/>
          </p:cNvSpPr>
          <p:nvPr/>
        </p:nvSpPr>
        <p:spPr bwMode="auto">
          <a:xfrm>
            <a:off x="3581400" y="4114800"/>
            <a:ext cx="842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Arial" charset="0"/>
              </a:rPr>
              <a:t>C</a:t>
            </a:r>
            <a:r>
              <a:rPr lang="en-US" sz="2400" b="1" i="1" baseline="-25000">
                <a:solidFill>
                  <a:srgbClr val="FF0000"/>
                </a:solidFill>
                <a:latin typeface="Arial" charset="0"/>
              </a:rPr>
              <a:t>AND</a:t>
            </a:r>
          </a:p>
        </p:txBody>
      </p:sp>
      <p:sp>
        <p:nvSpPr>
          <p:cNvPr id="1493028" name="Text Box 36"/>
          <p:cNvSpPr txBox="1">
            <a:spLocks noChangeArrowheads="1"/>
          </p:cNvSpPr>
          <p:nvPr/>
        </p:nvSpPr>
        <p:spPr bwMode="auto">
          <a:xfrm>
            <a:off x="5095875" y="1524000"/>
            <a:ext cx="30591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u="sng">
                <a:latin typeface="Arial" charset="0"/>
              </a:rPr>
              <a:t>OR gate</a:t>
            </a:r>
          </a:p>
          <a:p>
            <a:pPr algn="ctr"/>
            <a:r>
              <a:rPr lang="en-US" sz="1800" b="1">
                <a:solidFill>
                  <a:srgbClr val="FF0000"/>
                </a:solidFill>
                <a:latin typeface="Arial Narrow" pitchFamily="34" charset="0"/>
              </a:rPr>
              <a:t>output voltage is high if </a:t>
            </a:r>
          </a:p>
          <a:p>
            <a:pPr algn="ctr"/>
            <a:r>
              <a:rPr lang="en-US" sz="1800" b="1">
                <a:solidFill>
                  <a:srgbClr val="FF0000"/>
                </a:solidFill>
                <a:latin typeface="Arial Narrow" pitchFamily="34" charset="0"/>
              </a:rPr>
              <a:t>either (or both) A and B are high</a:t>
            </a:r>
          </a:p>
        </p:txBody>
      </p:sp>
      <p:sp>
        <p:nvSpPr>
          <p:cNvPr id="1493029" name="Line 37"/>
          <p:cNvSpPr>
            <a:spLocks noChangeShapeType="1"/>
          </p:cNvSpPr>
          <p:nvPr/>
        </p:nvSpPr>
        <p:spPr bwMode="auto">
          <a:xfrm flipV="1">
            <a:off x="6518275" y="3276600"/>
            <a:ext cx="644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93030" name="Group 38"/>
          <p:cNvGrpSpPr>
            <a:grpSpLocks/>
          </p:cNvGrpSpPr>
          <p:nvPr/>
        </p:nvGrpSpPr>
        <p:grpSpPr bwMode="auto">
          <a:xfrm rot="-5400000">
            <a:off x="6099175" y="3086100"/>
            <a:ext cx="457200" cy="381000"/>
            <a:chOff x="720" y="1480"/>
            <a:chExt cx="288" cy="240"/>
          </a:xfrm>
        </p:grpSpPr>
        <p:sp>
          <p:nvSpPr>
            <p:cNvPr id="1493031" name="AutoShape 39"/>
            <p:cNvSpPr>
              <a:spLocks noChangeArrowheads="1"/>
            </p:cNvSpPr>
            <p:nvPr/>
          </p:nvSpPr>
          <p:spPr bwMode="auto">
            <a:xfrm flipV="1">
              <a:off x="720" y="1480"/>
              <a:ext cx="288" cy="24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3032" name="Line 40"/>
            <p:cNvSpPr>
              <a:spLocks noChangeShapeType="1"/>
            </p:cNvSpPr>
            <p:nvPr/>
          </p:nvSpPr>
          <p:spPr bwMode="auto">
            <a:xfrm>
              <a:off x="720" y="1720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93033" name="Line 41"/>
          <p:cNvSpPr>
            <a:spLocks noChangeShapeType="1"/>
          </p:cNvSpPr>
          <p:nvPr/>
        </p:nvSpPr>
        <p:spPr bwMode="auto">
          <a:xfrm flipV="1">
            <a:off x="5527675" y="32766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93034" name="Group 42"/>
          <p:cNvGrpSpPr>
            <a:grpSpLocks/>
          </p:cNvGrpSpPr>
          <p:nvPr/>
        </p:nvGrpSpPr>
        <p:grpSpPr bwMode="auto">
          <a:xfrm rot="5400000">
            <a:off x="6591300" y="4381500"/>
            <a:ext cx="1143000" cy="304800"/>
            <a:chOff x="2784" y="2784"/>
            <a:chExt cx="720" cy="192"/>
          </a:xfrm>
        </p:grpSpPr>
        <p:sp>
          <p:nvSpPr>
            <p:cNvPr id="1493035" name="Line 43"/>
            <p:cNvSpPr>
              <a:spLocks noChangeShapeType="1"/>
            </p:cNvSpPr>
            <p:nvPr/>
          </p:nvSpPr>
          <p:spPr bwMode="auto">
            <a:xfrm flipV="1">
              <a:off x="2976" y="2784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3036" name="Line 44"/>
            <p:cNvSpPr>
              <a:spLocks noChangeShapeType="1"/>
            </p:cNvSpPr>
            <p:nvPr/>
          </p:nvSpPr>
          <p:spPr bwMode="auto">
            <a:xfrm>
              <a:off x="3024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3037" name="Line 45"/>
            <p:cNvSpPr>
              <a:spLocks noChangeShapeType="1"/>
            </p:cNvSpPr>
            <p:nvPr/>
          </p:nvSpPr>
          <p:spPr bwMode="auto">
            <a:xfrm>
              <a:off x="3120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3038" name="Line 46"/>
            <p:cNvSpPr>
              <a:spLocks noChangeShapeType="1"/>
            </p:cNvSpPr>
            <p:nvPr/>
          </p:nvSpPr>
          <p:spPr bwMode="auto">
            <a:xfrm flipH="1">
              <a:off x="3168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3039" name="Line 47"/>
            <p:cNvSpPr>
              <a:spLocks noChangeShapeType="1"/>
            </p:cNvSpPr>
            <p:nvPr/>
          </p:nvSpPr>
          <p:spPr bwMode="auto">
            <a:xfrm flipH="1">
              <a:off x="3072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3040" name="Line 48"/>
            <p:cNvSpPr>
              <a:spLocks noChangeShapeType="1"/>
            </p:cNvSpPr>
            <p:nvPr/>
          </p:nvSpPr>
          <p:spPr bwMode="auto">
            <a:xfrm>
              <a:off x="3216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3041" name="Line 49"/>
            <p:cNvSpPr>
              <a:spLocks noChangeShapeType="1"/>
            </p:cNvSpPr>
            <p:nvPr/>
          </p:nvSpPr>
          <p:spPr bwMode="auto">
            <a:xfrm flipV="1">
              <a:off x="3264" y="2880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3042" name="Line 50"/>
            <p:cNvSpPr>
              <a:spLocks noChangeShapeType="1"/>
            </p:cNvSpPr>
            <p:nvPr/>
          </p:nvSpPr>
          <p:spPr bwMode="auto">
            <a:xfrm>
              <a:off x="2784" y="28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3043" name="Line 51"/>
            <p:cNvSpPr>
              <a:spLocks noChangeShapeType="1"/>
            </p:cNvSpPr>
            <p:nvPr/>
          </p:nvSpPr>
          <p:spPr bwMode="auto">
            <a:xfrm>
              <a:off x="3312" y="28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93044" name="Line 52"/>
          <p:cNvSpPr>
            <a:spLocks noChangeShapeType="1"/>
          </p:cNvSpPr>
          <p:nvPr/>
        </p:nvSpPr>
        <p:spPr bwMode="auto">
          <a:xfrm rot="5400000" flipV="1">
            <a:off x="6819900" y="36195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3045" name="Line 53"/>
          <p:cNvSpPr>
            <a:spLocks noChangeShapeType="1"/>
          </p:cNvSpPr>
          <p:nvPr/>
        </p:nvSpPr>
        <p:spPr bwMode="auto">
          <a:xfrm flipV="1">
            <a:off x="6518275" y="3962400"/>
            <a:ext cx="1330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93046" name="Group 54"/>
          <p:cNvGrpSpPr>
            <a:grpSpLocks/>
          </p:cNvGrpSpPr>
          <p:nvPr/>
        </p:nvGrpSpPr>
        <p:grpSpPr bwMode="auto">
          <a:xfrm rot="-5400000">
            <a:off x="6099175" y="3771900"/>
            <a:ext cx="457200" cy="381000"/>
            <a:chOff x="720" y="1480"/>
            <a:chExt cx="288" cy="240"/>
          </a:xfrm>
        </p:grpSpPr>
        <p:sp>
          <p:nvSpPr>
            <p:cNvPr id="1493047" name="AutoShape 55"/>
            <p:cNvSpPr>
              <a:spLocks noChangeArrowheads="1"/>
            </p:cNvSpPr>
            <p:nvPr/>
          </p:nvSpPr>
          <p:spPr bwMode="auto">
            <a:xfrm flipV="1">
              <a:off x="720" y="1480"/>
              <a:ext cx="288" cy="24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3048" name="Line 56"/>
            <p:cNvSpPr>
              <a:spLocks noChangeShapeType="1"/>
            </p:cNvSpPr>
            <p:nvPr/>
          </p:nvSpPr>
          <p:spPr bwMode="auto">
            <a:xfrm>
              <a:off x="720" y="1720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93049" name="Line 57"/>
          <p:cNvSpPr>
            <a:spLocks noChangeShapeType="1"/>
          </p:cNvSpPr>
          <p:nvPr/>
        </p:nvSpPr>
        <p:spPr bwMode="auto">
          <a:xfrm flipV="1">
            <a:off x="5527675" y="39624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3050" name="Text Box 58"/>
          <p:cNvSpPr txBox="1">
            <a:spLocks noChangeArrowheads="1"/>
          </p:cNvSpPr>
          <p:nvPr/>
        </p:nvSpPr>
        <p:spPr bwMode="auto">
          <a:xfrm>
            <a:off x="5005388" y="30480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Arial" charset="0"/>
              </a:rPr>
              <a:t>A</a:t>
            </a:r>
          </a:p>
        </p:txBody>
      </p:sp>
      <p:sp>
        <p:nvSpPr>
          <p:cNvPr id="1493051" name="Oval 59"/>
          <p:cNvSpPr>
            <a:spLocks noChangeArrowheads="1"/>
          </p:cNvSpPr>
          <p:nvPr/>
        </p:nvSpPr>
        <p:spPr bwMode="auto">
          <a:xfrm>
            <a:off x="5386388" y="3200400"/>
            <a:ext cx="152400" cy="152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3052" name="Oval 60"/>
          <p:cNvSpPr>
            <a:spLocks noChangeArrowheads="1"/>
          </p:cNvSpPr>
          <p:nvPr/>
        </p:nvSpPr>
        <p:spPr bwMode="auto">
          <a:xfrm>
            <a:off x="5386388" y="3886200"/>
            <a:ext cx="152400" cy="152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3053" name="Oval 61"/>
          <p:cNvSpPr>
            <a:spLocks noChangeArrowheads="1"/>
          </p:cNvSpPr>
          <p:nvPr/>
        </p:nvSpPr>
        <p:spPr bwMode="auto">
          <a:xfrm>
            <a:off x="7824788" y="3886200"/>
            <a:ext cx="152400" cy="152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3054" name="Text Box 62"/>
          <p:cNvSpPr txBox="1">
            <a:spLocks noChangeArrowheads="1"/>
          </p:cNvSpPr>
          <p:nvPr/>
        </p:nvSpPr>
        <p:spPr bwMode="auto">
          <a:xfrm>
            <a:off x="5005388" y="37338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Arial" charset="0"/>
              </a:rPr>
              <a:t>B</a:t>
            </a:r>
          </a:p>
        </p:txBody>
      </p:sp>
      <p:sp>
        <p:nvSpPr>
          <p:cNvPr id="1493055" name="Text Box 63"/>
          <p:cNvSpPr txBox="1">
            <a:spLocks noChangeArrowheads="1"/>
          </p:cNvSpPr>
          <p:nvPr/>
        </p:nvSpPr>
        <p:spPr bwMode="auto">
          <a:xfrm>
            <a:off x="7315200" y="4267200"/>
            <a:ext cx="703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latin typeface="Arial" charset="0"/>
              </a:rPr>
              <a:t>R</a:t>
            </a:r>
            <a:r>
              <a:rPr lang="en-US" sz="2000" b="1" i="1" baseline="-25000">
                <a:latin typeface="Arial" charset="0"/>
              </a:rPr>
              <a:t>OR</a:t>
            </a:r>
          </a:p>
        </p:txBody>
      </p:sp>
      <p:sp>
        <p:nvSpPr>
          <p:cNvPr id="1493056" name="Oval 64"/>
          <p:cNvSpPr>
            <a:spLocks noChangeArrowheads="1"/>
          </p:cNvSpPr>
          <p:nvPr/>
        </p:nvSpPr>
        <p:spPr bwMode="auto">
          <a:xfrm>
            <a:off x="7086600" y="3886200"/>
            <a:ext cx="152400" cy="1524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3057" name="Text Box 65"/>
          <p:cNvSpPr txBox="1">
            <a:spLocks noChangeArrowheads="1"/>
          </p:cNvSpPr>
          <p:nvPr/>
        </p:nvSpPr>
        <p:spPr bwMode="auto">
          <a:xfrm>
            <a:off x="7977188" y="3733800"/>
            <a:ext cx="709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Arial" charset="0"/>
              </a:rPr>
              <a:t>C</a:t>
            </a:r>
            <a:r>
              <a:rPr lang="en-US" sz="2400" b="1" i="1" baseline="-25000">
                <a:solidFill>
                  <a:srgbClr val="FF0000"/>
                </a:solidFill>
                <a:latin typeface="Arial" charset="0"/>
              </a:rPr>
              <a:t>OR</a:t>
            </a:r>
          </a:p>
        </p:txBody>
      </p:sp>
      <p:sp>
        <p:nvSpPr>
          <p:cNvPr id="1493058" name="Line 66"/>
          <p:cNvSpPr>
            <a:spLocks noChangeShapeType="1"/>
          </p:cNvSpPr>
          <p:nvPr/>
        </p:nvSpPr>
        <p:spPr bwMode="auto">
          <a:xfrm>
            <a:off x="6934200" y="51054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3059" name="Line 67"/>
          <p:cNvSpPr>
            <a:spLocks noChangeShapeType="1"/>
          </p:cNvSpPr>
          <p:nvPr/>
        </p:nvSpPr>
        <p:spPr bwMode="auto">
          <a:xfrm>
            <a:off x="7010400" y="51816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3060" name="Line 68"/>
          <p:cNvSpPr>
            <a:spLocks noChangeShapeType="1"/>
          </p:cNvSpPr>
          <p:nvPr/>
        </p:nvSpPr>
        <p:spPr bwMode="auto">
          <a:xfrm>
            <a:off x="7086600" y="52578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3062" name="Line 70"/>
          <p:cNvSpPr>
            <a:spLocks noChangeShapeType="1"/>
          </p:cNvSpPr>
          <p:nvPr/>
        </p:nvSpPr>
        <p:spPr bwMode="auto">
          <a:xfrm>
            <a:off x="5448300" y="4043363"/>
            <a:ext cx="12700" cy="7778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3063" name="Line 71"/>
          <p:cNvSpPr>
            <a:spLocks noChangeShapeType="1"/>
          </p:cNvSpPr>
          <p:nvPr/>
        </p:nvSpPr>
        <p:spPr bwMode="auto">
          <a:xfrm>
            <a:off x="3502025" y="4121150"/>
            <a:ext cx="1946275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3064" name="Line 72"/>
          <p:cNvSpPr>
            <a:spLocks noChangeShapeType="1"/>
          </p:cNvSpPr>
          <p:nvPr/>
        </p:nvSpPr>
        <p:spPr bwMode="auto">
          <a:xfrm flipV="1">
            <a:off x="3490913" y="4121150"/>
            <a:ext cx="0" cy="141288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3069" name="Text Box 77"/>
          <p:cNvSpPr txBox="1">
            <a:spLocks noChangeArrowheads="1"/>
          </p:cNvSpPr>
          <p:nvPr/>
        </p:nvSpPr>
        <p:spPr bwMode="auto">
          <a:xfrm>
            <a:off x="1352550" y="5854700"/>
            <a:ext cx="6107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CC0000"/>
                </a:solidFill>
                <a:latin typeface="Arial" charset="0"/>
              </a:rPr>
              <a:t>Signal Decays with each stage (Not regenerative)</a:t>
            </a:r>
            <a:endParaRPr lang="en-US" sz="2000" b="1" baseline="-2500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78" name="Line 71"/>
          <p:cNvSpPr>
            <a:spLocks noChangeShapeType="1"/>
          </p:cNvSpPr>
          <p:nvPr/>
        </p:nvSpPr>
        <p:spPr bwMode="auto">
          <a:xfrm>
            <a:off x="4616067" y="3047999"/>
            <a:ext cx="856619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Line 71"/>
          <p:cNvSpPr>
            <a:spLocks noChangeShapeType="1"/>
          </p:cNvSpPr>
          <p:nvPr/>
        </p:nvSpPr>
        <p:spPr bwMode="auto">
          <a:xfrm>
            <a:off x="5462589" y="3047998"/>
            <a:ext cx="0" cy="152401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all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time, more Diodes and a little more on the more realistic model of MOSFETs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87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Lecture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 you like the interactive worksheet intensive MOSFET lecture?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Yes, it was extremely useful and I highly prefer this type of lecture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Yes, it was useful, but the usual 1-way lecture is fine 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No real opinion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Didn’t like it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Hated it</a:t>
            </a:r>
          </a:p>
        </p:txBody>
      </p:sp>
    </p:spTree>
    <p:extLst>
      <p:ext uri="{BB962C8B-B14F-4D97-AF65-F5344CB8AC3E}">
        <p14:creationId xmlns:p14="http://schemas.microsoft.com/office/powerpoint/2010/main" val="93092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MOSFET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4423272" cy="5521325"/>
          </a:xfrm>
        </p:spPr>
        <p:txBody>
          <a:bodyPr/>
          <a:lstStyle/>
          <a:p>
            <a:r>
              <a:rPr lang="en-US" dirty="0" smtClean="0"/>
              <a:t>Schematically, we represent the MOSFET as a three terminal device</a:t>
            </a:r>
          </a:p>
          <a:p>
            <a:r>
              <a:rPr lang="en-US" dirty="0" smtClean="0"/>
              <a:t>Can represent all the voltages and currents between terminals as shown to the right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681" y="1254489"/>
            <a:ext cx="31718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681" y="3655764"/>
            <a:ext cx="34004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56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MOSFET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MOSFET models vary greatly in complexity</a:t>
            </a:r>
          </a:p>
          <a:p>
            <a:r>
              <a:rPr lang="en-US" b="1" dirty="0" smtClean="0"/>
              <a:t>S Model: </a:t>
            </a:r>
            <a:r>
              <a:rPr lang="en-US" dirty="0" smtClean="0"/>
              <a:t>Good for explaining MOSFETs to someone with no EE knowledge</a:t>
            </a:r>
          </a:p>
          <a:p>
            <a:r>
              <a:rPr lang="en-US" b="1" dirty="0" smtClean="0"/>
              <a:t>SR Model: </a:t>
            </a:r>
            <a:r>
              <a:rPr lang="en-US" dirty="0" smtClean="0"/>
              <a:t>Includes effective resistance of a MOSFET. Good for understanding how to choose pull-up resistance</a:t>
            </a:r>
          </a:p>
          <a:p>
            <a:r>
              <a:rPr lang="en-US" b="1" dirty="0" smtClean="0"/>
              <a:t>SR Model: </a:t>
            </a:r>
            <a:r>
              <a:rPr lang="en-US" dirty="0" smtClean="0"/>
              <a:t>Include gate capacitance. Good for understanding dynamic power and gate delay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85461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>
          <a:solidFill>
            <a:schemeClr val="accent2"/>
          </a:solidFill>
          <a:round/>
          <a:headEnd/>
          <a:tailEnd/>
        </a:ln>
        <a:effectLst/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38788</TotalTime>
  <Words>4037</Words>
  <Application>Microsoft Office PowerPoint</Application>
  <PresentationFormat>On-screen Show (4:3)</PresentationFormat>
  <Paragraphs>639</Paragraphs>
  <Slides>69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2" baseType="lpstr">
      <vt:lpstr>Default Design</vt:lpstr>
      <vt:lpstr>Custom Design</vt:lpstr>
      <vt:lpstr>Equation</vt:lpstr>
      <vt:lpstr>EE40 Lecture 16 Josh Hug</vt:lpstr>
      <vt:lpstr>Logistics</vt:lpstr>
      <vt:lpstr>Project 2</vt:lpstr>
      <vt:lpstr>Design Problems</vt:lpstr>
      <vt:lpstr>Example Design Problem</vt:lpstr>
      <vt:lpstr>Project 2</vt:lpstr>
      <vt:lpstr>Interactive Lecture Question</vt:lpstr>
      <vt:lpstr>MOSFET Model</vt:lpstr>
      <vt:lpstr>MOSFET modeling</vt:lpstr>
      <vt:lpstr>S Model of the MOSFET</vt:lpstr>
      <vt:lpstr>SR Model of the MOSFET</vt:lpstr>
      <vt:lpstr>The SRC Model</vt:lpstr>
      <vt:lpstr>The SRC Model</vt:lpstr>
      <vt:lpstr>SRC Model</vt:lpstr>
      <vt:lpstr>SRC Model of our 2 Inverters</vt:lpstr>
      <vt:lpstr>Timing Analysis of the SRC model</vt:lpstr>
      <vt:lpstr>Timing Analysis of the SRC model</vt:lpstr>
      <vt:lpstr>Fall Time</vt:lpstr>
      <vt:lpstr>Timing Analysis of the SRC model</vt:lpstr>
      <vt:lpstr>Timing Analysis of the SRC model</vt:lpstr>
      <vt:lpstr>Timing Analysis of the SRC model</vt:lpstr>
      <vt:lpstr>Timing Analysis of the SRC model</vt:lpstr>
      <vt:lpstr>Propagation Delay</vt:lpstr>
      <vt:lpstr>Reminder of Where We Started</vt:lpstr>
      <vt:lpstr>Propagation Delays</vt:lpstr>
      <vt:lpstr>Propagation Delay</vt:lpstr>
      <vt:lpstr>Power in the SRC Model</vt:lpstr>
      <vt:lpstr>Dynamic Power in NMOS Circuits</vt:lpstr>
      <vt:lpstr>Dynamic Power in NMOS Circuits</vt:lpstr>
      <vt:lpstr>Dynamic Power</vt:lpstr>
      <vt:lpstr>Problem Setup</vt:lpstr>
      <vt:lpstr>Solution </vt:lpstr>
      <vt:lpstr>Avoiding Static Power Loss</vt:lpstr>
      <vt:lpstr>PMOS Transistor</vt:lpstr>
      <vt:lpstr>Anything logical we can do with NMOS…</vt:lpstr>
      <vt:lpstr>Analysis of PMOS Logic</vt:lpstr>
      <vt:lpstr>CMOS Inverter</vt:lpstr>
      <vt:lpstr>CMOS Inverter</vt:lpstr>
      <vt:lpstr>CMOS Inverter</vt:lpstr>
      <vt:lpstr>Static Power in CMOS</vt:lpstr>
      <vt:lpstr>Static Power in CMOS</vt:lpstr>
      <vt:lpstr>Dynamic Power in CMOS</vt:lpstr>
      <vt:lpstr>Power in CMOS</vt:lpstr>
      <vt:lpstr>Load Power Analysis</vt:lpstr>
      <vt:lpstr>Load Power Analysis</vt:lpstr>
      <vt:lpstr>Rising Case</vt:lpstr>
      <vt:lpstr>Falling Case</vt:lpstr>
      <vt:lpstr>Dynamic Load Power</vt:lpstr>
      <vt:lpstr>CMOS</vt:lpstr>
      <vt:lpstr>Preview of Tradeoffs in Digital Circuits</vt:lpstr>
      <vt:lpstr>Implementation of Complex Gates Using NMOS and CMOS</vt:lpstr>
      <vt:lpstr>Design of NMOS Circuits</vt:lpstr>
      <vt:lpstr>Example on Board</vt:lpstr>
      <vt:lpstr>CMOS Design</vt:lpstr>
      <vt:lpstr>PowerPoint Presentation</vt:lpstr>
      <vt:lpstr>Model Corner Cases</vt:lpstr>
      <vt:lpstr>Real MOSFET Model</vt:lpstr>
      <vt:lpstr>Nonlinear Elements</vt:lpstr>
      <vt:lpstr>PowerPoint Presentation</vt:lpstr>
      <vt:lpstr>PowerPoint Presentation</vt:lpstr>
      <vt:lpstr>Solving diode circuits</vt:lpstr>
      <vt:lpstr>Load Line Analysis Method</vt:lpstr>
      <vt:lpstr>Load Line Example: Power Conversion Circuits</vt:lpstr>
      <vt:lpstr>Piecewise Linear Model</vt:lpstr>
      <vt:lpstr>How to Analyze Diode Circuits with Piecewise Linear Model</vt:lpstr>
      <vt:lpstr>Diode Logic: AND Gate</vt:lpstr>
      <vt:lpstr>Diode Logic: OR Gate</vt:lpstr>
      <vt:lpstr>Diode Logic: Incompatibility and Decay</vt:lpstr>
      <vt:lpstr>That’s all for today</vt:lpstr>
    </vt:vector>
  </TitlesOfParts>
  <Company>U.C.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40</dc:title>
  <dc:creator>chrisc</dc:creator>
  <cp:lastModifiedBy>Trube</cp:lastModifiedBy>
  <cp:revision>1638</cp:revision>
  <cp:lastPrinted>2000-01-18T23:43:12Z</cp:lastPrinted>
  <dcterms:created xsi:type="dcterms:W3CDTF">1999-07-07T15:21:45Z</dcterms:created>
  <dcterms:modified xsi:type="dcterms:W3CDTF">2010-08-03T15:08:17Z</dcterms:modified>
</cp:coreProperties>
</file>