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849" r:id="rId3"/>
    <p:sldId id="1186" r:id="rId4"/>
    <p:sldId id="1229" r:id="rId5"/>
    <p:sldId id="1211" r:id="rId6"/>
    <p:sldId id="1246" r:id="rId7"/>
    <p:sldId id="1169" r:id="rId8"/>
    <p:sldId id="1230" r:id="rId9"/>
    <p:sldId id="1197" r:id="rId10"/>
    <p:sldId id="1209" r:id="rId11"/>
    <p:sldId id="1199" r:id="rId12"/>
    <p:sldId id="1206" r:id="rId13"/>
    <p:sldId id="1202" r:id="rId14"/>
    <p:sldId id="1234" r:id="rId15"/>
    <p:sldId id="1247" r:id="rId16"/>
    <p:sldId id="1205" r:id="rId17"/>
    <p:sldId id="1203" r:id="rId18"/>
    <p:sldId id="1207" r:id="rId19"/>
    <p:sldId id="1232" r:id="rId20"/>
    <p:sldId id="1233" r:id="rId21"/>
    <p:sldId id="1213" r:id="rId22"/>
    <p:sldId id="1214" r:id="rId23"/>
    <p:sldId id="1236" r:id="rId24"/>
    <p:sldId id="1231" r:id="rId25"/>
    <p:sldId id="1249" r:id="rId26"/>
    <p:sldId id="1251" r:id="rId27"/>
    <p:sldId id="1252" r:id="rId28"/>
    <p:sldId id="1253" r:id="rId29"/>
    <p:sldId id="1240" r:id="rId30"/>
    <p:sldId id="1243" r:id="rId31"/>
    <p:sldId id="1244" r:id="rId32"/>
    <p:sldId id="1245" r:id="rId33"/>
    <p:sldId id="1248" r:id="rId34"/>
    <p:sldId id="1254" r:id="rId35"/>
    <p:sldId id="1255" r:id="rId3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0B5E01-6DF0-4C74-9646-EB001C5FE6C3}">
          <p14:sldIdLst>
            <p14:sldId id="849"/>
            <p14:sldId id="1186"/>
            <p14:sldId id="1229"/>
            <p14:sldId id="1211"/>
            <p14:sldId id="1246"/>
          </p14:sldIdLst>
        </p14:section>
        <p14:section name="Untitled Section" id="{18D63036-3D06-497F-8A9E-F68AB631F1FB}">
          <p14:sldIdLst>
            <p14:sldId id="1169"/>
            <p14:sldId id="1230"/>
            <p14:sldId id="1197"/>
            <p14:sldId id="1209"/>
            <p14:sldId id="1199"/>
            <p14:sldId id="1206"/>
            <p14:sldId id="1202"/>
            <p14:sldId id="1234"/>
            <p14:sldId id="1247"/>
            <p14:sldId id="1205"/>
            <p14:sldId id="1203"/>
            <p14:sldId id="1207"/>
            <p14:sldId id="1232"/>
            <p14:sldId id="1233"/>
            <p14:sldId id="1213"/>
            <p14:sldId id="1214"/>
            <p14:sldId id="1236"/>
            <p14:sldId id="1231"/>
            <p14:sldId id="1249"/>
            <p14:sldId id="1251"/>
            <p14:sldId id="1252"/>
            <p14:sldId id="1253"/>
            <p14:sldId id="1240"/>
            <p14:sldId id="1243"/>
            <p14:sldId id="1244"/>
            <p14:sldId id="1245"/>
            <p14:sldId id="1248"/>
            <p14:sldId id="1254"/>
            <p14:sldId id="12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00CC"/>
    <a:srgbClr val="33CC33"/>
    <a:srgbClr val="66FF33"/>
    <a:srgbClr val="FF5050"/>
    <a:srgbClr val="009900"/>
    <a:srgbClr val="008000"/>
    <a:srgbClr val="FF0000"/>
    <a:srgbClr val="F2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1124" autoAdjust="0"/>
  </p:normalViewPr>
  <p:slideViewPr>
    <p:cSldViewPr snapToGrid="0">
      <p:cViewPr>
        <p:scale>
          <a:sx n="86" d="100"/>
          <a:sy n="86" d="100"/>
        </p:scale>
        <p:origin x="-1236" y="-438"/>
      </p:cViewPr>
      <p:guideLst>
        <p:guide orient="horz" pos="2160"/>
        <p:guide pos="2899"/>
      </p:guideLst>
    </p:cSldViewPr>
  </p:slideViewPr>
  <p:outlineViewPr>
    <p:cViewPr>
      <p:scale>
        <a:sx n="33" d="100"/>
        <a:sy n="33" d="100"/>
      </p:scale>
      <p:origin x="0" y="15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NULL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868D43E4-A231-4F3F-8141-303E1FB5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435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r>
              <a:rPr lang="en-US"/>
              <a:t>EE40, Fall 2004     Prof. White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4FED3358-886A-4E7C-A4B5-987982997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92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0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0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2A7E-2AF1-47C8-B5EE-F1A789FF5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D3B0-E26C-4B47-8153-D0B246266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9CF1-0370-46AF-8759-0505420F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C6C6-F049-4476-B973-298BAD19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E0EC-129A-4ABB-A8B4-4145BD54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6218-9A72-4682-853F-F0E931F9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55ED-B6B2-4630-8687-3CFA8607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BD5BA-6314-4B4D-87AD-6BA85673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B4F5-514A-4418-97DD-AB7513AC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8FA-DDAF-46BA-81C4-AB70AB60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73A-921B-4B2F-AEC6-CD4DF11B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533400" y="838200"/>
            <a:ext cx="8128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680450" y="6551613"/>
            <a:ext cx="4635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E5EC2D3-8BD5-4E31-9677-C207DA4DE46B}" type="slidenum">
              <a:rPr lang="en-US" sz="140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430213" y="6605588"/>
            <a:ext cx="133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EE40 Summer 2010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8112125" y="6592888"/>
            <a:ext cx="419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Hug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19850"/>
            <a:ext cx="4995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9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8241EA-9945-466D-8B39-DA0F5B381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8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12" Type="http://schemas.openxmlformats.org/officeDocument/2006/relationships/image" Target="../media/image1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7" Type="http://schemas.openxmlformats.org/officeDocument/2006/relationships/image" Target="../media/image19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31.png"/><Relationship Id="rId15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3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4568" y="1214974"/>
            <a:ext cx="2734731" cy="2279650"/>
          </a:xfrm>
        </p:spPr>
        <p:txBody>
          <a:bodyPr/>
          <a:lstStyle/>
          <a:p>
            <a:r>
              <a:rPr lang="en-US" dirty="0" smtClean="0"/>
              <a:t>EE40</a:t>
            </a:r>
            <a:br>
              <a:rPr lang="en-US" dirty="0" smtClean="0"/>
            </a:br>
            <a:r>
              <a:rPr lang="en-US" dirty="0" smtClean="0"/>
              <a:t>Lecture 17 Josh Hug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0467" y="3878801"/>
            <a:ext cx="2252132" cy="1752600"/>
          </a:xfrm>
        </p:spPr>
        <p:txBody>
          <a:bodyPr/>
          <a:lstStyle/>
          <a:p>
            <a:r>
              <a:rPr lang="en-US" dirty="0" smtClean="0"/>
              <a:t>8/04/2010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more realistic MOSFET model is nonlinear</a:t>
            </a:r>
          </a:p>
          <a:p>
            <a:r>
              <a:rPr lang="en-US" dirty="0" smtClean="0"/>
              <a:t>MOSFETs are three terminal nonlinear devices. We will get back to these briefly on Friday</a:t>
            </a:r>
          </a:p>
          <a:p>
            <a:pPr lvl="1"/>
            <a:r>
              <a:rPr lang="en-US" dirty="0" smtClean="0"/>
              <a:t>Functionality is similar to what we’ve seen before (op-amps)</a:t>
            </a:r>
          </a:p>
          <a:p>
            <a:pPr lvl="1"/>
            <a:r>
              <a:rPr lang="en-US" dirty="0" smtClean="0"/>
              <a:t>Analysis </a:t>
            </a:r>
            <a:r>
              <a:rPr lang="en-US" dirty="0" smtClean="0"/>
              <a:t>isn’t too bad, but will take too long to go through. If you’re curious see chapters 7 and 8.</a:t>
            </a:r>
            <a:endParaRPr lang="en-US" dirty="0" smtClean="0"/>
          </a:p>
          <a:p>
            <a:r>
              <a:rPr lang="en-US" dirty="0" smtClean="0"/>
              <a:t>We’ll instead turn to diodes</a:t>
            </a:r>
          </a:p>
          <a:p>
            <a:pPr lvl="1"/>
            <a:r>
              <a:rPr lang="en-US" dirty="0" smtClean="0"/>
              <a:t>Interesting new function</a:t>
            </a:r>
          </a:p>
          <a:p>
            <a:pPr lvl="1"/>
            <a:r>
              <a:rPr lang="en-US" dirty="0" smtClean="0"/>
              <a:t>Analysis is easier</a:t>
            </a:r>
          </a:p>
        </p:txBody>
      </p:sp>
    </p:spTree>
    <p:extLst>
      <p:ext uri="{BB962C8B-B14F-4D97-AF65-F5344CB8AC3E}">
        <p14:creationId xmlns:p14="http://schemas.microsoft.com/office/powerpoint/2010/main" val="31406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514" name="Text Box 2"/>
          <p:cNvSpPr txBox="1">
            <a:spLocks noChangeArrowheads="1"/>
          </p:cNvSpPr>
          <p:nvPr/>
        </p:nvSpPr>
        <p:spPr bwMode="auto">
          <a:xfrm>
            <a:off x="860425" y="319088"/>
            <a:ext cx="75279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Diode Physical Behavior and </a:t>
            </a:r>
            <a:r>
              <a:rPr lang="en-US" sz="2400" b="1" dirty="0" smtClean="0">
                <a:solidFill>
                  <a:srgbClr val="CC00CC"/>
                </a:solidFill>
                <a:latin typeface="Arial" charset="0"/>
              </a:rPr>
              <a:t>Shockley Equation</a:t>
            </a:r>
            <a:endParaRPr lang="en-US" sz="2400" b="1" dirty="0">
              <a:solidFill>
                <a:srgbClr val="CC00CC"/>
              </a:solidFill>
              <a:latin typeface="Arial" charset="0"/>
            </a:endParaRPr>
          </a:p>
        </p:txBody>
      </p:sp>
      <p:grpSp>
        <p:nvGrpSpPr>
          <p:cNvPr id="1472515" name="Group 3"/>
          <p:cNvGrpSpPr>
            <a:grpSpLocks/>
          </p:cNvGrpSpPr>
          <p:nvPr/>
        </p:nvGrpSpPr>
        <p:grpSpPr bwMode="auto">
          <a:xfrm>
            <a:off x="681038" y="1143000"/>
            <a:ext cx="3197225" cy="1690688"/>
            <a:chOff x="429" y="846"/>
            <a:chExt cx="2014" cy="1065"/>
          </a:xfrm>
        </p:grpSpPr>
        <p:sp>
          <p:nvSpPr>
            <p:cNvPr id="1472516" name="Line 4"/>
            <p:cNvSpPr>
              <a:spLocks noChangeShapeType="1"/>
            </p:cNvSpPr>
            <p:nvPr/>
          </p:nvSpPr>
          <p:spPr bwMode="auto">
            <a:xfrm>
              <a:off x="672" y="1340"/>
              <a:ext cx="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17" name="Rectangle 5"/>
            <p:cNvSpPr>
              <a:spLocks noChangeArrowheads="1"/>
            </p:cNvSpPr>
            <p:nvPr/>
          </p:nvSpPr>
          <p:spPr bwMode="auto">
            <a:xfrm>
              <a:off x="1033" y="1151"/>
              <a:ext cx="385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Arial" charset="0"/>
                </a:rPr>
                <a:t>N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1472518" name="Rectangle 6"/>
            <p:cNvSpPr>
              <a:spLocks noChangeArrowheads="1"/>
            </p:cNvSpPr>
            <p:nvPr/>
          </p:nvSpPr>
          <p:spPr bwMode="auto">
            <a:xfrm>
              <a:off x="1412" y="1152"/>
              <a:ext cx="385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Arial" charset="0"/>
                </a:rPr>
                <a:t>P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1472519" name="Text Box 7"/>
            <p:cNvSpPr txBox="1">
              <a:spLocks noChangeArrowheads="1"/>
            </p:cNvSpPr>
            <p:nvPr/>
          </p:nvSpPr>
          <p:spPr bwMode="auto">
            <a:xfrm>
              <a:off x="429" y="846"/>
              <a:ext cx="20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charset="0"/>
                </a:rPr>
                <a:t>Physical </a:t>
              </a:r>
              <a:r>
                <a:rPr lang="en-US" sz="2000" dirty="0">
                  <a:latin typeface="Arial" charset="0"/>
                </a:rPr>
                <a:t>Device</a:t>
              </a:r>
              <a:endParaRPr lang="en-US" sz="2400" dirty="0"/>
            </a:p>
          </p:txBody>
        </p:sp>
        <p:sp>
          <p:nvSpPr>
            <p:cNvPr id="1472520" name="AutoShape 8"/>
            <p:cNvSpPr>
              <a:spLocks/>
            </p:cNvSpPr>
            <p:nvPr/>
          </p:nvSpPr>
          <p:spPr bwMode="auto">
            <a:xfrm rot="5400000">
              <a:off x="1369" y="1256"/>
              <a:ext cx="104" cy="809"/>
            </a:xfrm>
            <a:prstGeom prst="rightBrace">
              <a:avLst>
                <a:gd name="adj1" fmla="val 648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2521" name="Group 9"/>
            <p:cNvGrpSpPr>
              <a:grpSpLocks/>
            </p:cNvGrpSpPr>
            <p:nvPr/>
          </p:nvGrpSpPr>
          <p:grpSpPr bwMode="auto">
            <a:xfrm>
              <a:off x="1244" y="1664"/>
              <a:ext cx="412" cy="247"/>
              <a:chOff x="1244" y="1664"/>
              <a:chExt cx="412" cy="247"/>
            </a:xfrm>
          </p:grpSpPr>
          <p:sp>
            <p:nvSpPr>
              <p:cNvPr id="1472522" name="Rectangle 10"/>
              <p:cNvSpPr>
                <a:spLocks noChangeArrowheads="1"/>
              </p:cNvSpPr>
              <p:nvPr/>
            </p:nvSpPr>
            <p:spPr bwMode="auto">
              <a:xfrm>
                <a:off x="1577" y="1664"/>
                <a:ext cx="7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Symbol" pitchFamily="18" charset="2"/>
                  </a:rPr>
                  <a:t>+</a:t>
                </a:r>
                <a:endParaRPr lang="en-US" sz="20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472523" name="Rectangle 11"/>
              <p:cNvSpPr>
                <a:spLocks noChangeArrowheads="1"/>
              </p:cNvSpPr>
              <p:nvPr/>
            </p:nvSpPr>
            <p:spPr bwMode="auto">
              <a:xfrm>
                <a:off x="1244" y="1664"/>
                <a:ext cx="1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-</a:t>
                </a:r>
                <a:endParaRPr lang="en-US" sz="2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7252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  <a:latin typeface="Arial" charset="0"/>
                    </a:endParaRPr>
                  </a:p>
                </p:txBody>
              </p:sp>
            </mc:Choice>
            <mc:Fallback xmlns="">
              <p:sp>
                <p:nvSpPr>
                  <p:cNvPr id="1472524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4035" r="-3509" b="-19608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72525" name="Group 13"/>
            <p:cNvGrpSpPr>
              <a:grpSpLocks/>
            </p:cNvGrpSpPr>
            <p:nvPr/>
          </p:nvGrpSpPr>
          <p:grpSpPr bwMode="auto">
            <a:xfrm>
              <a:off x="1952" y="1373"/>
              <a:ext cx="320" cy="250"/>
              <a:chOff x="1893" y="1582"/>
              <a:chExt cx="320" cy="250"/>
            </a:xfrm>
          </p:grpSpPr>
          <p:sp>
            <p:nvSpPr>
              <p:cNvPr id="1472526" name="Line 14"/>
              <p:cNvSpPr>
                <a:spLocks noChangeShapeType="1"/>
              </p:cNvSpPr>
              <p:nvPr/>
            </p:nvSpPr>
            <p:spPr bwMode="auto">
              <a:xfrm flipH="1">
                <a:off x="1893" y="1616"/>
                <a:ext cx="2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27" name="Text Box 15"/>
              <p:cNvSpPr txBox="1">
                <a:spLocks noChangeArrowheads="1"/>
              </p:cNvSpPr>
              <p:nvPr/>
            </p:nvSpPr>
            <p:spPr bwMode="auto">
              <a:xfrm>
                <a:off x="1966" y="1582"/>
                <a:ext cx="2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Arial" charset="0"/>
                  </a:rPr>
                  <a:t>I</a:t>
                </a:r>
                <a:endParaRPr lang="en-US" sz="2400" dirty="0"/>
              </a:p>
            </p:txBody>
          </p:sp>
        </p:grpSp>
      </p:grpSp>
      <p:grpSp>
        <p:nvGrpSpPr>
          <p:cNvPr id="1472528" name="Group 16"/>
          <p:cNvGrpSpPr>
            <a:grpSpLocks/>
          </p:cNvGrpSpPr>
          <p:nvPr/>
        </p:nvGrpSpPr>
        <p:grpSpPr bwMode="auto">
          <a:xfrm>
            <a:off x="4572000" y="1206500"/>
            <a:ext cx="3197225" cy="1492250"/>
            <a:chOff x="2880" y="886"/>
            <a:chExt cx="2014" cy="940"/>
          </a:xfrm>
        </p:grpSpPr>
        <p:sp>
          <p:nvSpPr>
            <p:cNvPr id="1472529" name="Text Box 17"/>
            <p:cNvSpPr txBox="1">
              <a:spLocks noChangeArrowheads="1"/>
            </p:cNvSpPr>
            <p:nvPr/>
          </p:nvSpPr>
          <p:spPr bwMode="auto">
            <a:xfrm>
              <a:off x="4334" y="1012"/>
              <a:ext cx="2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</a:t>
              </a:r>
              <a:endParaRPr lang="en-US" sz="2400"/>
            </a:p>
          </p:txBody>
        </p:sp>
        <p:sp>
          <p:nvSpPr>
            <p:cNvPr id="1472530" name="Line 18"/>
            <p:cNvSpPr>
              <a:spLocks noChangeShapeType="1"/>
            </p:cNvSpPr>
            <p:nvPr/>
          </p:nvSpPr>
          <p:spPr bwMode="auto">
            <a:xfrm>
              <a:off x="3105" y="1333"/>
              <a:ext cx="1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31" name="Line 19"/>
            <p:cNvSpPr>
              <a:spLocks noChangeShapeType="1"/>
            </p:cNvSpPr>
            <p:nvPr/>
          </p:nvSpPr>
          <p:spPr bwMode="auto">
            <a:xfrm>
              <a:off x="3665" y="1187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32" name="AutoShape 20"/>
            <p:cNvSpPr>
              <a:spLocks noChangeArrowheads="1"/>
            </p:cNvSpPr>
            <p:nvPr/>
          </p:nvSpPr>
          <p:spPr bwMode="auto">
            <a:xfrm rot="-5400000">
              <a:off x="3664" y="1187"/>
              <a:ext cx="299" cy="2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33" name="AutoShape 21"/>
            <p:cNvSpPr>
              <a:spLocks/>
            </p:cNvSpPr>
            <p:nvPr/>
          </p:nvSpPr>
          <p:spPr bwMode="auto">
            <a:xfrm rot="5400000">
              <a:off x="3807" y="1361"/>
              <a:ext cx="96" cy="460"/>
            </a:xfrm>
            <a:prstGeom prst="rightBrace">
              <a:avLst>
                <a:gd name="adj1" fmla="val 399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34" name="Line 22"/>
            <p:cNvSpPr>
              <a:spLocks noChangeShapeType="1"/>
            </p:cNvSpPr>
            <p:nvPr/>
          </p:nvSpPr>
          <p:spPr bwMode="auto">
            <a:xfrm flipH="1">
              <a:off x="4254" y="122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35" name="Text Box 23"/>
            <p:cNvSpPr txBox="1">
              <a:spLocks noChangeArrowheads="1"/>
            </p:cNvSpPr>
            <p:nvPr/>
          </p:nvSpPr>
          <p:spPr bwMode="auto">
            <a:xfrm>
              <a:off x="2880" y="886"/>
              <a:ext cx="20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Symbol</a:t>
              </a:r>
            </a:p>
          </p:txBody>
        </p:sp>
        <p:grpSp>
          <p:nvGrpSpPr>
            <p:cNvPr id="1472536" name="Group 24"/>
            <p:cNvGrpSpPr>
              <a:grpSpLocks/>
            </p:cNvGrpSpPr>
            <p:nvPr/>
          </p:nvGrpSpPr>
          <p:grpSpPr bwMode="auto">
            <a:xfrm>
              <a:off x="3665" y="1579"/>
              <a:ext cx="419" cy="247"/>
              <a:chOff x="1244" y="1664"/>
              <a:chExt cx="419" cy="247"/>
            </a:xfrm>
          </p:grpSpPr>
          <p:sp>
            <p:nvSpPr>
              <p:cNvPr id="1472537" name="Rectangle 25"/>
              <p:cNvSpPr>
                <a:spLocks noChangeArrowheads="1"/>
              </p:cNvSpPr>
              <p:nvPr/>
            </p:nvSpPr>
            <p:spPr bwMode="auto">
              <a:xfrm>
                <a:off x="1584" y="1664"/>
                <a:ext cx="7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Symbol" pitchFamily="18" charset="2"/>
                  </a:rPr>
                  <a:t>+</a:t>
                </a:r>
                <a:endParaRPr lang="en-US" sz="20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472538" name="Rectangle 26"/>
              <p:cNvSpPr>
                <a:spLocks noChangeArrowheads="1"/>
              </p:cNvSpPr>
              <p:nvPr/>
            </p:nvSpPr>
            <p:spPr bwMode="auto">
              <a:xfrm>
                <a:off x="1244" y="1664"/>
                <a:ext cx="1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-</a:t>
                </a:r>
                <a:endParaRPr lang="en-US" sz="2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7253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  <a:latin typeface="Arial" charset="0"/>
                    </a:endParaRPr>
                  </a:p>
                </p:txBody>
              </p:sp>
            </mc:Choice>
            <mc:Fallback xmlns="">
              <p:sp>
                <p:nvSpPr>
                  <p:cNvPr id="1472539" name="Rectangle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5789" r="-1754" b="-19608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72541" name="Text Box 29"/>
          <p:cNvSpPr txBox="1">
            <a:spLocks noChangeArrowheads="1"/>
          </p:cNvSpPr>
          <p:nvPr/>
        </p:nvSpPr>
        <p:spPr bwMode="auto">
          <a:xfrm>
            <a:off x="127000" y="3000375"/>
            <a:ext cx="4802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Qualitative I-V characteristics:</a:t>
            </a:r>
          </a:p>
        </p:txBody>
      </p:sp>
      <p:sp>
        <p:nvSpPr>
          <p:cNvPr id="1472542" name="Line 30"/>
          <p:cNvSpPr>
            <a:spLocks noChangeShapeType="1"/>
          </p:cNvSpPr>
          <p:nvPr/>
        </p:nvSpPr>
        <p:spPr bwMode="auto">
          <a:xfrm>
            <a:off x="1816100" y="3482975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2543" name="Line 31"/>
          <p:cNvSpPr>
            <a:spLocks noChangeShapeType="1"/>
          </p:cNvSpPr>
          <p:nvPr/>
        </p:nvSpPr>
        <p:spPr bwMode="auto">
          <a:xfrm>
            <a:off x="254000" y="50069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2544" name="Text Box 32"/>
          <p:cNvSpPr txBox="1">
            <a:spLocks noChangeArrowheads="1"/>
          </p:cNvSpPr>
          <p:nvPr/>
        </p:nvSpPr>
        <p:spPr bwMode="auto">
          <a:xfrm>
            <a:off x="1816100" y="3292475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472545" name="Text Box 33"/>
          <p:cNvSpPr txBox="1">
            <a:spLocks noChangeArrowheads="1"/>
          </p:cNvSpPr>
          <p:nvPr/>
        </p:nvSpPr>
        <p:spPr bwMode="auto">
          <a:xfrm>
            <a:off x="3708399" y="4803775"/>
            <a:ext cx="6212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72547" name="Arc 35"/>
          <p:cNvSpPr>
            <a:spLocks/>
          </p:cNvSpPr>
          <p:nvPr/>
        </p:nvSpPr>
        <p:spPr bwMode="auto">
          <a:xfrm flipV="1">
            <a:off x="1727964" y="3546476"/>
            <a:ext cx="279400" cy="1519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2548" name="Text Box 36"/>
          <p:cNvSpPr txBox="1">
            <a:spLocks noChangeArrowheads="1"/>
          </p:cNvSpPr>
          <p:nvPr/>
        </p:nvSpPr>
        <p:spPr bwMode="auto">
          <a:xfrm>
            <a:off x="2197100" y="3344195"/>
            <a:ext cx="1714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positive, </a:t>
            </a:r>
            <a:r>
              <a:rPr lang="en-US" sz="2000" dirty="0" smtClean="0">
                <a:latin typeface="Arial" charset="0"/>
              </a:rPr>
              <a:t>high conduction</a:t>
            </a:r>
            <a:endParaRPr lang="en-US" sz="2000" dirty="0">
              <a:latin typeface="Arial" charset="0"/>
            </a:endParaRPr>
          </a:p>
        </p:txBody>
      </p:sp>
      <p:sp>
        <p:nvSpPr>
          <p:cNvPr id="1472550" name="Line 38"/>
          <p:cNvSpPr>
            <a:spLocks noChangeShapeType="1"/>
          </p:cNvSpPr>
          <p:nvPr/>
        </p:nvSpPr>
        <p:spPr bwMode="auto">
          <a:xfrm>
            <a:off x="191264" y="5072065"/>
            <a:ext cx="154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2551" name="Text Box 39"/>
          <p:cNvSpPr txBox="1">
            <a:spLocks noChangeArrowheads="1"/>
          </p:cNvSpPr>
          <p:nvPr/>
        </p:nvSpPr>
        <p:spPr bwMode="auto">
          <a:xfrm>
            <a:off x="190499" y="5172078"/>
            <a:ext cx="18478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negative</a:t>
            </a:r>
            <a:r>
              <a:rPr lang="en-US" sz="2000" dirty="0" smtClean="0">
                <a:latin typeface="Arial" charset="0"/>
              </a:rPr>
              <a:t>, low </a:t>
            </a:r>
            <a:r>
              <a:rPr lang="en-US" sz="2000" dirty="0">
                <a:latin typeface="Arial" charset="0"/>
              </a:rPr>
              <a:t>conduction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43"/>
              <p:cNvSpPr txBox="1">
                <a:spLocks noChangeArrowheads="1"/>
              </p:cNvSpPr>
              <p:nvPr/>
            </p:nvSpPr>
            <p:spPr bwMode="auto">
              <a:xfrm>
                <a:off x="4724400" y="2812883"/>
                <a:ext cx="4178300" cy="2592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latin typeface="Arial" charset="0"/>
                  </a:rPr>
                  <a:t>Quantitative I-V characteristics:</a:t>
                </a:r>
                <a:br>
                  <a:rPr lang="en-US" sz="2000" dirty="0" smtClean="0">
                    <a:latin typeface="Arial" charset="0"/>
                  </a:rPr>
                </a:br>
                <a:endParaRPr lang="en-US" sz="2000" dirty="0" smtClean="0"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𝑘𝑇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=0.026</m:t>
                      </m:r>
                      <m:r>
                        <a:rPr lang="en-US" sz="20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b="0" dirty="0" smtClean="0">
                  <a:solidFill>
                    <a:srgbClr val="3333CC"/>
                  </a:solidFill>
                  <a:latin typeface="Arial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:1</m:t>
                    </m:r>
                  </m:oMath>
                </a14:m>
                <a:r>
                  <a:rPr lang="en-US" sz="2000" dirty="0" smtClean="0">
                    <a:solidFill>
                      <a:srgbClr val="3333CC"/>
                    </a:solidFill>
                    <a:latin typeface="Arial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sz="2000" dirty="0" smtClean="0">
                  <a:solidFill>
                    <a:srgbClr val="3333CC"/>
                  </a:solidFill>
                  <a:latin typeface="Arial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−15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 smtClean="0">
                    <a:solidFill>
                      <a:srgbClr val="3333CC"/>
                    </a:solidFill>
                    <a:latin typeface="Arial" charset="0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−12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3333CC"/>
                        </a:solidFill>
                        <a:latin typeface="Cambria Math"/>
                      </a:rPr>
                      <m:t>𝐴</m:t>
                    </m:r>
                  </m:oMath>
                </a14:m>
                <a:endParaRPr lang="en-US" sz="2000" dirty="0">
                  <a:solidFill>
                    <a:srgbClr val="3333CC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5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2812883"/>
                <a:ext cx="4178300" cy="2592056"/>
              </a:xfrm>
              <a:prstGeom prst="rect">
                <a:avLst/>
              </a:prstGeom>
              <a:blipFill rotWithShape="1">
                <a:blip r:embed="rId6"/>
                <a:stretch>
                  <a:fillRect l="-1460" t="-939" b="-3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759200" y="559712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Allows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significant current flow in only one direction</a:t>
            </a:r>
          </a:p>
        </p:txBody>
      </p:sp>
    </p:spTree>
    <p:extLst>
      <p:ext uri="{BB962C8B-B14F-4D97-AF65-F5344CB8AC3E}">
        <p14:creationId xmlns:p14="http://schemas.microsoft.com/office/powerpoint/2010/main" val="31385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Rectangle 2"/>
          <p:cNvSpPr>
            <a:spLocks noChangeArrowheads="1"/>
          </p:cNvSpPr>
          <p:nvPr/>
        </p:nvSpPr>
        <p:spPr bwMode="auto">
          <a:xfrm>
            <a:off x="1198563" y="254000"/>
            <a:ext cx="68500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The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pn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 Junction I vs. V Equation</a:t>
            </a:r>
          </a:p>
        </p:txBody>
      </p:sp>
      <p:sp>
        <p:nvSpPr>
          <p:cNvPr id="1473540" name="Text Box 4"/>
          <p:cNvSpPr txBox="1">
            <a:spLocks noChangeArrowheads="1"/>
          </p:cNvSpPr>
          <p:nvPr/>
        </p:nvSpPr>
        <p:spPr bwMode="auto">
          <a:xfrm>
            <a:off x="665162" y="1452563"/>
            <a:ext cx="796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000">
                <a:latin typeface="Arial" charset="0"/>
              </a:rPr>
              <a:t>In EECS 105, 130, and other courses you will learn why the I vs. V relationship for PN junctions is of the form</a:t>
            </a:r>
            <a:endParaRPr lang="en-US" sz="2400" b="1">
              <a:latin typeface="Arial" charset="0"/>
            </a:endParaRPr>
          </a:p>
        </p:txBody>
      </p:sp>
      <p:grpSp>
        <p:nvGrpSpPr>
          <p:cNvPr id="1473542" name="Group 6"/>
          <p:cNvGrpSpPr>
            <a:grpSpLocks/>
          </p:cNvGrpSpPr>
          <p:nvPr/>
        </p:nvGrpSpPr>
        <p:grpSpPr bwMode="auto">
          <a:xfrm>
            <a:off x="681038" y="3290890"/>
            <a:ext cx="7920037" cy="1323976"/>
            <a:chOff x="429" y="2073"/>
            <a:chExt cx="4989" cy="834"/>
          </a:xfrm>
        </p:grpSpPr>
        <p:sp>
          <p:nvSpPr>
            <p:cNvPr id="1473543" name="Text Box 7"/>
            <p:cNvSpPr txBox="1">
              <a:spLocks noChangeArrowheads="1"/>
            </p:cNvSpPr>
            <p:nvPr/>
          </p:nvSpPr>
          <p:spPr bwMode="auto">
            <a:xfrm>
              <a:off x="429" y="2073"/>
              <a:ext cx="4989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charset="0"/>
                </a:rPr>
                <a:t>where I</a:t>
              </a:r>
              <a:r>
                <a:rPr lang="en-US" sz="2000" baseline="-25000" dirty="0">
                  <a:latin typeface="Arial" charset="0"/>
                </a:rPr>
                <a:t>0</a:t>
              </a:r>
              <a:r>
                <a:rPr lang="en-US" sz="2000" dirty="0">
                  <a:latin typeface="Arial" charset="0"/>
                </a:rPr>
                <a:t> is a constant </a:t>
              </a:r>
              <a:r>
                <a:rPr lang="en-US" sz="2000" dirty="0" smtClean="0">
                  <a:latin typeface="Arial" charset="0"/>
                </a:rPr>
                <a:t>related to device area and materials used to make the diode, </a:t>
              </a:r>
              <a:endParaRPr lang="en-US" sz="2000" dirty="0">
                <a:latin typeface="Arial" charset="0"/>
              </a:endParaRPr>
            </a:p>
            <a:p>
              <a:r>
                <a:rPr lang="en-US" sz="2000" dirty="0">
                  <a:latin typeface="Arial" charset="0"/>
                </a:rPr>
                <a:t>k is </a:t>
              </a:r>
              <a:r>
                <a:rPr lang="en-US" sz="2000" dirty="0" err="1">
                  <a:latin typeface="Arial" charset="0"/>
                </a:rPr>
                <a:t>Boltzman</a:t>
              </a:r>
              <a:r>
                <a:rPr lang="en-US" sz="2000" dirty="0">
                  <a:latin typeface="Arial" charset="0"/>
                </a:rPr>
                <a:t> constant, and T is absolute temperature.</a:t>
              </a:r>
            </a:p>
            <a:p>
              <a:r>
                <a:rPr lang="en-US" sz="2000" dirty="0">
                  <a:latin typeface="Arial" charset="0"/>
                </a:rPr>
                <a:t>                                        a typical value for I</a:t>
              </a:r>
              <a:r>
                <a:rPr lang="en-US" sz="2400" baseline="-25000" dirty="0">
                  <a:latin typeface="Arial" charset="0"/>
                </a:rPr>
                <a:t>0</a:t>
              </a:r>
              <a:r>
                <a:rPr lang="en-US" sz="2000" dirty="0">
                  <a:latin typeface="Arial" charset="0"/>
                </a:rPr>
                <a:t> is                                            </a:t>
              </a:r>
            </a:p>
          </p:txBody>
        </p:sp>
        <p:graphicFrame>
          <p:nvGraphicFramePr>
            <p:cNvPr id="1473544" name="Object 8"/>
            <p:cNvGraphicFramePr>
              <a:graphicFrameLocks noChangeAspect="1"/>
            </p:cNvGraphicFramePr>
            <p:nvPr/>
          </p:nvGraphicFramePr>
          <p:xfrm>
            <a:off x="2619" y="2254"/>
            <a:ext cx="225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3" imgW="3581280" imgH="406080" progId="Equation.3">
                    <p:embed/>
                  </p:oleObj>
                </mc:Choice>
                <mc:Fallback>
                  <p:oleObj name="Equation" r:id="rId3" imgW="358128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9" y="2254"/>
                          <a:ext cx="225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3545" name="Object 9"/>
            <p:cNvGraphicFramePr>
              <a:graphicFrameLocks noChangeAspect="1"/>
            </p:cNvGraphicFramePr>
            <p:nvPr/>
          </p:nvGraphicFramePr>
          <p:xfrm>
            <a:off x="496" y="2695"/>
            <a:ext cx="1656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Equation" r:id="rId5" imgW="2628720" imgH="317160" progId="Equation.3">
                    <p:embed/>
                  </p:oleObj>
                </mc:Choice>
                <mc:Fallback>
                  <p:oleObj name="Equation" r:id="rId5" imgW="26287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" y="2695"/>
                          <a:ext cx="1656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3546" name="Object 10"/>
            <p:cNvGraphicFramePr>
              <a:graphicFrameLocks noChangeAspect="1"/>
            </p:cNvGraphicFramePr>
            <p:nvPr/>
          </p:nvGraphicFramePr>
          <p:xfrm>
            <a:off x="3837" y="2631"/>
            <a:ext cx="1056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Equation" r:id="rId6" imgW="1676160" imgH="355320" progId="Equation.3">
                    <p:embed/>
                  </p:oleObj>
                </mc:Choice>
                <mc:Fallback>
                  <p:oleObj name="Equation" r:id="rId6" imgW="167616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7" y="2631"/>
                          <a:ext cx="1056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3547" name="Text Box 11"/>
          <p:cNvSpPr txBox="1">
            <a:spLocks noChangeArrowheads="1"/>
          </p:cNvSpPr>
          <p:nvPr/>
        </p:nvSpPr>
        <p:spPr bwMode="auto">
          <a:xfrm>
            <a:off x="565150" y="5148263"/>
            <a:ext cx="74818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We note that in forward bias, I increases </a:t>
            </a:r>
            <a:r>
              <a:rPr lang="en-US" sz="2000" b="1" dirty="0">
                <a:latin typeface="Arial" charset="0"/>
              </a:rPr>
              <a:t>exponentially</a:t>
            </a:r>
            <a:r>
              <a:rPr lang="en-US" sz="2000" dirty="0">
                <a:latin typeface="Arial" charset="0"/>
              </a:rPr>
              <a:t> and is in the </a:t>
            </a:r>
            <a:r>
              <a:rPr lang="en-US" sz="2000" dirty="0">
                <a:latin typeface="Arial" charset="0"/>
                <a:sym typeface="Symbol" pitchFamily="18" charset="2"/>
              </a:rPr>
              <a:t>A-mA range for voltages typically in the range of 0.6-0.8V. In reverse bias, the current is essentially zero.</a:t>
            </a:r>
            <a:endParaRPr lang="en-US" sz="2000" dirty="0">
              <a:latin typeface="Arial" charset="0"/>
            </a:endParaRPr>
          </a:p>
        </p:txBody>
      </p:sp>
      <p:sp>
        <p:nvSpPr>
          <p:cNvPr id="1473548" name="Text Box 12"/>
          <p:cNvSpPr txBox="1">
            <a:spLocks noChangeArrowheads="1"/>
          </p:cNvSpPr>
          <p:nvPr/>
        </p:nvSpPr>
        <p:spPr bwMode="auto">
          <a:xfrm>
            <a:off x="2362200" y="1055688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I-V characteristic of PN junctions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2433" y="2399180"/>
                <a:ext cx="3340850" cy="53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433" y="2399180"/>
                <a:ext cx="3340850" cy="53931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669235" y="2216846"/>
                <a:ext cx="3115660" cy="982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𝑘𝑇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=0.026</m:t>
                      </m:r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dirty="0">
                  <a:solidFill>
                    <a:srgbClr val="3333CC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35" y="2216846"/>
                <a:ext cx="3115660" cy="9828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02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477668" y="966788"/>
            <a:ext cx="3197225" cy="1492250"/>
            <a:chOff x="2880" y="886"/>
            <a:chExt cx="2014" cy="940"/>
          </a:xfrm>
        </p:grpSpPr>
        <p:sp>
          <p:nvSpPr>
            <p:cNvPr id="3" name="Text Box 17"/>
            <p:cNvSpPr txBox="1">
              <a:spLocks noChangeArrowheads="1"/>
            </p:cNvSpPr>
            <p:nvPr/>
          </p:nvSpPr>
          <p:spPr bwMode="auto">
            <a:xfrm>
              <a:off x="4334" y="1012"/>
              <a:ext cx="2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</a:t>
              </a:r>
              <a:endParaRPr lang="en-US" sz="2400"/>
            </a:p>
          </p:txBody>
        </p:sp>
        <p:sp>
          <p:nvSpPr>
            <p:cNvPr id="4" name="Line 18"/>
            <p:cNvSpPr>
              <a:spLocks noChangeShapeType="1"/>
            </p:cNvSpPr>
            <p:nvPr/>
          </p:nvSpPr>
          <p:spPr bwMode="auto">
            <a:xfrm>
              <a:off x="3105" y="1333"/>
              <a:ext cx="1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665" y="1187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 rot="-5400000">
              <a:off x="3664" y="1187"/>
              <a:ext cx="299" cy="2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21"/>
            <p:cNvSpPr>
              <a:spLocks/>
            </p:cNvSpPr>
            <p:nvPr/>
          </p:nvSpPr>
          <p:spPr bwMode="auto">
            <a:xfrm rot="5400000">
              <a:off x="3807" y="1361"/>
              <a:ext cx="96" cy="460"/>
            </a:xfrm>
            <a:prstGeom prst="rightBrace">
              <a:avLst>
                <a:gd name="adj1" fmla="val 399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H="1">
              <a:off x="4254" y="122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2880" y="886"/>
              <a:ext cx="20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Symbol</a:t>
              </a:r>
            </a:p>
          </p:txBody>
        </p: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3665" y="1579"/>
              <a:ext cx="419" cy="247"/>
              <a:chOff x="1244" y="1664"/>
              <a:chExt cx="419" cy="247"/>
            </a:xfrm>
          </p:grpSpPr>
          <p:sp>
            <p:nvSpPr>
              <p:cNvPr id="11" name="Rectangle 25"/>
              <p:cNvSpPr>
                <a:spLocks noChangeArrowheads="1"/>
              </p:cNvSpPr>
              <p:nvPr/>
            </p:nvSpPr>
            <p:spPr bwMode="auto">
              <a:xfrm>
                <a:off x="1584" y="1664"/>
                <a:ext cx="7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Symbol" pitchFamily="18" charset="2"/>
                  </a:rPr>
                  <a:t>+</a:t>
                </a:r>
                <a:endParaRPr lang="en-US" sz="20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/>
            </p:nvSpPr>
            <p:spPr bwMode="auto">
              <a:xfrm>
                <a:off x="1244" y="1664"/>
                <a:ext cx="1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-</a:t>
                </a:r>
                <a:endParaRPr lang="en-US" sz="2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  <a:latin typeface="Arial" charset="0"/>
                    </a:endParaRPr>
                  </a:p>
                </p:txBody>
              </p:sp>
            </mc:Choice>
            <mc:Fallback xmlns="">
              <p:sp>
                <p:nvSpPr>
                  <p:cNvPr id="1472539" name="Rectangle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5789" r="-1754" b="-19608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73622" y="1144444"/>
                <a:ext cx="3340850" cy="53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22" y="1144444"/>
                <a:ext cx="3340850" cy="53931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73622" y="1899923"/>
                <a:ext cx="3115660" cy="982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𝑘𝑇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=0.026</m:t>
                      </m:r>
                      <m:r>
                        <a:rPr lang="en-US" i="1">
                          <a:solidFill>
                            <a:srgbClr val="3333CC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dirty="0">
                  <a:solidFill>
                    <a:srgbClr val="3333CC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22" y="1899923"/>
                <a:ext cx="3115660" cy="98289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5174178"/>
                  </p:ext>
                </p:extLst>
              </p:nvPr>
            </p:nvGraphicFramePr>
            <p:xfrm>
              <a:off x="4089283" y="2698751"/>
              <a:ext cx="4644386" cy="4013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22193"/>
                    <a:gridCol w="2322193"/>
                  </a:tblGrid>
                  <a:tr h="4013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𝑫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 (volts)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 (amps)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−0.</m:t>
                                </m:r>
                                <m:r>
                                  <a:rPr lang="en-US" b="0" i="0" smtClean="0">
                                    <a:latin typeface="Cambria Math"/>
                                  </a:rPr>
                                  <m:t>000000000001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−0.</m:t>
                                </m:r>
                                <m:r>
                                  <a:rPr lang="en-US" b="0" i="0" smtClean="0">
                                    <a:latin typeface="Cambria Math"/>
                                  </a:rPr>
                                  <m:t>0000000000098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0.000000000045</m:t>
                                </m:r>
                              </m:oMath>
                            </m:oMathPara>
                          </a14:m>
                          <a:endParaRPr lang="en-US" b="0" i="1" dirty="0" smtClean="0">
                            <a:latin typeface="Cambria Math"/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0.000000102</m:t>
                                </m:r>
                              </m:oMath>
                            </m:oMathPara>
                          </a14:m>
                          <a:endParaRPr lang="en-US" b="0" i="1" dirty="0" smtClean="0">
                            <a:latin typeface="Cambria Math"/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0.49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0.8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23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0.9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1080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5174178"/>
                  </p:ext>
                </p:extLst>
              </p:nvPr>
            </p:nvGraphicFramePr>
            <p:xfrm>
              <a:off x="4089283" y="2698751"/>
              <a:ext cx="4644386" cy="4013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22193"/>
                    <a:gridCol w="2322193"/>
                  </a:tblGrid>
                  <a:tr h="4013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5"/>
                          <a:stretch>
                            <a:fillRect l="-262" t="-7576" r="-100000" b="-91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 (amps)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5"/>
                          <a:stretch>
                            <a:fillRect l="-100262" t="-107576" b="-812121"/>
                          </a:stretch>
                        </a:blipFill>
                      </a:tcPr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-0.1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5"/>
                          <a:stretch>
                            <a:fillRect l="-100262" t="-210769" b="-724615"/>
                          </a:stretch>
                        </a:blipFill>
                      </a:tcPr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5"/>
                          <a:stretch>
                            <a:fillRect l="-100262" t="-406061" b="-513636"/>
                          </a:stretch>
                        </a:blipFill>
                      </a:tcPr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5"/>
                          <a:stretch>
                            <a:fillRect l="-100262" t="-506061" b="-413636"/>
                          </a:stretch>
                        </a:blipFill>
                      </a:tcPr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0.01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0.49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0.8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23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013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0.9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1080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0840" y="2981127"/>
                <a:ext cx="298557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typical values: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=300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40" y="2981127"/>
                <a:ext cx="2985571" cy="1384995"/>
              </a:xfrm>
              <a:prstGeom prst="rect">
                <a:avLst/>
              </a:prstGeom>
              <a:blipFill rotWithShape="1">
                <a:blip r:embed="rId16"/>
                <a:stretch>
                  <a:fillRect l="-4082" t="-4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185" y="4692851"/>
                <a:ext cx="358048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Real Diodes will eventually become linear for large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400" dirty="0" smtClean="0"/>
                  <a:t>, and for really large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400" dirty="0" smtClean="0"/>
                  <a:t> they’ll die </a:t>
                </a:r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5" y="4692851"/>
                <a:ext cx="3580481" cy="1569660"/>
              </a:xfrm>
              <a:prstGeom prst="rect">
                <a:avLst/>
              </a:prstGeom>
              <a:blipFill rotWithShape="1">
                <a:blip r:embed="rId17"/>
                <a:stretch>
                  <a:fillRect l="-2726" t="-3113" r="-4429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98563" y="254000"/>
            <a:ext cx="68500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Shockley Equation for the Diode</a:t>
            </a: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94" y="3245295"/>
            <a:ext cx="419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ine 30"/>
          <p:cNvSpPr>
            <a:spLocks noChangeShapeType="1"/>
          </p:cNvSpPr>
          <p:nvPr/>
        </p:nvSpPr>
        <p:spPr bwMode="auto">
          <a:xfrm>
            <a:off x="6242281" y="2164533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31"/>
          <p:cNvSpPr>
            <a:spLocks noChangeShapeType="1"/>
          </p:cNvSpPr>
          <p:nvPr/>
        </p:nvSpPr>
        <p:spPr bwMode="auto">
          <a:xfrm>
            <a:off x="4680181" y="3688533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6242281" y="1974033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8134580" y="3485333"/>
            <a:ext cx="6212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Line 38"/>
          <p:cNvSpPr>
            <a:spLocks noChangeShapeType="1"/>
          </p:cNvSpPr>
          <p:nvPr/>
        </p:nvSpPr>
        <p:spPr bwMode="auto">
          <a:xfrm>
            <a:off x="5263463" y="3753623"/>
            <a:ext cx="90338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8"/>
          <p:cNvSpPr>
            <a:spLocks noChangeShapeType="1"/>
          </p:cNvSpPr>
          <p:nvPr/>
        </p:nvSpPr>
        <p:spPr bwMode="auto">
          <a:xfrm flipV="1">
            <a:off x="6399730" y="2370908"/>
            <a:ext cx="173736" cy="101498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V="1">
            <a:off x="5012674" y="4195942"/>
            <a:ext cx="46667" cy="5770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rc 35"/>
          <p:cNvSpPr>
            <a:spLocks/>
          </p:cNvSpPr>
          <p:nvPr/>
        </p:nvSpPr>
        <p:spPr bwMode="auto">
          <a:xfrm flipH="1">
            <a:off x="5059342" y="3753623"/>
            <a:ext cx="254000" cy="52165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6573466" y="3055254"/>
            <a:ext cx="298460" cy="330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871925" y="3055254"/>
            <a:ext cx="13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b="0" i="0" dirty="0" smtClean="0">
                <a:latin typeface="+mj-lt"/>
              </a:rPr>
              <a:t>Linear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722696" y="2370908"/>
            <a:ext cx="76617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488869" y="1876450"/>
            <a:ext cx="153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Diode dies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476608" y="4772997"/>
            <a:ext cx="153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Diode dies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5263463" y="4014451"/>
            <a:ext cx="451691" cy="758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573466" y="1766281"/>
            <a:ext cx="0" cy="30507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5263463" y="1783630"/>
            <a:ext cx="0" cy="30507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6261" y="1728278"/>
            <a:ext cx="4802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Qualitative </a:t>
            </a:r>
            <a:r>
              <a:rPr lang="en-US" sz="2000" dirty="0">
                <a:latin typeface="Arial" charset="0"/>
              </a:rPr>
              <a:t>I-V characteristics</a:t>
            </a:r>
            <a:r>
              <a:rPr lang="en-US" sz="2000" dirty="0" smtClean="0">
                <a:latin typeface="Arial" charset="0"/>
              </a:rPr>
              <a:t>: (small V)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1816099" y="2329949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>
            <a:off x="253999" y="3853949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816099" y="2139449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3708398" y="3650749"/>
            <a:ext cx="6212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" name="Arc 35"/>
          <p:cNvSpPr>
            <a:spLocks/>
          </p:cNvSpPr>
          <p:nvPr/>
        </p:nvSpPr>
        <p:spPr bwMode="auto">
          <a:xfrm flipV="1">
            <a:off x="1727963" y="2393450"/>
            <a:ext cx="279400" cy="1519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2197099" y="2191169"/>
            <a:ext cx="1714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positive, </a:t>
            </a:r>
            <a:r>
              <a:rPr lang="en-US" sz="2000" dirty="0" smtClean="0">
                <a:latin typeface="Arial" charset="0"/>
              </a:rPr>
              <a:t>high conduction</a:t>
            </a:r>
            <a:endParaRPr lang="en-US" sz="2000" dirty="0">
              <a:latin typeface="Arial" charset="0"/>
            </a:endParaRPr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>
            <a:off x="837281" y="3919039"/>
            <a:ext cx="90338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190498" y="4019052"/>
            <a:ext cx="18478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negative</a:t>
            </a:r>
            <a:r>
              <a:rPr lang="en-US" sz="2000" dirty="0" smtClean="0">
                <a:latin typeface="Arial" charset="0"/>
              </a:rPr>
              <a:t>, low </a:t>
            </a:r>
            <a:r>
              <a:rPr lang="en-US" sz="2000" dirty="0">
                <a:latin typeface="Arial" charset="0"/>
              </a:rPr>
              <a:t>conduction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341811" y="1184969"/>
            <a:ext cx="4802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Qualitative </a:t>
            </a:r>
            <a:r>
              <a:rPr lang="en-US" sz="2000" dirty="0">
                <a:latin typeface="Arial" charset="0"/>
              </a:rPr>
              <a:t>I-V characteristics</a:t>
            </a:r>
            <a:r>
              <a:rPr lang="en-US" sz="2000" dirty="0" smtClean="0">
                <a:latin typeface="Arial" charset="0"/>
              </a:rPr>
              <a:t>: (large V)</a:t>
            </a:r>
            <a:endParaRPr lang="en-US" sz="2000" dirty="0">
              <a:latin typeface="Arial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198563" y="254000"/>
            <a:ext cx="68500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Large Voltage Limits of the Diode</a:t>
            </a:r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08398" y="5442333"/>
                <a:ext cx="442618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Green LEDs in lab:</a:t>
                </a:r>
              </a:p>
              <a:p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Linear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2.3V</a:t>
                </a:r>
              </a:p>
              <a:p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Die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6V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398" y="5442333"/>
                <a:ext cx="4426182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2755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5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diode circuits</a:t>
            </a:r>
            <a:endParaRPr lang="en-US" dirty="0"/>
          </a:p>
        </p:txBody>
      </p:sp>
      <p:sp>
        <p:nvSpPr>
          <p:cNvPr id="1480708" name="Text Box 4"/>
          <p:cNvSpPr txBox="1">
            <a:spLocks noChangeAspect="1" noChangeArrowheads="1"/>
          </p:cNvSpPr>
          <p:nvPr/>
        </p:nvSpPr>
        <p:spPr bwMode="auto">
          <a:xfrm>
            <a:off x="250825" y="5128065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CC"/>
                </a:solidFill>
              </a:rPr>
              <a:t>V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>
              <a:solidFill>
                <a:srgbClr val="0000CC"/>
              </a:solidFill>
            </a:endParaRPr>
          </a:p>
        </p:txBody>
      </p:sp>
      <p:grpSp>
        <p:nvGrpSpPr>
          <p:cNvPr id="1480709" name="Group 5"/>
          <p:cNvGrpSpPr>
            <a:grpSpLocks/>
          </p:cNvGrpSpPr>
          <p:nvPr/>
        </p:nvGrpSpPr>
        <p:grpSpPr bwMode="auto">
          <a:xfrm rot="5400000">
            <a:off x="2019300" y="5172515"/>
            <a:ext cx="1524000" cy="457200"/>
            <a:chOff x="953" y="1248"/>
            <a:chExt cx="960" cy="288"/>
          </a:xfrm>
        </p:grpSpPr>
        <p:sp>
          <p:nvSpPr>
            <p:cNvPr id="1480710" name="Line 6"/>
            <p:cNvSpPr>
              <a:spLocks noChangeShapeType="1"/>
            </p:cNvSpPr>
            <p:nvPr/>
          </p:nvSpPr>
          <p:spPr bwMode="auto">
            <a:xfrm flipV="1">
              <a:off x="1577" y="139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80711" name="Group 7"/>
            <p:cNvGrpSpPr>
              <a:grpSpLocks/>
            </p:cNvGrpSpPr>
            <p:nvPr/>
          </p:nvGrpSpPr>
          <p:grpSpPr bwMode="auto">
            <a:xfrm rot="-5400000">
              <a:off x="1313" y="1272"/>
              <a:ext cx="288" cy="240"/>
              <a:chOff x="720" y="1480"/>
              <a:chExt cx="288" cy="240"/>
            </a:xfrm>
          </p:grpSpPr>
          <p:sp>
            <p:nvSpPr>
              <p:cNvPr id="1480712" name="AutoShape 8"/>
              <p:cNvSpPr>
                <a:spLocks noChangeArrowheads="1"/>
              </p:cNvSpPr>
              <p:nvPr/>
            </p:nvSpPr>
            <p:spPr bwMode="auto">
              <a:xfrm flipV="1">
                <a:off x="720" y="1480"/>
                <a:ext cx="288" cy="24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0713" name="Line 9"/>
              <p:cNvSpPr>
                <a:spLocks noChangeShapeType="1"/>
              </p:cNvSpPr>
              <p:nvPr/>
            </p:nvSpPr>
            <p:spPr bwMode="auto">
              <a:xfrm>
                <a:off x="720" y="172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0714" name="Line 10"/>
            <p:cNvSpPr>
              <a:spLocks noChangeShapeType="1"/>
            </p:cNvSpPr>
            <p:nvPr/>
          </p:nvSpPr>
          <p:spPr bwMode="auto">
            <a:xfrm flipV="1">
              <a:off x="953" y="139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0715" name="Group 11"/>
          <p:cNvGrpSpPr>
            <a:grpSpLocks/>
          </p:cNvGrpSpPr>
          <p:nvPr/>
        </p:nvGrpSpPr>
        <p:grpSpPr bwMode="auto">
          <a:xfrm>
            <a:off x="1333500" y="4486715"/>
            <a:ext cx="1143000" cy="304800"/>
            <a:chOff x="2784" y="2784"/>
            <a:chExt cx="720" cy="192"/>
          </a:xfrm>
        </p:grpSpPr>
        <p:sp>
          <p:nvSpPr>
            <p:cNvPr id="1480716" name="Line 12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7" name="Line 13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8" name="Line 14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9" name="Line 15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0" name="Line 16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1" name="Line 17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2" name="Line 18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3" name="Line 19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4" name="Line 20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0725" name="Line 21"/>
          <p:cNvSpPr>
            <a:spLocks noChangeShapeType="1"/>
          </p:cNvSpPr>
          <p:nvPr/>
        </p:nvSpPr>
        <p:spPr bwMode="auto">
          <a:xfrm flipV="1">
            <a:off x="1028700" y="6152002"/>
            <a:ext cx="1447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6" name="Line 22"/>
          <p:cNvSpPr>
            <a:spLocks noChangeShapeType="1"/>
          </p:cNvSpPr>
          <p:nvPr/>
        </p:nvSpPr>
        <p:spPr bwMode="auto">
          <a:xfrm rot="5400000" flipV="1">
            <a:off x="762000" y="4905815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7" name="Oval 23"/>
          <p:cNvSpPr>
            <a:spLocks noChangeArrowheads="1"/>
          </p:cNvSpPr>
          <p:nvPr/>
        </p:nvSpPr>
        <p:spPr bwMode="auto">
          <a:xfrm>
            <a:off x="800100" y="5145527"/>
            <a:ext cx="457200" cy="4572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8" name="Text Box 24"/>
          <p:cNvSpPr txBox="1">
            <a:spLocks noChangeArrowheads="1"/>
          </p:cNvSpPr>
          <p:nvPr/>
        </p:nvSpPr>
        <p:spPr bwMode="auto">
          <a:xfrm>
            <a:off x="876300" y="5124890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</a:rPr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1480729" name="Text Box 25"/>
          <p:cNvSpPr txBox="1">
            <a:spLocks noChangeArrowheads="1"/>
          </p:cNvSpPr>
          <p:nvPr/>
        </p:nvSpPr>
        <p:spPr bwMode="auto">
          <a:xfrm>
            <a:off x="3079750" y="4475602"/>
            <a:ext cx="3873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/>
              <a:t>+</a:t>
            </a:r>
          </a:p>
          <a:p>
            <a:pPr>
              <a:lnSpc>
                <a:spcPct val="150000"/>
              </a:lnSpc>
            </a:pPr>
            <a:r>
              <a:rPr lang="en-US" sz="2400" b="1" i="1"/>
              <a:t>V</a:t>
            </a:r>
          </a:p>
          <a:p>
            <a:pPr>
              <a:lnSpc>
                <a:spcPct val="150000"/>
              </a:lnSpc>
            </a:pPr>
            <a:r>
              <a:rPr lang="en-US" sz="2400" b="1" i="1">
                <a:cs typeface="Times New Roman" pitchFamily="18" charset="0"/>
              </a:rPr>
              <a:t>–</a:t>
            </a:r>
          </a:p>
        </p:txBody>
      </p:sp>
      <p:sp>
        <p:nvSpPr>
          <p:cNvPr id="1480730" name="Line 26"/>
          <p:cNvSpPr>
            <a:spLocks noChangeShapeType="1"/>
          </p:cNvSpPr>
          <p:nvPr/>
        </p:nvSpPr>
        <p:spPr bwMode="auto">
          <a:xfrm flipV="1">
            <a:off x="2476500" y="4639115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1" name="Line 27"/>
          <p:cNvSpPr>
            <a:spLocks noChangeShapeType="1"/>
          </p:cNvSpPr>
          <p:nvPr/>
        </p:nvSpPr>
        <p:spPr bwMode="auto">
          <a:xfrm flipV="1">
            <a:off x="1028700" y="4639115"/>
            <a:ext cx="304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2" name="Line 28"/>
          <p:cNvSpPr>
            <a:spLocks noChangeShapeType="1"/>
          </p:cNvSpPr>
          <p:nvPr/>
        </p:nvSpPr>
        <p:spPr bwMode="auto">
          <a:xfrm rot="5400000" flipV="1">
            <a:off x="762000" y="5896415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3" name="Text Box 29"/>
          <p:cNvSpPr txBox="1">
            <a:spLocks noChangeArrowheads="1"/>
          </p:cNvSpPr>
          <p:nvPr/>
        </p:nvSpPr>
        <p:spPr bwMode="auto">
          <a:xfrm>
            <a:off x="1562100" y="3970777"/>
            <a:ext cx="63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>
                <a:solidFill>
                  <a:srgbClr val="0000CC"/>
                </a:solidFill>
              </a:rPr>
              <a:t>R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 baseline="-25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480734" name="Oval 30"/>
          <p:cNvSpPr>
            <a:spLocks noChangeArrowheads="1"/>
          </p:cNvSpPr>
          <p:nvPr/>
        </p:nvSpPr>
        <p:spPr bwMode="auto">
          <a:xfrm>
            <a:off x="2400300" y="455180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5" name="Oval 31"/>
          <p:cNvSpPr>
            <a:spLocks noChangeArrowheads="1"/>
          </p:cNvSpPr>
          <p:nvPr/>
        </p:nvSpPr>
        <p:spPr bwMode="auto">
          <a:xfrm>
            <a:off x="2400300" y="607580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6" name="Line 32"/>
          <p:cNvSpPr>
            <a:spLocks noChangeShapeType="1"/>
          </p:cNvSpPr>
          <p:nvPr/>
        </p:nvSpPr>
        <p:spPr bwMode="auto">
          <a:xfrm>
            <a:off x="2247900" y="4399402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37" name="Text Box 33"/>
          <p:cNvSpPr txBox="1">
            <a:spLocks noChangeArrowheads="1"/>
          </p:cNvSpPr>
          <p:nvPr/>
        </p:nvSpPr>
        <p:spPr bwMode="auto">
          <a:xfrm>
            <a:off x="2249488" y="3942202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I</a:t>
            </a:r>
            <a:endParaRPr lang="en-US" sz="2400" b="1" i="1" baseline="-25000"/>
          </a:p>
        </p:txBody>
      </p:sp>
      <p:sp>
        <p:nvSpPr>
          <p:cNvPr id="1480750" name="Line 46"/>
          <p:cNvSpPr>
            <a:spLocks noChangeShapeType="1"/>
          </p:cNvSpPr>
          <p:nvPr/>
        </p:nvSpPr>
        <p:spPr bwMode="auto">
          <a:xfrm flipV="1">
            <a:off x="2476500" y="6152002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3"/>
              <p:cNvSpPr txBox="1">
                <a:spLocks noChangeArrowheads="1"/>
              </p:cNvSpPr>
              <p:nvPr/>
            </p:nvSpPr>
            <p:spPr bwMode="auto">
              <a:xfrm>
                <a:off x="4724400" y="3650411"/>
                <a:ext cx="4178300" cy="11810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latin typeface="Arial" charset="0"/>
                  </a:rPr>
                  <a:t>Quantitative I-V characteristics: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latin typeface="Arial" charset="0"/>
                  </a:rPr>
                  <a:t/>
                </a:r>
                <a:br>
                  <a:rPr lang="en-US" sz="2000" dirty="0" smtClean="0">
                    <a:latin typeface="Arial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𝐼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20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50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3650411"/>
                <a:ext cx="4178300" cy="1181093"/>
              </a:xfrm>
              <a:prstGeom prst="rect">
                <a:avLst/>
              </a:prstGeom>
              <a:blipFill rotWithShape="1">
                <a:blip r:embed="rId4"/>
                <a:stretch>
                  <a:fillRect l="-1460" t="-2062" b="-46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05051" y="5410200"/>
            <a:ext cx="5321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algebraic solution!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ontent Placeholder 2"/>
              <p:cNvSpPr txBox="1">
                <a:spLocks/>
              </p:cNvSpPr>
              <p:nvPr/>
            </p:nvSpPr>
            <p:spPr bwMode="auto">
              <a:xfrm>
                <a:off x="497480" y="972316"/>
                <a:ext cx="8073643" cy="2772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dirty="0" smtClean="0"/>
                  <a:t>How </a:t>
                </a:r>
                <a:r>
                  <a:rPr lang="en-US" dirty="0"/>
                  <a:t>do we solve this </a:t>
                </a:r>
                <a:r>
                  <a:rPr lang="en-US" dirty="0" smtClean="0"/>
                  <a:t>circuit assuming zoomed-in region?</a:t>
                </a:r>
                <a:endParaRPr lang="en-US" dirty="0" smtClean="0"/>
              </a:p>
              <a:p>
                <a:r>
                  <a:rPr lang="en-US" dirty="0" smtClean="0"/>
                  <a:t>KCL </a:t>
                </a:r>
                <a:r>
                  <a:rPr lang="en-US" dirty="0"/>
                  <a:t>at the top right node:</a:t>
                </a:r>
              </a:p>
              <a:p>
                <a:pPr marL="0" indent="0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0.026</m:t>
                                  </m:r>
                                </m:den>
                              </m:f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5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480" y="972316"/>
                <a:ext cx="8073643" cy="2772597"/>
              </a:xfrm>
              <a:prstGeom prst="rect">
                <a:avLst/>
              </a:prstGeom>
              <a:blipFill rotWithShape="1">
                <a:blip r:embed="rId5"/>
                <a:stretch>
                  <a:fillRect l="-1737" t="-286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524520" y="4860925"/>
            <a:ext cx="104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</a:rPr>
              <a:t>n=1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6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Line Analysis Method</a:t>
            </a:r>
          </a:p>
        </p:txBody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2022475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800"/>
              <a:t>Graph the </a:t>
            </a:r>
            <a:r>
              <a:rPr lang="en-US" sz="2800" i="1"/>
              <a:t>I-V</a:t>
            </a:r>
            <a:r>
              <a:rPr lang="en-US" sz="2800"/>
              <a:t> relationships for the non-linear element and for the rest of the circuit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sz="2800"/>
              <a:t>The operating point of the circuit is found from the intersection of these two curves.</a:t>
            </a:r>
          </a:p>
        </p:txBody>
      </p:sp>
      <p:sp>
        <p:nvSpPr>
          <p:cNvPr id="1480708" name="Text Box 4"/>
          <p:cNvSpPr txBox="1">
            <a:spLocks noChangeAspect="1" noChangeArrowheads="1"/>
          </p:cNvSpPr>
          <p:nvPr/>
        </p:nvSpPr>
        <p:spPr bwMode="auto">
          <a:xfrm>
            <a:off x="441325" y="3960813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CC"/>
                </a:solidFill>
              </a:rPr>
              <a:t>V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>
              <a:solidFill>
                <a:srgbClr val="0000CC"/>
              </a:solidFill>
            </a:endParaRPr>
          </a:p>
        </p:txBody>
      </p:sp>
      <p:grpSp>
        <p:nvGrpSpPr>
          <p:cNvPr id="1480709" name="Group 5"/>
          <p:cNvGrpSpPr>
            <a:grpSpLocks/>
          </p:cNvGrpSpPr>
          <p:nvPr/>
        </p:nvGrpSpPr>
        <p:grpSpPr bwMode="auto">
          <a:xfrm rot="5400000">
            <a:off x="2209800" y="4005263"/>
            <a:ext cx="1524000" cy="457200"/>
            <a:chOff x="953" y="1248"/>
            <a:chExt cx="960" cy="288"/>
          </a:xfrm>
        </p:grpSpPr>
        <p:sp>
          <p:nvSpPr>
            <p:cNvPr id="1480710" name="Line 6"/>
            <p:cNvSpPr>
              <a:spLocks noChangeShapeType="1"/>
            </p:cNvSpPr>
            <p:nvPr/>
          </p:nvSpPr>
          <p:spPr bwMode="auto">
            <a:xfrm flipV="1">
              <a:off x="1577" y="139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80711" name="Group 7"/>
            <p:cNvGrpSpPr>
              <a:grpSpLocks/>
            </p:cNvGrpSpPr>
            <p:nvPr/>
          </p:nvGrpSpPr>
          <p:grpSpPr bwMode="auto">
            <a:xfrm rot="-5400000">
              <a:off x="1313" y="1272"/>
              <a:ext cx="288" cy="240"/>
              <a:chOff x="720" y="1480"/>
              <a:chExt cx="288" cy="240"/>
            </a:xfrm>
          </p:grpSpPr>
          <p:sp>
            <p:nvSpPr>
              <p:cNvPr id="1480712" name="AutoShape 8"/>
              <p:cNvSpPr>
                <a:spLocks noChangeArrowheads="1"/>
              </p:cNvSpPr>
              <p:nvPr/>
            </p:nvSpPr>
            <p:spPr bwMode="auto">
              <a:xfrm flipV="1">
                <a:off x="720" y="1480"/>
                <a:ext cx="288" cy="24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0713" name="Line 9"/>
              <p:cNvSpPr>
                <a:spLocks noChangeShapeType="1"/>
              </p:cNvSpPr>
              <p:nvPr/>
            </p:nvSpPr>
            <p:spPr bwMode="auto">
              <a:xfrm>
                <a:off x="720" y="172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0714" name="Line 10"/>
            <p:cNvSpPr>
              <a:spLocks noChangeShapeType="1"/>
            </p:cNvSpPr>
            <p:nvPr/>
          </p:nvSpPr>
          <p:spPr bwMode="auto">
            <a:xfrm flipV="1">
              <a:off x="953" y="139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0715" name="Group 11"/>
          <p:cNvGrpSpPr>
            <a:grpSpLocks/>
          </p:cNvGrpSpPr>
          <p:nvPr/>
        </p:nvGrpSpPr>
        <p:grpSpPr bwMode="auto">
          <a:xfrm>
            <a:off x="1524000" y="3319463"/>
            <a:ext cx="1143000" cy="304800"/>
            <a:chOff x="2784" y="2784"/>
            <a:chExt cx="720" cy="192"/>
          </a:xfrm>
        </p:grpSpPr>
        <p:sp>
          <p:nvSpPr>
            <p:cNvPr id="1480716" name="Line 12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7" name="Line 13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8" name="Line 14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19" name="Line 15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0" name="Line 16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1" name="Line 17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2" name="Line 18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3" name="Line 19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0724" name="Line 20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0725" name="Line 21"/>
          <p:cNvSpPr>
            <a:spLocks noChangeShapeType="1"/>
          </p:cNvSpPr>
          <p:nvPr/>
        </p:nvSpPr>
        <p:spPr bwMode="auto">
          <a:xfrm flipV="1">
            <a:off x="1219200" y="4984750"/>
            <a:ext cx="1447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6" name="Line 22"/>
          <p:cNvSpPr>
            <a:spLocks noChangeShapeType="1"/>
          </p:cNvSpPr>
          <p:nvPr/>
        </p:nvSpPr>
        <p:spPr bwMode="auto">
          <a:xfrm rot="5400000" flipV="1">
            <a:off x="952500" y="3738563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7" name="Oval 23"/>
          <p:cNvSpPr>
            <a:spLocks noChangeArrowheads="1"/>
          </p:cNvSpPr>
          <p:nvPr/>
        </p:nvSpPr>
        <p:spPr bwMode="auto">
          <a:xfrm>
            <a:off x="990600" y="3978275"/>
            <a:ext cx="457200" cy="4572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28" name="Text Box 24"/>
          <p:cNvSpPr txBox="1">
            <a:spLocks noChangeArrowheads="1"/>
          </p:cNvSpPr>
          <p:nvPr/>
        </p:nvSpPr>
        <p:spPr bwMode="auto">
          <a:xfrm>
            <a:off x="1066800" y="3957638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</a:rPr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1480729" name="Text Box 25"/>
          <p:cNvSpPr txBox="1">
            <a:spLocks noChangeArrowheads="1"/>
          </p:cNvSpPr>
          <p:nvPr/>
        </p:nvSpPr>
        <p:spPr bwMode="auto">
          <a:xfrm>
            <a:off x="3270250" y="3308350"/>
            <a:ext cx="3873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/>
              <a:t>+</a:t>
            </a:r>
          </a:p>
          <a:p>
            <a:pPr>
              <a:lnSpc>
                <a:spcPct val="150000"/>
              </a:lnSpc>
            </a:pPr>
            <a:r>
              <a:rPr lang="en-US" sz="2400" b="1" i="1"/>
              <a:t>V</a:t>
            </a:r>
          </a:p>
          <a:p>
            <a:pPr>
              <a:lnSpc>
                <a:spcPct val="150000"/>
              </a:lnSpc>
            </a:pPr>
            <a:r>
              <a:rPr lang="en-US" sz="2400" b="1" i="1">
                <a:cs typeface="Times New Roman" pitchFamily="18" charset="0"/>
              </a:rPr>
              <a:t>–</a:t>
            </a:r>
          </a:p>
        </p:txBody>
      </p:sp>
      <p:sp>
        <p:nvSpPr>
          <p:cNvPr id="1480730" name="Line 26"/>
          <p:cNvSpPr>
            <a:spLocks noChangeShapeType="1"/>
          </p:cNvSpPr>
          <p:nvPr/>
        </p:nvSpPr>
        <p:spPr bwMode="auto">
          <a:xfrm flipV="1">
            <a:off x="2667000" y="3471863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1" name="Line 27"/>
          <p:cNvSpPr>
            <a:spLocks noChangeShapeType="1"/>
          </p:cNvSpPr>
          <p:nvPr/>
        </p:nvSpPr>
        <p:spPr bwMode="auto">
          <a:xfrm flipV="1">
            <a:off x="1219200" y="3471863"/>
            <a:ext cx="304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2" name="Line 28"/>
          <p:cNvSpPr>
            <a:spLocks noChangeShapeType="1"/>
          </p:cNvSpPr>
          <p:nvPr/>
        </p:nvSpPr>
        <p:spPr bwMode="auto">
          <a:xfrm rot="5400000" flipV="1">
            <a:off x="952500" y="4729163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3" name="Text Box 29"/>
          <p:cNvSpPr txBox="1">
            <a:spLocks noChangeArrowheads="1"/>
          </p:cNvSpPr>
          <p:nvPr/>
        </p:nvSpPr>
        <p:spPr bwMode="auto">
          <a:xfrm>
            <a:off x="1752600" y="2803525"/>
            <a:ext cx="63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>
                <a:solidFill>
                  <a:srgbClr val="0000CC"/>
                </a:solidFill>
              </a:rPr>
              <a:t>R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 baseline="-25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480734" name="Oval 30"/>
          <p:cNvSpPr>
            <a:spLocks noChangeArrowheads="1"/>
          </p:cNvSpPr>
          <p:nvPr/>
        </p:nvSpPr>
        <p:spPr bwMode="auto">
          <a:xfrm>
            <a:off x="2590800" y="33845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5" name="Oval 31"/>
          <p:cNvSpPr>
            <a:spLocks noChangeArrowheads="1"/>
          </p:cNvSpPr>
          <p:nvPr/>
        </p:nvSpPr>
        <p:spPr bwMode="auto">
          <a:xfrm>
            <a:off x="2590800" y="49085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36" name="Line 32"/>
          <p:cNvSpPr>
            <a:spLocks noChangeShapeType="1"/>
          </p:cNvSpPr>
          <p:nvPr/>
        </p:nvSpPr>
        <p:spPr bwMode="auto">
          <a:xfrm>
            <a:off x="2438400" y="32321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37" name="Text Box 33"/>
          <p:cNvSpPr txBox="1">
            <a:spLocks noChangeArrowheads="1"/>
          </p:cNvSpPr>
          <p:nvPr/>
        </p:nvSpPr>
        <p:spPr bwMode="auto">
          <a:xfrm>
            <a:off x="2439988" y="2774950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I</a:t>
            </a:r>
            <a:endParaRPr lang="en-US" sz="2400" b="1" i="1" baseline="-25000"/>
          </a:p>
        </p:txBody>
      </p:sp>
      <p:sp>
        <p:nvSpPr>
          <p:cNvPr id="1480738" name="Line 34"/>
          <p:cNvSpPr>
            <a:spLocks noChangeShapeType="1"/>
          </p:cNvSpPr>
          <p:nvPr/>
        </p:nvSpPr>
        <p:spPr bwMode="auto">
          <a:xfrm flipV="1">
            <a:off x="5364163" y="323215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0739" name="Line 35"/>
          <p:cNvSpPr>
            <a:spLocks noChangeShapeType="1"/>
          </p:cNvSpPr>
          <p:nvPr/>
        </p:nvSpPr>
        <p:spPr bwMode="auto">
          <a:xfrm rot="5400000" flipV="1">
            <a:off x="6011863" y="342265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0740" name="Text Box 36"/>
          <p:cNvSpPr txBox="1">
            <a:spLocks noChangeAspect="1" noChangeArrowheads="1"/>
          </p:cNvSpPr>
          <p:nvPr/>
        </p:nvSpPr>
        <p:spPr bwMode="auto">
          <a:xfrm>
            <a:off x="5211763" y="28511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I</a:t>
            </a:r>
            <a:endParaRPr lang="en-US" sz="2000" b="1"/>
          </a:p>
        </p:txBody>
      </p:sp>
      <p:sp>
        <p:nvSpPr>
          <p:cNvPr id="1480741" name="Text Box 37"/>
          <p:cNvSpPr txBox="1">
            <a:spLocks noChangeAspect="1" noChangeArrowheads="1"/>
          </p:cNvSpPr>
          <p:nvPr/>
        </p:nvSpPr>
        <p:spPr bwMode="auto">
          <a:xfrm>
            <a:off x="7802563" y="49847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endParaRPr lang="en-US" sz="2000" b="1"/>
          </a:p>
        </p:txBody>
      </p:sp>
      <p:sp>
        <p:nvSpPr>
          <p:cNvPr id="1480742" name="Text Box 38"/>
          <p:cNvSpPr txBox="1">
            <a:spLocks noChangeArrowheads="1"/>
          </p:cNvSpPr>
          <p:nvPr/>
        </p:nvSpPr>
        <p:spPr bwMode="auto">
          <a:xfrm>
            <a:off x="3886200" y="5791200"/>
            <a:ext cx="502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Arial Narrow" pitchFamily="34" charset="0"/>
              </a:rPr>
              <a:t>The </a:t>
            </a:r>
            <a:r>
              <a:rPr lang="en-US" sz="2000" b="1" i="1">
                <a:solidFill>
                  <a:srgbClr val="0000CC"/>
                </a:solidFill>
                <a:latin typeface="Arial Narrow" pitchFamily="34" charset="0"/>
              </a:rPr>
              <a:t>I-V</a:t>
            </a:r>
            <a:r>
              <a:rPr lang="en-US" sz="2000" b="1">
                <a:solidFill>
                  <a:srgbClr val="0000CC"/>
                </a:solidFill>
                <a:latin typeface="Arial Narrow" pitchFamily="34" charset="0"/>
              </a:rPr>
              <a:t> characteristic of all of the circuit except the non-linear element is called the </a:t>
            </a:r>
            <a:r>
              <a:rPr lang="en-US" sz="2000" b="1" i="1" u="sng">
                <a:solidFill>
                  <a:srgbClr val="0000CC"/>
                </a:solidFill>
                <a:latin typeface="Arial Narrow" pitchFamily="34" charset="0"/>
              </a:rPr>
              <a:t>load line</a:t>
            </a:r>
          </a:p>
        </p:txBody>
      </p:sp>
      <p:sp>
        <p:nvSpPr>
          <p:cNvPr id="1480743" name="Line 39"/>
          <p:cNvSpPr>
            <a:spLocks noChangeShapeType="1"/>
          </p:cNvSpPr>
          <p:nvPr/>
        </p:nvSpPr>
        <p:spPr bwMode="auto">
          <a:xfrm>
            <a:off x="4983163" y="3794125"/>
            <a:ext cx="2133600" cy="1676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44" name="Line 40"/>
          <p:cNvSpPr>
            <a:spLocks noChangeShapeType="1"/>
          </p:cNvSpPr>
          <p:nvPr/>
        </p:nvSpPr>
        <p:spPr bwMode="auto">
          <a:xfrm>
            <a:off x="6811963" y="5165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45" name="Text Box 41"/>
          <p:cNvSpPr txBox="1">
            <a:spLocks noChangeAspect="1" noChangeArrowheads="1"/>
          </p:cNvSpPr>
          <p:nvPr/>
        </p:nvSpPr>
        <p:spPr bwMode="auto">
          <a:xfrm>
            <a:off x="6559550" y="531812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r>
              <a:rPr lang="en-US" sz="2000" b="1" baseline="-25000"/>
              <a:t>Th</a:t>
            </a:r>
          </a:p>
        </p:txBody>
      </p:sp>
      <p:sp>
        <p:nvSpPr>
          <p:cNvPr id="1480746" name="Line 42"/>
          <p:cNvSpPr>
            <a:spLocks noChangeShapeType="1"/>
          </p:cNvSpPr>
          <p:nvPr/>
        </p:nvSpPr>
        <p:spPr bwMode="auto">
          <a:xfrm>
            <a:off x="5287963" y="40989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47" name="Text Box 43"/>
          <p:cNvSpPr txBox="1">
            <a:spLocks noChangeAspect="1" noChangeArrowheads="1"/>
          </p:cNvSpPr>
          <p:nvPr/>
        </p:nvSpPr>
        <p:spPr bwMode="auto">
          <a:xfrm>
            <a:off x="4297363" y="3870325"/>
            <a:ext cx="99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r>
              <a:rPr lang="en-US" sz="2000" b="1" baseline="-25000"/>
              <a:t>Th</a:t>
            </a:r>
            <a:r>
              <a:rPr lang="en-US" sz="2000" b="1"/>
              <a:t>/</a:t>
            </a:r>
            <a:r>
              <a:rPr lang="en-US" sz="2000" b="1" i="1"/>
              <a:t>R</a:t>
            </a:r>
            <a:r>
              <a:rPr lang="en-US" sz="2000" b="1" baseline="-25000"/>
              <a:t>Th</a:t>
            </a:r>
          </a:p>
        </p:txBody>
      </p:sp>
      <p:sp>
        <p:nvSpPr>
          <p:cNvPr id="1480748" name="Arc 44"/>
          <p:cNvSpPr>
            <a:spLocks/>
          </p:cNvSpPr>
          <p:nvPr/>
        </p:nvSpPr>
        <p:spPr bwMode="auto">
          <a:xfrm flipV="1">
            <a:off x="5364163" y="2879725"/>
            <a:ext cx="533400" cy="233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83"/>
              <a:gd name="T1" fmla="*/ 0 h 21600"/>
              <a:gd name="T2" fmla="*/ 20883 w 20883"/>
              <a:gd name="T3" fmla="*/ 16080 h 21600"/>
              <a:gd name="T4" fmla="*/ 0 w 2088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83" h="21600" fill="none" extrusionOk="0">
                <a:moveTo>
                  <a:pt x="-1" y="0"/>
                </a:moveTo>
                <a:cubicBezTo>
                  <a:pt x="9803" y="0"/>
                  <a:pt x="18377" y="6602"/>
                  <a:pt x="20882" y="16080"/>
                </a:cubicBezTo>
              </a:path>
              <a:path w="20883" h="21600" stroke="0" extrusionOk="0">
                <a:moveTo>
                  <a:pt x="-1" y="0"/>
                </a:moveTo>
                <a:cubicBezTo>
                  <a:pt x="9803" y="0"/>
                  <a:pt x="18377" y="6602"/>
                  <a:pt x="20882" y="1608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49" name="Line 45"/>
          <p:cNvSpPr>
            <a:spLocks noChangeShapeType="1"/>
          </p:cNvSpPr>
          <p:nvPr/>
        </p:nvSpPr>
        <p:spPr bwMode="auto">
          <a:xfrm flipH="1">
            <a:off x="4525963" y="5210175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0750" name="Line 46"/>
          <p:cNvSpPr>
            <a:spLocks noChangeShapeType="1"/>
          </p:cNvSpPr>
          <p:nvPr/>
        </p:nvSpPr>
        <p:spPr bwMode="auto">
          <a:xfrm flipV="1">
            <a:off x="2667000" y="49847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51" name="Text Box 47"/>
          <p:cNvSpPr txBox="1">
            <a:spLocks noChangeArrowheads="1"/>
          </p:cNvSpPr>
          <p:nvPr/>
        </p:nvSpPr>
        <p:spPr bwMode="auto">
          <a:xfrm>
            <a:off x="6278563" y="3962400"/>
            <a:ext cx="195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operating point</a:t>
            </a:r>
          </a:p>
        </p:txBody>
      </p:sp>
      <p:sp>
        <p:nvSpPr>
          <p:cNvPr id="1480752" name="AutoShape 48"/>
          <p:cNvSpPr>
            <a:spLocks noChangeArrowheads="1"/>
          </p:cNvSpPr>
          <p:nvPr/>
        </p:nvSpPr>
        <p:spPr bwMode="auto">
          <a:xfrm rot="-1315899">
            <a:off x="5861050" y="4186238"/>
            <a:ext cx="471488" cy="217487"/>
          </a:xfrm>
          <a:prstGeom prst="leftArrow">
            <a:avLst>
              <a:gd name="adj1" fmla="val 50000"/>
              <a:gd name="adj2" fmla="val 541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0753" name="AutoShape 49"/>
          <p:cNvSpPr>
            <a:spLocks noChangeArrowheads="1"/>
          </p:cNvSpPr>
          <p:nvPr/>
        </p:nvSpPr>
        <p:spPr bwMode="auto">
          <a:xfrm rot="7684386">
            <a:off x="5385594" y="5233194"/>
            <a:ext cx="1116012" cy="304800"/>
          </a:xfrm>
          <a:prstGeom prst="leftArrow">
            <a:avLst>
              <a:gd name="adj1" fmla="val 50000"/>
              <a:gd name="adj2" fmla="val 91536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81912" y="5630806"/>
                <a:ext cx="3522375" cy="84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0.026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2" y="5630806"/>
                <a:ext cx="3522375" cy="846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0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Load Line Example: Power </a:t>
            </a:r>
            <a:r>
              <a:rPr lang="en-US" sz="2600" dirty="0"/>
              <a:t>Conversion Circuits</a:t>
            </a:r>
          </a:p>
        </p:txBody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Converting AC to DC</a:t>
            </a:r>
          </a:p>
          <a:p>
            <a:r>
              <a:rPr lang="en-US" sz="2800" dirty="0"/>
              <a:t>Potential applications: Charging a battery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Can we use </a:t>
            </a:r>
            <a:r>
              <a:rPr lang="en-US" sz="2800" dirty="0" err="1" smtClean="0"/>
              <a:t>phasors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Example on board</a:t>
            </a:r>
          </a:p>
        </p:txBody>
      </p:sp>
      <p:sp>
        <p:nvSpPr>
          <p:cNvPr id="1496068" name="Rectangle 4"/>
          <p:cNvSpPr>
            <a:spLocks noChangeArrowheads="1"/>
          </p:cNvSpPr>
          <p:nvPr/>
        </p:nvSpPr>
        <p:spPr bwMode="auto">
          <a:xfrm>
            <a:off x="3279775" y="2814638"/>
            <a:ext cx="2303463" cy="130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6069" name="Group 5"/>
          <p:cNvGrpSpPr>
            <a:grpSpLocks/>
          </p:cNvGrpSpPr>
          <p:nvPr/>
        </p:nvGrpSpPr>
        <p:grpSpPr bwMode="auto">
          <a:xfrm rot="-16323583">
            <a:off x="5403057" y="3315494"/>
            <a:ext cx="407987" cy="333375"/>
            <a:chOff x="2691" y="2559"/>
            <a:chExt cx="595" cy="227"/>
          </a:xfrm>
        </p:grpSpPr>
        <p:sp>
          <p:nvSpPr>
            <p:cNvPr id="1496070" name="Rectangle 6"/>
            <p:cNvSpPr>
              <a:spLocks noChangeArrowheads="1"/>
            </p:cNvSpPr>
            <p:nvPr/>
          </p:nvSpPr>
          <p:spPr bwMode="auto">
            <a:xfrm>
              <a:off x="2691" y="2559"/>
              <a:ext cx="595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6071" name="Freeform 7"/>
            <p:cNvSpPr>
              <a:spLocks/>
            </p:cNvSpPr>
            <p:nvPr/>
          </p:nvSpPr>
          <p:spPr bwMode="auto">
            <a:xfrm>
              <a:off x="2693" y="2580"/>
              <a:ext cx="576" cy="192"/>
            </a:xfrm>
            <a:custGeom>
              <a:avLst/>
              <a:gdLst>
                <a:gd name="T0" fmla="*/ 0 w 576"/>
                <a:gd name="T1" fmla="*/ 96 h 192"/>
                <a:gd name="T2" fmla="*/ 48 w 576"/>
                <a:gd name="T3" fmla="*/ 96 h 192"/>
                <a:gd name="T4" fmla="*/ 96 w 576"/>
                <a:gd name="T5" fmla="*/ 0 h 192"/>
                <a:gd name="T6" fmla="*/ 192 w 576"/>
                <a:gd name="T7" fmla="*/ 192 h 192"/>
                <a:gd name="T8" fmla="*/ 288 w 576"/>
                <a:gd name="T9" fmla="*/ 0 h 192"/>
                <a:gd name="T10" fmla="*/ 384 w 576"/>
                <a:gd name="T11" fmla="*/ 192 h 192"/>
                <a:gd name="T12" fmla="*/ 480 w 576"/>
                <a:gd name="T13" fmla="*/ 0 h 192"/>
                <a:gd name="T14" fmla="*/ 528 w 576"/>
                <a:gd name="T15" fmla="*/ 96 h 192"/>
                <a:gd name="T16" fmla="*/ 576 w 576"/>
                <a:gd name="T17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6072" name="AutoShape 8"/>
          <p:cNvSpPr>
            <a:spLocks noChangeArrowheads="1"/>
          </p:cNvSpPr>
          <p:nvPr/>
        </p:nvSpPr>
        <p:spPr bwMode="auto">
          <a:xfrm rot="5400000">
            <a:off x="4294187" y="2638426"/>
            <a:ext cx="574675" cy="355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3" name="Line 9"/>
          <p:cNvSpPr>
            <a:spLocks noChangeShapeType="1"/>
          </p:cNvSpPr>
          <p:nvPr/>
        </p:nvSpPr>
        <p:spPr bwMode="auto">
          <a:xfrm>
            <a:off x="4770438" y="2578100"/>
            <a:ext cx="0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6074" name="Oval 10"/>
          <p:cNvSpPr>
            <a:spLocks noChangeArrowheads="1"/>
          </p:cNvSpPr>
          <p:nvPr/>
        </p:nvSpPr>
        <p:spPr bwMode="auto">
          <a:xfrm rot="5400000" flipH="1">
            <a:off x="3067845" y="3352006"/>
            <a:ext cx="474662" cy="473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>
              <a:lnSpc>
                <a:spcPct val="20000"/>
              </a:lnSpc>
              <a:spcBef>
                <a:spcPct val="20000"/>
              </a:spcBef>
            </a:pPr>
            <a:endParaRPr lang="en-US" sz="3200"/>
          </a:p>
        </p:txBody>
      </p:sp>
      <p:grpSp>
        <p:nvGrpSpPr>
          <p:cNvPr id="1496075" name="Group 11"/>
          <p:cNvGrpSpPr>
            <a:grpSpLocks/>
          </p:cNvGrpSpPr>
          <p:nvPr/>
        </p:nvGrpSpPr>
        <p:grpSpPr bwMode="auto">
          <a:xfrm>
            <a:off x="3144838" y="3417888"/>
            <a:ext cx="315912" cy="361950"/>
            <a:chOff x="1387" y="3281"/>
            <a:chExt cx="701" cy="399"/>
          </a:xfrm>
        </p:grpSpPr>
        <p:sp>
          <p:nvSpPr>
            <p:cNvPr id="1496076" name="AutoShape 12"/>
            <p:cNvSpPr>
              <a:spLocks noChangeArrowheads="1"/>
            </p:cNvSpPr>
            <p:nvPr/>
          </p:nvSpPr>
          <p:spPr bwMode="auto">
            <a:xfrm>
              <a:off x="1387" y="3328"/>
              <a:ext cx="352" cy="352"/>
            </a:xfrm>
            <a:custGeom>
              <a:avLst/>
              <a:gdLst>
                <a:gd name="G0" fmla="+- 10800 0 0"/>
                <a:gd name="G1" fmla="+- -11149803 0 0"/>
                <a:gd name="G2" fmla="+- 0 0 -11149803"/>
                <a:gd name="T0" fmla="*/ 0 256 1"/>
                <a:gd name="T1" fmla="*/ 180 256 1"/>
                <a:gd name="G3" fmla="+- -11149803 T0 T1"/>
                <a:gd name="T2" fmla="*/ 0 256 1"/>
                <a:gd name="T3" fmla="*/ 90 256 1"/>
                <a:gd name="G4" fmla="+- -11149803 T2 T3"/>
                <a:gd name="G5" fmla="*/ G4 2 1"/>
                <a:gd name="T4" fmla="*/ 90 256 1"/>
                <a:gd name="T5" fmla="*/ 0 256 1"/>
                <a:gd name="G6" fmla="+- -11149803 T4 T5"/>
                <a:gd name="G7" fmla="*/ G6 2 1"/>
                <a:gd name="G8" fmla="abs -1114980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149803"/>
                <a:gd name="G21" fmla="sin G19 -11149803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149803"/>
                <a:gd name="G29" fmla="sin 10800 -11149803"/>
                <a:gd name="G30" fmla="sin 10800 -11149803"/>
                <a:gd name="G31" fmla="+- G28 10800 0"/>
                <a:gd name="G32" fmla="+- G29 10800 0"/>
                <a:gd name="G33" fmla="+- G30 10800 0"/>
                <a:gd name="G34" fmla="?: G4 0 G31"/>
                <a:gd name="G35" fmla="?: -11149803 G34 0"/>
                <a:gd name="G36" fmla="?: G6 G35 G31"/>
                <a:gd name="G37" fmla="+- 21600 0 G36"/>
                <a:gd name="G38" fmla="?: G4 0 G33"/>
                <a:gd name="G39" fmla="?: -1114980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59 w 21600"/>
                <a:gd name="T15" fmla="*/ 8949 h 21600"/>
                <a:gd name="T16" fmla="*/ 10800 w 21600"/>
                <a:gd name="T17" fmla="*/ 0 h 21600"/>
                <a:gd name="T18" fmla="*/ 21441 w 21600"/>
                <a:gd name="T19" fmla="*/ 8949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59" y="8949"/>
                  </a:moveTo>
                  <a:cubicBezTo>
                    <a:pt x="1059" y="3776"/>
                    <a:pt x="5549" y="-1"/>
                    <a:pt x="10800" y="0"/>
                  </a:cubicBezTo>
                  <a:cubicBezTo>
                    <a:pt x="16050" y="0"/>
                    <a:pt x="20540" y="3776"/>
                    <a:pt x="21440" y="8949"/>
                  </a:cubicBezTo>
                  <a:cubicBezTo>
                    <a:pt x="20540" y="3776"/>
                    <a:pt x="16050" y="-1"/>
                    <a:pt x="10799" y="0"/>
                  </a:cubicBezTo>
                  <a:cubicBezTo>
                    <a:pt x="5549" y="0"/>
                    <a:pt x="1059" y="3776"/>
                    <a:pt x="159" y="894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6077" name="AutoShape 13"/>
            <p:cNvSpPr>
              <a:spLocks noChangeArrowheads="1"/>
            </p:cNvSpPr>
            <p:nvPr/>
          </p:nvSpPr>
          <p:spPr bwMode="auto">
            <a:xfrm flipV="1">
              <a:off x="1736" y="3281"/>
              <a:ext cx="352" cy="352"/>
            </a:xfrm>
            <a:custGeom>
              <a:avLst/>
              <a:gdLst>
                <a:gd name="G0" fmla="+- 10800 0 0"/>
                <a:gd name="G1" fmla="+- -11149803 0 0"/>
                <a:gd name="G2" fmla="+- 0 0 -11149803"/>
                <a:gd name="T0" fmla="*/ 0 256 1"/>
                <a:gd name="T1" fmla="*/ 180 256 1"/>
                <a:gd name="G3" fmla="+- -11149803 T0 T1"/>
                <a:gd name="T2" fmla="*/ 0 256 1"/>
                <a:gd name="T3" fmla="*/ 90 256 1"/>
                <a:gd name="G4" fmla="+- -11149803 T2 T3"/>
                <a:gd name="G5" fmla="*/ G4 2 1"/>
                <a:gd name="T4" fmla="*/ 90 256 1"/>
                <a:gd name="T5" fmla="*/ 0 256 1"/>
                <a:gd name="G6" fmla="+- -11149803 T4 T5"/>
                <a:gd name="G7" fmla="*/ G6 2 1"/>
                <a:gd name="G8" fmla="abs -1114980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149803"/>
                <a:gd name="G21" fmla="sin G19 -11149803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149803"/>
                <a:gd name="G29" fmla="sin 10800 -11149803"/>
                <a:gd name="G30" fmla="sin 10800 -11149803"/>
                <a:gd name="G31" fmla="+- G28 10800 0"/>
                <a:gd name="G32" fmla="+- G29 10800 0"/>
                <a:gd name="G33" fmla="+- G30 10800 0"/>
                <a:gd name="G34" fmla="?: G4 0 G31"/>
                <a:gd name="G35" fmla="?: -11149803 G34 0"/>
                <a:gd name="G36" fmla="?: G6 G35 G31"/>
                <a:gd name="G37" fmla="+- 21600 0 G36"/>
                <a:gd name="G38" fmla="?: G4 0 G33"/>
                <a:gd name="G39" fmla="?: -1114980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59 w 21600"/>
                <a:gd name="T15" fmla="*/ 8949 h 21600"/>
                <a:gd name="T16" fmla="*/ 10800 w 21600"/>
                <a:gd name="T17" fmla="*/ 0 h 21600"/>
                <a:gd name="T18" fmla="*/ 21441 w 21600"/>
                <a:gd name="T19" fmla="*/ 8949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59" y="8949"/>
                  </a:moveTo>
                  <a:cubicBezTo>
                    <a:pt x="1059" y="3776"/>
                    <a:pt x="5549" y="-1"/>
                    <a:pt x="10800" y="0"/>
                  </a:cubicBezTo>
                  <a:cubicBezTo>
                    <a:pt x="16050" y="0"/>
                    <a:pt x="20540" y="3776"/>
                    <a:pt x="21440" y="8949"/>
                  </a:cubicBezTo>
                  <a:cubicBezTo>
                    <a:pt x="20540" y="3776"/>
                    <a:pt x="16050" y="-1"/>
                    <a:pt x="10799" y="0"/>
                  </a:cubicBezTo>
                  <a:cubicBezTo>
                    <a:pt x="5549" y="0"/>
                    <a:pt x="1059" y="3776"/>
                    <a:pt x="159" y="894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6078" name="Text Box 14"/>
          <p:cNvSpPr txBox="1">
            <a:spLocks noChangeArrowheads="1"/>
          </p:cNvSpPr>
          <p:nvPr/>
        </p:nvSpPr>
        <p:spPr bwMode="auto">
          <a:xfrm>
            <a:off x="850900" y="3249613"/>
            <a:ext cx="20986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V</a:t>
            </a:r>
            <a:r>
              <a:rPr lang="en-US" sz="2400" baseline="-25000" dirty="0"/>
              <a:t>I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dirty="0" err="1"/>
              <a:t>t</a:t>
            </a:r>
            <a:r>
              <a:rPr lang="en-US" sz="2400" dirty="0"/>
              <a:t>)</a:t>
            </a:r>
          </a:p>
        </p:txBody>
      </p:sp>
      <p:sp>
        <p:nvSpPr>
          <p:cNvPr id="1496079" name="Text Box 15"/>
          <p:cNvSpPr txBox="1">
            <a:spLocks noChangeArrowheads="1"/>
          </p:cNvSpPr>
          <p:nvPr/>
        </p:nvSpPr>
        <p:spPr bwMode="auto">
          <a:xfrm>
            <a:off x="4972050" y="31877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</a:p>
        </p:txBody>
      </p:sp>
      <p:sp>
        <p:nvSpPr>
          <p:cNvPr id="1496080" name="Text Box 16"/>
          <p:cNvSpPr txBox="1">
            <a:spLocks noChangeArrowheads="1"/>
          </p:cNvSpPr>
          <p:nvPr/>
        </p:nvSpPr>
        <p:spPr bwMode="auto">
          <a:xfrm>
            <a:off x="5981700" y="32226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of a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we did with MOSFETs, we will utilize a simpler model</a:t>
            </a:r>
          </a:p>
          <a:p>
            <a:pPr lvl="1"/>
            <a:r>
              <a:rPr lang="en-US" dirty="0" smtClean="0"/>
              <a:t>Goal: Accurate enough that we can design circuits</a:t>
            </a:r>
          </a:p>
          <a:p>
            <a:r>
              <a:rPr lang="en-US" dirty="0" smtClean="0"/>
              <a:t>For Diodes, we started with the “real” model and are now simplifying</a:t>
            </a:r>
          </a:p>
          <a:p>
            <a:r>
              <a:rPr lang="en-US" dirty="0" smtClean="0"/>
              <a:t>For MOSFETs, we started with the simplest model, and added complexity</a:t>
            </a:r>
          </a:p>
          <a:p>
            <a:pPr lvl="1"/>
            <a:r>
              <a:rPr lang="en-US" dirty="0" smtClean="0"/>
              <a:t>Omitted real </a:t>
            </a:r>
            <a:r>
              <a:rPr lang="en-US" dirty="0" smtClean="0"/>
              <a:t>model </a:t>
            </a:r>
            <a:r>
              <a:rPr lang="en-US" dirty="0" smtClean="0"/>
              <a:t>for MOSFETs because it’s not </a:t>
            </a:r>
            <a:r>
              <a:rPr lang="en-US" dirty="0" smtClean="0"/>
              <a:t>very intuitive </a:t>
            </a:r>
            <a:r>
              <a:rPr lang="en-US" dirty="0" smtClean="0"/>
              <a:t>[unlike real diodes]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Diode Model</a:t>
            </a:r>
            <a:endParaRPr lang="en-US" dirty="0"/>
          </a:p>
        </p:txBody>
      </p:sp>
      <p:sp>
        <p:nvSpPr>
          <p:cNvPr id="4" name="Line 30"/>
          <p:cNvSpPr>
            <a:spLocks noChangeShapeType="1"/>
          </p:cNvSpPr>
          <p:nvPr/>
        </p:nvSpPr>
        <p:spPr bwMode="auto">
          <a:xfrm>
            <a:off x="2267792" y="1768475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>
            <a:off x="705692" y="32924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2267792" y="1577975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160091" y="3089275"/>
            <a:ext cx="6212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Arc 35"/>
          <p:cNvSpPr>
            <a:spLocks/>
          </p:cNvSpPr>
          <p:nvPr/>
        </p:nvSpPr>
        <p:spPr bwMode="auto">
          <a:xfrm flipV="1">
            <a:off x="2179656" y="1831976"/>
            <a:ext cx="279400" cy="1519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2648792" y="1629695"/>
            <a:ext cx="1714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positive, </a:t>
            </a:r>
            <a:r>
              <a:rPr lang="en-US" sz="2000" dirty="0" smtClean="0">
                <a:latin typeface="Arial" charset="0"/>
              </a:rPr>
              <a:t>high conduction</a:t>
            </a:r>
            <a:endParaRPr lang="en-US" sz="2000" dirty="0">
              <a:latin typeface="Arial" charset="0"/>
            </a:endParaRPr>
          </a:p>
        </p:txBody>
      </p:sp>
      <p:sp>
        <p:nvSpPr>
          <p:cNvPr id="10" name="Line 38"/>
          <p:cNvSpPr>
            <a:spLocks noChangeShapeType="1"/>
          </p:cNvSpPr>
          <p:nvPr/>
        </p:nvSpPr>
        <p:spPr bwMode="auto">
          <a:xfrm>
            <a:off x="642956" y="3357565"/>
            <a:ext cx="154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642191" y="3457578"/>
            <a:ext cx="18478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V negative</a:t>
            </a:r>
            <a:r>
              <a:rPr lang="en-US" sz="2000" dirty="0" smtClean="0">
                <a:latin typeface="Arial" charset="0"/>
              </a:rPr>
              <a:t>, low </a:t>
            </a:r>
            <a:r>
              <a:rPr lang="en-US" sz="2000" dirty="0">
                <a:latin typeface="Arial" charset="0"/>
              </a:rPr>
              <a:t>conduction</a:t>
            </a: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859679" y="5128506"/>
            <a:ext cx="3197225" cy="1492250"/>
            <a:chOff x="2880" y="886"/>
            <a:chExt cx="2014" cy="940"/>
          </a:xfrm>
        </p:grpSpPr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4334" y="1012"/>
              <a:ext cx="2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</a:t>
              </a:r>
              <a:endParaRPr lang="en-US" sz="2400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105" y="1333"/>
              <a:ext cx="1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3665" y="1187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20"/>
            <p:cNvSpPr>
              <a:spLocks noChangeArrowheads="1"/>
            </p:cNvSpPr>
            <p:nvPr/>
          </p:nvSpPr>
          <p:spPr bwMode="auto">
            <a:xfrm rot="-5400000">
              <a:off x="3664" y="1187"/>
              <a:ext cx="299" cy="2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1"/>
            <p:cNvSpPr>
              <a:spLocks/>
            </p:cNvSpPr>
            <p:nvPr/>
          </p:nvSpPr>
          <p:spPr bwMode="auto">
            <a:xfrm rot="5400000">
              <a:off x="3807" y="1361"/>
              <a:ext cx="96" cy="460"/>
            </a:xfrm>
            <a:prstGeom prst="rightBrace">
              <a:avLst>
                <a:gd name="adj1" fmla="val 399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4254" y="122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880" y="886"/>
              <a:ext cx="20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Symbol</a:t>
              </a:r>
            </a:p>
          </p:txBody>
        </p:sp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3665" y="1579"/>
              <a:ext cx="419" cy="247"/>
              <a:chOff x="1244" y="1664"/>
              <a:chExt cx="419" cy="247"/>
            </a:xfrm>
          </p:grpSpPr>
          <p:sp>
            <p:nvSpPr>
              <p:cNvPr id="21" name="Rectangle 25"/>
              <p:cNvSpPr>
                <a:spLocks noChangeArrowheads="1"/>
              </p:cNvSpPr>
              <p:nvPr/>
            </p:nvSpPr>
            <p:spPr bwMode="auto">
              <a:xfrm>
                <a:off x="1584" y="1664"/>
                <a:ext cx="7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Symbol" pitchFamily="18" charset="2"/>
                  </a:rPr>
                  <a:t>+</a:t>
                </a:r>
                <a:endParaRPr lang="en-US" sz="20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2" name="Rectangle 26"/>
              <p:cNvSpPr>
                <a:spLocks noChangeArrowheads="1"/>
              </p:cNvSpPr>
              <p:nvPr/>
            </p:nvSpPr>
            <p:spPr bwMode="auto">
              <a:xfrm>
                <a:off x="1244" y="1664"/>
                <a:ext cx="11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Symbol" pitchFamily="18" charset="2"/>
                  </a:rPr>
                  <a:t>-</a:t>
                </a:r>
                <a:endParaRPr lang="en-US" sz="2000">
                  <a:solidFill>
                    <a:srgbClr val="FF0000"/>
                  </a:solidFill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  <a:latin typeface="Arial" charset="0"/>
                    </a:endParaRPr>
                  </a:p>
                </p:txBody>
              </p:sp>
            </mc:Choice>
            <mc:Fallback xmlns="">
              <p:sp>
                <p:nvSpPr>
                  <p:cNvPr id="1472539" name="Rectangle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61" y="1717"/>
                    <a:ext cx="218" cy="19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5789" r="-1754" b="-19608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6919780" y="1816100"/>
            <a:ext cx="0" cy="176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rot="-5400000">
            <a:off x="6843580" y="2212975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5852980" y="3355975"/>
            <a:ext cx="1371600" cy="12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rot="16200000" flipH="1">
            <a:off x="6538780" y="2670175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124318" y="2974975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reverse bias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257918" y="2593975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forward bias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386380" y="1450975"/>
            <a:ext cx="101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(A)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986580" y="312737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V</a:t>
            </a:r>
            <a:r>
              <a:rPr lang="en-US" sz="2000" b="1" i="1" baseline="-25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 (V)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995980" y="3429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000000"/>
                </a:solidFill>
              </a:rPr>
              <a:t>V</a:t>
            </a:r>
            <a:r>
              <a:rPr lang="en-US" sz="2000" b="1" i="1" baseline="-25000" dirty="0" err="1">
                <a:solidFill>
                  <a:srgbClr val="000000"/>
                </a:solidFill>
              </a:rPr>
              <a:t>Don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224580" y="3292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262879" y="4771299"/>
            <a:ext cx="4638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To give </a:t>
            </a:r>
            <a:r>
              <a:rPr lang="en-US" dirty="0" smtClean="0"/>
              <a:t>us </a:t>
            </a:r>
            <a:r>
              <a:rPr lang="en-US" dirty="0" smtClean="0"/>
              <a:t>approximately the</a:t>
            </a:r>
            <a:r>
              <a:rPr lang="en-US" dirty="0" smtClean="0"/>
              <a:t> </a:t>
            </a:r>
            <a:r>
              <a:rPr lang="en-US" dirty="0" smtClean="0"/>
              <a:t>right answer </a:t>
            </a:r>
            <a:r>
              <a:rPr lang="en-US" dirty="0" smtClean="0"/>
              <a:t>for </a:t>
            </a:r>
            <a:r>
              <a:rPr lang="en-US" dirty="0" smtClean="0"/>
              <a:t>most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5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HW8 </a:t>
            </a:r>
            <a:r>
              <a:rPr lang="en-US" dirty="0" smtClean="0"/>
              <a:t>will be due </a:t>
            </a:r>
            <a:r>
              <a:rPr lang="en-US" dirty="0" smtClean="0"/>
              <a:t>Friday</a:t>
            </a:r>
            <a:endParaRPr lang="en-US" dirty="0" smtClean="0"/>
          </a:p>
          <a:p>
            <a:r>
              <a:rPr lang="en-US" dirty="0" smtClean="0"/>
              <a:t>Mini-midterm 3 next Wednesday</a:t>
            </a:r>
          </a:p>
          <a:p>
            <a:pPr lvl="1"/>
            <a:r>
              <a:rPr lang="en-US" dirty="0" smtClean="0"/>
              <a:t>80/160 points will be a take-home set of design problems which will utilize techniques we’ve covered in class</a:t>
            </a:r>
          </a:p>
          <a:p>
            <a:pPr lvl="2"/>
            <a:r>
              <a:rPr lang="en-US" dirty="0" smtClean="0"/>
              <a:t>Handed out </a:t>
            </a:r>
            <a:r>
              <a:rPr lang="en-US" dirty="0" smtClean="0"/>
              <a:t>Friday </a:t>
            </a:r>
            <a:endParaRPr lang="en-US" dirty="0" smtClean="0"/>
          </a:p>
          <a:p>
            <a:pPr lvl="2"/>
            <a:r>
              <a:rPr lang="en-US" dirty="0" smtClean="0"/>
              <a:t>Due next Wednesday</a:t>
            </a:r>
          </a:p>
          <a:p>
            <a:pPr lvl="1"/>
            <a:r>
              <a:rPr lang="en-US" dirty="0" smtClean="0"/>
              <a:t>Other 80/160 will be an in class midterm covering HW7 and HW8</a:t>
            </a:r>
          </a:p>
          <a:p>
            <a:r>
              <a:rPr lang="en-US" dirty="0" smtClean="0"/>
              <a:t>Final will include Friday and Monday </a:t>
            </a:r>
            <a:r>
              <a:rPr lang="en-US" dirty="0" smtClean="0"/>
              <a:t>lecture, Midterm won’t</a:t>
            </a:r>
            <a:endParaRPr lang="en-US" dirty="0" smtClean="0"/>
          </a:p>
          <a:p>
            <a:pPr lvl="1"/>
            <a:r>
              <a:rPr lang="en-US" dirty="0" smtClean="0"/>
              <a:t>Design problems will provide practice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3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Source Model</a:t>
            </a:r>
            <a:endParaRPr lang="en-US" dirty="0"/>
          </a:p>
        </p:txBody>
      </p:sp>
      <p:sp>
        <p:nvSpPr>
          <p:cNvPr id="1487875" name="Line 3"/>
          <p:cNvSpPr>
            <a:spLocks noChangeShapeType="1"/>
          </p:cNvSpPr>
          <p:nvPr/>
        </p:nvSpPr>
        <p:spPr bwMode="auto">
          <a:xfrm flipV="1">
            <a:off x="4495800" y="1724025"/>
            <a:ext cx="0" cy="176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6" name="Line 4"/>
          <p:cNvSpPr>
            <a:spLocks noChangeShapeType="1"/>
          </p:cNvSpPr>
          <p:nvPr/>
        </p:nvSpPr>
        <p:spPr bwMode="auto">
          <a:xfrm rot="-5400000">
            <a:off x="4419600" y="21209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7" name="Line 5"/>
          <p:cNvSpPr>
            <a:spLocks noChangeShapeType="1"/>
          </p:cNvSpPr>
          <p:nvPr/>
        </p:nvSpPr>
        <p:spPr bwMode="auto">
          <a:xfrm>
            <a:off x="3429000" y="3263900"/>
            <a:ext cx="1371600" cy="12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8" name="Line 6"/>
          <p:cNvSpPr>
            <a:spLocks noChangeShapeType="1"/>
          </p:cNvSpPr>
          <p:nvPr/>
        </p:nvSpPr>
        <p:spPr bwMode="auto">
          <a:xfrm rot="16200000" flipH="1">
            <a:off x="4114800" y="2578100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9" name="Text Box 7"/>
          <p:cNvSpPr txBox="1">
            <a:spLocks noChangeArrowheads="1"/>
          </p:cNvSpPr>
          <p:nvPr/>
        </p:nvSpPr>
        <p:spPr bwMode="auto">
          <a:xfrm>
            <a:off x="2700338" y="28829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reverse bias</a:t>
            </a:r>
          </a:p>
        </p:txBody>
      </p:sp>
      <p:sp>
        <p:nvSpPr>
          <p:cNvPr id="1487880" name="Text Box 8"/>
          <p:cNvSpPr txBox="1">
            <a:spLocks noChangeArrowheads="1"/>
          </p:cNvSpPr>
          <p:nvPr/>
        </p:nvSpPr>
        <p:spPr bwMode="auto">
          <a:xfrm>
            <a:off x="4833938" y="25019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forward bias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3962400" y="1358900"/>
            <a:ext cx="101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(A)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5562600" y="30353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</a:t>
            </a:r>
            <a:r>
              <a:rPr lang="en-US" sz="2000">
                <a:solidFill>
                  <a:srgbClr val="000000"/>
                </a:solidFill>
              </a:rPr>
              <a:t> (V)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3" name="AutoShape 11"/>
          <p:cNvSpPr>
            <a:spLocks noChangeArrowheads="1"/>
          </p:cNvSpPr>
          <p:nvPr/>
        </p:nvSpPr>
        <p:spPr bwMode="auto">
          <a:xfrm flipV="1">
            <a:off x="1143000" y="2349500"/>
            <a:ext cx="457200" cy="381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84" name="Line 12"/>
          <p:cNvSpPr>
            <a:spLocks noChangeShapeType="1"/>
          </p:cNvSpPr>
          <p:nvPr/>
        </p:nvSpPr>
        <p:spPr bwMode="auto">
          <a:xfrm>
            <a:off x="1143000" y="27305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5" name="Line 13"/>
          <p:cNvSpPr>
            <a:spLocks noChangeShapeType="1"/>
          </p:cNvSpPr>
          <p:nvPr/>
        </p:nvSpPr>
        <p:spPr bwMode="auto">
          <a:xfrm flipV="1">
            <a:off x="1371600" y="1587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6" name="Line 14"/>
          <p:cNvSpPr>
            <a:spLocks noChangeShapeType="1"/>
          </p:cNvSpPr>
          <p:nvPr/>
        </p:nvSpPr>
        <p:spPr bwMode="auto">
          <a:xfrm flipV="1">
            <a:off x="1371600" y="2730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7" name="Line 15"/>
          <p:cNvSpPr>
            <a:spLocks noChangeShapeType="1"/>
          </p:cNvSpPr>
          <p:nvPr/>
        </p:nvSpPr>
        <p:spPr bwMode="auto">
          <a:xfrm rot="5400000">
            <a:off x="990600" y="18161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8" name="Text Box 16"/>
          <p:cNvSpPr txBox="1">
            <a:spLocks noChangeArrowheads="1"/>
          </p:cNvSpPr>
          <p:nvPr/>
        </p:nvSpPr>
        <p:spPr bwMode="auto">
          <a:xfrm>
            <a:off x="762000" y="1358900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89" name="Text Box 17"/>
          <p:cNvSpPr txBox="1">
            <a:spLocks noChangeArrowheads="1"/>
          </p:cNvSpPr>
          <p:nvPr/>
        </p:nvSpPr>
        <p:spPr bwMode="auto">
          <a:xfrm>
            <a:off x="1828800" y="1587500"/>
            <a:ext cx="60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+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</a:rPr>
              <a:t>V</a:t>
            </a:r>
            <a:r>
              <a:rPr lang="en-US" sz="2400" b="1" i="1" baseline="-25000">
                <a:solidFill>
                  <a:srgbClr val="FF0000"/>
                </a:solidFill>
              </a:rPr>
              <a:t>D</a:t>
            </a:r>
            <a:r>
              <a:rPr lang="en-US" sz="2400" b="1" i="1">
                <a:solidFill>
                  <a:srgbClr val="FF0000"/>
                </a:solidFill>
              </a:rPr>
              <a:t> 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0" name="Text Box 18"/>
          <p:cNvSpPr txBox="1">
            <a:spLocks noChangeArrowheads="1"/>
          </p:cNvSpPr>
          <p:nvPr/>
        </p:nvSpPr>
        <p:spPr bwMode="auto">
          <a:xfrm>
            <a:off x="8077200" y="1524000"/>
            <a:ext cx="533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+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</a:rPr>
              <a:t>V</a:t>
            </a:r>
            <a:r>
              <a:rPr lang="en-US" sz="2400" b="1" i="1" baseline="-25000">
                <a:solidFill>
                  <a:srgbClr val="FF0000"/>
                </a:solidFill>
              </a:rPr>
              <a:t>D</a:t>
            </a:r>
            <a:endParaRPr lang="en-US" sz="2400" b="1" i="1">
              <a:solidFill>
                <a:srgbClr val="FF0000"/>
              </a:solidFill>
            </a:endParaRP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1" name="Line 19"/>
          <p:cNvSpPr>
            <a:spLocks noChangeShapeType="1"/>
          </p:cNvSpPr>
          <p:nvPr/>
        </p:nvSpPr>
        <p:spPr bwMode="auto">
          <a:xfrm flipV="1">
            <a:off x="7467600" y="1435100"/>
            <a:ext cx="0" cy="469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2" name="Line 20"/>
          <p:cNvSpPr>
            <a:spLocks noChangeShapeType="1"/>
          </p:cNvSpPr>
          <p:nvPr/>
        </p:nvSpPr>
        <p:spPr bwMode="auto">
          <a:xfrm flipV="1">
            <a:off x="7467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3" name="Line 21"/>
          <p:cNvSpPr>
            <a:spLocks noChangeShapeType="1"/>
          </p:cNvSpPr>
          <p:nvPr/>
        </p:nvSpPr>
        <p:spPr bwMode="auto">
          <a:xfrm flipH="1" flipV="1">
            <a:off x="74676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4" name="Arc 22"/>
          <p:cNvSpPr>
            <a:spLocks/>
          </p:cNvSpPr>
          <p:nvPr/>
        </p:nvSpPr>
        <p:spPr bwMode="auto">
          <a:xfrm rot="3444543">
            <a:off x="7421563" y="2713037"/>
            <a:ext cx="228600" cy="288925"/>
          </a:xfrm>
          <a:custGeom>
            <a:avLst/>
            <a:gdLst>
              <a:gd name="G0" fmla="+- 0 0 0"/>
              <a:gd name="G1" fmla="+- 20492 0 0"/>
              <a:gd name="G2" fmla="+- 21600 0 0"/>
              <a:gd name="T0" fmla="*/ 6831 w 21600"/>
              <a:gd name="T1" fmla="*/ 0 h 20492"/>
              <a:gd name="T2" fmla="*/ 21600 w 21600"/>
              <a:gd name="T3" fmla="*/ 20492 h 20492"/>
              <a:gd name="T4" fmla="*/ 0 w 21600"/>
              <a:gd name="T5" fmla="*/ 20492 h 20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92" fill="none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</a:path>
              <a:path w="21600" h="20492" stroke="0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  <a:lnTo>
                  <a:pt x="0" y="2049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95" name="Line 23"/>
          <p:cNvSpPr>
            <a:spLocks noChangeShapeType="1"/>
          </p:cNvSpPr>
          <p:nvPr/>
        </p:nvSpPr>
        <p:spPr bwMode="auto">
          <a:xfrm rot="5400000">
            <a:off x="7086600" y="167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6" name="Text Box 24"/>
          <p:cNvSpPr txBox="1">
            <a:spLocks noChangeArrowheads="1"/>
          </p:cNvSpPr>
          <p:nvPr/>
        </p:nvSpPr>
        <p:spPr bwMode="auto">
          <a:xfrm>
            <a:off x="6858000" y="1358900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97" name="Text Box 25"/>
          <p:cNvSpPr txBox="1">
            <a:spLocks noChangeArrowheads="1"/>
          </p:cNvSpPr>
          <p:nvPr/>
        </p:nvSpPr>
        <p:spPr bwMode="auto">
          <a:xfrm>
            <a:off x="457200" y="901700"/>
            <a:ext cx="230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latin typeface="Arial" charset="0"/>
              </a:rPr>
              <a:t>Circuit symbol</a:t>
            </a:r>
          </a:p>
        </p:txBody>
      </p:sp>
      <p:sp>
        <p:nvSpPr>
          <p:cNvPr id="1487898" name="Text Box 26"/>
          <p:cNvSpPr txBox="1">
            <a:spLocks noChangeArrowheads="1"/>
          </p:cNvSpPr>
          <p:nvPr/>
        </p:nvSpPr>
        <p:spPr bwMode="auto">
          <a:xfrm>
            <a:off x="3149600" y="9017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latin typeface="Arial" charset="0"/>
              </a:rPr>
              <a:t>I-V</a:t>
            </a:r>
            <a:r>
              <a:rPr lang="en-US" sz="2400" b="1" u="sng">
                <a:latin typeface="Arial" charset="0"/>
              </a:rPr>
              <a:t> characteristic</a:t>
            </a:r>
          </a:p>
        </p:txBody>
      </p:sp>
      <p:sp>
        <p:nvSpPr>
          <p:cNvPr id="1487899" name="Text Box 27"/>
          <p:cNvSpPr txBox="1">
            <a:spLocks noChangeArrowheads="1"/>
          </p:cNvSpPr>
          <p:nvPr/>
        </p:nvSpPr>
        <p:spPr bwMode="auto">
          <a:xfrm>
            <a:off x="6641491" y="914400"/>
            <a:ext cx="1585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Arial" charset="0"/>
              </a:rPr>
              <a:t>VS </a:t>
            </a:r>
            <a:r>
              <a:rPr lang="en-US" sz="2400" b="1" u="sng" dirty="0">
                <a:latin typeface="Arial" charset="0"/>
              </a:rPr>
              <a:t>model</a:t>
            </a:r>
          </a:p>
        </p:txBody>
      </p:sp>
      <p:sp>
        <p:nvSpPr>
          <p:cNvPr id="1487900" name="Text Box 28"/>
          <p:cNvSpPr txBox="1">
            <a:spLocks noChangeArrowheads="1"/>
          </p:cNvSpPr>
          <p:nvPr/>
        </p:nvSpPr>
        <p:spPr bwMode="auto">
          <a:xfrm>
            <a:off x="4572000" y="33369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Don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901" name="Line 29"/>
          <p:cNvSpPr>
            <a:spLocks noChangeShapeType="1"/>
          </p:cNvSpPr>
          <p:nvPr/>
        </p:nvSpPr>
        <p:spPr bwMode="auto">
          <a:xfrm>
            <a:off x="48006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02" name="Oval 30"/>
          <p:cNvSpPr>
            <a:spLocks noChangeArrowheads="1"/>
          </p:cNvSpPr>
          <p:nvPr/>
        </p:nvSpPr>
        <p:spPr bwMode="auto">
          <a:xfrm>
            <a:off x="7239000" y="192563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903" name="Text Box 31"/>
          <p:cNvSpPr txBox="1">
            <a:spLocks noChangeArrowheads="1"/>
          </p:cNvSpPr>
          <p:nvPr/>
        </p:nvSpPr>
        <p:spPr bwMode="auto">
          <a:xfrm>
            <a:off x="7315200" y="1905000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/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ym typeface="Symbol" pitchFamily="18" charset="2"/>
              </a:rPr>
              <a:t></a:t>
            </a:r>
          </a:p>
        </p:txBody>
      </p:sp>
      <p:sp>
        <p:nvSpPr>
          <p:cNvPr id="1487904" name="Line 32"/>
          <p:cNvSpPr>
            <a:spLocks noChangeShapeType="1"/>
          </p:cNvSpPr>
          <p:nvPr/>
        </p:nvSpPr>
        <p:spPr bwMode="auto">
          <a:xfrm flipV="1">
            <a:off x="7467600" y="2362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05" name="Text Box 33"/>
          <p:cNvSpPr txBox="1">
            <a:spLocks noChangeArrowheads="1"/>
          </p:cNvSpPr>
          <p:nvPr/>
        </p:nvSpPr>
        <p:spPr bwMode="auto">
          <a:xfrm>
            <a:off x="7696200" y="1905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Don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906" name="Text Box 34"/>
          <p:cNvSpPr txBox="1">
            <a:spLocks noChangeArrowheads="1"/>
          </p:cNvSpPr>
          <p:nvPr/>
        </p:nvSpPr>
        <p:spPr bwMode="auto">
          <a:xfrm>
            <a:off x="762000" y="4419600"/>
            <a:ext cx="6934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1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75000"/>
              </a:spcBef>
            </a:pPr>
            <a:r>
              <a:rPr lang="en-US" u="sng" dirty="0" smtClean="0">
                <a:latin typeface="Arial" charset="0"/>
              </a:rPr>
              <a:t>ON</a:t>
            </a:r>
            <a:r>
              <a:rPr lang="en-US" dirty="0" smtClean="0">
                <a:latin typeface="Arial" charset="0"/>
              </a:rPr>
              <a:t>:  </a:t>
            </a:r>
            <a:r>
              <a:rPr lang="en-US" dirty="0">
                <a:latin typeface="Arial" charset="0"/>
              </a:rPr>
              <a:t>When </a:t>
            </a:r>
            <a:r>
              <a:rPr lang="en-US" b="1" i="1" dirty="0"/>
              <a:t>I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&gt; 0, </a:t>
            </a:r>
            <a:r>
              <a:rPr lang="en-US" b="1" i="1" dirty="0"/>
              <a:t>V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= </a:t>
            </a:r>
            <a:r>
              <a:rPr lang="en-US" b="1" i="1" dirty="0" err="1"/>
              <a:t>V</a:t>
            </a:r>
            <a:r>
              <a:rPr lang="en-US" b="1" i="1" baseline="-25000" dirty="0" err="1"/>
              <a:t>Don</a:t>
            </a:r>
            <a:endParaRPr lang="en-US" dirty="0">
              <a:latin typeface="Arial" charset="0"/>
            </a:endParaRPr>
          </a:p>
          <a:p>
            <a:pPr>
              <a:spcBef>
                <a:spcPct val="75000"/>
              </a:spcBef>
            </a:pPr>
            <a:r>
              <a:rPr lang="en-US" u="sng" dirty="0" smtClean="0">
                <a:latin typeface="Arial" charset="0"/>
              </a:rPr>
              <a:t>OFF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When </a:t>
            </a:r>
            <a:r>
              <a:rPr lang="en-US" b="1" i="1" dirty="0"/>
              <a:t>V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&lt; </a:t>
            </a:r>
            <a:r>
              <a:rPr lang="en-US" b="1" i="1" dirty="0" err="1"/>
              <a:t>V</a:t>
            </a:r>
            <a:r>
              <a:rPr lang="en-US" b="1" i="1" baseline="-25000" dirty="0" err="1"/>
              <a:t>Don</a:t>
            </a:r>
            <a:r>
              <a:rPr lang="en-US" dirty="0">
                <a:latin typeface="Arial" charset="0"/>
              </a:rPr>
              <a:t>, </a:t>
            </a:r>
            <a:r>
              <a:rPr lang="en-US" b="1" i="1" dirty="0"/>
              <a:t>I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= 0</a:t>
            </a:r>
          </a:p>
        </p:txBody>
      </p:sp>
      <p:sp>
        <p:nvSpPr>
          <p:cNvPr id="1487907" name="Text Box 35"/>
          <p:cNvSpPr txBox="1">
            <a:spLocks noChangeArrowheads="1"/>
          </p:cNvSpPr>
          <p:nvPr/>
        </p:nvSpPr>
        <p:spPr bwMode="auto">
          <a:xfrm>
            <a:off x="5638800" y="48006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Diode behaves like a voltage source in series with a switch:   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 closed in forward bias mode    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 open in reverse bias mode  </a:t>
            </a:r>
          </a:p>
        </p:txBody>
      </p:sp>
      <p:sp>
        <p:nvSpPr>
          <p:cNvPr id="1487908" name="AutoShape 36"/>
          <p:cNvSpPr>
            <a:spLocks/>
          </p:cNvSpPr>
          <p:nvPr/>
        </p:nvSpPr>
        <p:spPr bwMode="auto">
          <a:xfrm>
            <a:off x="5334000" y="47244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909" name="Text Box 37"/>
          <p:cNvSpPr txBox="1">
            <a:spLocks noChangeArrowheads="1"/>
          </p:cNvSpPr>
          <p:nvPr/>
        </p:nvSpPr>
        <p:spPr bwMode="auto">
          <a:xfrm>
            <a:off x="5486400" y="3870325"/>
            <a:ext cx="32766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For a Si pn diode, </a:t>
            </a:r>
            <a:r>
              <a:rPr lang="en-US" sz="2000" b="1" i="1"/>
              <a:t>V</a:t>
            </a:r>
            <a:r>
              <a:rPr lang="en-US" sz="2000" b="1" i="1" baseline="-25000"/>
              <a:t>Don </a:t>
            </a:r>
            <a:r>
              <a:rPr lang="en-US" sz="2000" b="1">
                <a:latin typeface="Arial Narrow" pitchFamily="34" charset="0"/>
                <a:sym typeface="Symbol" pitchFamily="18" charset="2"/>
              </a:rPr>
              <a:t> 0.7 V</a:t>
            </a:r>
          </a:p>
        </p:txBody>
      </p:sp>
    </p:spTree>
    <p:extLst>
      <p:ext uri="{BB962C8B-B14F-4D97-AF65-F5344CB8AC3E}">
        <p14:creationId xmlns:p14="http://schemas.microsoft.com/office/powerpoint/2010/main" val="29305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90" grpId="0"/>
      <p:bldP spid="1487891" grpId="0" animBg="1"/>
      <p:bldP spid="1487892" grpId="0" animBg="1"/>
      <p:bldP spid="1487893" grpId="0" animBg="1"/>
      <p:bldP spid="1487894" grpId="0" animBg="1"/>
      <p:bldP spid="1487895" grpId="0" animBg="1"/>
      <p:bldP spid="1487896" grpId="0"/>
      <p:bldP spid="1487899" grpId="0"/>
      <p:bldP spid="1487902" grpId="0" animBg="1"/>
      <p:bldP spid="1487903" grpId="0"/>
      <p:bldP spid="1487904" grpId="0" animBg="1"/>
      <p:bldP spid="1487905" grpId="0"/>
      <p:bldP spid="1487906" grpId="0"/>
      <p:bldP spid="1487907" grpId="0"/>
      <p:bldP spid="1487908" grpId="0" animBg="1"/>
      <p:bldP spid="1487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89922" name="Text Box 2"/>
              <p:cNvSpPr txBox="1">
                <a:spLocks noChangeArrowheads="1"/>
              </p:cNvSpPr>
              <p:nvPr/>
            </p:nvSpPr>
            <p:spPr bwMode="auto">
              <a:xfrm>
                <a:off x="533400" y="914400"/>
                <a:ext cx="81915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latin typeface="Arial" charset="0"/>
                  </a:rPr>
                  <a:t>A diode has only two states:</a:t>
                </a:r>
              </a:p>
              <a:p>
                <a:pPr lvl="1">
                  <a:spcBef>
                    <a:spcPct val="25000"/>
                  </a:spcBef>
                  <a:buFontTx/>
                  <a:buChar char="•"/>
                </a:pPr>
                <a:r>
                  <a:rPr lang="en-US" sz="2400" dirty="0">
                    <a:latin typeface="Arial" charset="0"/>
                  </a:rPr>
                  <a:t> </a:t>
                </a:r>
                <a:r>
                  <a:rPr lang="en-US" sz="2400" b="1" dirty="0">
                    <a:latin typeface="Arial" charset="0"/>
                  </a:rPr>
                  <a:t>forward biased:</a:t>
                </a:r>
                <a:r>
                  <a:rPr lang="en-US" sz="2400" dirty="0">
                    <a:latin typeface="Arial" charset="0"/>
                  </a:rPr>
                  <a:t>  </a:t>
                </a:r>
                <a:r>
                  <a:rPr lang="en-US" sz="2400" i="1" dirty="0">
                    <a:latin typeface="Arial" charset="0"/>
                  </a:rPr>
                  <a:t>I</a:t>
                </a:r>
                <a:r>
                  <a:rPr lang="en-US" sz="2400" i="1" baseline="-25000" dirty="0">
                    <a:latin typeface="Arial" charset="0"/>
                  </a:rPr>
                  <a:t>D</a:t>
                </a:r>
                <a:r>
                  <a:rPr lang="en-US" sz="2400" dirty="0">
                    <a:latin typeface="Arial" charset="0"/>
                  </a:rPr>
                  <a:t> &gt; 0, </a:t>
                </a:r>
                <a:r>
                  <a:rPr lang="en-US" sz="2400" i="1" dirty="0">
                    <a:latin typeface="Arial" charset="0"/>
                  </a:rPr>
                  <a:t>V</a:t>
                </a:r>
                <a:r>
                  <a:rPr lang="en-US" sz="2400" i="1" baseline="-25000" dirty="0">
                    <a:latin typeface="Arial" charset="0"/>
                  </a:rPr>
                  <a:t>D</a:t>
                </a:r>
                <a:r>
                  <a:rPr lang="en-US" sz="2400" dirty="0">
                    <a:latin typeface="Arial" charset="0"/>
                  </a:rPr>
                  <a:t> </a:t>
                </a:r>
                <a:r>
                  <a:rPr lang="en-US" sz="2400" dirty="0">
                    <a:latin typeface="Arial" charset="0"/>
                    <a:sym typeface="MS LineDraw" pitchFamily="49" charset="2"/>
                  </a:rPr>
                  <a:t>=</a:t>
                </a:r>
                <a:r>
                  <a:rPr lang="en-US" sz="2400" dirty="0">
                    <a:latin typeface="Arial" charset="0"/>
                  </a:rPr>
                  <a:t> </a:t>
                </a:r>
                <a:r>
                  <a:rPr lang="en-US" sz="2400" dirty="0" smtClean="0">
                    <a:latin typeface="Arial" charset="0"/>
                  </a:rPr>
                  <a:t>0.7 V (or some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" charset="0"/>
                  </a:rPr>
                  <a:t>)</a:t>
                </a:r>
                <a:endParaRPr lang="en-US" sz="2400" dirty="0">
                  <a:latin typeface="Arial" charset="0"/>
                </a:endParaRPr>
              </a:p>
              <a:p>
                <a:pPr lvl="1">
                  <a:spcBef>
                    <a:spcPct val="25000"/>
                  </a:spcBef>
                  <a:buFontTx/>
                  <a:buChar char="•"/>
                </a:pPr>
                <a:r>
                  <a:rPr lang="en-US" sz="2400" dirty="0">
                    <a:latin typeface="Arial" charset="0"/>
                  </a:rPr>
                  <a:t> </a:t>
                </a:r>
                <a:r>
                  <a:rPr lang="en-US" sz="2400" b="1" dirty="0">
                    <a:latin typeface="Arial" charset="0"/>
                  </a:rPr>
                  <a:t>reverse biased:</a:t>
                </a:r>
                <a:r>
                  <a:rPr lang="en-US" sz="2400" dirty="0">
                    <a:latin typeface="Arial" charset="0"/>
                  </a:rPr>
                  <a:t>  </a:t>
                </a:r>
                <a:r>
                  <a:rPr lang="en-US" sz="2400" i="1" dirty="0">
                    <a:latin typeface="Arial" charset="0"/>
                  </a:rPr>
                  <a:t>I</a:t>
                </a:r>
                <a:r>
                  <a:rPr lang="en-US" sz="2400" i="1" baseline="-25000" dirty="0">
                    <a:latin typeface="Arial" charset="0"/>
                  </a:rPr>
                  <a:t>D</a:t>
                </a:r>
                <a:r>
                  <a:rPr lang="en-US" sz="2400" dirty="0">
                    <a:latin typeface="Arial" charset="0"/>
                  </a:rPr>
                  <a:t> </a:t>
                </a:r>
                <a:r>
                  <a:rPr lang="en-US" sz="2400" dirty="0">
                    <a:latin typeface="Arial" charset="0"/>
                    <a:sym typeface="MS LineDraw" pitchFamily="49" charset="2"/>
                  </a:rPr>
                  <a:t>=</a:t>
                </a:r>
                <a:r>
                  <a:rPr lang="en-US" sz="2400" dirty="0">
                    <a:latin typeface="Arial" charset="0"/>
                  </a:rPr>
                  <a:t> 0, </a:t>
                </a:r>
                <a:r>
                  <a:rPr lang="en-US" sz="2400" i="1" dirty="0">
                    <a:latin typeface="Arial" charset="0"/>
                  </a:rPr>
                  <a:t>V</a:t>
                </a:r>
                <a:r>
                  <a:rPr lang="en-US" sz="2400" i="1" baseline="-25000" dirty="0">
                    <a:latin typeface="Arial" charset="0"/>
                  </a:rPr>
                  <a:t>D</a:t>
                </a:r>
                <a:r>
                  <a:rPr lang="en-US" sz="2400" dirty="0">
                    <a:latin typeface="Arial" charset="0"/>
                  </a:rPr>
                  <a:t> &lt; </a:t>
                </a:r>
                <a:r>
                  <a:rPr lang="en-US" sz="2400" dirty="0" smtClean="0">
                    <a:latin typeface="Arial" charset="0"/>
                  </a:rPr>
                  <a:t>0.7 V </a:t>
                </a:r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4899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914400"/>
                <a:ext cx="819150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191" t="-3084" r="-894" b="-9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9923" name="Text Box 3"/>
          <p:cNvSpPr txBox="1">
            <a:spLocks noChangeArrowheads="1"/>
          </p:cNvSpPr>
          <p:nvPr/>
        </p:nvSpPr>
        <p:spPr bwMode="auto">
          <a:xfrm>
            <a:off x="533399" y="2362200"/>
            <a:ext cx="834619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200" u="sng" dirty="0">
                <a:latin typeface="Arial" charset="0"/>
              </a:rPr>
              <a:t>Procedure</a:t>
            </a:r>
            <a:r>
              <a:rPr lang="en-US" sz="2200" dirty="0">
                <a:latin typeface="Arial" charset="0"/>
              </a:rPr>
              <a:t>: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latin typeface="Arial" charset="0"/>
              </a:rPr>
              <a:t>Guess the state(s) of the diode(s</a:t>
            </a:r>
            <a:r>
              <a:rPr lang="en-US" sz="2200" dirty="0" smtClean="0">
                <a:latin typeface="Arial" charset="0"/>
              </a:rPr>
              <a:t>), drawing equivalent circuit given diode states</a:t>
            </a:r>
            <a:endParaRPr lang="en-US" sz="2200" dirty="0">
              <a:latin typeface="Arial" charset="0"/>
            </a:endParaRP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latin typeface="Arial" charset="0"/>
              </a:rPr>
              <a:t>Check to see if </a:t>
            </a:r>
            <a:r>
              <a:rPr lang="en-US" sz="2200" dirty="0" smtClean="0">
                <a:latin typeface="Arial" charset="0"/>
              </a:rPr>
              <a:t>your resulting voltages and currents match assumptions.</a:t>
            </a:r>
            <a:endParaRPr lang="en-US" sz="2200" dirty="0">
              <a:latin typeface="Arial" charset="0"/>
            </a:endParaRP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sz="2200" dirty="0" smtClean="0">
                <a:latin typeface="Arial" charset="0"/>
              </a:rPr>
              <a:t>If results don’t match assumptions, guess again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sz="2200" dirty="0" smtClean="0">
                <a:latin typeface="Arial" charset="0"/>
              </a:rPr>
              <a:t>Repeat until you get a consistent guess</a:t>
            </a:r>
            <a:endParaRPr lang="en-US" sz="2200" dirty="0">
              <a:latin typeface="Arial" charset="0"/>
            </a:endParaRPr>
          </a:p>
        </p:txBody>
      </p:sp>
      <p:sp>
        <p:nvSpPr>
          <p:cNvPr id="1489924" name="Text Box 4"/>
          <p:cNvSpPr txBox="1">
            <a:spLocks noChangeArrowheads="1"/>
          </p:cNvSpPr>
          <p:nvPr/>
        </p:nvSpPr>
        <p:spPr bwMode="auto">
          <a:xfrm>
            <a:off x="558800" y="5136159"/>
            <a:ext cx="134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Example</a:t>
            </a:r>
            <a:r>
              <a:rPr lang="en-US" sz="2000">
                <a:latin typeface="Arial" charset="0"/>
              </a:rPr>
              <a:t>:  </a:t>
            </a:r>
          </a:p>
        </p:txBody>
      </p:sp>
      <p:sp>
        <p:nvSpPr>
          <p:cNvPr id="1489925" name="Text Box 5"/>
          <p:cNvSpPr txBox="1">
            <a:spLocks noChangeAspect="1" noChangeArrowheads="1"/>
          </p:cNvSpPr>
          <p:nvPr/>
        </p:nvSpPr>
        <p:spPr bwMode="auto">
          <a:xfrm>
            <a:off x="1306513" y="5844184"/>
            <a:ext cx="598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r>
              <a:rPr lang="en-US" sz="2000" b="1" baseline="-25000"/>
              <a:t>s</a:t>
            </a:r>
            <a:r>
              <a:rPr lang="en-US" sz="2000" b="1"/>
              <a:t>(</a:t>
            </a:r>
            <a:r>
              <a:rPr lang="en-US" sz="2000" b="1" i="1"/>
              <a:t>t</a:t>
            </a:r>
            <a:r>
              <a:rPr lang="en-US" sz="2000" b="1"/>
              <a:t>)</a:t>
            </a:r>
          </a:p>
        </p:txBody>
      </p:sp>
      <p:sp>
        <p:nvSpPr>
          <p:cNvPr id="1489926" name="Line 6"/>
          <p:cNvSpPr>
            <a:spLocks noChangeShapeType="1"/>
          </p:cNvSpPr>
          <p:nvPr/>
        </p:nvSpPr>
        <p:spPr bwMode="auto">
          <a:xfrm flipV="1">
            <a:off x="3124200" y="5479059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27" name="Text Box 7"/>
          <p:cNvSpPr txBox="1">
            <a:spLocks noChangeArrowheads="1"/>
          </p:cNvSpPr>
          <p:nvPr/>
        </p:nvSpPr>
        <p:spPr bwMode="auto">
          <a:xfrm>
            <a:off x="4648200" y="5234584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latin typeface="Arial" charset="0"/>
              </a:rPr>
              <a:t>v</a:t>
            </a:r>
            <a:r>
              <a:rPr lang="en-US" sz="2000" baseline="-25000" dirty="0" err="1"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t</a:t>
            </a:r>
            <a:r>
              <a:rPr lang="en-US" sz="2000" dirty="0">
                <a:latin typeface="Arial" charset="0"/>
              </a:rPr>
              <a:t>) &gt; </a:t>
            </a:r>
            <a:r>
              <a:rPr lang="en-US" sz="2000" dirty="0" smtClean="0">
                <a:latin typeface="Arial" charset="0"/>
              </a:rPr>
              <a:t>0.7 </a:t>
            </a:r>
            <a:r>
              <a:rPr lang="en-US" sz="2000" dirty="0">
                <a:latin typeface="Arial" charset="0"/>
              </a:rPr>
              <a:t>V, diode is forward </a:t>
            </a:r>
            <a:r>
              <a:rPr lang="en-US" sz="2000" dirty="0" smtClean="0">
                <a:latin typeface="Arial" charset="0"/>
              </a:rPr>
              <a:t>biased</a:t>
            </a:r>
            <a:endParaRPr lang="en-US" sz="2000" dirty="0">
              <a:latin typeface="Arial" charset="0"/>
            </a:endParaRPr>
          </a:p>
        </p:txBody>
      </p:sp>
      <p:sp>
        <p:nvSpPr>
          <p:cNvPr id="1489928" name="Text Box 8"/>
          <p:cNvSpPr txBox="1">
            <a:spLocks noChangeArrowheads="1"/>
          </p:cNvSpPr>
          <p:nvPr/>
        </p:nvSpPr>
        <p:spPr bwMode="auto">
          <a:xfrm>
            <a:off x="4648200" y="5996584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latin typeface="Arial" charset="0"/>
              </a:rPr>
              <a:t>v</a:t>
            </a:r>
            <a:r>
              <a:rPr lang="en-US" sz="2000" baseline="-25000" dirty="0" err="1"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t</a:t>
            </a:r>
            <a:r>
              <a:rPr lang="en-US" sz="2000" dirty="0">
                <a:latin typeface="Arial" charset="0"/>
              </a:rPr>
              <a:t>) &lt; </a:t>
            </a:r>
            <a:r>
              <a:rPr lang="en-US" sz="2000" dirty="0" smtClean="0">
                <a:latin typeface="Arial" charset="0"/>
              </a:rPr>
              <a:t>0.7 </a:t>
            </a:r>
            <a:r>
              <a:rPr lang="en-US" sz="2000" dirty="0">
                <a:latin typeface="Arial" charset="0"/>
              </a:rPr>
              <a:t>V, diode is reverse </a:t>
            </a:r>
            <a:r>
              <a:rPr lang="en-US" sz="2000" dirty="0" smtClean="0">
                <a:latin typeface="Arial" charset="0"/>
              </a:rPr>
              <a:t>biased</a:t>
            </a:r>
            <a:endParaRPr lang="en-US" sz="2400" dirty="0"/>
          </a:p>
        </p:txBody>
      </p:sp>
      <p:sp>
        <p:nvSpPr>
          <p:cNvPr id="1489929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184532"/>
            <a:ext cx="8001000" cy="533400"/>
          </a:xfrm>
        </p:spPr>
        <p:txBody>
          <a:bodyPr/>
          <a:lstStyle/>
          <a:p>
            <a:r>
              <a:rPr lang="en-US" sz="2600" dirty="0"/>
              <a:t>How to Analyze </a:t>
            </a:r>
            <a:r>
              <a:rPr lang="en-US" sz="2600" dirty="0" smtClean="0"/>
              <a:t>Diode Circuits with Method of Assumed States</a:t>
            </a:r>
            <a:endParaRPr lang="en-US" sz="2600" dirty="0"/>
          </a:p>
        </p:txBody>
      </p:sp>
      <p:grpSp>
        <p:nvGrpSpPr>
          <p:cNvPr id="1489930" name="Group 10"/>
          <p:cNvGrpSpPr>
            <a:grpSpLocks/>
          </p:cNvGrpSpPr>
          <p:nvPr/>
        </p:nvGrpSpPr>
        <p:grpSpPr bwMode="auto">
          <a:xfrm rot="-5400000">
            <a:off x="2705100" y="5288559"/>
            <a:ext cx="457200" cy="381000"/>
            <a:chOff x="720" y="1480"/>
            <a:chExt cx="288" cy="240"/>
          </a:xfrm>
        </p:grpSpPr>
        <p:sp>
          <p:nvSpPr>
            <p:cNvPr id="1489931" name="AutoShape 11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9932" name="Line 12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9933" name="Line 13"/>
          <p:cNvSpPr>
            <a:spLocks noChangeShapeType="1"/>
          </p:cNvSpPr>
          <p:nvPr/>
        </p:nvSpPr>
        <p:spPr bwMode="auto">
          <a:xfrm flipV="1">
            <a:off x="2133600" y="5479059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9934" name="Group 14"/>
          <p:cNvGrpSpPr>
            <a:grpSpLocks/>
          </p:cNvGrpSpPr>
          <p:nvPr/>
        </p:nvGrpSpPr>
        <p:grpSpPr bwMode="auto">
          <a:xfrm rot="5400000">
            <a:off x="3086100" y="5898159"/>
            <a:ext cx="1143000" cy="304800"/>
            <a:chOff x="2784" y="2784"/>
            <a:chExt cx="720" cy="192"/>
          </a:xfrm>
        </p:grpSpPr>
        <p:sp>
          <p:nvSpPr>
            <p:cNvPr id="1489935" name="Line 15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36" name="Line 16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37" name="Line 17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38" name="Line 18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39" name="Line 19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40" name="Line 20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41" name="Line 21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42" name="Line 22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943" name="Line 23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9944" name="Line 24"/>
          <p:cNvSpPr>
            <a:spLocks noChangeShapeType="1"/>
          </p:cNvSpPr>
          <p:nvPr/>
        </p:nvSpPr>
        <p:spPr bwMode="auto">
          <a:xfrm flipV="1">
            <a:off x="2133600" y="6622059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45" name="Line 25"/>
          <p:cNvSpPr>
            <a:spLocks noChangeShapeType="1"/>
          </p:cNvSpPr>
          <p:nvPr/>
        </p:nvSpPr>
        <p:spPr bwMode="auto">
          <a:xfrm rot="5400000" flipV="1">
            <a:off x="1943100" y="5669559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46" name="Line 26"/>
          <p:cNvSpPr>
            <a:spLocks noChangeShapeType="1"/>
          </p:cNvSpPr>
          <p:nvPr/>
        </p:nvSpPr>
        <p:spPr bwMode="auto">
          <a:xfrm rot="5400000" flipV="1">
            <a:off x="1981200" y="6469659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47" name="Oval 27"/>
          <p:cNvSpPr>
            <a:spLocks noChangeArrowheads="1"/>
          </p:cNvSpPr>
          <p:nvPr/>
        </p:nvSpPr>
        <p:spPr bwMode="auto">
          <a:xfrm>
            <a:off x="1905000" y="5833072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9948" name="Text Box 28"/>
          <p:cNvSpPr txBox="1">
            <a:spLocks noChangeArrowheads="1"/>
          </p:cNvSpPr>
          <p:nvPr/>
        </p:nvSpPr>
        <p:spPr bwMode="auto">
          <a:xfrm>
            <a:off x="1981200" y="5812434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/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ym typeface="Symbol" pitchFamily="18" charset="2"/>
              </a:rPr>
              <a:t></a:t>
            </a:r>
          </a:p>
        </p:txBody>
      </p:sp>
      <p:sp>
        <p:nvSpPr>
          <p:cNvPr id="1489949" name="Text Box 29"/>
          <p:cNvSpPr txBox="1">
            <a:spLocks noChangeArrowheads="1"/>
          </p:cNvSpPr>
          <p:nvPr/>
        </p:nvSpPr>
        <p:spPr bwMode="auto">
          <a:xfrm>
            <a:off x="3851275" y="5386984"/>
            <a:ext cx="6445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i="1"/>
              <a:t>+</a:t>
            </a:r>
          </a:p>
          <a:p>
            <a:pPr>
              <a:lnSpc>
                <a:spcPct val="125000"/>
              </a:lnSpc>
            </a:pPr>
            <a:r>
              <a:rPr lang="en-US" sz="2000" b="1" i="1"/>
              <a:t>v</a:t>
            </a:r>
            <a:r>
              <a:rPr lang="en-US" sz="2000" b="1" i="1" baseline="-25000"/>
              <a:t>R</a:t>
            </a:r>
            <a:r>
              <a:rPr lang="en-US" sz="2000" b="1"/>
              <a:t>(</a:t>
            </a:r>
            <a:r>
              <a:rPr lang="en-US" sz="2000" b="1" i="1"/>
              <a:t>t</a:t>
            </a:r>
            <a:r>
              <a:rPr lang="en-US" sz="2000" b="1"/>
              <a:t>)</a:t>
            </a:r>
            <a:endParaRPr lang="en-US" sz="2000" b="1" i="1"/>
          </a:p>
          <a:p>
            <a:pPr>
              <a:lnSpc>
                <a:spcPct val="125000"/>
              </a:lnSpc>
            </a:pPr>
            <a:r>
              <a:rPr lang="en-US" sz="2000" b="1" i="1">
                <a:cs typeface="Times New Roman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80330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utoUpdateAnimBg="0"/>
      <p:bldP spid="1489923" grpId="0" autoUpdateAnimBg="0"/>
      <p:bldP spid="1489924" grpId="0" autoUpdateAnimBg="0"/>
      <p:bldP spid="1489927" grpId="0" autoUpdateAnimBg="0"/>
      <p:bldP spid="14899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</a:t>
            </a:r>
            <a:r>
              <a:rPr lang="en-US" dirty="0" smtClean="0"/>
              <a:t>Examples </a:t>
            </a:r>
            <a:r>
              <a:rPr lang="en-US" dirty="0" smtClean="0"/>
              <a:t>on Board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14399"/>
            <a:ext cx="8229600" cy="289456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DC Source with 2 Diodes</a:t>
            </a:r>
          </a:p>
          <a:p>
            <a:r>
              <a:rPr lang="en-US" sz="2800" dirty="0" smtClean="0"/>
              <a:t>Half-wave rectifier</a:t>
            </a:r>
          </a:p>
          <a:p>
            <a:r>
              <a:rPr lang="en-US" sz="2800" dirty="0" smtClean="0"/>
              <a:t>Full-wave rectifier</a:t>
            </a:r>
          </a:p>
          <a:p>
            <a:r>
              <a:rPr lang="en-US" sz="2800" dirty="0" smtClean="0"/>
              <a:t>See written notes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5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time, </a:t>
            </a:r>
            <a:r>
              <a:rPr lang="en-US" dirty="0" smtClean="0"/>
              <a:t>maybe a little more diodes and then semiconductor physics and how solar cells, diodes, and MOSFETs work</a:t>
            </a:r>
          </a:p>
          <a:p>
            <a:r>
              <a:rPr lang="en-US" dirty="0" smtClean="0"/>
              <a:t>Time permitting we may talk about real model of a MOSFET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Diode Logic: AND Gate</a:t>
            </a:r>
          </a:p>
        </p:txBody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808038"/>
          </a:xfrm>
        </p:spPr>
        <p:txBody>
          <a:bodyPr/>
          <a:lstStyle/>
          <a:p>
            <a:r>
              <a:rPr lang="en-US" sz="2800" dirty="0"/>
              <a:t>Diodes can be used to perform logic functions:</a:t>
            </a:r>
          </a:p>
        </p:txBody>
      </p:sp>
      <p:sp>
        <p:nvSpPr>
          <p:cNvPr id="1490948" name="Text Box 4"/>
          <p:cNvSpPr txBox="1">
            <a:spLocks noChangeArrowheads="1"/>
          </p:cNvSpPr>
          <p:nvPr/>
        </p:nvSpPr>
        <p:spPr bwMode="auto">
          <a:xfrm>
            <a:off x="1141413" y="1524000"/>
            <a:ext cx="2789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latin typeface="Arial" charset="0"/>
              </a:rPr>
              <a:t>AND gate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output voltage is high only if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both A and B are high</a:t>
            </a:r>
          </a:p>
        </p:txBody>
      </p:sp>
      <p:sp>
        <p:nvSpPr>
          <p:cNvPr id="1490949" name="Line 5"/>
          <p:cNvSpPr>
            <a:spLocks noChangeShapeType="1"/>
          </p:cNvSpPr>
          <p:nvPr/>
        </p:nvSpPr>
        <p:spPr bwMode="auto">
          <a:xfrm flipV="1">
            <a:off x="2122488" y="4343400"/>
            <a:ext cx="1306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0950" name="Group 6"/>
          <p:cNvGrpSpPr>
            <a:grpSpLocks/>
          </p:cNvGrpSpPr>
          <p:nvPr/>
        </p:nvGrpSpPr>
        <p:grpSpPr bwMode="auto">
          <a:xfrm rot="5400000" flipH="1">
            <a:off x="1703388" y="4152900"/>
            <a:ext cx="457200" cy="381000"/>
            <a:chOff x="720" y="1480"/>
            <a:chExt cx="288" cy="240"/>
          </a:xfrm>
        </p:grpSpPr>
        <p:sp>
          <p:nvSpPr>
            <p:cNvPr id="1490951" name="AutoShape 7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0952" name="Line 8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0953" name="Line 9"/>
          <p:cNvSpPr>
            <a:spLocks noChangeShapeType="1"/>
          </p:cNvSpPr>
          <p:nvPr/>
        </p:nvSpPr>
        <p:spPr bwMode="auto">
          <a:xfrm flipV="1">
            <a:off x="1131888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0954" name="Group 10"/>
          <p:cNvGrpSpPr>
            <a:grpSpLocks/>
          </p:cNvGrpSpPr>
          <p:nvPr/>
        </p:nvGrpSpPr>
        <p:grpSpPr bwMode="auto">
          <a:xfrm rot="5400000">
            <a:off x="2171700" y="3619500"/>
            <a:ext cx="1143000" cy="304800"/>
            <a:chOff x="2784" y="2784"/>
            <a:chExt cx="720" cy="192"/>
          </a:xfrm>
        </p:grpSpPr>
        <p:sp>
          <p:nvSpPr>
            <p:cNvPr id="1490955" name="Line 11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56" name="Line 12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57" name="Line 13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58" name="Line 14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59" name="Line 15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60" name="Line 16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61" name="Line 17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62" name="Line 18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963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0964" name="Line 20"/>
          <p:cNvSpPr>
            <a:spLocks noChangeShapeType="1"/>
          </p:cNvSpPr>
          <p:nvPr/>
        </p:nvSpPr>
        <p:spPr bwMode="auto">
          <a:xfrm rot="5400000" flipV="1">
            <a:off x="2400300" y="46863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65" name="Line 21"/>
          <p:cNvSpPr>
            <a:spLocks noChangeShapeType="1"/>
          </p:cNvSpPr>
          <p:nvPr/>
        </p:nvSpPr>
        <p:spPr bwMode="auto">
          <a:xfrm flipV="1">
            <a:off x="2122488" y="5029200"/>
            <a:ext cx="620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0966" name="Group 22"/>
          <p:cNvGrpSpPr>
            <a:grpSpLocks/>
          </p:cNvGrpSpPr>
          <p:nvPr/>
        </p:nvGrpSpPr>
        <p:grpSpPr bwMode="auto">
          <a:xfrm rot="5400000" flipH="1">
            <a:off x="1703388" y="4838700"/>
            <a:ext cx="457200" cy="381000"/>
            <a:chOff x="720" y="1480"/>
            <a:chExt cx="288" cy="240"/>
          </a:xfrm>
        </p:grpSpPr>
        <p:sp>
          <p:nvSpPr>
            <p:cNvPr id="1490967" name="AutoShape 23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0968" name="Line 24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0969" name="Line 25"/>
          <p:cNvSpPr>
            <a:spLocks noChangeShapeType="1"/>
          </p:cNvSpPr>
          <p:nvPr/>
        </p:nvSpPr>
        <p:spPr bwMode="auto">
          <a:xfrm flipV="1">
            <a:off x="1131888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0" name="Text Box 26"/>
          <p:cNvSpPr txBox="1">
            <a:spLocks noChangeArrowheads="1"/>
          </p:cNvSpPr>
          <p:nvPr/>
        </p:nvSpPr>
        <p:spPr bwMode="auto">
          <a:xfrm>
            <a:off x="609600" y="4114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490971" name="Oval 27"/>
          <p:cNvSpPr>
            <a:spLocks noChangeArrowheads="1"/>
          </p:cNvSpPr>
          <p:nvPr/>
        </p:nvSpPr>
        <p:spPr bwMode="auto">
          <a:xfrm>
            <a:off x="990600" y="4267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2" name="Oval 28"/>
          <p:cNvSpPr>
            <a:spLocks noChangeArrowheads="1"/>
          </p:cNvSpPr>
          <p:nvPr/>
        </p:nvSpPr>
        <p:spPr bwMode="auto">
          <a:xfrm>
            <a:off x="990600" y="4953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3" name="Oval 29"/>
          <p:cNvSpPr>
            <a:spLocks noChangeArrowheads="1"/>
          </p:cNvSpPr>
          <p:nvPr/>
        </p:nvSpPr>
        <p:spPr bwMode="auto">
          <a:xfrm>
            <a:off x="3429000" y="4267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4" name="Text Box 30"/>
          <p:cNvSpPr txBox="1">
            <a:spLocks noChangeArrowheads="1"/>
          </p:cNvSpPr>
          <p:nvPr/>
        </p:nvSpPr>
        <p:spPr bwMode="auto">
          <a:xfrm>
            <a:off x="609600" y="480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490975" name="Text Box 31"/>
          <p:cNvSpPr txBox="1">
            <a:spLocks noChangeArrowheads="1"/>
          </p:cNvSpPr>
          <p:nvPr/>
        </p:nvSpPr>
        <p:spPr bwMode="auto">
          <a:xfrm>
            <a:off x="2895600" y="3565525"/>
            <a:ext cx="925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latin typeface="Arial" charset="0"/>
              </a:rPr>
              <a:t>R</a:t>
            </a:r>
            <a:r>
              <a:rPr lang="en-US" sz="2000" b="1" i="1" baseline="-25000">
                <a:latin typeface="Arial" charset="0"/>
              </a:rPr>
              <a:t>AND</a:t>
            </a:r>
          </a:p>
        </p:txBody>
      </p:sp>
      <p:sp>
        <p:nvSpPr>
          <p:cNvPr id="1490976" name="Oval 32"/>
          <p:cNvSpPr>
            <a:spLocks noChangeArrowheads="1"/>
          </p:cNvSpPr>
          <p:nvPr/>
        </p:nvSpPr>
        <p:spPr bwMode="auto">
          <a:xfrm>
            <a:off x="2667000" y="3048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7" name="Text Box 33"/>
          <p:cNvSpPr txBox="1">
            <a:spLocks noChangeArrowheads="1"/>
          </p:cNvSpPr>
          <p:nvPr/>
        </p:nvSpPr>
        <p:spPr bwMode="auto">
          <a:xfrm>
            <a:off x="2511425" y="2514600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Arial" charset="0"/>
              </a:rPr>
              <a:t>V</a:t>
            </a:r>
            <a:r>
              <a:rPr lang="en-US" sz="2400" b="1" i="1" baseline="-25000">
                <a:latin typeface="Arial" charset="0"/>
              </a:rPr>
              <a:t>cc</a:t>
            </a:r>
          </a:p>
        </p:txBody>
      </p:sp>
      <p:sp>
        <p:nvSpPr>
          <p:cNvPr id="1490978" name="Oval 34"/>
          <p:cNvSpPr>
            <a:spLocks noChangeArrowheads="1"/>
          </p:cNvSpPr>
          <p:nvPr/>
        </p:nvSpPr>
        <p:spPr bwMode="auto">
          <a:xfrm>
            <a:off x="2667000" y="4267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0979" name="Text Box 35"/>
          <p:cNvSpPr txBox="1">
            <a:spLocks noChangeArrowheads="1"/>
          </p:cNvSpPr>
          <p:nvPr/>
        </p:nvSpPr>
        <p:spPr bwMode="auto">
          <a:xfrm>
            <a:off x="3581400" y="4114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1490980" name="Text Box 36"/>
          <p:cNvSpPr txBox="1">
            <a:spLocks noChangeArrowheads="1"/>
          </p:cNvSpPr>
          <p:nvPr/>
        </p:nvSpPr>
        <p:spPr bwMode="auto">
          <a:xfrm>
            <a:off x="4568825" y="1955800"/>
            <a:ext cx="4073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Inputs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b="1">
                <a:latin typeface="Arial" charset="0"/>
              </a:rPr>
              <a:t> and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b="1">
                <a:latin typeface="Arial" charset="0"/>
              </a:rPr>
              <a:t> vary between 0 Volts (“low”) and </a:t>
            </a:r>
            <a:r>
              <a:rPr lang="en-US" sz="2000" b="1" i="1">
                <a:latin typeface="Arial" charset="0"/>
              </a:rPr>
              <a:t>V</a:t>
            </a:r>
            <a:r>
              <a:rPr lang="en-US" sz="2000" b="1" i="1" baseline="-25000">
                <a:latin typeface="Arial" charset="0"/>
              </a:rPr>
              <a:t>cc </a:t>
            </a:r>
            <a:r>
              <a:rPr lang="en-US" sz="2000" b="1">
                <a:latin typeface="Arial" charset="0"/>
              </a:rPr>
              <a:t>(“high”</a:t>
            </a:r>
            <a:r>
              <a:rPr lang="en-US" sz="2000" b="1">
                <a:latin typeface="Arial" charset="0"/>
                <a:sym typeface="Wingdings" pitchFamily="2" charset="2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  <a:sym typeface="Wingdings" pitchFamily="2" charset="2"/>
              </a:rPr>
              <a:t>Between what voltage levels does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C</a:t>
            </a:r>
            <a:r>
              <a:rPr lang="en-US" sz="2000" b="1">
                <a:latin typeface="Arial" charset="0"/>
                <a:sym typeface="Wingdings" pitchFamily="2" charset="2"/>
              </a:rPr>
              <a:t> vary?</a:t>
            </a:r>
            <a:endParaRPr lang="en-US" sz="2000" b="1">
              <a:latin typeface="Arial" charset="0"/>
            </a:endParaRPr>
          </a:p>
        </p:txBody>
      </p:sp>
      <p:grpSp>
        <p:nvGrpSpPr>
          <p:cNvPr id="1490981" name="Group 37"/>
          <p:cNvGrpSpPr>
            <a:grpSpLocks/>
          </p:cNvGrpSpPr>
          <p:nvPr/>
        </p:nvGrpSpPr>
        <p:grpSpPr bwMode="auto">
          <a:xfrm>
            <a:off x="4400550" y="3633788"/>
            <a:ext cx="2838450" cy="2411412"/>
            <a:chOff x="2786" y="878"/>
            <a:chExt cx="1310" cy="1088"/>
          </a:xfrm>
        </p:grpSpPr>
        <p:grpSp>
          <p:nvGrpSpPr>
            <p:cNvPr id="1490982" name="Group 38"/>
            <p:cNvGrpSpPr>
              <a:grpSpLocks/>
            </p:cNvGrpSpPr>
            <p:nvPr/>
          </p:nvGrpSpPr>
          <p:grpSpPr bwMode="auto">
            <a:xfrm>
              <a:off x="2786" y="878"/>
              <a:ext cx="1310" cy="1088"/>
              <a:chOff x="2786" y="878"/>
              <a:chExt cx="1310" cy="1088"/>
            </a:xfrm>
          </p:grpSpPr>
          <p:grpSp>
            <p:nvGrpSpPr>
              <p:cNvPr id="1490983" name="Group 39"/>
              <p:cNvGrpSpPr>
                <a:grpSpLocks/>
              </p:cNvGrpSpPr>
              <p:nvPr/>
            </p:nvGrpSpPr>
            <p:grpSpPr bwMode="auto">
              <a:xfrm>
                <a:off x="2786" y="878"/>
                <a:ext cx="1310" cy="1088"/>
                <a:chOff x="422" y="2390"/>
                <a:chExt cx="1310" cy="1088"/>
              </a:xfrm>
            </p:grpSpPr>
            <p:sp>
              <p:nvSpPr>
                <p:cNvPr id="1490984" name="Line 40"/>
                <p:cNvSpPr>
                  <a:spLocks noChangeShapeType="1"/>
                </p:cNvSpPr>
                <p:nvPr/>
              </p:nvSpPr>
              <p:spPr bwMode="auto">
                <a:xfrm>
                  <a:off x="678" y="3342"/>
                  <a:ext cx="8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98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45" y="2390"/>
                  <a:ext cx="21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/>
                    <a:t>V</a:t>
                  </a:r>
                  <a:r>
                    <a:rPr lang="en-US" sz="1000" b="1" baseline="-25000"/>
                    <a:t>OUT</a:t>
                  </a:r>
                </a:p>
              </p:txBody>
            </p:sp>
            <p:sp>
              <p:nvSpPr>
                <p:cNvPr id="1490986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672" y="2508"/>
                  <a:ext cx="12" cy="8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98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96" y="3344"/>
                  <a:ext cx="23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V</a:t>
                  </a:r>
                  <a:r>
                    <a:rPr lang="en-US" sz="1000" b="1" baseline="-25000"/>
                    <a:t>IN</a:t>
                  </a:r>
                </a:p>
              </p:txBody>
            </p:sp>
            <p:grpSp>
              <p:nvGrpSpPr>
                <p:cNvPr id="1490988" name="Group 44"/>
                <p:cNvGrpSpPr>
                  <a:grpSpLocks/>
                </p:cNvGrpSpPr>
                <p:nvPr/>
              </p:nvGrpSpPr>
              <p:grpSpPr bwMode="auto">
                <a:xfrm>
                  <a:off x="810" y="3276"/>
                  <a:ext cx="636" cy="66"/>
                  <a:chOff x="780" y="3276"/>
                  <a:chExt cx="384" cy="66"/>
                </a:xfrm>
              </p:grpSpPr>
              <p:sp>
                <p:nvSpPr>
                  <p:cNvPr id="1490989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780" y="328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1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972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2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068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0994" name="Group 50"/>
                <p:cNvGrpSpPr>
                  <a:grpSpLocks/>
                </p:cNvGrpSpPr>
                <p:nvPr/>
              </p:nvGrpSpPr>
              <p:grpSpPr bwMode="auto">
                <a:xfrm rot="-5400000">
                  <a:off x="399" y="2877"/>
                  <a:ext cx="618" cy="66"/>
                  <a:chOff x="780" y="3276"/>
                  <a:chExt cx="384" cy="66"/>
                </a:xfrm>
              </p:grpSpPr>
              <p:sp>
                <p:nvSpPr>
                  <p:cNvPr id="149099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780" y="328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7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972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68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099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10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542" y="3368"/>
                  <a:ext cx="23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0</a:t>
                  </a:r>
                  <a:endParaRPr lang="en-US" sz="1000" b="1" baseline="-25000"/>
                </a:p>
              </p:txBody>
            </p:sp>
            <p:sp>
              <p:nvSpPr>
                <p:cNvPr id="149100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310" y="3350"/>
                  <a:ext cx="23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5</a:t>
                  </a:r>
                  <a:endParaRPr lang="en-US" sz="1000" b="1" baseline="-25000"/>
                </a:p>
              </p:txBody>
            </p:sp>
            <p:sp>
              <p:nvSpPr>
                <p:cNvPr id="14910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40" y="3266"/>
                  <a:ext cx="23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0</a:t>
                  </a:r>
                  <a:endParaRPr lang="en-US" sz="1000" b="1" baseline="-25000"/>
                </a:p>
              </p:txBody>
            </p:sp>
            <p:sp>
              <p:nvSpPr>
                <p:cNvPr id="149100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22" y="2516"/>
                  <a:ext cx="236" cy="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5</a:t>
                  </a:r>
                  <a:endParaRPr lang="en-US" sz="1000" b="1" baseline="-25000"/>
                </a:p>
              </p:txBody>
            </p:sp>
          </p:grpSp>
          <p:sp>
            <p:nvSpPr>
              <p:cNvPr id="1491004" name="Line 60"/>
              <p:cNvSpPr>
                <a:spLocks noChangeShapeType="1"/>
              </p:cNvSpPr>
              <p:nvPr/>
            </p:nvSpPr>
            <p:spPr bwMode="auto">
              <a:xfrm flipV="1">
                <a:off x="3054" y="1098"/>
                <a:ext cx="756" cy="72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005" name="Line 61"/>
              <p:cNvSpPr>
                <a:spLocks noChangeShapeType="1"/>
              </p:cNvSpPr>
              <p:nvPr/>
            </p:nvSpPr>
            <p:spPr bwMode="auto">
              <a:xfrm flipV="1">
                <a:off x="3042" y="1104"/>
                <a:ext cx="654" cy="6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006" name="Line 62"/>
              <p:cNvSpPr>
                <a:spLocks noChangeShapeType="1"/>
              </p:cNvSpPr>
              <p:nvPr/>
            </p:nvSpPr>
            <p:spPr bwMode="auto">
              <a:xfrm>
                <a:off x="3696" y="1104"/>
                <a:ext cx="1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1007" name="Text Box 63"/>
            <p:cNvSpPr txBox="1">
              <a:spLocks noChangeArrowheads="1"/>
            </p:cNvSpPr>
            <p:nvPr/>
          </p:nvSpPr>
          <p:spPr bwMode="auto">
            <a:xfrm>
              <a:off x="3545" y="1424"/>
              <a:ext cx="425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/>
                <a:t>Slope =1</a:t>
              </a:r>
            </a:p>
            <a:p>
              <a:pPr algn="ctr"/>
              <a:r>
                <a:rPr lang="en-US" sz="1000" b="1"/>
                <a:t>Shift 0.7V Up</a:t>
              </a:r>
            </a:p>
          </p:txBody>
        </p:sp>
        <p:sp>
          <p:nvSpPr>
            <p:cNvPr id="1491008" name="Text Box 64"/>
            <p:cNvSpPr txBox="1">
              <a:spLocks noChangeArrowheads="1"/>
            </p:cNvSpPr>
            <p:nvPr/>
          </p:nvSpPr>
          <p:spPr bwMode="auto">
            <a:xfrm>
              <a:off x="3746" y="1244"/>
              <a:ext cx="212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</a:rPr>
                <a:t>EOC</a:t>
              </a:r>
            </a:p>
          </p:txBody>
        </p:sp>
        <p:sp>
          <p:nvSpPr>
            <p:cNvPr id="1491009" name="Line 65"/>
            <p:cNvSpPr>
              <a:spLocks noChangeShapeType="1"/>
            </p:cNvSpPr>
            <p:nvPr/>
          </p:nvSpPr>
          <p:spPr bwMode="auto">
            <a:xfrm flipH="1" flipV="1">
              <a:off x="3696" y="1128"/>
              <a:ext cx="24" cy="16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010" name="Oval 66"/>
            <p:cNvSpPr>
              <a:spLocks noChangeArrowheads="1"/>
            </p:cNvSpPr>
            <p:nvPr/>
          </p:nvSpPr>
          <p:spPr bwMode="auto">
            <a:xfrm>
              <a:off x="3660" y="1074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Diode Logic: OR Gate</a:t>
            </a:r>
          </a:p>
        </p:txBody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808038"/>
          </a:xfrm>
        </p:spPr>
        <p:txBody>
          <a:bodyPr/>
          <a:lstStyle/>
          <a:p>
            <a:r>
              <a:rPr lang="en-US" sz="2800"/>
              <a:t>Diodes can be used to perform logic functions:</a:t>
            </a:r>
          </a:p>
        </p:txBody>
      </p:sp>
      <p:sp>
        <p:nvSpPr>
          <p:cNvPr id="1491972" name="Text Box 4"/>
          <p:cNvSpPr txBox="1">
            <a:spLocks noChangeArrowheads="1"/>
          </p:cNvSpPr>
          <p:nvPr/>
        </p:nvSpPr>
        <p:spPr bwMode="auto">
          <a:xfrm>
            <a:off x="5095875" y="1524000"/>
            <a:ext cx="30591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latin typeface="Arial" charset="0"/>
              </a:rPr>
              <a:t>OR gate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output voltage is high if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either (or both) A and B are high</a:t>
            </a:r>
          </a:p>
        </p:txBody>
      </p:sp>
      <p:sp>
        <p:nvSpPr>
          <p:cNvPr id="1491973" name="Line 5"/>
          <p:cNvSpPr>
            <a:spLocks noChangeShapeType="1"/>
          </p:cNvSpPr>
          <p:nvPr/>
        </p:nvSpPr>
        <p:spPr bwMode="auto">
          <a:xfrm flipV="1">
            <a:off x="6518275" y="3276600"/>
            <a:ext cx="64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1974" name="Group 6"/>
          <p:cNvGrpSpPr>
            <a:grpSpLocks/>
          </p:cNvGrpSpPr>
          <p:nvPr/>
        </p:nvGrpSpPr>
        <p:grpSpPr bwMode="auto">
          <a:xfrm rot="-5400000">
            <a:off x="6099175" y="3086100"/>
            <a:ext cx="457200" cy="381000"/>
            <a:chOff x="720" y="1480"/>
            <a:chExt cx="288" cy="240"/>
          </a:xfrm>
        </p:grpSpPr>
        <p:sp>
          <p:nvSpPr>
            <p:cNvPr id="1491975" name="AutoShape 7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1976" name="Line 8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1977" name="Line 9"/>
          <p:cNvSpPr>
            <a:spLocks noChangeShapeType="1"/>
          </p:cNvSpPr>
          <p:nvPr/>
        </p:nvSpPr>
        <p:spPr bwMode="auto">
          <a:xfrm flipV="1">
            <a:off x="5527675" y="3276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1978" name="Group 10"/>
          <p:cNvGrpSpPr>
            <a:grpSpLocks/>
          </p:cNvGrpSpPr>
          <p:nvPr/>
        </p:nvGrpSpPr>
        <p:grpSpPr bwMode="auto">
          <a:xfrm rot="5400000">
            <a:off x="6591300" y="4381500"/>
            <a:ext cx="1143000" cy="304800"/>
            <a:chOff x="2784" y="2784"/>
            <a:chExt cx="720" cy="192"/>
          </a:xfrm>
        </p:grpSpPr>
        <p:sp>
          <p:nvSpPr>
            <p:cNvPr id="1491979" name="Line 11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0" name="Line 12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1" name="Line 13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2" name="Line 14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3" name="Line 15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4" name="Line 16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5" name="Line 17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6" name="Line 18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987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1988" name="Line 20"/>
          <p:cNvSpPr>
            <a:spLocks noChangeShapeType="1"/>
          </p:cNvSpPr>
          <p:nvPr/>
        </p:nvSpPr>
        <p:spPr bwMode="auto">
          <a:xfrm rot="5400000" flipV="1">
            <a:off x="6819900" y="3619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1989" name="Line 21"/>
          <p:cNvSpPr>
            <a:spLocks noChangeShapeType="1"/>
          </p:cNvSpPr>
          <p:nvPr/>
        </p:nvSpPr>
        <p:spPr bwMode="auto">
          <a:xfrm flipV="1">
            <a:off x="6518275" y="3962400"/>
            <a:ext cx="1330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1990" name="Group 22"/>
          <p:cNvGrpSpPr>
            <a:grpSpLocks/>
          </p:cNvGrpSpPr>
          <p:nvPr/>
        </p:nvGrpSpPr>
        <p:grpSpPr bwMode="auto">
          <a:xfrm rot="-5400000">
            <a:off x="6099175" y="3771900"/>
            <a:ext cx="457200" cy="381000"/>
            <a:chOff x="720" y="1480"/>
            <a:chExt cx="288" cy="240"/>
          </a:xfrm>
        </p:grpSpPr>
        <p:sp>
          <p:nvSpPr>
            <p:cNvPr id="1491991" name="AutoShape 23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1992" name="Line 24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1993" name="Line 25"/>
          <p:cNvSpPr>
            <a:spLocks noChangeShapeType="1"/>
          </p:cNvSpPr>
          <p:nvPr/>
        </p:nvSpPr>
        <p:spPr bwMode="auto">
          <a:xfrm flipV="1">
            <a:off x="5527675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1994" name="Text Box 26"/>
          <p:cNvSpPr txBox="1">
            <a:spLocks noChangeArrowheads="1"/>
          </p:cNvSpPr>
          <p:nvPr/>
        </p:nvSpPr>
        <p:spPr bwMode="auto">
          <a:xfrm>
            <a:off x="5005388" y="30480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491995" name="Oval 27"/>
          <p:cNvSpPr>
            <a:spLocks noChangeArrowheads="1"/>
          </p:cNvSpPr>
          <p:nvPr/>
        </p:nvSpPr>
        <p:spPr bwMode="auto">
          <a:xfrm>
            <a:off x="5386388" y="32004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1996" name="Oval 28"/>
          <p:cNvSpPr>
            <a:spLocks noChangeArrowheads="1"/>
          </p:cNvSpPr>
          <p:nvPr/>
        </p:nvSpPr>
        <p:spPr bwMode="auto">
          <a:xfrm>
            <a:off x="5386388" y="3886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1997" name="Oval 29"/>
          <p:cNvSpPr>
            <a:spLocks noChangeArrowheads="1"/>
          </p:cNvSpPr>
          <p:nvPr/>
        </p:nvSpPr>
        <p:spPr bwMode="auto">
          <a:xfrm>
            <a:off x="7824788" y="3886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1998" name="Text Box 30"/>
          <p:cNvSpPr txBox="1">
            <a:spLocks noChangeArrowheads="1"/>
          </p:cNvSpPr>
          <p:nvPr/>
        </p:nvSpPr>
        <p:spPr bwMode="auto">
          <a:xfrm>
            <a:off x="5005388" y="3733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491999" name="Text Box 31"/>
          <p:cNvSpPr txBox="1">
            <a:spLocks noChangeArrowheads="1"/>
          </p:cNvSpPr>
          <p:nvPr/>
        </p:nvSpPr>
        <p:spPr bwMode="auto">
          <a:xfrm>
            <a:off x="7315200" y="4267200"/>
            <a:ext cx="70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latin typeface="Arial" charset="0"/>
              </a:rPr>
              <a:t>R</a:t>
            </a:r>
            <a:r>
              <a:rPr lang="en-US" sz="2000" b="1" i="1" baseline="-25000">
                <a:latin typeface="Arial" charset="0"/>
              </a:rPr>
              <a:t>OR</a:t>
            </a:r>
          </a:p>
        </p:txBody>
      </p:sp>
      <p:sp>
        <p:nvSpPr>
          <p:cNvPr id="1492000" name="Oval 32"/>
          <p:cNvSpPr>
            <a:spLocks noChangeArrowheads="1"/>
          </p:cNvSpPr>
          <p:nvPr/>
        </p:nvSpPr>
        <p:spPr bwMode="auto">
          <a:xfrm>
            <a:off x="7086600" y="3886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2001" name="Text Box 33"/>
          <p:cNvSpPr txBox="1">
            <a:spLocks noChangeArrowheads="1"/>
          </p:cNvSpPr>
          <p:nvPr/>
        </p:nvSpPr>
        <p:spPr bwMode="auto">
          <a:xfrm>
            <a:off x="7977188" y="3733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1492002" name="Line 34"/>
          <p:cNvSpPr>
            <a:spLocks noChangeShapeType="1"/>
          </p:cNvSpPr>
          <p:nvPr/>
        </p:nvSpPr>
        <p:spPr bwMode="auto">
          <a:xfrm>
            <a:off x="6934200" y="510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2003" name="Line 35"/>
          <p:cNvSpPr>
            <a:spLocks noChangeShapeType="1"/>
          </p:cNvSpPr>
          <p:nvPr/>
        </p:nvSpPr>
        <p:spPr bwMode="auto">
          <a:xfrm>
            <a:off x="70104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2004" name="Line 36"/>
          <p:cNvSpPr>
            <a:spLocks noChangeShapeType="1"/>
          </p:cNvSpPr>
          <p:nvPr/>
        </p:nvSpPr>
        <p:spPr bwMode="auto">
          <a:xfrm>
            <a:off x="70866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2005" name="Text Box 37"/>
          <p:cNvSpPr txBox="1">
            <a:spLocks noChangeArrowheads="1"/>
          </p:cNvSpPr>
          <p:nvPr/>
        </p:nvSpPr>
        <p:spPr bwMode="auto">
          <a:xfrm>
            <a:off x="555625" y="2162175"/>
            <a:ext cx="41767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Inputs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b="1">
                <a:latin typeface="Arial" charset="0"/>
              </a:rPr>
              <a:t> and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b="1">
                <a:latin typeface="Arial" charset="0"/>
              </a:rPr>
              <a:t> vary between 0 Volts (“low”) and </a:t>
            </a:r>
            <a:r>
              <a:rPr lang="en-US" sz="2000" b="1" i="1">
                <a:latin typeface="Arial" charset="0"/>
              </a:rPr>
              <a:t>V</a:t>
            </a:r>
            <a:r>
              <a:rPr lang="en-US" sz="2000" b="1" i="1" baseline="-25000">
                <a:latin typeface="Arial" charset="0"/>
              </a:rPr>
              <a:t>cc </a:t>
            </a:r>
            <a:r>
              <a:rPr lang="en-US" sz="2000" b="1">
                <a:latin typeface="Arial" charset="0"/>
              </a:rPr>
              <a:t>(“high”</a:t>
            </a:r>
            <a:r>
              <a:rPr lang="en-US" sz="2000" b="1">
                <a:latin typeface="Arial" charset="0"/>
                <a:sym typeface="Wingdings" pitchFamily="2" charset="2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  <a:sym typeface="Wingdings" pitchFamily="2" charset="2"/>
              </a:rPr>
              <a:t>Between what voltage levels does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C</a:t>
            </a:r>
            <a:r>
              <a:rPr lang="en-US" sz="2000" b="1">
                <a:latin typeface="Arial" charset="0"/>
                <a:sym typeface="Wingdings" pitchFamily="2" charset="2"/>
              </a:rPr>
              <a:t> vary?</a:t>
            </a:r>
            <a:endParaRPr lang="en-US" sz="2000" b="1">
              <a:latin typeface="Arial" charset="0"/>
            </a:endParaRPr>
          </a:p>
        </p:txBody>
      </p:sp>
      <p:grpSp>
        <p:nvGrpSpPr>
          <p:cNvPr id="1492006" name="Group 38"/>
          <p:cNvGrpSpPr>
            <a:grpSpLocks/>
          </p:cNvGrpSpPr>
          <p:nvPr/>
        </p:nvGrpSpPr>
        <p:grpSpPr bwMode="auto">
          <a:xfrm>
            <a:off x="787400" y="3656013"/>
            <a:ext cx="2619375" cy="2249487"/>
            <a:chOff x="674" y="842"/>
            <a:chExt cx="1314" cy="1097"/>
          </a:xfrm>
        </p:grpSpPr>
        <p:grpSp>
          <p:nvGrpSpPr>
            <p:cNvPr id="1492007" name="Group 39"/>
            <p:cNvGrpSpPr>
              <a:grpSpLocks/>
            </p:cNvGrpSpPr>
            <p:nvPr/>
          </p:nvGrpSpPr>
          <p:grpSpPr bwMode="auto">
            <a:xfrm>
              <a:off x="674" y="842"/>
              <a:ext cx="1310" cy="1097"/>
              <a:chOff x="674" y="842"/>
              <a:chExt cx="1310" cy="1097"/>
            </a:xfrm>
          </p:grpSpPr>
          <p:grpSp>
            <p:nvGrpSpPr>
              <p:cNvPr id="1492008" name="Group 40"/>
              <p:cNvGrpSpPr>
                <a:grpSpLocks/>
              </p:cNvGrpSpPr>
              <p:nvPr/>
            </p:nvGrpSpPr>
            <p:grpSpPr bwMode="auto">
              <a:xfrm>
                <a:off x="674" y="842"/>
                <a:ext cx="1310" cy="1097"/>
                <a:chOff x="422" y="2390"/>
                <a:chExt cx="1310" cy="1097"/>
              </a:xfrm>
            </p:grpSpPr>
            <p:sp>
              <p:nvSpPr>
                <p:cNvPr id="1492009" name="Line 41"/>
                <p:cNvSpPr>
                  <a:spLocks noChangeShapeType="1"/>
                </p:cNvSpPr>
                <p:nvPr/>
              </p:nvSpPr>
              <p:spPr bwMode="auto">
                <a:xfrm>
                  <a:off x="678" y="3342"/>
                  <a:ext cx="8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01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34" y="2390"/>
                  <a:ext cx="235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/>
                    <a:t>V</a:t>
                  </a:r>
                  <a:r>
                    <a:rPr lang="en-US" sz="1000" b="1" baseline="-25000"/>
                    <a:t>OUT</a:t>
                  </a:r>
                </a:p>
              </p:txBody>
            </p:sp>
            <p:sp>
              <p:nvSpPr>
                <p:cNvPr id="1492011" name="Line 43"/>
                <p:cNvSpPr>
                  <a:spLocks noChangeShapeType="1"/>
                </p:cNvSpPr>
                <p:nvPr/>
              </p:nvSpPr>
              <p:spPr bwMode="auto">
                <a:xfrm flipH="1" flipV="1">
                  <a:off x="672" y="2508"/>
                  <a:ext cx="12" cy="8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01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96" y="3344"/>
                  <a:ext cx="236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V</a:t>
                  </a:r>
                  <a:r>
                    <a:rPr lang="en-US" sz="1000" b="1" baseline="-25000"/>
                    <a:t>IN</a:t>
                  </a:r>
                </a:p>
              </p:txBody>
            </p:sp>
            <p:grpSp>
              <p:nvGrpSpPr>
                <p:cNvPr id="1492013" name="Group 45"/>
                <p:cNvGrpSpPr>
                  <a:grpSpLocks/>
                </p:cNvGrpSpPr>
                <p:nvPr/>
              </p:nvGrpSpPr>
              <p:grpSpPr bwMode="auto">
                <a:xfrm>
                  <a:off x="810" y="3276"/>
                  <a:ext cx="636" cy="66"/>
                  <a:chOff x="780" y="3276"/>
                  <a:chExt cx="384" cy="66"/>
                </a:xfrm>
              </p:grpSpPr>
              <p:sp>
                <p:nvSpPr>
                  <p:cNvPr id="149201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780" y="328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1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1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972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1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068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1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92019" name="Group 51"/>
                <p:cNvGrpSpPr>
                  <a:grpSpLocks/>
                </p:cNvGrpSpPr>
                <p:nvPr/>
              </p:nvGrpSpPr>
              <p:grpSpPr bwMode="auto">
                <a:xfrm rot="-5400000">
                  <a:off x="399" y="2877"/>
                  <a:ext cx="618" cy="66"/>
                  <a:chOff x="780" y="3276"/>
                  <a:chExt cx="384" cy="66"/>
                </a:xfrm>
              </p:grpSpPr>
              <p:sp>
                <p:nvSpPr>
                  <p:cNvPr id="149202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780" y="328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2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2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972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2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068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202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3276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9202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542" y="3368"/>
                  <a:ext cx="236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0</a:t>
                  </a:r>
                  <a:endParaRPr lang="en-US" sz="1000" b="1" baseline="-25000"/>
                </a:p>
              </p:txBody>
            </p:sp>
            <p:sp>
              <p:nvSpPr>
                <p:cNvPr id="149202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310" y="3350"/>
                  <a:ext cx="236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5</a:t>
                  </a:r>
                  <a:endParaRPr lang="en-US" sz="1000" b="1" baseline="-25000"/>
                </a:p>
              </p:txBody>
            </p:sp>
            <p:sp>
              <p:nvSpPr>
                <p:cNvPr id="149202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40" y="3266"/>
                  <a:ext cx="236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0</a:t>
                  </a:r>
                  <a:endParaRPr lang="en-US" sz="1000" b="1" baseline="-25000"/>
                </a:p>
              </p:txBody>
            </p:sp>
            <p:sp>
              <p:nvSpPr>
                <p:cNvPr id="149202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22" y="2516"/>
                  <a:ext cx="236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000" b="1"/>
                    <a:t>5</a:t>
                  </a:r>
                  <a:endParaRPr lang="en-US" sz="1000" b="1" baseline="-25000"/>
                </a:p>
              </p:txBody>
            </p:sp>
          </p:grpSp>
          <p:sp>
            <p:nvSpPr>
              <p:cNvPr id="1492029" name="Line 61"/>
              <p:cNvSpPr>
                <a:spLocks noChangeShapeType="1"/>
              </p:cNvSpPr>
              <p:nvPr/>
            </p:nvSpPr>
            <p:spPr bwMode="auto">
              <a:xfrm flipV="1">
                <a:off x="1020" y="1152"/>
                <a:ext cx="684" cy="6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030" name="Text Box 62"/>
              <p:cNvSpPr txBox="1">
                <a:spLocks noChangeArrowheads="1"/>
              </p:cNvSpPr>
              <p:nvPr/>
            </p:nvSpPr>
            <p:spPr bwMode="auto">
              <a:xfrm>
                <a:off x="929" y="1814"/>
                <a:ext cx="218" cy="1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/>
                  <a:t>0.7V</a:t>
                </a:r>
              </a:p>
            </p:txBody>
          </p:sp>
          <p:sp>
            <p:nvSpPr>
              <p:cNvPr id="1492031" name="Line 63"/>
              <p:cNvSpPr>
                <a:spLocks noChangeShapeType="1"/>
              </p:cNvSpPr>
              <p:nvPr/>
            </p:nvSpPr>
            <p:spPr bwMode="auto">
              <a:xfrm flipV="1">
                <a:off x="936" y="1062"/>
                <a:ext cx="756" cy="72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032" name="Line 64"/>
              <p:cNvSpPr>
                <a:spLocks noChangeShapeType="1"/>
              </p:cNvSpPr>
              <p:nvPr/>
            </p:nvSpPr>
            <p:spPr bwMode="auto">
              <a:xfrm>
                <a:off x="930" y="1788"/>
                <a:ext cx="9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2033" name="Text Box 65"/>
            <p:cNvSpPr txBox="1">
              <a:spLocks noChangeArrowheads="1"/>
            </p:cNvSpPr>
            <p:nvPr/>
          </p:nvSpPr>
          <p:spPr bwMode="auto">
            <a:xfrm>
              <a:off x="1448" y="1424"/>
              <a:ext cx="54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/>
                <a:t>Slope =1</a:t>
              </a:r>
            </a:p>
            <a:p>
              <a:pPr algn="ctr"/>
              <a:r>
                <a:rPr lang="en-US" sz="1000" b="1"/>
                <a:t>Shift 0.7V Down</a:t>
              </a:r>
            </a:p>
          </p:txBody>
        </p:sp>
        <p:sp>
          <p:nvSpPr>
            <p:cNvPr id="1492034" name="Text Box 66"/>
            <p:cNvSpPr txBox="1">
              <a:spLocks noChangeArrowheads="1"/>
            </p:cNvSpPr>
            <p:nvPr/>
          </p:nvSpPr>
          <p:spPr bwMode="auto">
            <a:xfrm>
              <a:off x="965" y="1202"/>
              <a:ext cx="230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</a:rPr>
                <a:t>EOC</a:t>
              </a:r>
            </a:p>
          </p:txBody>
        </p:sp>
        <p:sp>
          <p:nvSpPr>
            <p:cNvPr id="1492035" name="Line 67"/>
            <p:cNvSpPr>
              <a:spLocks noChangeShapeType="1"/>
            </p:cNvSpPr>
            <p:nvPr/>
          </p:nvSpPr>
          <p:spPr bwMode="auto">
            <a:xfrm flipH="1">
              <a:off x="1038" y="1350"/>
              <a:ext cx="18" cy="3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2036" name="Oval 68"/>
            <p:cNvSpPr>
              <a:spLocks noChangeArrowheads="1"/>
            </p:cNvSpPr>
            <p:nvPr/>
          </p:nvSpPr>
          <p:spPr bwMode="auto">
            <a:xfrm>
              <a:off x="996" y="175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68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Diode Logic: Incompatibility and Decay</a:t>
            </a:r>
          </a:p>
        </p:txBody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808038"/>
          </a:xfrm>
        </p:spPr>
        <p:txBody>
          <a:bodyPr/>
          <a:lstStyle/>
          <a:p>
            <a:r>
              <a:rPr lang="en-US" sz="2800"/>
              <a:t>Diode Only Gates are Basically Incompatible:</a:t>
            </a:r>
          </a:p>
        </p:txBody>
      </p:sp>
      <p:sp>
        <p:nvSpPr>
          <p:cNvPr id="1492996" name="Text Box 4"/>
          <p:cNvSpPr txBox="1">
            <a:spLocks noChangeArrowheads="1"/>
          </p:cNvSpPr>
          <p:nvPr/>
        </p:nvSpPr>
        <p:spPr bwMode="auto">
          <a:xfrm>
            <a:off x="1141413" y="1524000"/>
            <a:ext cx="2789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latin typeface="Arial" charset="0"/>
              </a:rPr>
              <a:t>AND gate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output voltage is high only if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both A and B are high</a:t>
            </a:r>
          </a:p>
        </p:txBody>
      </p:sp>
      <p:sp>
        <p:nvSpPr>
          <p:cNvPr id="1492997" name="Line 5"/>
          <p:cNvSpPr>
            <a:spLocks noChangeShapeType="1"/>
          </p:cNvSpPr>
          <p:nvPr/>
        </p:nvSpPr>
        <p:spPr bwMode="auto">
          <a:xfrm flipV="1">
            <a:off x="2122488" y="4343400"/>
            <a:ext cx="1306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2998" name="Group 6"/>
          <p:cNvGrpSpPr>
            <a:grpSpLocks/>
          </p:cNvGrpSpPr>
          <p:nvPr/>
        </p:nvGrpSpPr>
        <p:grpSpPr bwMode="auto">
          <a:xfrm rot="5400000" flipH="1">
            <a:off x="1703388" y="4152900"/>
            <a:ext cx="457200" cy="381000"/>
            <a:chOff x="720" y="1480"/>
            <a:chExt cx="288" cy="240"/>
          </a:xfrm>
        </p:grpSpPr>
        <p:sp>
          <p:nvSpPr>
            <p:cNvPr id="1492999" name="AutoShape 7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3000" name="Line 8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01" name="Line 9"/>
          <p:cNvSpPr>
            <a:spLocks noChangeShapeType="1"/>
          </p:cNvSpPr>
          <p:nvPr/>
        </p:nvSpPr>
        <p:spPr bwMode="auto">
          <a:xfrm flipV="1">
            <a:off x="1131888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3002" name="Group 10"/>
          <p:cNvGrpSpPr>
            <a:grpSpLocks/>
          </p:cNvGrpSpPr>
          <p:nvPr/>
        </p:nvGrpSpPr>
        <p:grpSpPr bwMode="auto">
          <a:xfrm rot="5400000">
            <a:off x="2171700" y="3619500"/>
            <a:ext cx="1143000" cy="304800"/>
            <a:chOff x="2784" y="2784"/>
            <a:chExt cx="720" cy="192"/>
          </a:xfrm>
        </p:grpSpPr>
        <p:sp>
          <p:nvSpPr>
            <p:cNvPr id="1493003" name="Line 11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4" name="Line 12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5" name="Line 13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6" name="Line 14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7" name="Line 15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8" name="Line 16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09" name="Line 17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10" name="Line 18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11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12" name="Line 20"/>
          <p:cNvSpPr>
            <a:spLocks noChangeShapeType="1"/>
          </p:cNvSpPr>
          <p:nvPr/>
        </p:nvSpPr>
        <p:spPr bwMode="auto">
          <a:xfrm rot="5400000" flipV="1">
            <a:off x="2400300" y="46863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13" name="Line 21"/>
          <p:cNvSpPr>
            <a:spLocks noChangeShapeType="1"/>
          </p:cNvSpPr>
          <p:nvPr/>
        </p:nvSpPr>
        <p:spPr bwMode="auto">
          <a:xfrm flipV="1">
            <a:off x="2122488" y="5029200"/>
            <a:ext cx="620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3014" name="Group 22"/>
          <p:cNvGrpSpPr>
            <a:grpSpLocks/>
          </p:cNvGrpSpPr>
          <p:nvPr/>
        </p:nvGrpSpPr>
        <p:grpSpPr bwMode="auto">
          <a:xfrm rot="5400000" flipH="1">
            <a:off x="1703388" y="4838700"/>
            <a:ext cx="457200" cy="381000"/>
            <a:chOff x="720" y="1480"/>
            <a:chExt cx="288" cy="240"/>
          </a:xfrm>
        </p:grpSpPr>
        <p:sp>
          <p:nvSpPr>
            <p:cNvPr id="1493015" name="AutoShape 23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3016" name="Line 24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17" name="Line 25"/>
          <p:cNvSpPr>
            <a:spLocks noChangeShapeType="1"/>
          </p:cNvSpPr>
          <p:nvPr/>
        </p:nvSpPr>
        <p:spPr bwMode="auto">
          <a:xfrm flipV="1">
            <a:off x="1131888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18" name="Text Box 26"/>
          <p:cNvSpPr txBox="1">
            <a:spLocks noChangeArrowheads="1"/>
          </p:cNvSpPr>
          <p:nvPr/>
        </p:nvSpPr>
        <p:spPr bwMode="auto">
          <a:xfrm>
            <a:off x="609600" y="4114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493019" name="Oval 27"/>
          <p:cNvSpPr>
            <a:spLocks noChangeArrowheads="1"/>
          </p:cNvSpPr>
          <p:nvPr/>
        </p:nvSpPr>
        <p:spPr bwMode="auto">
          <a:xfrm>
            <a:off x="990600" y="4267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20" name="Oval 28"/>
          <p:cNvSpPr>
            <a:spLocks noChangeArrowheads="1"/>
          </p:cNvSpPr>
          <p:nvPr/>
        </p:nvSpPr>
        <p:spPr bwMode="auto">
          <a:xfrm>
            <a:off x="990600" y="4953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21" name="Oval 29"/>
          <p:cNvSpPr>
            <a:spLocks noChangeArrowheads="1"/>
          </p:cNvSpPr>
          <p:nvPr/>
        </p:nvSpPr>
        <p:spPr bwMode="auto">
          <a:xfrm>
            <a:off x="3429000" y="4267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22" name="Text Box 30"/>
          <p:cNvSpPr txBox="1">
            <a:spLocks noChangeArrowheads="1"/>
          </p:cNvSpPr>
          <p:nvPr/>
        </p:nvSpPr>
        <p:spPr bwMode="auto">
          <a:xfrm>
            <a:off x="609600" y="480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493023" name="Text Box 31"/>
          <p:cNvSpPr txBox="1">
            <a:spLocks noChangeArrowheads="1"/>
          </p:cNvSpPr>
          <p:nvPr/>
        </p:nvSpPr>
        <p:spPr bwMode="auto">
          <a:xfrm>
            <a:off x="2895600" y="3565525"/>
            <a:ext cx="925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latin typeface="Arial" charset="0"/>
              </a:rPr>
              <a:t>R</a:t>
            </a:r>
            <a:r>
              <a:rPr lang="en-US" sz="2000" b="1" i="1" baseline="-25000">
                <a:latin typeface="Arial" charset="0"/>
              </a:rPr>
              <a:t>AND</a:t>
            </a:r>
          </a:p>
        </p:txBody>
      </p:sp>
      <p:sp>
        <p:nvSpPr>
          <p:cNvPr id="1493024" name="Oval 32"/>
          <p:cNvSpPr>
            <a:spLocks noChangeArrowheads="1"/>
          </p:cNvSpPr>
          <p:nvPr/>
        </p:nvSpPr>
        <p:spPr bwMode="auto">
          <a:xfrm>
            <a:off x="2667000" y="3048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25" name="Text Box 33"/>
          <p:cNvSpPr txBox="1">
            <a:spLocks noChangeArrowheads="1"/>
          </p:cNvSpPr>
          <p:nvPr/>
        </p:nvSpPr>
        <p:spPr bwMode="auto">
          <a:xfrm>
            <a:off x="2511425" y="2514600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Arial" charset="0"/>
              </a:rPr>
              <a:t>V</a:t>
            </a:r>
            <a:r>
              <a:rPr lang="en-US" sz="2400" b="1" i="1" baseline="-25000">
                <a:latin typeface="Arial" charset="0"/>
              </a:rPr>
              <a:t>cc</a:t>
            </a:r>
          </a:p>
        </p:txBody>
      </p:sp>
      <p:sp>
        <p:nvSpPr>
          <p:cNvPr id="1493026" name="Oval 34"/>
          <p:cNvSpPr>
            <a:spLocks noChangeArrowheads="1"/>
          </p:cNvSpPr>
          <p:nvPr/>
        </p:nvSpPr>
        <p:spPr bwMode="auto">
          <a:xfrm>
            <a:off x="2667000" y="4267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27" name="Text Box 35"/>
          <p:cNvSpPr txBox="1">
            <a:spLocks noChangeArrowheads="1"/>
          </p:cNvSpPr>
          <p:nvPr/>
        </p:nvSpPr>
        <p:spPr bwMode="auto">
          <a:xfrm>
            <a:off x="3581400" y="4114800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400" b="1" i="1" baseline="-25000">
                <a:solidFill>
                  <a:srgbClr val="FF0000"/>
                </a:solidFill>
                <a:latin typeface="Arial" charset="0"/>
              </a:rPr>
              <a:t>AND</a:t>
            </a:r>
          </a:p>
        </p:txBody>
      </p:sp>
      <p:sp>
        <p:nvSpPr>
          <p:cNvPr id="1493028" name="Text Box 36"/>
          <p:cNvSpPr txBox="1">
            <a:spLocks noChangeArrowheads="1"/>
          </p:cNvSpPr>
          <p:nvPr/>
        </p:nvSpPr>
        <p:spPr bwMode="auto">
          <a:xfrm>
            <a:off x="5095875" y="1524000"/>
            <a:ext cx="30591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latin typeface="Arial" charset="0"/>
              </a:rPr>
              <a:t>OR gate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output voltage is high if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either (or both) A and B are high</a:t>
            </a:r>
          </a:p>
        </p:txBody>
      </p:sp>
      <p:sp>
        <p:nvSpPr>
          <p:cNvPr id="1493029" name="Line 37"/>
          <p:cNvSpPr>
            <a:spLocks noChangeShapeType="1"/>
          </p:cNvSpPr>
          <p:nvPr/>
        </p:nvSpPr>
        <p:spPr bwMode="auto">
          <a:xfrm flipV="1">
            <a:off x="6518275" y="3276600"/>
            <a:ext cx="644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3030" name="Group 38"/>
          <p:cNvGrpSpPr>
            <a:grpSpLocks/>
          </p:cNvGrpSpPr>
          <p:nvPr/>
        </p:nvGrpSpPr>
        <p:grpSpPr bwMode="auto">
          <a:xfrm rot="-5400000">
            <a:off x="6099175" y="3086100"/>
            <a:ext cx="457200" cy="381000"/>
            <a:chOff x="720" y="1480"/>
            <a:chExt cx="288" cy="240"/>
          </a:xfrm>
        </p:grpSpPr>
        <p:sp>
          <p:nvSpPr>
            <p:cNvPr id="1493031" name="AutoShape 39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3032" name="Line 40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33" name="Line 41"/>
          <p:cNvSpPr>
            <a:spLocks noChangeShapeType="1"/>
          </p:cNvSpPr>
          <p:nvPr/>
        </p:nvSpPr>
        <p:spPr bwMode="auto">
          <a:xfrm flipV="1">
            <a:off x="5527675" y="3276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3034" name="Group 42"/>
          <p:cNvGrpSpPr>
            <a:grpSpLocks/>
          </p:cNvGrpSpPr>
          <p:nvPr/>
        </p:nvGrpSpPr>
        <p:grpSpPr bwMode="auto">
          <a:xfrm rot="5400000">
            <a:off x="6591300" y="4381500"/>
            <a:ext cx="1143000" cy="304800"/>
            <a:chOff x="2784" y="2784"/>
            <a:chExt cx="720" cy="192"/>
          </a:xfrm>
        </p:grpSpPr>
        <p:sp>
          <p:nvSpPr>
            <p:cNvPr id="1493035" name="Line 43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36" name="Line 44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37" name="Line 45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38" name="Line 46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39" name="Line 47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40" name="Line 48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41" name="Line 49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42" name="Line 50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043" name="Line 51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44" name="Line 52"/>
          <p:cNvSpPr>
            <a:spLocks noChangeShapeType="1"/>
          </p:cNvSpPr>
          <p:nvPr/>
        </p:nvSpPr>
        <p:spPr bwMode="auto">
          <a:xfrm rot="5400000" flipV="1">
            <a:off x="6819900" y="3619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45" name="Line 53"/>
          <p:cNvSpPr>
            <a:spLocks noChangeShapeType="1"/>
          </p:cNvSpPr>
          <p:nvPr/>
        </p:nvSpPr>
        <p:spPr bwMode="auto">
          <a:xfrm flipV="1">
            <a:off x="6518275" y="3962400"/>
            <a:ext cx="1330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93046" name="Group 54"/>
          <p:cNvGrpSpPr>
            <a:grpSpLocks/>
          </p:cNvGrpSpPr>
          <p:nvPr/>
        </p:nvGrpSpPr>
        <p:grpSpPr bwMode="auto">
          <a:xfrm rot="-5400000">
            <a:off x="6099175" y="3771900"/>
            <a:ext cx="457200" cy="381000"/>
            <a:chOff x="720" y="1480"/>
            <a:chExt cx="288" cy="240"/>
          </a:xfrm>
        </p:grpSpPr>
        <p:sp>
          <p:nvSpPr>
            <p:cNvPr id="1493047" name="AutoShape 55"/>
            <p:cNvSpPr>
              <a:spLocks noChangeArrowheads="1"/>
            </p:cNvSpPr>
            <p:nvPr/>
          </p:nvSpPr>
          <p:spPr bwMode="auto">
            <a:xfrm flipV="1">
              <a:off x="720" y="1480"/>
              <a:ext cx="288" cy="24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3048" name="Line 56"/>
            <p:cNvSpPr>
              <a:spLocks noChangeShapeType="1"/>
            </p:cNvSpPr>
            <p:nvPr/>
          </p:nvSpPr>
          <p:spPr bwMode="auto">
            <a:xfrm>
              <a:off x="720" y="172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3049" name="Line 57"/>
          <p:cNvSpPr>
            <a:spLocks noChangeShapeType="1"/>
          </p:cNvSpPr>
          <p:nvPr/>
        </p:nvSpPr>
        <p:spPr bwMode="auto">
          <a:xfrm flipV="1">
            <a:off x="5527675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50" name="Text Box 58"/>
          <p:cNvSpPr txBox="1">
            <a:spLocks noChangeArrowheads="1"/>
          </p:cNvSpPr>
          <p:nvPr/>
        </p:nvSpPr>
        <p:spPr bwMode="auto">
          <a:xfrm>
            <a:off x="5005388" y="30480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493051" name="Oval 59"/>
          <p:cNvSpPr>
            <a:spLocks noChangeArrowheads="1"/>
          </p:cNvSpPr>
          <p:nvPr/>
        </p:nvSpPr>
        <p:spPr bwMode="auto">
          <a:xfrm>
            <a:off x="5386388" y="32004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52" name="Oval 60"/>
          <p:cNvSpPr>
            <a:spLocks noChangeArrowheads="1"/>
          </p:cNvSpPr>
          <p:nvPr/>
        </p:nvSpPr>
        <p:spPr bwMode="auto">
          <a:xfrm>
            <a:off x="5386388" y="3886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53" name="Oval 61"/>
          <p:cNvSpPr>
            <a:spLocks noChangeArrowheads="1"/>
          </p:cNvSpPr>
          <p:nvPr/>
        </p:nvSpPr>
        <p:spPr bwMode="auto">
          <a:xfrm>
            <a:off x="7824788" y="38862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54" name="Text Box 62"/>
          <p:cNvSpPr txBox="1">
            <a:spLocks noChangeArrowheads="1"/>
          </p:cNvSpPr>
          <p:nvPr/>
        </p:nvSpPr>
        <p:spPr bwMode="auto">
          <a:xfrm>
            <a:off x="5005388" y="3733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493055" name="Text Box 63"/>
          <p:cNvSpPr txBox="1">
            <a:spLocks noChangeArrowheads="1"/>
          </p:cNvSpPr>
          <p:nvPr/>
        </p:nvSpPr>
        <p:spPr bwMode="auto">
          <a:xfrm>
            <a:off x="7315200" y="4267200"/>
            <a:ext cx="70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latin typeface="Arial" charset="0"/>
              </a:rPr>
              <a:t>R</a:t>
            </a:r>
            <a:r>
              <a:rPr lang="en-US" sz="2000" b="1" i="1" baseline="-25000">
                <a:latin typeface="Arial" charset="0"/>
              </a:rPr>
              <a:t>OR</a:t>
            </a:r>
          </a:p>
        </p:txBody>
      </p:sp>
      <p:sp>
        <p:nvSpPr>
          <p:cNvPr id="1493056" name="Oval 64"/>
          <p:cNvSpPr>
            <a:spLocks noChangeArrowheads="1"/>
          </p:cNvSpPr>
          <p:nvPr/>
        </p:nvSpPr>
        <p:spPr bwMode="auto">
          <a:xfrm>
            <a:off x="7086600" y="38862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57" name="Text Box 65"/>
          <p:cNvSpPr txBox="1">
            <a:spLocks noChangeArrowheads="1"/>
          </p:cNvSpPr>
          <p:nvPr/>
        </p:nvSpPr>
        <p:spPr bwMode="auto">
          <a:xfrm>
            <a:off x="7977188" y="37338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400" b="1" i="1" baseline="-25000">
                <a:solidFill>
                  <a:srgbClr val="FF0000"/>
                </a:solidFill>
                <a:latin typeface="Arial" charset="0"/>
              </a:rPr>
              <a:t>OR</a:t>
            </a:r>
          </a:p>
        </p:txBody>
      </p:sp>
      <p:sp>
        <p:nvSpPr>
          <p:cNvPr id="1493058" name="Line 66"/>
          <p:cNvSpPr>
            <a:spLocks noChangeShapeType="1"/>
          </p:cNvSpPr>
          <p:nvPr/>
        </p:nvSpPr>
        <p:spPr bwMode="auto">
          <a:xfrm>
            <a:off x="6934200" y="510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9" name="Line 67"/>
          <p:cNvSpPr>
            <a:spLocks noChangeShapeType="1"/>
          </p:cNvSpPr>
          <p:nvPr/>
        </p:nvSpPr>
        <p:spPr bwMode="auto">
          <a:xfrm>
            <a:off x="70104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0" name="Line 68"/>
          <p:cNvSpPr>
            <a:spLocks noChangeShapeType="1"/>
          </p:cNvSpPr>
          <p:nvPr/>
        </p:nvSpPr>
        <p:spPr bwMode="auto">
          <a:xfrm>
            <a:off x="7086600" y="5257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2" name="Line 70"/>
          <p:cNvSpPr>
            <a:spLocks noChangeShapeType="1"/>
          </p:cNvSpPr>
          <p:nvPr/>
        </p:nvSpPr>
        <p:spPr bwMode="auto">
          <a:xfrm>
            <a:off x="5448300" y="4043363"/>
            <a:ext cx="12700" cy="7778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3" name="Line 71"/>
          <p:cNvSpPr>
            <a:spLocks noChangeShapeType="1"/>
          </p:cNvSpPr>
          <p:nvPr/>
        </p:nvSpPr>
        <p:spPr bwMode="auto">
          <a:xfrm>
            <a:off x="3502025" y="4121150"/>
            <a:ext cx="194627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4" name="Line 72"/>
          <p:cNvSpPr>
            <a:spLocks noChangeShapeType="1"/>
          </p:cNvSpPr>
          <p:nvPr/>
        </p:nvSpPr>
        <p:spPr bwMode="auto">
          <a:xfrm flipV="1">
            <a:off x="3490913" y="4121150"/>
            <a:ext cx="0" cy="1412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9" name="Text Box 77"/>
          <p:cNvSpPr txBox="1">
            <a:spLocks noChangeArrowheads="1"/>
          </p:cNvSpPr>
          <p:nvPr/>
        </p:nvSpPr>
        <p:spPr bwMode="auto">
          <a:xfrm>
            <a:off x="1352550" y="5854700"/>
            <a:ext cx="610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Signal Decays with each stage (Not regenerative)</a:t>
            </a:r>
            <a:endParaRPr lang="en-US" sz="2000" b="1" baseline="-250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78" name="Line 71"/>
          <p:cNvSpPr>
            <a:spLocks noChangeShapeType="1"/>
          </p:cNvSpPr>
          <p:nvPr/>
        </p:nvSpPr>
        <p:spPr bwMode="auto">
          <a:xfrm>
            <a:off x="4616067" y="3047999"/>
            <a:ext cx="856619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71"/>
          <p:cNvSpPr>
            <a:spLocks noChangeShapeType="1"/>
          </p:cNvSpPr>
          <p:nvPr/>
        </p:nvSpPr>
        <p:spPr bwMode="auto">
          <a:xfrm>
            <a:off x="5462589" y="3047998"/>
            <a:ext cx="0" cy="15240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Model</a:t>
            </a:r>
            <a:endParaRPr lang="en-US" dirty="0"/>
          </a:p>
        </p:txBody>
      </p:sp>
      <p:sp>
        <p:nvSpPr>
          <p:cNvPr id="1487875" name="Line 3"/>
          <p:cNvSpPr>
            <a:spLocks noChangeShapeType="1"/>
          </p:cNvSpPr>
          <p:nvPr/>
        </p:nvSpPr>
        <p:spPr bwMode="auto">
          <a:xfrm flipV="1">
            <a:off x="4495800" y="1724025"/>
            <a:ext cx="0" cy="176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6" name="Line 4"/>
          <p:cNvSpPr>
            <a:spLocks noChangeShapeType="1"/>
          </p:cNvSpPr>
          <p:nvPr/>
        </p:nvSpPr>
        <p:spPr bwMode="auto">
          <a:xfrm rot="-5400000">
            <a:off x="4419600" y="21209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7" name="Line 5"/>
          <p:cNvSpPr>
            <a:spLocks noChangeShapeType="1"/>
          </p:cNvSpPr>
          <p:nvPr/>
        </p:nvSpPr>
        <p:spPr bwMode="auto">
          <a:xfrm>
            <a:off x="3429000" y="3263900"/>
            <a:ext cx="10750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87878" name="Line 6"/>
          <p:cNvSpPr>
            <a:spLocks noChangeShapeType="1"/>
          </p:cNvSpPr>
          <p:nvPr/>
        </p:nvSpPr>
        <p:spPr bwMode="auto">
          <a:xfrm rot="16200000" flipH="1">
            <a:off x="3818263" y="2608262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9" name="Text Box 7"/>
          <p:cNvSpPr txBox="1">
            <a:spLocks noChangeArrowheads="1"/>
          </p:cNvSpPr>
          <p:nvPr/>
        </p:nvSpPr>
        <p:spPr bwMode="auto">
          <a:xfrm>
            <a:off x="2700338" y="28829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reverse bias</a:t>
            </a:r>
          </a:p>
        </p:txBody>
      </p:sp>
      <p:sp>
        <p:nvSpPr>
          <p:cNvPr id="1487880" name="Text Box 8"/>
          <p:cNvSpPr txBox="1">
            <a:spLocks noChangeArrowheads="1"/>
          </p:cNvSpPr>
          <p:nvPr/>
        </p:nvSpPr>
        <p:spPr bwMode="auto">
          <a:xfrm>
            <a:off x="4833938" y="25019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forward bias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3962400" y="1358900"/>
            <a:ext cx="101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(A)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5562600" y="30353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</a:t>
            </a:r>
            <a:r>
              <a:rPr lang="en-US" sz="2000">
                <a:solidFill>
                  <a:srgbClr val="000000"/>
                </a:solidFill>
              </a:rPr>
              <a:t> (V)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3" name="AutoShape 11"/>
          <p:cNvSpPr>
            <a:spLocks noChangeArrowheads="1"/>
          </p:cNvSpPr>
          <p:nvPr/>
        </p:nvSpPr>
        <p:spPr bwMode="auto">
          <a:xfrm flipV="1">
            <a:off x="1143000" y="2349500"/>
            <a:ext cx="457200" cy="381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84" name="Line 12"/>
          <p:cNvSpPr>
            <a:spLocks noChangeShapeType="1"/>
          </p:cNvSpPr>
          <p:nvPr/>
        </p:nvSpPr>
        <p:spPr bwMode="auto">
          <a:xfrm>
            <a:off x="1143000" y="27305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5" name="Line 13"/>
          <p:cNvSpPr>
            <a:spLocks noChangeShapeType="1"/>
          </p:cNvSpPr>
          <p:nvPr/>
        </p:nvSpPr>
        <p:spPr bwMode="auto">
          <a:xfrm flipV="1">
            <a:off x="1371600" y="1587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6" name="Line 14"/>
          <p:cNvSpPr>
            <a:spLocks noChangeShapeType="1"/>
          </p:cNvSpPr>
          <p:nvPr/>
        </p:nvSpPr>
        <p:spPr bwMode="auto">
          <a:xfrm flipV="1">
            <a:off x="1371600" y="2730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7" name="Line 15"/>
          <p:cNvSpPr>
            <a:spLocks noChangeShapeType="1"/>
          </p:cNvSpPr>
          <p:nvPr/>
        </p:nvSpPr>
        <p:spPr bwMode="auto">
          <a:xfrm rot="5400000">
            <a:off x="990600" y="18161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8" name="Text Box 16"/>
          <p:cNvSpPr txBox="1">
            <a:spLocks noChangeArrowheads="1"/>
          </p:cNvSpPr>
          <p:nvPr/>
        </p:nvSpPr>
        <p:spPr bwMode="auto">
          <a:xfrm>
            <a:off x="762000" y="1358900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89" name="Text Box 17"/>
          <p:cNvSpPr txBox="1">
            <a:spLocks noChangeArrowheads="1"/>
          </p:cNvSpPr>
          <p:nvPr/>
        </p:nvSpPr>
        <p:spPr bwMode="auto">
          <a:xfrm>
            <a:off x="1828800" y="1587500"/>
            <a:ext cx="60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+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</a:rPr>
              <a:t>V</a:t>
            </a:r>
            <a:r>
              <a:rPr lang="en-US" sz="2400" b="1" i="1" baseline="-25000">
                <a:solidFill>
                  <a:srgbClr val="FF0000"/>
                </a:solidFill>
              </a:rPr>
              <a:t>D</a:t>
            </a:r>
            <a:r>
              <a:rPr lang="en-US" sz="2400" b="1" i="1">
                <a:solidFill>
                  <a:srgbClr val="FF0000"/>
                </a:solidFill>
              </a:rPr>
              <a:t> 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0" name="Text Box 18"/>
          <p:cNvSpPr txBox="1">
            <a:spLocks noChangeArrowheads="1"/>
          </p:cNvSpPr>
          <p:nvPr/>
        </p:nvSpPr>
        <p:spPr bwMode="auto">
          <a:xfrm>
            <a:off x="8077200" y="1524000"/>
            <a:ext cx="533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+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</a:rPr>
              <a:t>V</a:t>
            </a:r>
            <a:r>
              <a:rPr lang="en-US" sz="2400" b="1" i="1" baseline="-25000">
                <a:solidFill>
                  <a:srgbClr val="FF0000"/>
                </a:solidFill>
              </a:rPr>
              <a:t>D</a:t>
            </a:r>
            <a:endParaRPr lang="en-US" sz="2400" b="1" i="1">
              <a:solidFill>
                <a:srgbClr val="FF0000"/>
              </a:solidFill>
            </a:endParaRP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1" name="Line 19"/>
          <p:cNvSpPr>
            <a:spLocks noChangeShapeType="1"/>
          </p:cNvSpPr>
          <p:nvPr/>
        </p:nvSpPr>
        <p:spPr bwMode="auto">
          <a:xfrm flipV="1">
            <a:off x="7467600" y="1435100"/>
            <a:ext cx="0" cy="927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2" name="Line 20"/>
          <p:cNvSpPr>
            <a:spLocks noChangeShapeType="1"/>
          </p:cNvSpPr>
          <p:nvPr/>
        </p:nvSpPr>
        <p:spPr bwMode="auto">
          <a:xfrm flipV="1">
            <a:off x="7467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3" name="Line 21"/>
          <p:cNvSpPr>
            <a:spLocks noChangeShapeType="1"/>
          </p:cNvSpPr>
          <p:nvPr/>
        </p:nvSpPr>
        <p:spPr bwMode="auto">
          <a:xfrm flipH="1" flipV="1">
            <a:off x="74676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4" name="Arc 22"/>
          <p:cNvSpPr>
            <a:spLocks/>
          </p:cNvSpPr>
          <p:nvPr/>
        </p:nvSpPr>
        <p:spPr bwMode="auto">
          <a:xfrm rot="3444543">
            <a:off x="7421563" y="2713037"/>
            <a:ext cx="228600" cy="288925"/>
          </a:xfrm>
          <a:custGeom>
            <a:avLst/>
            <a:gdLst>
              <a:gd name="G0" fmla="+- 0 0 0"/>
              <a:gd name="G1" fmla="+- 20492 0 0"/>
              <a:gd name="G2" fmla="+- 21600 0 0"/>
              <a:gd name="T0" fmla="*/ 6831 w 21600"/>
              <a:gd name="T1" fmla="*/ 0 h 20492"/>
              <a:gd name="T2" fmla="*/ 21600 w 21600"/>
              <a:gd name="T3" fmla="*/ 20492 h 20492"/>
              <a:gd name="T4" fmla="*/ 0 w 21600"/>
              <a:gd name="T5" fmla="*/ 20492 h 20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92" fill="none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</a:path>
              <a:path w="21600" h="20492" stroke="0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  <a:lnTo>
                  <a:pt x="0" y="2049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95" name="Line 23"/>
          <p:cNvSpPr>
            <a:spLocks noChangeShapeType="1"/>
          </p:cNvSpPr>
          <p:nvPr/>
        </p:nvSpPr>
        <p:spPr bwMode="auto">
          <a:xfrm rot="5400000">
            <a:off x="7086600" y="167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6" name="Text Box 24"/>
          <p:cNvSpPr txBox="1">
            <a:spLocks noChangeArrowheads="1"/>
          </p:cNvSpPr>
          <p:nvPr/>
        </p:nvSpPr>
        <p:spPr bwMode="auto">
          <a:xfrm>
            <a:off x="6858000" y="1358900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97" name="Text Box 25"/>
          <p:cNvSpPr txBox="1">
            <a:spLocks noChangeArrowheads="1"/>
          </p:cNvSpPr>
          <p:nvPr/>
        </p:nvSpPr>
        <p:spPr bwMode="auto">
          <a:xfrm>
            <a:off x="457200" y="901700"/>
            <a:ext cx="230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latin typeface="Arial" charset="0"/>
              </a:rPr>
              <a:t>Circuit symbol</a:t>
            </a:r>
          </a:p>
        </p:txBody>
      </p:sp>
      <p:sp>
        <p:nvSpPr>
          <p:cNvPr id="1487898" name="Text Box 26"/>
          <p:cNvSpPr txBox="1">
            <a:spLocks noChangeArrowheads="1"/>
          </p:cNvSpPr>
          <p:nvPr/>
        </p:nvSpPr>
        <p:spPr bwMode="auto">
          <a:xfrm>
            <a:off x="3149600" y="9017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latin typeface="Arial" charset="0"/>
              </a:rPr>
              <a:t>I-V</a:t>
            </a:r>
            <a:r>
              <a:rPr lang="en-US" sz="2400" b="1" u="sng">
                <a:latin typeface="Arial" charset="0"/>
              </a:rPr>
              <a:t> characteristic</a:t>
            </a:r>
          </a:p>
        </p:txBody>
      </p:sp>
      <p:sp>
        <p:nvSpPr>
          <p:cNvPr id="1487899" name="Text Box 27"/>
          <p:cNvSpPr txBox="1">
            <a:spLocks noChangeArrowheads="1"/>
          </p:cNvSpPr>
          <p:nvPr/>
        </p:nvSpPr>
        <p:spPr bwMode="auto">
          <a:xfrm>
            <a:off x="6388100" y="9144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latin typeface="Arial" charset="0"/>
              </a:rPr>
              <a:t>Switch model</a:t>
            </a:r>
          </a:p>
        </p:txBody>
      </p:sp>
      <p:sp>
        <p:nvSpPr>
          <p:cNvPr id="1487904" name="Line 32"/>
          <p:cNvSpPr>
            <a:spLocks noChangeShapeType="1"/>
          </p:cNvSpPr>
          <p:nvPr/>
        </p:nvSpPr>
        <p:spPr bwMode="auto">
          <a:xfrm flipV="1">
            <a:off x="7467600" y="2362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06" name="Text Box 34"/>
          <p:cNvSpPr txBox="1">
            <a:spLocks noChangeArrowheads="1"/>
          </p:cNvSpPr>
          <p:nvPr/>
        </p:nvSpPr>
        <p:spPr bwMode="auto">
          <a:xfrm>
            <a:off x="762000" y="4419600"/>
            <a:ext cx="6934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1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75000"/>
              </a:spcBef>
            </a:pPr>
            <a:r>
              <a:rPr lang="en-US" u="sng" dirty="0" smtClean="0">
                <a:latin typeface="Arial" charset="0"/>
              </a:rPr>
              <a:t>ON</a:t>
            </a:r>
            <a:r>
              <a:rPr lang="en-US" dirty="0" smtClean="0">
                <a:latin typeface="Arial" charset="0"/>
              </a:rPr>
              <a:t>:  </a:t>
            </a:r>
            <a:r>
              <a:rPr lang="en-US" dirty="0">
                <a:latin typeface="Arial" charset="0"/>
              </a:rPr>
              <a:t>When </a:t>
            </a:r>
            <a:r>
              <a:rPr lang="en-US" b="1" i="1" dirty="0"/>
              <a:t>I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&gt; 0, </a:t>
            </a:r>
            <a:r>
              <a:rPr lang="en-US" b="1" i="1" dirty="0"/>
              <a:t>V</a:t>
            </a:r>
            <a:r>
              <a:rPr lang="en-US" b="1" i="1" baseline="-25000" dirty="0"/>
              <a:t>D</a:t>
            </a:r>
            <a:r>
              <a:rPr lang="en-US" dirty="0">
                <a:latin typeface="Arial" charset="0"/>
              </a:rPr>
              <a:t> = </a:t>
            </a:r>
            <a:r>
              <a:rPr lang="en-US" b="1" dirty="0" smtClean="0"/>
              <a:t>0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75000"/>
              </a:spcBef>
            </a:pPr>
            <a:r>
              <a:rPr lang="en-US" u="sng" dirty="0" smtClean="0">
                <a:latin typeface="Arial" charset="0"/>
              </a:rPr>
              <a:t>OFF</a:t>
            </a:r>
            <a:r>
              <a:rPr lang="en-US" dirty="0" smtClean="0">
                <a:latin typeface="Arial" charset="0"/>
              </a:rPr>
              <a:t>: When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D</a:t>
            </a:r>
            <a:r>
              <a:rPr lang="en-US" dirty="0" smtClean="0">
                <a:latin typeface="Arial" charset="0"/>
              </a:rPr>
              <a:t> &lt; </a:t>
            </a:r>
            <a:r>
              <a:rPr lang="en-US" b="1" i="1" dirty="0" err="1" smtClean="0"/>
              <a:t>V</a:t>
            </a:r>
            <a:r>
              <a:rPr lang="en-US" b="1" i="1" baseline="-25000" dirty="0" err="1" smtClean="0"/>
              <a:t>Don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b="1" i="1" dirty="0" smtClean="0"/>
              <a:t>I</a:t>
            </a:r>
            <a:r>
              <a:rPr lang="en-US" b="1" i="1" baseline="-25000" dirty="0" smtClean="0"/>
              <a:t>D</a:t>
            </a:r>
            <a:r>
              <a:rPr lang="en-US" dirty="0" smtClean="0">
                <a:latin typeface="Arial" charset="0"/>
              </a:rPr>
              <a:t> = 0</a:t>
            </a:r>
            <a:endParaRPr lang="en-US" dirty="0">
              <a:latin typeface="Arial" charset="0"/>
            </a:endParaRPr>
          </a:p>
        </p:txBody>
      </p:sp>
      <p:sp>
        <p:nvSpPr>
          <p:cNvPr id="1487907" name="Text Box 35"/>
          <p:cNvSpPr txBox="1">
            <a:spLocks noChangeArrowheads="1"/>
          </p:cNvSpPr>
          <p:nvPr/>
        </p:nvSpPr>
        <p:spPr bwMode="auto">
          <a:xfrm>
            <a:off x="5638800" y="48006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Diode behaves like a voltage source in series with a switch:   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 closed in forward bias mode    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rgbClr val="FF0000"/>
                </a:solidFill>
                <a:latin typeface="Arial Narrow" pitchFamily="34" charset="0"/>
              </a:rPr>
              <a:t> open in reverse bias mode  </a:t>
            </a:r>
          </a:p>
        </p:txBody>
      </p:sp>
      <p:sp>
        <p:nvSpPr>
          <p:cNvPr id="1487908" name="AutoShape 36"/>
          <p:cNvSpPr>
            <a:spLocks/>
          </p:cNvSpPr>
          <p:nvPr/>
        </p:nvSpPr>
        <p:spPr bwMode="auto">
          <a:xfrm>
            <a:off x="5334000" y="47244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909" name="Text Box 37"/>
          <p:cNvSpPr txBox="1">
            <a:spLocks noChangeArrowheads="1"/>
          </p:cNvSpPr>
          <p:nvPr/>
        </p:nvSpPr>
        <p:spPr bwMode="auto">
          <a:xfrm>
            <a:off x="5486400" y="3870325"/>
            <a:ext cx="32766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For a Si pn diode, </a:t>
            </a:r>
            <a:r>
              <a:rPr lang="en-US" sz="2000" b="1" i="1"/>
              <a:t>V</a:t>
            </a:r>
            <a:r>
              <a:rPr lang="en-US" sz="2000" b="1" i="1" baseline="-25000"/>
              <a:t>Don </a:t>
            </a:r>
            <a:r>
              <a:rPr lang="en-US" sz="2000" b="1">
                <a:latin typeface="Arial Narrow" pitchFamily="34" charset="0"/>
                <a:sym typeface="Symbol" pitchFamily="18" charset="2"/>
              </a:rPr>
              <a:t> 0.7 V</a:t>
            </a:r>
          </a:p>
        </p:txBody>
      </p:sp>
    </p:spTree>
    <p:extLst>
      <p:ext uri="{BB962C8B-B14F-4D97-AF65-F5344CB8AC3E}">
        <p14:creationId xmlns:p14="http://schemas.microsoft.com/office/powerpoint/2010/main" val="29142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75" grpId="0" animBg="1"/>
      <p:bldP spid="1487876" grpId="0" animBg="1"/>
      <p:bldP spid="1487877" grpId="0" animBg="1"/>
      <p:bldP spid="1487878" grpId="0" animBg="1"/>
      <p:bldP spid="1487879" grpId="0" autoUpdateAnimBg="0"/>
      <p:bldP spid="1487880" grpId="0" autoUpdateAnimBg="0"/>
      <p:bldP spid="148790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VSR Model</a:t>
            </a:r>
            <a:endParaRPr lang="en-US" dirty="0"/>
          </a:p>
        </p:txBody>
      </p:sp>
      <p:sp>
        <p:nvSpPr>
          <p:cNvPr id="1487875" name="Line 3"/>
          <p:cNvSpPr>
            <a:spLocks noChangeShapeType="1"/>
          </p:cNvSpPr>
          <p:nvPr/>
        </p:nvSpPr>
        <p:spPr bwMode="auto">
          <a:xfrm flipV="1">
            <a:off x="4495800" y="1724025"/>
            <a:ext cx="0" cy="1768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6" name="Line 4"/>
          <p:cNvSpPr>
            <a:spLocks noChangeShapeType="1"/>
          </p:cNvSpPr>
          <p:nvPr/>
        </p:nvSpPr>
        <p:spPr bwMode="auto">
          <a:xfrm rot="-5400000">
            <a:off x="4419600" y="21209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7" name="Line 5"/>
          <p:cNvSpPr>
            <a:spLocks noChangeShapeType="1"/>
          </p:cNvSpPr>
          <p:nvPr/>
        </p:nvSpPr>
        <p:spPr bwMode="auto">
          <a:xfrm>
            <a:off x="3429000" y="3263900"/>
            <a:ext cx="1371600" cy="12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7878" name="Line 6"/>
          <p:cNvSpPr>
            <a:spLocks noChangeShapeType="1"/>
          </p:cNvSpPr>
          <p:nvPr/>
        </p:nvSpPr>
        <p:spPr bwMode="auto">
          <a:xfrm rot="16200000" flipH="1" flipV="1">
            <a:off x="4267200" y="2501900"/>
            <a:ext cx="1295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87879" name="Text Box 7"/>
          <p:cNvSpPr txBox="1">
            <a:spLocks noChangeArrowheads="1"/>
          </p:cNvSpPr>
          <p:nvPr/>
        </p:nvSpPr>
        <p:spPr bwMode="auto">
          <a:xfrm>
            <a:off x="2700338" y="28829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reverse bias</a:t>
            </a:r>
          </a:p>
        </p:txBody>
      </p:sp>
      <p:sp>
        <p:nvSpPr>
          <p:cNvPr id="1487880" name="Text Box 8"/>
          <p:cNvSpPr txBox="1">
            <a:spLocks noChangeArrowheads="1"/>
          </p:cNvSpPr>
          <p:nvPr/>
        </p:nvSpPr>
        <p:spPr bwMode="auto">
          <a:xfrm>
            <a:off x="5029200" y="2547689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forward bias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3962400" y="1358900"/>
            <a:ext cx="101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(A)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5562600" y="30353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</a:t>
            </a:r>
            <a:r>
              <a:rPr lang="en-US" sz="2000">
                <a:solidFill>
                  <a:srgbClr val="000000"/>
                </a:solidFill>
              </a:rPr>
              <a:t> (V)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883" name="AutoShape 11"/>
          <p:cNvSpPr>
            <a:spLocks noChangeArrowheads="1"/>
          </p:cNvSpPr>
          <p:nvPr/>
        </p:nvSpPr>
        <p:spPr bwMode="auto">
          <a:xfrm flipV="1">
            <a:off x="1143000" y="2349500"/>
            <a:ext cx="457200" cy="381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84" name="Line 12"/>
          <p:cNvSpPr>
            <a:spLocks noChangeShapeType="1"/>
          </p:cNvSpPr>
          <p:nvPr/>
        </p:nvSpPr>
        <p:spPr bwMode="auto">
          <a:xfrm>
            <a:off x="1143000" y="27305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5" name="Line 13"/>
          <p:cNvSpPr>
            <a:spLocks noChangeShapeType="1"/>
          </p:cNvSpPr>
          <p:nvPr/>
        </p:nvSpPr>
        <p:spPr bwMode="auto">
          <a:xfrm flipV="1">
            <a:off x="1371600" y="1587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6" name="Line 14"/>
          <p:cNvSpPr>
            <a:spLocks noChangeShapeType="1"/>
          </p:cNvSpPr>
          <p:nvPr/>
        </p:nvSpPr>
        <p:spPr bwMode="auto">
          <a:xfrm flipV="1">
            <a:off x="1371600" y="27305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7" name="Line 15"/>
          <p:cNvSpPr>
            <a:spLocks noChangeShapeType="1"/>
          </p:cNvSpPr>
          <p:nvPr/>
        </p:nvSpPr>
        <p:spPr bwMode="auto">
          <a:xfrm rot="5400000">
            <a:off x="990600" y="18161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88" name="Text Box 16"/>
          <p:cNvSpPr txBox="1">
            <a:spLocks noChangeArrowheads="1"/>
          </p:cNvSpPr>
          <p:nvPr/>
        </p:nvSpPr>
        <p:spPr bwMode="auto">
          <a:xfrm>
            <a:off x="762000" y="1358900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89" name="Text Box 17"/>
          <p:cNvSpPr txBox="1">
            <a:spLocks noChangeArrowheads="1"/>
          </p:cNvSpPr>
          <p:nvPr/>
        </p:nvSpPr>
        <p:spPr bwMode="auto">
          <a:xfrm>
            <a:off x="1828800" y="1587500"/>
            <a:ext cx="60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+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</a:rPr>
              <a:t>V</a:t>
            </a:r>
            <a:r>
              <a:rPr lang="en-US" sz="2400" b="1" i="1" baseline="-25000">
                <a:solidFill>
                  <a:srgbClr val="FF0000"/>
                </a:solidFill>
              </a:rPr>
              <a:t>D</a:t>
            </a:r>
            <a:r>
              <a:rPr lang="en-US" sz="2400" b="1" i="1">
                <a:solidFill>
                  <a:srgbClr val="FF0000"/>
                </a:solidFill>
              </a:rPr>
              <a:t> </a:t>
            </a:r>
          </a:p>
          <a:p>
            <a:endParaRPr lang="en-US" sz="2400" b="1" i="1">
              <a:solidFill>
                <a:srgbClr val="FF0000"/>
              </a:solidFill>
            </a:endParaRPr>
          </a:p>
          <a:p>
            <a:r>
              <a:rPr lang="en-US" sz="2400" b="1" i="1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0" name="Text Box 18"/>
          <p:cNvSpPr txBox="1">
            <a:spLocks noChangeArrowheads="1"/>
          </p:cNvSpPr>
          <p:nvPr/>
        </p:nvSpPr>
        <p:spPr bwMode="auto">
          <a:xfrm>
            <a:off x="8110654" y="1222632"/>
            <a:ext cx="53732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+</a:t>
            </a: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V</a:t>
            </a:r>
            <a:r>
              <a:rPr lang="en-US" sz="2400" b="1" i="1" baseline="-25000" dirty="0">
                <a:solidFill>
                  <a:srgbClr val="FF0000"/>
                </a:solidFill>
              </a:rPr>
              <a:t>D</a:t>
            </a:r>
            <a:endParaRPr lang="en-US" sz="2400" b="1" i="1" dirty="0">
              <a:solidFill>
                <a:srgbClr val="FF0000"/>
              </a:solidFill>
            </a:endParaRP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1487891" name="Line 19"/>
          <p:cNvSpPr>
            <a:spLocks noChangeShapeType="1"/>
          </p:cNvSpPr>
          <p:nvPr/>
        </p:nvSpPr>
        <p:spPr bwMode="auto">
          <a:xfrm flipV="1">
            <a:off x="7504981" y="2349500"/>
            <a:ext cx="0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2" name="Line 20"/>
          <p:cNvSpPr>
            <a:spLocks noChangeShapeType="1"/>
          </p:cNvSpPr>
          <p:nvPr/>
        </p:nvSpPr>
        <p:spPr bwMode="auto">
          <a:xfrm flipV="1">
            <a:off x="7504981" y="3795712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3" name="Line 21"/>
          <p:cNvSpPr>
            <a:spLocks noChangeShapeType="1"/>
          </p:cNvSpPr>
          <p:nvPr/>
        </p:nvSpPr>
        <p:spPr bwMode="auto">
          <a:xfrm flipH="1" flipV="1">
            <a:off x="7504981" y="3338512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4" name="Arc 22"/>
          <p:cNvSpPr>
            <a:spLocks/>
          </p:cNvSpPr>
          <p:nvPr/>
        </p:nvSpPr>
        <p:spPr bwMode="auto">
          <a:xfrm rot="3444543">
            <a:off x="7458944" y="3384549"/>
            <a:ext cx="228600" cy="288925"/>
          </a:xfrm>
          <a:custGeom>
            <a:avLst/>
            <a:gdLst>
              <a:gd name="G0" fmla="+- 0 0 0"/>
              <a:gd name="G1" fmla="+- 20492 0 0"/>
              <a:gd name="G2" fmla="+- 21600 0 0"/>
              <a:gd name="T0" fmla="*/ 6831 w 21600"/>
              <a:gd name="T1" fmla="*/ 0 h 20492"/>
              <a:gd name="T2" fmla="*/ 21600 w 21600"/>
              <a:gd name="T3" fmla="*/ 20492 h 20492"/>
              <a:gd name="T4" fmla="*/ 0 w 21600"/>
              <a:gd name="T5" fmla="*/ 20492 h 20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92" fill="none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</a:path>
              <a:path w="21600" h="20492" stroke="0" extrusionOk="0">
                <a:moveTo>
                  <a:pt x="6830" y="0"/>
                </a:moveTo>
                <a:cubicBezTo>
                  <a:pt x="15650" y="2940"/>
                  <a:pt x="21600" y="11194"/>
                  <a:pt x="21600" y="20492"/>
                </a:cubicBezTo>
                <a:lnTo>
                  <a:pt x="0" y="2049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895" name="Line 23"/>
          <p:cNvSpPr>
            <a:spLocks noChangeShapeType="1"/>
          </p:cNvSpPr>
          <p:nvPr/>
        </p:nvSpPr>
        <p:spPr bwMode="auto">
          <a:xfrm rot="5400000">
            <a:off x="6717645" y="2338991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896" name="Text Box 24"/>
          <p:cNvSpPr txBox="1">
            <a:spLocks noChangeArrowheads="1"/>
          </p:cNvSpPr>
          <p:nvPr/>
        </p:nvSpPr>
        <p:spPr bwMode="auto">
          <a:xfrm>
            <a:off x="6489045" y="2021491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</a:t>
            </a:r>
            <a:endParaRPr lang="en-US" sz="2400" b="1" i="1" baseline="-25000" dirty="0"/>
          </a:p>
        </p:txBody>
      </p:sp>
      <p:sp>
        <p:nvSpPr>
          <p:cNvPr id="1487897" name="Text Box 25"/>
          <p:cNvSpPr txBox="1">
            <a:spLocks noChangeArrowheads="1"/>
          </p:cNvSpPr>
          <p:nvPr/>
        </p:nvSpPr>
        <p:spPr bwMode="auto">
          <a:xfrm>
            <a:off x="457200" y="901700"/>
            <a:ext cx="230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latin typeface="Arial" charset="0"/>
              </a:rPr>
              <a:t>Circuit symbol</a:t>
            </a:r>
          </a:p>
        </p:txBody>
      </p:sp>
      <p:sp>
        <p:nvSpPr>
          <p:cNvPr id="1487898" name="Text Box 26"/>
          <p:cNvSpPr txBox="1">
            <a:spLocks noChangeArrowheads="1"/>
          </p:cNvSpPr>
          <p:nvPr/>
        </p:nvSpPr>
        <p:spPr bwMode="auto">
          <a:xfrm>
            <a:off x="3149600" y="9017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latin typeface="Arial" charset="0"/>
              </a:rPr>
              <a:t>I-V</a:t>
            </a:r>
            <a:r>
              <a:rPr lang="en-US" sz="2400" b="1" u="sng">
                <a:latin typeface="Arial" charset="0"/>
              </a:rPr>
              <a:t> characteristic</a:t>
            </a:r>
          </a:p>
        </p:txBody>
      </p:sp>
      <p:sp>
        <p:nvSpPr>
          <p:cNvPr id="1487899" name="Text Box 27"/>
          <p:cNvSpPr txBox="1">
            <a:spLocks noChangeArrowheads="1"/>
          </p:cNvSpPr>
          <p:nvPr/>
        </p:nvSpPr>
        <p:spPr bwMode="auto">
          <a:xfrm>
            <a:off x="6641491" y="793213"/>
            <a:ext cx="1808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Arial" charset="0"/>
              </a:rPr>
              <a:t>VSR </a:t>
            </a:r>
            <a:r>
              <a:rPr lang="en-US" sz="2400" b="1" u="sng" dirty="0">
                <a:latin typeface="Arial" charset="0"/>
              </a:rPr>
              <a:t>model</a:t>
            </a:r>
          </a:p>
        </p:txBody>
      </p:sp>
      <p:sp>
        <p:nvSpPr>
          <p:cNvPr id="1487900" name="Text Box 28"/>
          <p:cNvSpPr txBox="1">
            <a:spLocks noChangeArrowheads="1"/>
          </p:cNvSpPr>
          <p:nvPr/>
        </p:nvSpPr>
        <p:spPr bwMode="auto">
          <a:xfrm>
            <a:off x="4572000" y="33369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Don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7901" name="Line 29"/>
          <p:cNvSpPr>
            <a:spLocks noChangeShapeType="1"/>
          </p:cNvSpPr>
          <p:nvPr/>
        </p:nvSpPr>
        <p:spPr bwMode="auto">
          <a:xfrm>
            <a:off x="48006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02" name="Oval 30"/>
          <p:cNvSpPr>
            <a:spLocks noChangeArrowheads="1"/>
          </p:cNvSpPr>
          <p:nvPr/>
        </p:nvSpPr>
        <p:spPr bwMode="auto">
          <a:xfrm>
            <a:off x="7276381" y="259715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7903" name="Text Box 31"/>
          <p:cNvSpPr txBox="1">
            <a:spLocks noChangeArrowheads="1"/>
          </p:cNvSpPr>
          <p:nvPr/>
        </p:nvSpPr>
        <p:spPr bwMode="auto">
          <a:xfrm>
            <a:off x="7352581" y="2576512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/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ym typeface="Symbol" pitchFamily="18" charset="2"/>
              </a:rPr>
              <a:t></a:t>
            </a:r>
          </a:p>
        </p:txBody>
      </p:sp>
      <p:sp>
        <p:nvSpPr>
          <p:cNvPr id="1487904" name="Line 32"/>
          <p:cNvSpPr>
            <a:spLocks noChangeShapeType="1"/>
          </p:cNvSpPr>
          <p:nvPr/>
        </p:nvSpPr>
        <p:spPr bwMode="auto">
          <a:xfrm flipV="1">
            <a:off x="7504981" y="3033712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905" name="Text Box 33"/>
          <p:cNvSpPr txBox="1">
            <a:spLocks noChangeArrowheads="1"/>
          </p:cNvSpPr>
          <p:nvPr/>
        </p:nvSpPr>
        <p:spPr bwMode="auto">
          <a:xfrm>
            <a:off x="7733581" y="2576512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V</a:t>
            </a:r>
            <a:r>
              <a:rPr lang="en-US" sz="2000" b="1" i="1" baseline="-25000">
                <a:solidFill>
                  <a:srgbClr val="000000"/>
                </a:solidFill>
              </a:rPr>
              <a:t>Don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87906" name="Text Box 34"/>
              <p:cNvSpPr txBox="1">
                <a:spLocks noChangeArrowheads="1"/>
              </p:cNvSpPr>
              <p:nvPr/>
            </p:nvSpPr>
            <p:spPr bwMode="auto">
              <a:xfrm>
                <a:off x="762000" y="4419600"/>
                <a:ext cx="7743022" cy="11416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288925" indent="-2889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11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75000"/>
                  </a:spcBef>
                </a:pPr>
                <a:r>
                  <a:rPr lang="en-US" u="sng" dirty="0" smtClean="0">
                    <a:latin typeface="Arial" charset="0"/>
                  </a:rPr>
                  <a:t>ON</a:t>
                </a:r>
                <a:r>
                  <a:rPr lang="en-US" dirty="0" smtClean="0">
                    <a:latin typeface="Arial" charset="0"/>
                  </a:rPr>
                  <a:t>:  </a:t>
                </a:r>
                <a:r>
                  <a:rPr lang="en-US" dirty="0">
                    <a:latin typeface="Arial" charset="0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b="0" i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b="0" i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on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b="0" i="0" dirty="0" smtClean="0">
                    <a:latin typeface="+mj-lt"/>
                  </a:rPr>
                  <a:t>, then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𝑜𝑛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𝑜𝑛</m:t>
                        </m:r>
                      </m:sub>
                    </m:sSub>
                  </m:oMath>
                </a14:m>
                <a:endParaRPr lang="en-US" dirty="0">
                  <a:latin typeface="Arial" charset="0"/>
                </a:endParaRPr>
              </a:p>
              <a:p>
                <a:pPr>
                  <a:spcBef>
                    <a:spcPct val="75000"/>
                  </a:spcBef>
                </a:pPr>
                <a:r>
                  <a:rPr lang="en-US" u="sng" dirty="0" smtClean="0">
                    <a:latin typeface="Arial" charset="0"/>
                  </a:rPr>
                  <a:t>OFF</a:t>
                </a:r>
                <a:r>
                  <a:rPr lang="en-US" dirty="0" smtClean="0">
                    <a:latin typeface="Arial" charset="0"/>
                  </a:rPr>
                  <a:t>: </a:t>
                </a:r>
                <a:r>
                  <a:rPr lang="en-US" dirty="0">
                    <a:latin typeface="Arial" charset="0"/>
                  </a:rPr>
                  <a:t>When </a:t>
                </a:r>
                <a:r>
                  <a:rPr lang="en-US" b="1" i="1" dirty="0"/>
                  <a:t>V</a:t>
                </a:r>
                <a:r>
                  <a:rPr lang="en-US" b="1" i="1" baseline="-25000" dirty="0"/>
                  <a:t>D</a:t>
                </a:r>
                <a:r>
                  <a:rPr lang="en-US" dirty="0">
                    <a:latin typeface="Arial" charset="0"/>
                  </a:rPr>
                  <a:t> &lt; </a:t>
                </a:r>
                <a:r>
                  <a:rPr lang="en-US" b="1" i="1" dirty="0" err="1"/>
                  <a:t>V</a:t>
                </a:r>
                <a:r>
                  <a:rPr lang="en-US" b="1" i="1" baseline="-25000" dirty="0" err="1"/>
                  <a:t>Don</a:t>
                </a:r>
                <a:r>
                  <a:rPr lang="en-US" dirty="0">
                    <a:latin typeface="Arial" charset="0"/>
                  </a:rPr>
                  <a:t>, </a:t>
                </a:r>
                <a:r>
                  <a:rPr lang="en-US" b="1" i="1" dirty="0"/>
                  <a:t>I</a:t>
                </a:r>
                <a:r>
                  <a:rPr lang="en-US" b="1" i="1" baseline="-25000" dirty="0"/>
                  <a:t>D</a:t>
                </a:r>
                <a:r>
                  <a:rPr lang="en-US" dirty="0">
                    <a:latin typeface="Arial" charset="0"/>
                  </a:rPr>
                  <a:t> = 0</a:t>
                </a:r>
              </a:p>
            </p:txBody>
          </p:sp>
        </mc:Choice>
        <mc:Fallback>
          <p:sp>
            <p:nvSpPr>
              <p:cNvPr id="1487906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4419600"/>
                <a:ext cx="7743022" cy="1141659"/>
              </a:xfrm>
              <a:prstGeom prst="rect">
                <a:avLst/>
              </a:prstGeom>
              <a:blipFill rotWithShape="1">
                <a:blip r:embed="rId2"/>
                <a:stretch>
                  <a:fillRect l="-1181" t="-4278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14"/>
          <p:cNvGrpSpPr>
            <a:grpSpLocks/>
          </p:cNvGrpSpPr>
          <p:nvPr/>
        </p:nvGrpSpPr>
        <p:grpSpPr bwMode="auto">
          <a:xfrm rot="5400000">
            <a:off x="6872361" y="1778793"/>
            <a:ext cx="1265238" cy="269875"/>
            <a:chOff x="2112" y="2064"/>
            <a:chExt cx="816" cy="288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V="1">
              <a:off x="2352" y="2064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2400" y="206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2496" y="206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2448" y="206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2592" y="206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 flipV="1">
              <a:off x="2544" y="206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 flipV="1">
              <a:off x="2640" y="220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2688" y="220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112" y="220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77080" y="5971142"/>
                <a:ext cx="33709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Typical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080" y="5971142"/>
                <a:ext cx="3370901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3797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8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75" grpId="0" animBg="1"/>
      <p:bldP spid="1487876" grpId="0" animBg="1"/>
      <p:bldP spid="1487877" grpId="0" animBg="1"/>
      <p:bldP spid="1487878" grpId="0" animBg="1"/>
      <p:bldP spid="1487879" grpId="0" autoUpdateAnimBg="0"/>
      <p:bldP spid="1487880" grpId="0" autoUpdateAnimBg="0"/>
      <p:bldP spid="14879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Booster lab actually due next week</a:t>
            </a:r>
            <a:endParaRPr lang="en-US" dirty="0" smtClean="0"/>
          </a:p>
          <a:p>
            <a:pPr lvl="1"/>
            <a:r>
              <a:rPr lang="en-US" dirty="0" smtClean="0"/>
              <a:t>For Booster lab, ignore circuit simulation, though it may be instructive to try the </a:t>
            </a:r>
            <a:r>
              <a:rPr lang="en-US" dirty="0" err="1" smtClean="0"/>
              <a:t>Falstad</a:t>
            </a:r>
            <a:r>
              <a:rPr lang="en-US" dirty="0" smtClean="0"/>
              <a:t> simulator</a:t>
            </a:r>
          </a:p>
          <a:p>
            <a:r>
              <a:rPr lang="en-US" dirty="0" smtClean="0"/>
              <a:t>Project 2 due next </a:t>
            </a:r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Presentation details to come [won’t be mandatory, but we will ask everyone about their cir</a:t>
            </a:r>
            <a:r>
              <a:rPr lang="en-US" dirty="0" smtClean="0"/>
              <a:t>cuits at some point]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ALL WORK MUST BE DONE COMPLETELY SOLO!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Maximum allowed time will be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 hours</a:t>
            </a:r>
          </a:p>
          <a:p>
            <a:pPr lvl="1"/>
            <a:r>
              <a:rPr lang="en-US" dirty="0" smtClean="0"/>
              <a:t>Will be written so that it can be completed in approximately 2 hours</a:t>
            </a:r>
            <a:endParaRPr lang="en-US" dirty="0"/>
          </a:p>
          <a:p>
            <a:r>
              <a:rPr lang="en-US" dirty="0" smtClean="0"/>
              <a:t>Allowed resources:</a:t>
            </a:r>
          </a:p>
          <a:p>
            <a:pPr lvl="1"/>
            <a:r>
              <a:rPr lang="en-US" dirty="0" smtClean="0"/>
              <a:t>May use </a:t>
            </a:r>
            <a:r>
              <a:rPr lang="en-US" dirty="0"/>
              <a:t>any textbook </a:t>
            </a:r>
            <a:r>
              <a:rPr lang="en-US" dirty="0" smtClean="0"/>
              <a:t>(incl. </a:t>
            </a:r>
            <a:r>
              <a:rPr lang="en-US" dirty="0"/>
              <a:t>G</a:t>
            </a:r>
            <a:r>
              <a:rPr lang="en-US" dirty="0" smtClean="0"/>
              <a:t>oogle Books)</a:t>
            </a:r>
          </a:p>
          <a:p>
            <a:pPr lvl="1"/>
            <a:r>
              <a:rPr lang="en-US" dirty="0" smtClean="0"/>
              <a:t>Anything posted on the EE40 website</a:t>
            </a:r>
          </a:p>
          <a:p>
            <a:pPr lvl="1"/>
            <a:r>
              <a:rPr lang="en-US" dirty="0" smtClean="0"/>
              <a:t>Only allowed websites are </a:t>
            </a:r>
            <a:r>
              <a:rPr lang="en-US" dirty="0"/>
              <a:t>G</a:t>
            </a:r>
            <a:r>
              <a:rPr lang="en-US" dirty="0" smtClean="0"/>
              <a:t>oogle Books, </a:t>
            </a:r>
            <a:r>
              <a:rPr lang="en-US" dirty="0" err="1" smtClean="0"/>
              <a:t>wikipedia</a:t>
            </a:r>
            <a:r>
              <a:rPr lang="en-US" dirty="0" smtClean="0"/>
              <a:t>, and EE40 websites</a:t>
            </a:r>
          </a:p>
          <a:p>
            <a:pPr lvl="1"/>
            <a:r>
              <a:rPr lang="en-US" dirty="0" smtClean="0"/>
              <a:t>Not allowed to use other websites like </a:t>
            </a:r>
            <a:r>
              <a:rPr lang="en-US" dirty="0" err="1" smtClean="0"/>
              <a:t>facebook</a:t>
            </a:r>
            <a:r>
              <a:rPr lang="en-US" dirty="0" smtClean="0"/>
              <a:t> answers, yahoo answers, etc. even if you are reading other people’s responses</a:t>
            </a:r>
          </a:p>
          <a:p>
            <a:pPr lvl="1"/>
            <a:r>
              <a:rPr lang="en-US" dirty="0" smtClean="0"/>
              <a:t>When in doubt, email me or text me</a:t>
            </a:r>
            <a:endParaRPr lang="en-US" dirty="0"/>
          </a:p>
          <a:p>
            <a:pPr lvl="1"/>
            <a:r>
              <a:rPr lang="en-US" dirty="0"/>
              <a:t>We will be very serious about cheating on </a:t>
            </a:r>
            <a:r>
              <a:rPr lang="en-US" dirty="0" smtClean="0"/>
              <a:t>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Design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circuit which will sum three sinusoidal input voltages and attenuate any frequencies above 10,000 Hz by at least 20 dB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70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Diodes in 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connect our DC source in the lab to a diode?</a:t>
            </a:r>
          </a:p>
          <a:p>
            <a:pPr lvl="1"/>
            <a:r>
              <a:rPr lang="en-US" dirty="0" smtClean="0"/>
              <a:t>Will it blow up?</a:t>
            </a:r>
          </a:p>
          <a:p>
            <a:endParaRPr lang="en-US" dirty="0" smtClean="0"/>
          </a:p>
        </p:txBody>
      </p:sp>
      <p:sp>
        <p:nvSpPr>
          <p:cNvPr id="4" name="Text Box 4"/>
          <p:cNvSpPr txBox="1">
            <a:spLocks noChangeAspect="1" noChangeArrowheads="1"/>
          </p:cNvSpPr>
          <p:nvPr/>
        </p:nvSpPr>
        <p:spPr bwMode="auto">
          <a:xfrm>
            <a:off x="441325" y="3960813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CC"/>
                </a:solidFill>
              </a:rPr>
              <a:t>V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>
              <a:solidFill>
                <a:srgbClr val="0000CC"/>
              </a:solidFill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 rot="5400000">
            <a:off x="2209800" y="4005263"/>
            <a:ext cx="1524000" cy="457200"/>
            <a:chOff x="953" y="1248"/>
            <a:chExt cx="960" cy="288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577" y="139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 rot="-5400000">
              <a:off x="1313" y="1272"/>
              <a:ext cx="288" cy="240"/>
              <a:chOff x="720" y="1480"/>
              <a:chExt cx="288" cy="240"/>
            </a:xfrm>
          </p:grpSpPr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 flipV="1">
                <a:off x="720" y="1480"/>
                <a:ext cx="288" cy="24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720" y="172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953" y="139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524000" y="3319463"/>
            <a:ext cx="1143000" cy="304800"/>
            <a:chOff x="2784" y="2784"/>
            <a:chExt cx="720" cy="192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976" y="2784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024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120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3072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216" y="2784"/>
              <a:ext cx="48" cy="19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3264" y="2880"/>
              <a:ext cx="48" cy="9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784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3312" y="2880"/>
              <a:ext cx="19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1219200" y="4984750"/>
            <a:ext cx="1447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rot="5400000" flipV="1">
            <a:off x="952500" y="3738563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990600" y="3978275"/>
            <a:ext cx="457200" cy="4572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066800" y="3957638"/>
            <a:ext cx="314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</a:rPr>
              <a:t>+</a:t>
            </a:r>
          </a:p>
          <a:p>
            <a:pPr>
              <a:lnSpc>
                <a:spcPct val="75000"/>
              </a:lnSpc>
            </a:pPr>
            <a:r>
              <a:rPr lang="en-US" sz="1800" b="1">
                <a:solidFill>
                  <a:srgbClr val="0000CC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270250" y="3308350"/>
            <a:ext cx="3873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/>
              <a:t>+</a:t>
            </a:r>
          </a:p>
          <a:p>
            <a:pPr>
              <a:lnSpc>
                <a:spcPct val="150000"/>
              </a:lnSpc>
            </a:pPr>
            <a:r>
              <a:rPr lang="en-US" sz="2400" b="1" i="1"/>
              <a:t>V</a:t>
            </a:r>
          </a:p>
          <a:p>
            <a:pPr>
              <a:lnSpc>
                <a:spcPct val="150000"/>
              </a:lnSpc>
            </a:pPr>
            <a:r>
              <a:rPr lang="en-US" sz="2400" b="1" i="1">
                <a:cs typeface="Times New Roman" pitchFamily="18" charset="0"/>
              </a:rPr>
              <a:t>–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2667000" y="3471863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1219200" y="3471863"/>
            <a:ext cx="304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rot="5400000" flipV="1">
            <a:off x="952500" y="4729163"/>
            <a:ext cx="533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752600" y="2803525"/>
            <a:ext cx="63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>
                <a:solidFill>
                  <a:srgbClr val="0000CC"/>
                </a:solidFill>
              </a:rPr>
              <a:t>R</a:t>
            </a:r>
            <a:r>
              <a:rPr lang="en-US" sz="2400" b="1" baseline="-25000">
                <a:solidFill>
                  <a:srgbClr val="0000CC"/>
                </a:solidFill>
              </a:rPr>
              <a:t>Th</a:t>
            </a:r>
            <a:endParaRPr lang="en-US" sz="2400" b="1" baseline="-25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590800" y="33845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2590800" y="49085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2438400" y="32321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439988" y="2774950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I</a:t>
            </a:r>
            <a:endParaRPr lang="en-US" sz="2400" b="1" i="1" baseline="-2500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5364163" y="323215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rot="5400000" flipV="1">
            <a:off x="6011863" y="342265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Text Box 36"/>
          <p:cNvSpPr txBox="1">
            <a:spLocks noChangeAspect="1" noChangeArrowheads="1"/>
          </p:cNvSpPr>
          <p:nvPr/>
        </p:nvSpPr>
        <p:spPr bwMode="auto">
          <a:xfrm>
            <a:off x="5211763" y="28511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I</a:t>
            </a:r>
            <a:endParaRPr lang="en-US" sz="2000" b="1"/>
          </a:p>
        </p:txBody>
      </p:sp>
      <p:sp>
        <p:nvSpPr>
          <p:cNvPr id="37" name="Text Box 37"/>
          <p:cNvSpPr txBox="1">
            <a:spLocks noChangeAspect="1" noChangeArrowheads="1"/>
          </p:cNvSpPr>
          <p:nvPr/>
        </p:nvSpPr>
        <p:spPr bwMode="auto">
          <a:xfrm>
            <a:off x="7802563" y="49847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endParaRPr lang="en-US" sz="2000" b="1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3886200" y="5791200"/>
            <a:ext cx="502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Arial Narrow" pitchFamily="34" charset="0"/>
              </a:rPr>
              <a:t>The </a:t>
            </a:r>
            <a:r>
              <a:rPr lang="en-US" sz="2000" b="1" i="1">
                <a:solidFill>
                  <a:srgbClr val="0000CC"/>
                </a:solidFill>
                <a:latin typeface="Arial Narrow" pitchFamily="34" charset="0"/>
              </a:rPr>
              <a:t>I-V</a:t>
            </a:r>
            <a:r>
              <a:rPr lang="en-US" sz="2000" b="1">
                <a:solidFill>
                  <a:srgbClr val="0000CC"/>
                </a:solidFill>
                <a:latin typeface="Arial Narrow" pitchFamily="34" charset="0"/>
              </a:rPr>
              <a:t> characteristic of all of the circuit except the non-linear element is called the </a:t>
            </a:r>
            <a:r>
              <a:rPr lang="en-US" sz="2000" b="1" i="1" u="sng">
                <a:solidFill>
                  <a:srgbClr val="0000CC"/>
                </a:solidFill>
                <a:latin typeface="Arial Narrow" pitchFamily="34" charset="0"/>
              </a:rPr>
              <a:t>load line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4983163" y="3794125"/>
            <a:ext cx="2133600" cy="1676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811963" y="5165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1"/>
          <p:cNvSpPr txBox="1">
            <a:spLocks noChangeAspect="1" noChangeArrowheads="1"/>
          </p:cNvSpPr>
          <p:nvPr/>
        </p:nvSpPr>
        <p:spPr bwMode="auto">
          <a:xfrm>
            <a:off x="6559550" y="5318125"/>
            <a:ext cx="55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r>
              <a:rPr lang="en-US" sz="2000" b="1" baseline="-25000"/>
              <a:t>Th</a:t>
            </a: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5287963" y="40989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43"/>
          <p:cNvSpPr txBox="1">
            <a:spLocks noChangeAspect="1" noChangeArrowheads="1"/>
          </p:cNvSpPr>
          <p:nvPr/>
        </p:nvSpPr>
        <p:spPr bwMode="auto">
          <a:xfrm>
            <a:off x="4297363" y="3870325"/>
            <a:ext cx="99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V</a:t>
            </a:r>
            <a:r>
              <a:rPr lang="en-US" sz="2000" b="1" baseline="-25000"/>
              <a:t>Th</a:t>
            </a:r>
            <a:r>
              <a:rPr lang="en-US" sz="2000" b="1"/>
              <a:t>/</a:t>
            </a:r>
            <a:r>
              <a:rPr lang="en-US" sz="2000" b="1" i="1"/>
              <a:t>R</a:t>
            </a:r>
            <a:r>
              <a:rPr lang="en-US" sz="2000" b="1" baseline="-25000"/>
              <a:t>Th</a:t>
            </a:r>
          </a:p>
        </p:txBody>
      </p:sp>
      <p:sp>
        <p:nvSpPr>
          <p:cNvPr id="44" name="Arc 44"/>
          <p:cNvSpPr>
            <a:spLocks/>
          </p:cNvSpPr>
          <p:nvPr/>
        </p:nvSpPr>
        <p:spPr bwMode="auto">
          <a:xfrm flipV="1">
            <a:off x="5364163" y="2879725"/>
            <a:ext cx="533400" cy="2330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83"/>
              <a:gd name="T1" fmla="*/ 0 h 21600"/>
              <a:gd name="T2" fmla="*/ 20883 w 20883"/>
              <a:gd name="T3" fmla="*/ 16080 h 21600"/>
              <a:gd name="T4" fmla="*/ 0 w 2088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83" h="21600" fill="none" extrusionOk="0">
                <a:moveTo>
                  <a:pt x="-1" y="0"/>
                </a:moveTo>
                <a:cubicBezTo>
                  <a:pt x="9803" y="0"/>
                  <a:pt x="18377" y="6602"/>
                  <a:pt x="20882" y="16080"/>
                </a:cubicBezTo>
              </a:path>
              <a:path w="20883" h="21600" stroke="0" extrusionOk="0">
                <a:moveTo>
                  <a:pt x="-1" y="0"/>
                </a:moveTo>
                <a:cubicBezTo>
                  <a:pt x="9803" y="0"/>
                  <a:pt x="18377" y="6602"/>
                  <a:pt x="20882" y="1608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4525963" y="5210175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2667000" y="49847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6278563" y="3962400"/>
            <a:ext cx="195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operating point</a:t>
            </a:r>
          </a:p>
        </p:txBody>
      </p:sp>
      <p:sp>
        <p:nvSpPr>
          <p:cNvPr id="48" name="AutoShape 48"/>
          <p:cNvSpPr>
            <a:spLocks noChangeArrowheads="1"/>
          </p:cNvSpPr>
          <p:nvPr/>
        </p:nvSpPr>
        <p:spPr bwMode="auto">
          <a:xfrm rot="-1315899">
            <a:off x="5861050" y="4186238"/>
            <a:ext cx="471488" cy="217487"/>
          </a:xfrm>
          <a:prstGeom prst="leftArrow">
            <a:avLst>
              <a:gd name="adj1" fmla="val 50000"/>
              <a:gd name="adj2" fmla="val 541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49"/>
          <p:cNvSpPr>
            <a:spLocks noChangeArrowheads="1"/>
          </p:cNvSpPr>
          <p:nvPr/>
        </p:nvSpPr>
        <p:spPr bwMode="auto">
          <a:xfrm rot="7684386">
            <a:off x="5385594" y="5233194"/>
            <a:ext cx="1116012" cy="304800"/>
          </a:xfrm>
          <a:prstGeom prst="leftArrow">
            <a:avLst>
              <a:gd name="adj1" fmla="val 50000"/>
              <a:gd name="adj2" fmla="val 91536"/>
            </a:avLst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81912" y="5630806"/>
                <a:ext cx="3522375" cy="84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𝑇h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0.026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2" y="5630806"/>
                <a:ext cx="3522375" cy="846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88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Detection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0466"/>
            <a:ext cx="55054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914399"/>
            <a:ext cx="8229600" cy="289456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Let’s go back to our sinusoidal source connected to a diode</a:t>
            </a:r>
          </a:p>
          <a:p>
            <a:r>
              <a:rPr lang="en-US" sz="2800" dirty="0" smtClean="0"/>
              <a:t>This time, let’s add a capacitor in parallel with our output resistor and see what happens</a:t>
            </a:r>
            <a:endParaRPr lang="en-US" sz="2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63" y="4439568"/>
            <a:ext cx="32575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7610" y="5750805"/>
            <a:ext cx="324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Capacitor: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221" y="1499097"/>
            <a:ext cx="2200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7" y="1104211"/>
            <a:ext cx="55054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614738"/>
            <a:ext cx="1657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037" y="4170802"/>
            <a:ext cx="309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20" y="5062021"/>
            <a:ext cx="44386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2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those of you who want to demo Project 2, we’ll be doing demos in lab on </a:t>
            </a:r>
            <a:r>
              <a:rPr lang="en-US" dirty="0" smtClean="0"/>
              <a:t>Wednesday at some point</a:t>
            </a:r>
          </a:p>
          <a:p>
            <a:pPr lvl="1"/>
            <a:r>
              <a:rPr lang="en-US" dirty="0" smtClean="0"/>
              <a:t>Will schedule via online survey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2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CMOS/NMOS Design Correction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(Sent by email)</a:t>
                </a:r>
              </a:p>
              <a:p>
                <a:r>
                  <a:rPr lang="en-US" dirty="0" smtClean="0"/>
                  <a:t>My on-the-fly explanation was correct, but not the most efficient way</a:t>
                </a:r>
              </a:p>
              <a:p>
                <a:pPr lvl="1"/>
                <a:r>
                  <a:rPr lang="en-US" dirty="0" smtClean="0"/>
                  <a:t>If your FET circuit is implementing a logic function with a bar over it, i.e.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</m:e>
                        </m:d>
                      </m:e>
                    </m:acc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Then don’t put an inverter at the output, it just makes things harder and less efficient</a:t>
                </a:r>
              </a:p>
              <a:p>
                <a:r>
                  <a:rPr lang="en-US" dirty="0" smtClean="0"/>
                  <a:t>Sorry, on-the-fly-explanations can be dicey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35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4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CMOS Summary:</a:t>
            </a:r>
          </a:p>
          <a:p>
            <a:pPr lvl="1"/>
            <a:r>
              <a:rPr lang="en-US" dirty="0" smtClean="0"/>
              <a:t>No need for a pull-up or pull-down resistor</a:t>
            </a:r>
          </a:p>
          <a:p>
            <a:pPr lvl="2"/>
            <a:r>
              <a:rPr lang="en-US" dirty="0" smtClean="0"/>
              <a:t>Though you can avoid this even with purely NMOS logic (see HW7)</a:t>
            </a:r>
          </a:p>
          <a:p>
            <a:pPr lvl="1"/>
            <a:r>
              <a:rPr lang="en-US" dirty="0" smtClean="0"/>
              <a:t>Greatly reduced static power dissipation vs. our simple NMOS only logic</a:t>
            </a:r>
          </a:p>
          <a:p>
            <a:pPr lvl="2"/>
            <a:r>
              <a:rPr lang="en-US" dirty="0" smtClean="0"/>
              <a:t>In reality, MOSFETs are never truly off, and static leakage power consumes &gt;50% of chip power</a:t>
            </a:r>
          </a:p>
          <a:p>
            <a:pPr lvl="1"/>
            <a:r>
              <a:rPr lang="en-US" dirty="0" smtClean="0"/>
              <a:t>Dynamic power is still hugely significant</a:t>
            </a:r>
          </a:p>
          <a:p>
            <a:pPr lvl="1"/>
            <a:r>
              <a:rPr lang="en-US" dirty="0" smtClean="0"/>
              <a:t>Uses twice the number of transistors as our simple purely NMOS logic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1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</a:t>
            </a:r>
            <a:r>
              <a:rPr lang="en-US" dirty="0" smtClean="0"/>
              <a:t>in Digital Circuits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532564" cy="552132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Processor can do more work per second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high</a:t>
                </a:r>
              </a:p>
              <a:p>
                <a:pPr lvl="1"/>
                <a:r>
                  <a:rPr lang="en-US" dirty="0" smtClean="0"/>
                  <a:t>Increasing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:r>
                  <a:rPr lang="en-US" dirty="0" smtClean="0"/>
                  <a:t>lowering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give </a:t>
                </a:r>
                <a:r>
                  <a:rPr lang="en-US" dirty="0"/>
                  <a:t>faster rise and fall times, </a:t>
                </a:r>
                <a:r>
                  <a:rPr lang="en-US" dirty="0" smtClean="0"/>
                  <a:t>letting us increase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endParaRPr lang="en-US" b="0" i="0" dirty="0" smtClean="0">
                  <a:latin typeface="+mj-lt"/>
                </a:endParaRPr>
              </a:p>
              <a:p>
                <a:pPr lvl="1"/>
                <a:r>
                  <a:rPr lang="en-US" b="0" i="0" dirty="0" smtClean="0">
                    <a:latin typeface="+mj-lt"/>
                  </a:rPr>
                  <a:t>Dynamic power (and heat) in CMOS scales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err="1" smtClean="0"/>
                  <a:t>Subthreshold</a:t>
                </a:r>
                <a:r>
                  <a:rPr lang="en-US" dirty="0" smtClean="0"/>
                  <a:t> </a:t>
                </a:r>
                <a:r>
                  <a:rPr lang="en-US" dirty="0"/>
                  <a:t>l</a:t>
                </a:r>
                <a:r>
                  <a:rPr lang="en-US" dirty="0" smtClean="0"/>
                  <a:t>eakage power (and heat) gets larger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 gets smaller and as heat increases</a:t>
                </a:r>
              </a:p>
              <a:p>
                <a:r>
                  <a:rPr lang="en-US" dirty="0" smtClean="0"/>
                  <a:t>Smarter hardware takes more transistors</a:t>
                </a:r>
              </a:p>
              <a:p>
                <a:pPr lvl="1"/>
                <a:r>
                  <a:rPr lang="en-US" dirty="0" smtClean="0"/>
                  <a:t>More area means fewer chips per wafer</a:t>
                </a:r>
              </a:p>
              <a:p>
                <a:pPr lvl="1"/>
                <a:r>
                  <a:rPr lang="en-US" dirty="0" smtClean="0"/>
                  <a:t>More transistors means more power consumption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532564" cy="5521325"/>
              </a:xfrm>
              <a:blipFill rotWithShape="1">
                <a:blip r:embed="rId2"/>
                <a:stretch>
                  <a:fillRect l="-1571" t="-2318" b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8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Corner Cases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4544458" cy="552132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What happens if: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=0.99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=1.01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Real MOSFET model is more complicated</a:t>
                </a:r>
              </a:p>
              <a:p>
                <a:pPr lvl="1"/>
                <a:r>
                  <a:rPr lang="en-US" dirty="0" smtClean="0"/>
                  <a:t>Switch can be semi-on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/>
                  <a:t> saturates for large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/>
                  <a:t> [not really a resistor]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4544458" cy="5521325"/>
              </a:xfrm>
              <a:blipFill rotWithShape="1">
                <a:blip r:embed="rId2"/>
                <a:stretch>
                  <a:fillRect l="-2953" t="-2318" r="-2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158" y="1115516"/>
            <a:ext cx="32766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92158" y="5012675"/>
                <a:ext cx="2751003" cy="1006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158" y="5012675"/>
                <a:ext cx="2751003" cy="10062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9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MOSFET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397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have time this week, we’ll discuss a more realistic model of the MOSFET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Useful for understanding invalid input voltages in logic </a:t>
            </a:r>
            <a:r>
              <a:rPr lang="en-US" dirty="0"/>
              <a:t>c</a:t>
            </a:r>
            <a:r>
              <a:rPr lang="en-US" dirty="0" smtClean="0"/>
              <a:t>ircuits</a:t>
            </a:r>
          </a:p>
          <a:p>
            <a:r>
              <a:rPr lang="en-US" dirty="0" smtClean="0"/>
              <a:t>More importantly, tells us how we can utilize MOSFETs in analog circuits	</a:t>
            </a:r>
          </a:p>
          <a:p>
            <a:pPr lvl="1"/>
            <a:r>
              <a:rPr lang="en-US" dirty="0" smtClean="0"/>
              <a:t>Op-amps are built from transistors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3" y="1994055"/>
            <a:ext cx="8390653" cy="189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1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accent2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40471</TotalTime>
  <Words>2148</Words>
  <Application>Microsoft Office PowerPoint</Application>
  <PresentationFormat>On-screen Show (4:3)</PresentationFormat>
  <Paragraphs>430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Custom Design</vt:lpstr>
      <vt:lpstr>Equation</vt:lpstr>
      <vt:lpstr>EE40 Lecture 17 Josh Hug</vt:lpstr>
      <vt:lpstr>Logistics</vt:lpstr>
      <vt:lpstr>Project 2</vt:lpstr>
      <vt:lpstr>Project 2</vt:lpstr>
      <vt:lpstr>CMOS/NMOS Design Correction</vt:lpstr>
      <vt:lpstr>CMOS</vt:lpstr>
      <vt:lpstr>Tradeoffs in Digital Circuits</vt:lpstr>
      <vt:lpstr>Model Corner Cases</vt:lpstr>
      <vt:lpstr>Real MOSFET Model</vt:lpstr>
      <vt:lpstr>Nonlinear Elements</vt:lpstr>
      <vt:lpstr>PowerPoint Presentation</vt:lpstr>
      <vt:lpstr>PowerPoint Presentation</vt:lpstr>
      <vt:lpstr>PowerPoint Presentation</vt:lpstr>
      <vt:lpstr>PowerPoint Presentation</vt:lpstr>
      <vt:lpstr>Solving diode circuits</vt:lpstr>
      <vt:lpstr>Load Line Analysis Method</vt:lpstr>
      <vt:lpstr>Load Line Example: Power Conversion Circuits</vt:lpstr>
      <vt:lpstr>Simple Model of a Diode</vt:lpstr>
      <vt:lpstr>Simpler Diode Model</vt:lpstr>
      <vt:lpstr>Voltage Source Model</vt:lpstr>
      <vt:lpstr>How to Analyze Diode Circuits with Method of Assumed States</vt:lpstr>
      <vt:lpstr>Bigger Examples on Board</vt:lpstr>
      <vt:lpstr>That’s all for today</vt:lpstr>
      <vt:lpstr>Extra Slides</vt:lpstr>
      <vt:lpstr>Diode Logic: AND Gate</vt:lpstr>
      <vt:lpstr>Diode Logic: OR Gate</vt:lpstr>
      <vt:lpstr>Diode Logic: Incompatibility and Decay</vt:lpstr>
      <vt:lpstr>Switch Model</vt:lpstr>
      <vt:lpstr>VSR Model</vt:lpstr>
      <vt:lpstr>Design Problems</vt:lpstr>
      <vt:lpstr>Example Design Problem</vt:lpstr>
      <vt:lpstr>Example: Diodes in Lab </vt:lpstr>
      <vt:lpstr>Peak Detection</vt:lpstr>
      <vt:lpstr>PowerPoint Presentation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40</dc:title>
  <dc:creator>chrisc</dc:creator>
  <cp:lastModifiedBy>Trube</cp:lastModifiedBy>
  <cp:revision>1671</cp:revision>
  <cp:lastPrinted>2000-01-18T23:43:12Z</cp:lastPrinted>
  <dcterms:created xsi:type="dcterms:W3CDTF">1999-07-07T15:21:45Z</dcterms:created>
  <dcterms:modified xsi:type="dcterms:W3CDTF">2010-08-04T22:21:36Z</dcterms:modified>
</cp:coreProperties>
</file>