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89"/>
  </p:notesMasterIdLst>
  <p:handoutMasterIdLst>
    <p:handoutMasterId r:id="rId90"/>
  </p:handoutMasterIdLst>
  <p:sldIdLst>
    <p:sldId id="849" r:id="rId3"/>
    <p:sldId id="985" r:id="rId4"/>
    <p:sldId id="995" r:id="rId5"/>
    <p:sldId id="956" r:id="rId6"/>
    <p:sldId id="924" r:id="rId7"/>
    <p:sldId id="954" r:id="rId8"/>
    <p:sldId id="955" r:id="rId9"/>
    <p:sldId id="957" r:id="rId10"/>
    <p:sldId id="960" r:id="rId11"/>
    <p:sldId id="939" r:id="rId12"/>
    <p:sldId id="853" r:id="rId13"/>
    <p:sldId id="871" r:id="rId14"/>
    <p:sldId id="855" r:id="rId15"/>
    <p:sldId id="856" r:id="rId16"/>
    <p:sldId id="925" r:id="rId17"/>
    <p:sldId id="889" r:id="rId18"/>
    <p:sldId id="875" r:id="rId19"/>
    <p:sldId id="890" r:id="rId20"/>
    <p:sldId id="891" r:id="rId21"/>
    <p:sldId id="931" r:id="rId22"/>
    <p:sldId id="877" r:id="rId23"/>
    <p:sldId id="934" r:id="rId24"/>
    <p:sldId id="879" r:id="rId25"/>
    <p:sldId id="881" r:id="rId26"/>
    <p:sldId id="882" r:id="rId27"/>
    <p:sldId id="935" r:id="rId28"/>
    <p:sldId id="885" r:id="rId29"/>
    <p:sldId id="886" r:id="rId30"/>
    <p:sldId id="887" r:id="rId31"/>
    <p:sldId id="898" r:id="rId32"/>
    <p:sldId id="899" r:id="rId33"/>
    <p:sldId id="987" r:id="rId34"/>
    <p:sldId id="989" r:id="rId35"/>
    <p:sldId id="990" r:id="rId36"/>
    <p:sldId id="900" r:id="rId37"/>
    <p:sldId id="996" r:id="rId38"/>
    <p:sldId id="940" r:id="rId39"/>
    <p:sldId id="941" r:id="rId40"/>
    <p:sldId id="903" r:id="rId41"/>
    <p:sldId id="942" r:id="rId42"/>
    <p:sldId id="999" r:id="rId43"/>
    <p:sldId id="943" r:id="rId44"/>
    <p:sldId id="946" r:id="rId45"/>
    <p:sldId id="948" r:id="rId46"/>
    <p:sldId id="949" r:id="rId47"/>
    <p:sldId id="947" r:id="rId48"/>
    <p:sldId id="997" r:id="rId49"/>
    <p:sldId id="944" r:id="rId50"/>
    <p:sldId id="945" r:id="rId51"/>
    <p:sldId id="907" r:id="rId52"/>
    <p:sldId id="908" r:id="rId53"/>
    <p:sldId id="951" r:id="rId54"/>
    <p:sldId id="962" r:id="rId55"/>
    <p:sldId id="963" r:id="rId56"/>
    <p:sldId id="964" r:id="rId57"/>
    <p:sldId id="965" r:id="rId58"/>
    <p:sldId id="966" r:id="rId59"/>
    <p:sldId id="967" r:id="rId60"/>
    <p:sldId id="911" r:id="rId61"/>
    <p:sldId id="968" r:id="rId62"/>
    <p:sldId id="970" r:id="rId63"/>
    <p:sldId id="971" r:id="rId64"/>
    <p:sldId id="972" r:id="rId65"/>
    <p:sldId id="975" r:id="rId66"/>
    <p:sldId id="976" r:id="rId67"/>
    <p:sldId id="991" r:id="rId68"/>
    <p:sldId id="993" r:id="rId69"/>
    <p:sldId id="994" r:id="rId70"/>
    <p:sldId id="977" r:id="rId71"/>
    <p:sldId id="913" r:id="rId72"/>
    <p:sldId id="915" r:id="rId73"/>
    <p:sldId id="978" r:id="rId74"/>
    <p:sldId id="979" r:id="rId75"/>
    <p:sldId id="916" r:id="rId76"/>
    <p:sldId id="980" r:id="rId77"/>
    <p:sldId id="917" r:id="rId78"/>
    <p:sldId id="919" r:id="rId79"/>
    <p:sldId id="982" r:id="rId80"/>
    <p:sldId id="983" r:id="rId81"/>
    <p:sldId id="998" r:id="rId82"/>
    <p:sldId id="984" r:id="rId83"/>
    <p:sldId id="922" r:id="rId84"/>
    <p:sldId id="923" r:id="rId85"/>
    <p:sldId id="870" r:id="rId86"/>
    <p:sldId id="926" r:id="rId87"/>
    <p:sldId id="927" r:id="rId8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2E600"/>
    <a:srgbClr val="008000"/>
    <a:srgbClr val="CC00CC"/>
    <a:srgbClr val="3333CC"/>
    <a:srgbClr val="FFFF66"/>
    <a:srgbClr val="CC0099"/>
    <a:srgbClr val="00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18" autoAdjust="0"/>
    <p:restoredTop sz="89405" autoAdjust="0"/>
  </p:normalViewPr>
  <p:slideViewPr>
    <p:cSldViewPr snapToGrid="0">
      <p:cViewPr varScale="1">
        <p:scale>
          <a:sx n="64" d="100"/>
          <a:sy n="64" d="100"/>
        </p:scale>
        <p:origin x="-708" y="-96"/>
      </p:cViewPr>
      <p:guideLst>
        <p:guide orient="horz" pos="2160"/>
        <p:guide pos="2899"/>
      </p:guideLst>
    </p:cSldViewPr>
  </p:slideViewPr>
  <p:outlineViewPr>
    <p:cViewPr>
      <p:scale>
        <a:sx n="33" d="100"/>
        <a:sy n="33" d="100"/>
      </p:scale>
      <p:origin x="0" y="390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88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slide" Target="slides/slide82.xml"/><Relationship Id="rId89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handoutMaster" Target="handoutMasters/handoutMaster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86.xml"/><Relationship Id="rId1" Type="http://schemas.openxmlformats.org/officeDocument/2006/relationships/slide" Target="slides/slide8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04" tIns="47152" rIns="94304" bIns="47152" numCol="1" anchor="t" anchorCtr="0" compatLnSpc="1">
            <a:prstTxWarp prst="textNoShape">
              <a:avLst/>
            </a:prstTxWarp>
          </a:bodyPr>
          <a:lstStyle>
            <a:lvl1pPr defTabSz="9445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04" tIns="47152" rIns="94304" bIns="47152" numCol="1" anchor="t" anchorCtr="0" compatLnSpc="1">
            <a:prstTxWarp prst="textNoShape">
              <a:avLst/>
            </a:prstTxWarp>
          </a:bodyPr>
          <a:lstStyle>
            <a:lvl1pPr algn="r" defTabSz="9445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7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04" tIns="47152" rIns="94304" bIns="47152" numCol="1" anchor="b" anchorCtr="0" compatLnSpc="1">
            <a:prstTxWarp prst="textNoShape">
              <a:avLst/>
            </a:prstTxWarp>
          </a:bodyPr>
          <a:lstStyle>
            <a:lvl1pPr defTabSz="9445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7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04" tIns="47152" rIns="94304" bIns="47152" numCol="1" anchor="b" anchorCtr="0" compatLnSpc="1">
            <a:prstTxWarp prst="textNoShape">
              <a:avLst/>
            </a:prstTxWarp>
          </a:bodyPr>
          <a:lstStyle>
            <a:lvl1pPr algn="r" defTabSz="944563">
              <a:defRPr sz="1200" smtClean="0"/>
            </a:lvl1pPr>
          </a:lstStyle>
          <a:p>
            <a:pPr>
              <a:defRPr/>
            </a:pPr>
            <a:fld id="{868D43E4-A231-4F3F-8141-303E1FB56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63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04" tIns="47152" rIns="94304" bIns="47152" numCol="1" anchor="t" anchorCtr="0" compatLnSpc="1">
            <a:prstTxWarp prst="textNoShape">
              <a:avLst/>
            </a:prstTxWarp>
          </a:bodyPr>
          <a:lstStyle>
            <a:lvl1pPr defTabSz="9445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04" tIns="47152" rIns="94304" bIns="47152" numCol="1" anchor="t" anchorCtr="0" compatLnSpc="1">
            <a:prstTxWarp prst="textNoShape">
              <a:avLst/>
            </a:prstTxWarp>
          </a:bodyPr>
          <a:lstStyle>
            <a:lvl1pPr algn="r" defTabSz="9445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04" tIns="47152" rIns="94304" bIns="471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435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04" tIns="47152" rIns="94304" bIns="47152" numCol="1" anchor="b" anchorCtr="0" compatLnSpc="1">
            <a:prstTxWarp prst="textNoShape">
              <a:avLst/>
            </a:prstTxWarp>
          </a:bodyPr>
          <a:lstStyle>
            <a:lvl1pPr defTabSz="944563">
              <a:defRPr sz="1200" smtClean="0"/>
            </a:lvl1pPr>
          </a:lstStyle>
          <a:p>
            <a:pPr>
              <a:defRPr/>
            </a:pPr>
            <a:r>
              <a:rPr lang="en-US"/>
              <a:t>EE40, Fall 2004     Prof. White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04" tIns="47152" rIns="94304" bIns="47152" numCol="1" anchor="b" anchorCtr="0" compatLnSpc="1">
            <a:prstTxWarp prst="textNoShape">
              <a:avLst/>
            </a:prstTxWarp>
          </a:bodyPr>
          <a:lstStyle>
            <a:lvl1pPr algn="r" defTabSz="944563">
              <a:defRPr sz="1200" smtClean="0"/>
            </a:lvl1pPr>
          </a:lstStyle>
          <a:p>
            <a:pPr>
              <a:defRPr/>
            </a:pPr>
            <a:fld id="{4FED3358-886A-4E7C-A4B5-987982997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4115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Robot good</a:t>
            </a:r>
            <a:r>
              <a:rPr lang="en-US" baseline="0" dirty="0" smtClean="0"/>
              <a:t> job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EE40, Fall 2004     Prof. White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ED3358-886A-4E7C-A4B5-98798299742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EE40, Fall 2004     Prof. White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ED3358-886A-4E7C-A4B5-98798299742F}" type="slidenum">
              <a:rPr lang="en-US" smtClean="0"/>
              <a:pPr>
                <a:defRPr/>
              </a:pPr>
              <a:t>78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EE40, Fall 2004     Prof. White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ED3358-886A-4E7C-A4B5-98798299742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EE40, Fall 2004     Prof. White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ED3358-886A-4E7C-A4B5-98798299742F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EE40, Fall 2004     Prof. White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ED3358-886A-4E7C-A4B5-98798299742F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EE40, Fall 2004     Prof. White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ED3358-886A-4E7C-A4B5-98798299742F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EE40, Fall 2004     Prof. White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ED3358-886A-4E7C-A4B5-98798299742F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EE40, Fall 2004     Prof. White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ED3358-886A-4E7C-A4B5-98798299742F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EE40, Fall 2004     Prof. White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ED3358-886A-4E7C-A4B5-98798299742F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EE40, Fall 2004     Prof. White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ED3358-886A-4E7C-A4B5-98798299742F}" type="slidenum">
              <a:rPr lang="en-US" smtClean="0"/>
              <a:pPr>
                <a:defRPr/>
              </a:pPr>
              <a:t>77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07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07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14400"/>
            <a:ext cx="4038600" cy="5521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521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14400"/>
            <a:ext cx="8229600" cy="25288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95688"/>
            <a:ext cx="8229600" cy="2530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E2A7E-2AF1-47C8-B5EE-F1A789FF5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0D3B0-E26C-4B47-8153-D0B246266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B9CF1-0370-46AF-8759-0505420F3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1C6C6-F049-4476-B973-298BAD19A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1E0EC-129A-4ABB-A8B4-4145BD54BF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66218-9A72-4682-853F-F0E931F98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155ED-B6B2-4630-8687-3CFA8607E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BD5BA-6314-4B4D-87AD-6BA85673F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6B4F5-514A-4418-97DD-AB7513AC7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698FA-DDAF-46BA-81C4-AB70AB60F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9373A-921B-4B2F-AEC6-CD4DF11BA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52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52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533400" y="838200"/>
            <a:ext cx="81280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8680450" y="6551613"/>
            <a:ext cx="46355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0E5EC2D3-8BD5-4E31-9677-C207DA4DE46B}" type="slidenum">
              <a:rPr lang="en-US" sz="140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400" dirty="0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028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229600" cy="552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3" name="Text Box 19"/>
          <p:cNvSpPr txBox="1">
            <a:spLocks noChangeArrowheads="1"/>
          </p:cNvSpPr>
          <p:nvPr userDrawn="1"/>
        </p:nvSpPr>
        <p:spPr bwMode="auto">
          <a:xfrm>
            <a:off x="430213" y="6605588"/>
            <a:ext cx="13335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EE40 Summer 2010</a:t>
            </a:r>
          </a:p>
        </p:txBody>
      </p:sp>
      <p:sp>
        <p:nvSpPr>
          <p:cNvPr id="1044" name="Text Box 20"/>
          <p:cNvSpPr txBox="1">
            <a:spLocks noChangeArrowheads="1"/>
          </p:cNvSpPr>
          <p:nvPr userDrawn="1"/>
        </p:nvSpPr>
        <p:spPr bwMode="auto">
          <a:xfrm>
            <a:off x="8112125" y="6592888"/>
            <a:ext cx="4191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Hug</a:t>
            </a:r>
          </a:p>
        </p:txBody>
      </p:sp>
      <p:sp>
        <p:nvSpPr>
          <p:cNvPr id="1046" name="Rectangle 2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19850"/>
            <a:ext cx="49958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198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B8241EA-9945-466D-8B39-DA0F5B381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2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sevierdirect.com/companions/9781558607354/casestudies/02~Chapter_2/Example_2_20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gif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4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4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7.pn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png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20800"/>
            <a:ext cx="7772400" cy="2279650"/>
          </a:xfrm>
        </p:spPr>
        <p:txBody>
          <a:bodyPr/>
          <a:lstStyle/>
          <a:p>
            <a:r>
              <a:rPr lang="en-US" dirty="0" smtClean="0"/>
              <a:t>EE40</a:t>
            </a:r>
            <a:br>
              <a:rPr lang="en-US" dirty="0" smtClean="0"/>
            </a:br>
            <a:r>
              <a:rPr lang="en-US" dirty="0" smtClean="0"/>
              <a:t>Lecture 2</a:t>
            </a:r>
            <a:br>
              <a:rPr lang="en-US" dirty="0" smtClean="0"/>
            </a:br>
            <a:r>
              <a:rPr lang="en-US" dirty="0" smtClean="0"/>
              <a:t>Josh Hug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6/23/2010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 2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Setting Up and Solving Resistive Circuit Models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Schematics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circuit elements can be approximated as simple ideal two terminal devices or </a:t>
            </a:r>
            <a:r>
              <a:rPr lang="en-US" b="1" dirty="0" smtClean="0"/>
              <a:t>ideal basic circuit elements</a:t>
            </a:r>
          </a:p>
          <a:p>
            <a:r>
              <a:rPr lang="en-US" dirty="0" smtClean="0"/>
              <a:t>These elements can be combined into </a:t>
            </a:r>
            <a:r>
              <a:rPr lang="en-US" b="1" dirty="0" smtClean="0"/>
              <a:t>circuit schematics</a:t>
            </a:r>
          </a:p>
          <a:p>
            <a:r>
              <a:rPr lang="en-US" dirty="0" smtClean="0"/>
              <a:t>Circuit schematics can be converted into algebraic equations</a:t>
            </a:r>
          </a:p>
          <a:p>
            <a:r>
              <a:rPr lang="en-US" dirty="0" smtClean="0"/>
              <a:t>These algebraic equations can be solved, giving voltage and current through any element of the circuit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We’ll enumerate the types of ideal basic circuit elements</a:t>
            </a:r>
          </a:p>
          <a:p>
            <a:r>
              <a:rPr lang="en-US" dirty="0" smtClean="0"/>
              <a:t>We’ll more carefully define a circuit schematic</a:t>
            </a:r>
          </a:p>
          <a:p>
            <a:r>
              <a:rPr lang="en-US" dirty="0" smtClean="0"/>
              <a:t>We’ll discuss some basic techniques for analyzing circuit schematics</a:t>
            </a:r>
          </a:p>
          <a:p>
            <a:pPr lvl="1"/>
            <a:r>
              <a:rPr lang="en-US" dirty="0" err="1" smtClean="0"/>
              <a:t>Kirchoff’s</a:t>
            </a:r>
            <a:r>
              <a:rPr lang="en-US" dirty="0" smtClean="0"/>
              <a:t> voltage and current laws</a:t>
            </a:r>
          </a:p>
          <a:p>
            <a:pPr lvl="1"/>
            <a:r>
              <a:rPr lang="en-US" dirty="0" smtClean="0"/>
              <a:t>Current and voltage divider</a:t>
            </a:r>
          </a:p>
          <a:p>
            <a:pPr lvl="1"/>
            <a:r>
              <a:rPr lang="en-US" dirty="0" smtClean="0"/>
              <a:t>Node voltage method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Circuit Elements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7620000" cy="5410200"/>
          </a:xfrm>
        </p:spPr>
        <p:txBody>
          <a:bodyPr/>
          <a:lstStyle/>
          <a:p>
            <a:r>
              <a:rPr lang="en-US" sz="2800" dirty="0"/>
              <a:t>There are 5 ideal basic circuit </a:t>
            </a:r>
            <a:r>
              <a:rPr lang="en-US" sz="2800" dirty="0" smtClean="0"/>
              <a:t>elements (in our course):</a:t>
            </a:r>
            <a:endParaRPr lang="en-US" sz="2800" dirty="0"/>
          </a:p>
          <a:p>
            <a:pPr lvl="1"/>
            <a:r>
              <a:rPr lang="en-US" sz="2400" dirty="0"/>
              <a:t>voltage source</a:t>
            </a:r>
          </a:p>
          <a:p>
            <a:pPr lvl="1"/>
            <a:r>
              <a:rPr lang="en-US" sz="2400" dirty="0"/>
              <a:t>current source</a:t>
            </a:r>
          </a:p>
          <a:p>
            <a:pPr lvl="1"/>
            <a:r>
              <a:rPr lang="en-US" sz="2400" dirty="0"/>
              <a:t>resistor</a:t>
            </a:r>
          </a:p>
          <a:p>
            <a:pPr lvl="1"/>
            <a:r>
              <a:rPr lang="en-US" sz="2400" dirty="0"/>
              <a:t>inductor</a:t>
            </a:r>
          </a:p>
          <a:p>
            <a:pPr lvl="1"/>
            <a:r>
              <a:rPr lang="en-US" sz="2400" dirty="0"/>
              <a:t>capacitor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Many practical systems can be modeled with just sources and resistors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The basic analytical techniques for solving circuits with inductors and capacitors are the same as those for resistive circuits</a:t>
            </a:r>
          </a:p>
        </p:txBody>
      </p:sp>
      <p:sp>
        <p:nvSpPr>
          <p:cNvPr id="137220" name="AutoShape 4"/>
          <p:cNvSpPr>
            <a:spLocks/>
          </p:cNvSpPr>
          <p:nvPr/>
        </p:nvSpPr>
        <p:spPr bwMode="auto">
          <a:xfrm>
            <a:off x="3962400" y="2061400"/>
            <a:ext cx="381000" cy="533400"/>
          </a:xfrm>
          <a:prstGeom prst="rightBrace">
            <a:avLst>
              <a:gd name="adj1" fmla="val 1166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4403725" y="1969325"/>
            <a:ext cx="3384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>
                <a:latin typeface="Arial" charset="0"/>
              </a:rPr>
              <a:t>active elements</a:t>
            </a:r>
            <a:r>
              <a:rPr lang="en-US" sz="2000">
                <a:latin typeface="Arial" charset="0"/>
              </a:rPr>
              <a:t>, capable of</a:t>
            </a:r>
          </a:p>
          <a:p>
            <a:r>
              <a:rPr lang="en-US" sz="2000">
                <a:latin typeface="Arial" charset="0"/>
              </a:rPr>
              <a:t>generating electric energy</a:t>
            </a:r>
          </a:p>
        </p:txBody>
      </p:sp>
      <p:sp>
        <p:nvSpPr>
          <p:cNvPr id="137222" name="AutoShape 6"/>
          <p:cNvSpPr>
            <a:spLocks/>
          </p:cNvSpPr>
          <p:nvPr/>
        </p:nvSpPr>
        <p:spPr bwMode="auto">
          <a:xfrm>
            <a:off x="3978275" y="2915475"/>
            <a:ext cx="381000" cy="974725"/>
          </a:xfrm>
          <a:prstGeom prst="rightBrace">
            <a:avLst>
              <a:gd name="adj1" fmla="val 2131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3" name="Text Box 7"/>
          <p:cNvSpPr txBox="1">
            <a:spLocks noChangeArrowheads="1"/>
          </p:cNvSpPr>
          <p:nvPr/>
        </p:nvSpPr>
        <p:spPr bwMode="auto">
          <a:xfrm>
            <a:off x="4419600" y="3036125"/>
            <a:ext cx="3795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>
                <a:latin typeface="Arial" charset="0"/>
              </a:rPr>
              <a:t>passive elements</a:t>
            </a:r>
            <a:r>
              <a:rPr lang="en-US" sz="2000">
                <a:latin typeface="Arial" charset="0"/>
              </a:rPr>
              <a:t>, incapable of</a:t>
            </a:r>
          </a:p>
          <a:p>
            <a:r>
              <a:rPr lang="en-US" sz="2000">
                <a:latin typeface="Arial" charset="0"/>
              </a:rPr>
              <a:t>generating electric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Electrical Sources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382000" cy="5211763"/>
          </a:xfrm>
        </p:spPr>
        <p:txBody>
          <a:bodyPr/>
          <a:lstStyle/>
          <a:p>
            <a:r>
              <a:rPr lang="en-US" sz="2800"/>
              <a:t>An </a:t>
            </a:r>
            <a:r>
              <a:rPr lang="en-US" sz="2800" b="1" i="1"/>
              <a:t>electrical source</a:t>
            </a:r>
            <a:r>
              <a:rPr lang="en-US" sz="2800"/>
              <a:t> is a device that is capable of converting non-electric energy to electric energy and </a:t>
            </a:r>
            <a:r>
              <a:rPr lang="en-US" sz="2800" i="1"/>
              <a:t>vice versa</a:t>
            </a:r>
            <a:r>
              <a:rPr lang="en-US" sz="2800"/>
              <a:t>.</a:t>
            </a:r>
          </a:p>
          <a:p>
            <a:pPr lvl="1">
              <a:spcBef>
                <a:spcPct val="40000"/>
              </a:spcBef>
              <a:buFontTx/>
              <a:buNone/>
            </a:pPr>
            <a:r>
              <a:rPr lang="en-US" sz="2400" u="sng"/>
              <a:t>Examples</a:t>
            </a:r>
            <a:r>
              <a:rPr lang="en-US" sz="2400"/>
              <a:t>:</a:t>
            </a:r>
          </a:p>
          <a:p>
            <a:pPr lvl="1"/>
            <a:r>
              <a:rPr lang="en-US" sz="2400"/>
              <a:t>battery:  chemical          electric</a:t>
            </a:r>
          </a:p>
          <a:p>
            <a:pPr lvl="1"/>
            <a:r>
              <a:rPr lang="en-US" sz="2400"/>
              <a:t>dynamo (generator/motor):  mechanical          electric</a:t>
            </a:r>
          </a:p>
          <a:p>
            <a:pPr>
              <a:spcBef>
                <a:spcPct val="75000"/>
              </a:spcBef>
              <a:buFont typeface="Wingdings" pitchFamily="2" charset="2"/>
              <a:buChar char="à"/>
            </a:pPr>
            <a:r>
              <a:rPr lang="en-US" sz="2600">
                <a:sym typeface="Wingdings" pitchFamily="2" charset="2"/>
              </a:rPr>
              <a:t>Electrical sources can either deliver or absorb power</a:t>
            </a:r>
            <a:endParaRPr lang="en-US" sz="2600"/>
          </a:p>
        </p:txBody>
      </p:sp>
      <p:sp>
        <p:nvSpPr>
          <p:cNvPr id="138244" name="AutoShape 4"/>
          <p:cNvSpPr>
            <a:spLocks noChangeArrowheads="1"/>
          </p:cNvSpPr>
          <p:nvPr/>
        </p:nvSpPr>
        <p:spPr bwMode="auto">
          <a:xfrm>
            <a:off x="3810000" y="2895600"/>
            <a:ext cx="609600" cy="228600"/>
          </a:xfrm>
          <a:prstGeom prst="leftRightArrow">
            <a:avLst>
              <a:gd name="adj1" fmla="val 50000"/>
              <a:gd name="adj2" fmla="val 53333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245" name="AutoShape 5"/>
          <p:cNvSpPr>
            <a:spLocks noChangeArrowheads="1"/>
          </p:cNvSpPr>
          <p:nvPr/>
        </p:nvSpPr>
        <p:spPr bwMode="auto">
          <a:xfrm>
            <a:off x="6705600" y="3352800"/>
            <a:ext cx="609600" cy="228600"/>
          </a:xfrm>
          <a:prstGeom prst="leftRightArrow">
            <a:avLst>
              <a:gd name="adj1" fmla="val 50000"/>
              <a:gd name="adj2" fmla="val 53333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Three</a:t>
            </a:r>
            <a:endParaRPr lang="en-US" dirty="0"/>
          </a:p>
        </p:txBody>
      </p:sp>
      <p:sp>
        <p:nvSpPr>
          <p:cNvPr id="4" name="Oval 25"/>
          <p:cNvSpPr>
            <a:spLocks noChangeArrowheads="1"/>
          </p:cNvSpPr>
          <p:nvPr/>
        </p:nvSpPr>
        <p:spPr bwMode="auto">
          <a:xfrm>
            <a:off x="1600200" y="5257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26"/>
          <p:cNvSpPr>
            <a:spLocks noChangeShapeType="1"/>
          </p:cNvSpPr>
          <p:nvPr/>
        </p:nvSpPr>
        <p:spPr bwMode="auto">
          <a:xfrm flipV="1">
            <a:off x="1828800" y="4876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27"/>
          <p:cNvSpPr>
            <a:spLocks noChangeShapeType="1"/>
          </p:cNvSpPr>
          <p:nvPr/>
        </p:nvSpPr>
        <p:spPr bwMode="auto">
          <a:xfrm flipV="1">
            <a:off x="1828800" y="5715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1676400" y="5257800"/>
            <a:ext cx="35718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5000"/>
              </a:lnSpc>
            </a:pPr>
            <a:r>
              <a:rPr lang="en-US" sz="2000" b="1"/>
              <a:t>+</a:t>
            </a: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1676400" y="5318125"/>
            <a:ext cx="35718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5000"/>
              </a:lnSpc>
            </a:pPr>
            <a:r>
              <a:rPr lang="en-US" sz="2000" b="1" dirty="0"/>
              <a:t>_</a:t>
            </a:r>
          </a:p>
        </p:txBody>
      </p:sp>
      <p:sp>
        <p:nvSpPr>
          <p:cNvPr id="9" name="Text Box 30"/>
          <p:cNvSpPr txBox="1">
            <a:spLocks noChangeArrowheads="1"/>
          </p:cNvSpPr>
          <p:nvPr/>
        </p:nvSpPr>
        <p:spPr bwMode="auto">
          <a:xfrm>
            <a:off x="1201738" y="5257800"/>
            <a:ext cx="398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v</a:t>
            </a:r>
            <a:r>
              <a:rPr lang="en-US" b="1" i="1" baseline="-25000"/>
              <a:t>s</a:t>
            </a:r>
          </a:p>
        </p:txBody>
      </p:sp>
      <p:sp>
        <p:nvSpPr>
          <p:cNvPr id="23" name="Oval 10"/>
          <p:cNvSpPr>
            <a:spLocks noChangeArrowheads="1"/>
          </p:cNvSpPr>
          <p:nvPr/>
        </p:nvSpPr>
        <p:spPr bwMode="auto">
          <a:xfrm>
            <a:off x="4343400" y="515513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 flipV="1">
            <a:off x="4572000" y="477413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V="1">
            <a:off x="4572000" y="561233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3962400" y="5155130"/>
            <a:ext cx="347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/>
              <a:t>i</a:t>
            </a:r>
            <a:r>
              <a:rPr lang="en-US" b="1" i="1" baseline="-25000" dirty="0"/>
              <a:t>s</a:t>
            </a:r>
          </a:p>
        </p:txBody>
      </p:sp>
      <p:sp>
        <p:nvSpPr>
          <p:cNvPr id="28" name="Line 31"/>
          <p:cNvSpPr>
            <a:spLocks noChangeShapeType="1"/>
          </p:cNvSpPr>
          <p:nvPr/>
        </p:nvSpPr>
        <p:spPr bwMode="auto">
          <a:xfrm>
            <a:off x="4572000" y="523133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9" name="Group 37"/>
          <p:cNvGrpSpPr>
            <a:grpSpLocks/>
          </p:cNvGrpSpPr>
          <p:nvPr/>
        </p:nvGrpSpPr>
        <p:grpSpPr bwMode="auto">
          <a:xfrm>
            <a:off x="6213909" y="5419825"/>
            <a:ext cx="2286000" cy="457200"/>
            <a:chOff x="1392" y="2304"/>
            <a:chExt cx="1440" cy="288"/>
          </a:xfrm>
        </p:grpSpPr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1392" y="2448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 flipV="1">
              <a:off x="1824" y="2304"/>
              <a:ext cx="4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1872" y="2304"/>
              <a:ext cx="96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2064" y="2304"/>
              <a:ext cx="96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>
              <a:off x="2256" y="2304"/>
              <a:ext cx="96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 flipH="1">
              <a:off x="1968" y="2304"/>
              <a:ext cx="96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 flipH="1">
              <a:off x="2160" y="2304"/>
              <a:ext cx="96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 flipH="1">
              <a:off x="2352" y="2448"/>
              <a:ext cx="4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>
              <a:off x="2400" y="2448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7121959" y="496262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R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641033" y="1752600"/>
            <a:ext cx="2360989" cy="2478024"/>
            <a:chOff x="311849" y="655548"/>
            <a:chExt cx="3519487" cy="3693948"/>
          </a:xfrm>
        </p:grpSpPr>
        <p:sp>
          <p:nvSpPr>
            <p:cNvPr id="40" name="Line 18"/>
            <p:cNvSpPr>
              <a:spLocks noChangeShapeType="1"/>
            </p:cNvSpPr>
            <p:nvPr/>
          </p:nvSpPr>
          <p:spPr bwMode="auto">
            <a:xfrm>
              <a:off x="1912049" y="1149096"/>
              <a:ext cx="0" cy="3200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lg" len="sm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19"/>
            <p:cNvSpPr>
              <a:spLocks noChangeShapeType="1"/>
            </p:cNvSpPr>
            <p:nvPr/>
          </p:nvSpPr>
          <p:spPr bwMode="auto">
            <a:xfrm rot="5400000">
              <a:off x="1912049" y="1225296"/>
              <a:ext cx="0" cy="3200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lg" len="sm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Text Box 20"/>
            <p:cNvSpPr txBox="1">
              <a:spLocks noChangeArrowheads="1"/>
            </p:cNvSpPr>
            <p:nvPr/>
          </p:nvSpPr>
          <p:spPr bwMode="auto">
            <a:xfrm>
              <a:off x="1868859" y="655548"/>
              <a:ext cx="268289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1" dirty="0" err="1"/>
                <a:t>i</a:t>
              </a:r>
              <a:endParaRPr lang="en-US" sz="2400" b="1" i="1" dirty="0"/>
            </a:p>
          </p:txBody>
        </p:sp>
        <p:sp>
          <p:nvSpPr>
            <p:cNvPr id="43" name="Text Box 22"/>
            <p:cNvSpPr txBox="1">
              <a:spLocks noChangeArrowheads="1"/>
            </p:cNvSpPr>
            <p:nvPr/>
          </p:nvSpPr>
          <p:spPr bwMode="auto">
            <a:xfrm>
              <a:off x="3512249" y="2596896"/>
              <a:ext cx="31908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1"/>
                <a:t>v</a:t>
              </a:r>
            </a:p>
          </p:txBody>
        </p:sp>
        <p:sp>
          <p:nvSpPr>
            <p:cNvPr id="46" name="Line 28"/>
            <p:cNvSpPr>
              <a:spLocks noChangeShapeType="1"/>
            </p:cNvSpPr>
            <p:nvPr/>
          </p:nvSpPr>
          <p:spPr bwMode="auto">
            <a:xfrm>
              <a:off x="2640711" y="1304671"/>
              <a:ext cx="0" cy="288448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6167839" y="1977835"/>
            <a:ext cx="2524549" cy="2350325"/>
            <a:chOff x="4392613" y="2270443"/>
            <a:chExt cx="3519487" cy="3276600"/>
          </a:xfrm>
        </p:grpSpPr>
        <p:sp>
          <p:nvSpPr>
            <p:cNvPr id="49" name="Line 16"/>
            <p:cNvSpPr>
              <a:spLocks noChangeShapeType="1"/>
            </p:cNvSpPr>
            <p:nvPr/>
          </p:nvSpPr>
          <p:spPr bwMode="auto">
            <a:xfrm>
              <a:off x="5992813" y="2270443"/>
              <a:ext cx="0" cy="3200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lg" len="sm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17"/>
            <p:cNvSpPr>
              <a:spLocks noChangeShapeType="1"/>
            </p:cNvSpPr>
            <p:nvPr/>
          </p:nvSpPr>
          <p:spPr bwMode="auto">
            <a:xfrm rot="5400000">
              <a:off x="5992813" y="2346643"/>
              <a:ext cx="0" cy="3200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lg" len="sm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Text Box 18"/>
            <p:cNvSpPr txBox="1">
              <a:spLocks noChangeArrowheads="1"/>
            </p:cNvSpPr>
            <p:nvPr/>
          </p:nvSpPr>
          <p:spPr bwMode="auto">
            <a:xfrm>
              <a:off x="6044565" y="5089843"/>
              <a:ext cx="2682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1" dirty="0" err="1"/>
                <a:t>i</a:t>
              </a:r>
              <a:endParaRPr lang="en-US" sz="2400" b="1" i="1" dirty="0"/>
            </a:p>
          </p:txBody>
        </p:sp>
        <p:sp>
          <p:nvSpPr>
            <p:cNvPr id="52" name="Text Box 19"/>
            <p:cNvSpPr txBox="1">
              <a:spLocks noChangeArrowheads="1"/>
            </p:cNvSpPr>
            <p:nvPr/>
          </p:nvSpPr>
          <p:spPr bwMode="auto">
            <a:xfrm>
              <a:off x="7593013" y="3718243"/>
              <a:ext cx="31908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1"/>
                <a:t>v</a:t>
              </a:r>
            </a:p>
          </p:txBody>
        </p:sp>
        <p:sp>
          <p:nvSpPr>
            <p:cNvPr id="53" name="Line 21"/>
            <p:cNvSpPr>
              <a:spLocks noChangeShapeType="1"/>
            </p:cNvSpPr>
            <p:nvPr/>
          </p:nvSpPr>
          <p:spPr bwMode="auto">
            <a:xfrm flipV="1">
              <a:off x="4494213" y="3116580"/>
              <a:ext cx="3098800" cy="157480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3243072" y="5903893"/>
            <a:ext cx="3718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Constant current, unknown voltage</a:t>
            </a:r>
            <a:endParaRPr lang="en-US" dirty="0"/>
          </a:p>
        </p:txBody>
      </p:sp>
      <p:grpSp>
        <p:nvGrpSpPr>
          <p:cNvPr id="56" name="Group 55"/>
          <p:cNvGrpSpPr/>
          <p:nvPr/>
        </p:nvGrpSpPr>
        <p:grpSpPr>
          <a:xfrm>
            <a:off x="3406351" y="2057083"/>
            <a:ext cx="2524549" cy="2350325"/>
            <a:chOff x="4392613" y="2270443"/>
            <a:chExt cx="3519487" cy="3276600"/>
          </a:xfrm>
        </p:grpSpPr>
        <p:sp>
          <p:nvSpPr>
            <p:cNvPr id="57" name="Line 16"/>
            <p:cNvSpPr>
              <a:spLocks noChangeShapeType="1"/>
            </p:cNvSpPr>
            <p:nvPr/>
          </p:nvSpPr>
          <p:spPr bwMode="auto">
            <a:xfrm>
              <a:off x="5992813" y="2270443"/>
              <a:ext cx="0" cy="3200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lg" len="sm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17"/>
            <p:cNvSpPr>
              <a:spLocks noChangeShapeType="1"/>
            </p:cNvSpPr>
            <p:nvPr/>
          </p:nvSpPr>
          <p:spPr bwMode="auto">
            <a:xfrm rot="5400000">
              <a:off x="5992813" y="2346643"/>
              <a:ext cx="0" cy="3200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lg" len="sm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Text Box 18"/>
            <p:cNvSpPr txBox="1">
              <a:spLocks noChangeArrowheads="1"/>
            </p:cNvSpPr>
            <p:nvPr/>
          </p:nvSpPr>
          <p:spPr bwMode="auto">
            <a:xfrm>
              <a:off x="6044565" y="5089843"/>
              <a:ext cx="2682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1" dirty="0" err="1"/>
                <a:t>i</a:t>
              </a:r>
              <a:endParaRPr lang="en-US" sz="2400" b="1" i="1" dirty="0"/>
            </a:p>
          </p:txBody>
        </p:sp>
        <p:sp>
          <p:nvSpPr>
            <p:cNvPr id="60" name="Text Box 19"/>
            <p:cNvSpPr txBox="1">
              <a:spLocks noChangeArrowheads="1"/>
            </p:cNvSpPr>
            <p:nvPr/>
          </p:nvSpPr>
          <p:spPr bwMode="auto">
            <a:xfrm>
              <a:off x="7593013" y="3718243"/>
              <a:ext cx="31908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1"/>
                <a:t>v</a:t>
              </a:r>
            </a:p>
          </p:txBody>
        </p:sp>
      </p:grpSp>
      <p:cxnSp>
        <p:nvCxnSpPr>
          <p:cNvPr id="63" name="Straight Connector 62"/>
          <p:cNvCxnSpPr/>
          <p:nvPr/>
        </p:nvCxnSpPr>
        <p:spPr bwMode="auto">
          <a:xfrm>
            <a:off x="3474720" y="2731008"/>
            <a:ext cx="219456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Schematics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circuit schematic is a diagram showing a set of interconnected circuit elements, e.g.</a:t>
            </a:r>
          </a:p>
          <a:p>
            <a:pPr lvl="1"/>
            <a:r>
              <a:rPr lang="en-US" dirty="0" smtClean="0"/>
              <a:t>Voltage sources</a:t>
            </a:r>
          </a:p>
          <a:p>
            <a:pPr lvl="1"/>
            <a:r>
              <a:rPr lang="en-US" dirty="0" smtClean="0"/>
              <a:t>Current sources</a:t>
            </a:r>
          </a:p>
          <a:p>
            <a:pPr lvl="1"/>
            <a:r>
              <a:rPr lang="en-US" dirty="0" smtClean="0"/>
              <a:t>Resistors</a:t>
            </a:r>
          </a:p>
          <a:p>
            <a:r>
              <a:rPr lang="en-US" dirty="0" smtClean="0"/>
              <a:t>Each element in the circuit being modeled is represented by a symbol</a:t>
            </a:r>
          </a:p>
          <a:p>
            <a:r>
              <a:rPr lang="en-US" dirty="0" smtClean="0"/>
              <a:t>Lines connect the symbols, which you can think of as representing zero resistance wires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Terminology: Nodes and Branches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" y="990600"/>
            <a:ext cx="8229600" cy="35814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i="1" dirty="0"/>
              <a:t>Node</a:t>
            </a:r>
            <a:r>
              <a:rPr lang="en-US" sz="2800" b="1" dirty="0"/>
              <a:t>:</a:t>
            </a:r>
            <a:r>
              <a:rPr lang="en-US" sz="2800" dirty="0"/>
              <a:t>  A point where two or more circuit elements 	   are connected </a:t>
            </a:r>
            <a:r>
              <a:rPr lang="en-US" sz="2800" dirty="0">
                <a:solidFill>
                  <a:srgbClr val="FF0000"/>
                </a:solidFill>
              </a:rPr>
              <a:t>– entire wire</a:t>
            </a:r>
          </a:p>
          <a:p>
            <a:pPr>
              <a:buFontTx/>
              <a:buNone/>
            </a:pPr>
            <a:endParaRPr lang="en-US" sz="2800" b="1" i="1" dirty="0"/>
          </a:p>
          <a:p>
            <a:pPr>
              <a:buFontTx/>
              <a:buNone/>
            </a:pPr>
            <a:endParaRPr lang="en-US" sz="2800" b="1" i="1" dirty="0"/>
          </a:p>
          <a:p>
            <a:pPr>
              <a:buFontTx/>
              <a:buNone/>
            </a:pPr>
            <a:endParaRPr lang="en-US" sz="2800" b="1" i="1" dirty="0"/>
          </a:p>
        </p:txBody>
      </p:sp>
      <p:graphicFrame>
        <p:nvGraphicFramePr>
          <p:cNvPr id="176134" name="Object 6"/>
          <p:cNvGraphicFramePr>
            <a:graphicFrameLocks noChangeAspect="1"/>
          </p:cNvGraphicFramePr>
          <p:nvPr/>
        </p:nvGraphicFramePr>
        <p:xfrm>
          <a:off x="1349975" y="2157413"/>
          <a:ext cx="4038600" cy="142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Micrografx Windows Draw 4.0 Drawing" r:id="rId3" imgW="4780952" imgH="1685714" progId="">
                  <p:embed/>
                </p:oleObj>
              </mc:Choice>
              <mc:Fallback>
                <p:oleObj name="Micrografx Windows Draw 4.0 Drawing" r:id="rId3" imgW="4780952" imgH="1685714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9975" y="2157413"/>
                        <a:ext cx="4038600" cy="1423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4168" y="4460558"/>
            <a:ext cx="551497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Oval 13"/>
          <p:cNvSpPr/>
          <p:nvPr/>
        </p:nvSpPr>
        <p:spPr bwMode="auto">
          <a:xfrm>
            <a:off x="2614895" y="5715000"/>
            <a:ext cx="1158240" cy="42672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8412" y="3262964"/>
            <a:ext cx="30223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Can also think of as the “vertices” of our schematic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Terminology: Nodes and Branches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" y="990600"/>
            <a:ext cx="8229600" cy="35814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i="1" dirty="0" smtClean="0"/>
              <a:t>Branch</a:t>
            </a:r>
            <a:r>
              <a:rPr lang="en-US" sz="2800" b="1" dirty="0"/>
              <a:t>:</a:t>
            </a:r>
            <a:r>
              <a:rPr lang="en-US" sz="2800" dirty="0"/>
              <a:t>  A path that connects </a:t>
            </a:r>
            <a:r>
              <a:rPr lang="en-US" sz="2800" dirty="0" smtClean="0"/>
              <a:t>exactly two nodes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1790294" y="2098299"/>
            <a:ext cx="1501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Branch</a:t>
            </a:r>
            <a:endParaRPr lang="en-US" dirty="0">
              <a:latin typeface="+mj-lt"/>
            </a:endParaRPr>
          </a:p>
        </p:txBody>
      </p:sp>
      <p:sp>
        <p:nvSpPr>
          <p:cNvPr id="16" name="Right Brace 15"/>
          <p:cNvSpPr/>
          <p:nvPr/>
        </p:nvSpPr>
        <p:spPr bwMode="auto">
          <a:xfrm rot="5400000">
            <a:off x="3923900" y="3830841"/>
            <a:ext cx="591954" cy="403459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29835" y="6023798"/>
            <a:ext cx="3360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Not a branch</a:t>
            </a:r>
            <a:endParaRPr lang="en-US" dirty="0">
              <a:latin typeface="+mj-lt"/>
            </a:endParaRP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6900" y="2770171"/>
            <a:ext cx="54102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ight Brace 13"/>
          <p:cNvSpPr/>
          <p:nvPr/>
        </p:nvSpPr>
        <p:spPr bwMode="auto">
          <a:xfrm rot="16200000">
            <a:off x="2829828" y="1694039"/>
            <a:ext cx="591954" cy="1939491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865" y="3567162"/>
            <a:ext cx="54102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Terminology: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i="1" dirty="0" smtClean="0"/>
              <a:t>loop</a:t>
            </a:r>
            <a:r>
              <a:rPr lang="en-US" dirty="0" smtClean="0"/>
              <a:t> is formed by tracing a closed path in a circuit through selected basic circuit elements without passing through any intermediate node more than once</a:t>
            </a:r>
          </a:p>
          <a:p>
            <a:r>
              <a:rPr lang="en-US" dirty="0" smtClean="0"/>
              <a:t>Example: (# nodes, # branches, # loops)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50544" y="4302492"/>
            <a:ext cx="25410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+mj-lt"/>
              </a:rPr>
              <a:t>6 nodes</a:t>
            </a:r>
          </a:p>
          <a:p>
            <a:r>
              <a:rPr lang="en-US" sz="3200" dirty="0" smtClean="0">
                <a:latin typeface="+mj-lt"/>
              </a:rPr>
              <a:t>7 branches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+mj-lt"/>
              </a:rPr>
              <a:t>3 loops</a:t>
            </a:r>
            <a:endParaRPr lang="en-US" sz="3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779647" y="428475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712721" y="4283151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4859154" y="4283152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" name="Oval 8"/>
          <p:cNvSpPr>
            <a:spLocks noChangeArrowheads="1"/>
          </p:cNvSpPr>
          <p:nvPr/>
        </p:nvSpPr>
        <p:spPr bwMode="auto">
          <a:xfrm>
            <a:off x="2722346" y="5871219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" name="Oval 8"/>
          <p:cNvSpPr>
            <a:spLocks noChangeArrowheads="1"/>
          </p:cNvSpPr>
          <p:nvPr/>
        </p:nvSpPr>
        <p:spPr bwMode="auto">
          <a:xfrm>
            <a:off x="4856347" y="586590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" name="Oval 8"/>
          <p:cNvSpPr>
            <a:spLocks noChangeArrowheads="1"/>
          </p:cNvSpPr>
          <p:nvPr/>
        </p:nvSpPr>
        <p:spPr bwMode="auto">
          <a:xfrm>
            <a:off x="779647" y="586590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200150" y="4543422"/>
            <a:ext cx="1143000" cy="11430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3381375" y="4538663"/>
            <a:ext cx="1143000" cy="11430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942975" y="4500563"/>
            <a:ext cx="3829050" cy="124777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31" grpId="0" animBg="1"/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Logistical Changes and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455152" cy="5521325"/>
          </a:xfrm>
        </p:spPr>
        <p:txBody>
          <a:bodyPr/>
          <a:lstStyle/>
          <a:p>
            <a:r>
              <a:rPr lang="en-US" sz="2800" dirty="0" smtClean="0"/>
              <a:t>Friday Lunch is now Monday lunch (starting next Monday)</a:t>
            </a:r>
          </a:p>
          <a:p>
            <a:pPr lvl="1"/>
            <a:r>
              <a:rPr lang="en-US" sz="2400" dirty="0" smtClean="0"/>
              <a:t>Email me by Saturday evening if you’d like to come: JHUG </a:t>
            </a:r>
            <a:r>
              <a:rPr lang="en-US" sz="2400" dirty="0" err="1" smtClean="0"/>
              <a:t>aat</a:t>
            </a:r>
            <a:r>
              <a:rPr lang="en-US" sz="2400" dirty="0" smtClean="0"/>
              <a:t> eecs.berkeley.edu</a:t>
            </a:r>
          </a:p>
          <a:p>
            <a:r>
              <a:rPr lang="en-US" sz="2800" dirty="0" smtClean="0"/>
              <a:t>My office hours will be Wednesday and Friday, 11:00-12:00, room TBA</a:t>
            </a:r>
          </a:p>
          <a:p>
            <a:endParaRPr lang="en-US" sz="2800" dirty="0" smtClean="0"/>
          </a:p>
          <a:p>
            <a:r>
              <a:rPr lang="en-US" sz="2800" dirty="0" smtClean="0"/>
              <a:t>Google calendar with important dates now online</a:t>
            </a:r>
            <a:endParaRPr lang="en-US" sz="2800" b="1" dirty="0" smtClean="0"/>
          </a:p>
          <a:p>
            <a:r>
              <a:rPr lang="en-US" sz="2800" dirty="0" smtClean="0"/>
              <a:t>Did anybody not get my email sent out Monday (that said no discussion yesterday)?</a:t>
            </a:r>
          </a:p>
          <a:p>
            <a:r>
              <a:rPr lang="en-US" sz="2800" dirty="0" smtClean="0"/>
              <a:t>Will curate the reading a little more carefully next time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Kirchhoff’s Laws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u="sng" dirty="0"/>
              <a:t>Kirchhoff’s Current Law (KCL)</a:t>
            </a:r>
            <a:r>
              <a:rPr lang="en-US" sz="2800" b="1" dirty="0"/>
              <a:t>:</a:t>
            </a:r>
          </a:p>
          <a:p>
            <a:pPr lvl="1"/>
            <a:r>
              <a:rPr lang="en-US" dirty="0"/>
              <a:t>The algebraic sum of all the currents at any node in a circuit equals zero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“What goes in, must come out”</a:t>
            </a:r>
          </a:p>
          <a:p>
            <a:pPr lvl="1"/>
            <a:r>
              <a:rPr lang="en-US" dirty="0" smtClean="0"/>
              <a:t>Basically, law of charge conservation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 rot="-1673064">
            <a:off x="2514600" y="5543550"/>
            <a:ext cx="1905000" cy="152400"/>
            <a:chOff x="1392" y="1824"/>
            <a:chExt cx="1200" cy="96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632" y="1824"/>
              <a:ext cx="720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1392" y="1872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2352" y="1872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4343400" y="5086350"/>
            <a:ext cx="1905000" cy="152400"/>
            <a:chOff x="2640" y="1296"/>
            <a:chExt cx="1200" cy="96"/>
          </a:xfrm>
        </p:grpSpPr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880" y="1296"/>
              <a:ext cx="720" cy="9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2640" y="134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3600" y="134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2"/>
          <p:cNvGrpSpPr>
            <a:grpSpLocks/>
          </p:cNvGrpSpPr>
          <p:nvPr/>
        </p:nvGrpSpPr>
        <p:grpSpPr bwMode="auto">
          <a:xfrm rot="3551287">
            <a:off x="3848100" y="5886450"/>
            <a:ext cx="1905000" cy="152400"/>
            <a:chOff x="1104" y="1536"/>
            <a:chExt cx="1200" cy="96"/>
          </a:xfrm>
        </p:grpSpPr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1344" y="1536"/>
              <a:ext cx="720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1104" y="158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2064" y="158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16"/>
          <p:cNvGrpSpPr>
            <a:grpSpLocks/>
          </p:cNvGrpSpPr>
          <p:nvPr/>
        </p:nvGrpSpPr>
        <p:grpSpPr bwMode="auto">
          <a:xfrm rot="5400000">
            <a:off x="3390900" y="4210050"/>
            <a:ext cx="1905000" cy="152400"/>
            <a:chOff x="816" y="1056"/>
            <a:chExt cx="1200" cy="96"/>
          </a:xfrm>
        </p:grpSpPr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1056" y="1056"/>
              <a:ext cx="720" cy="96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816" y="110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1776" y="110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Oval 20"/>
          <p:cNvSpPr>
            <a:spLocks noChangeArrowheads="1"/>
          </p:cNvSpPr>
          <p:nvPr/>
        </p:nvSpPr>
        <p:spPr bwMode="auto">
          <a:xfrm>
            <a:off x="4267200" y="508635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 flipV="1">
            <a:off x="3048000" y="5238750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2514600" y="4914900"/>
            <a:ext cx="11721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50 </a:t>
            </a:r>
            <a:r>
              <a:rPr lang="en-US" dirty="0" err="1"/>
              <a:t>mA</a:t>
            </a:r>
            <a:endParaRPr lang="en-US" dirty="0"/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581400" y="5924550"/>
            <a:ext cx="11721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20 </a:t>
            </a:r>
            <a:r>
              <a:rPr lang="en-US" dirty="0" err="1"/>
              <a:t>mA</a:t>
            </a:r>
            <a:endParaRPr lang="en-US" baseline="-25000" dirty="0"/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5105400" y="4400550"/>
            <a:ext cx="11929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40 </a:t>
            </a:r>
            <a:r>
              <a:rPr lang="en-US" dirty="0" err="1" smtClean="0"/>
              <a:t>mA</a:t>
            </a:r>
            <a:endParaRPr lang="en-US" baseline="-25000" dirty="0"/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3048000" y="4019550"/>
            <a:ext cx="11721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10 </a:t>
            </a:r>
            <a:r>
              <a:rPr lang="en-US" dirty="0" err="1"/>
              <a:t>mA</a:t>
            </a:r>
            <a:endParaRPr lang="en-US" baseline="-25000" dirty="0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4114800" y="394335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 flipV="1">
            <a:off x="4876800" y="493395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4419600" y="5772150"/>
            <a:ext cx="381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920566"/>
            <a:ext cx="8382000" cy="1815882"/>
          </a:xfrm>
          <a:noFill/>
          <a:ln/>
        </p:spPr>
        <p:txBody>
          <a:bodyPr anchor="ctr">
            <a:spAutoFit/>
          </a:bodyPr>
          <a:lstStyle/>
          <a:p>
            <a:r>
              <a:rPr lang="en-US" sz="2800" dirty="0"/>
              <a:t>Use </a:t>
            </a:r>
            <a:r>
              <a:rPr lang="en-US" sz="2800" b="1" dirty="0"/>
              <a:t>reference directions</a:t>
            </a:r>
            <a:r>
              <a:rPr lang="en-US" sz="2800" dirty="0"/>
              <a:t> to determine whether </a:t>
            </a:r>
            <a:r>
              <a:rPr lang="en-US" sz="2800" dirty="0" smtClean="0"/>
              <a:t>reference currents are said to be </a:t>
            </a:r>
            <a:r>
              <a:rPr lang="en-US" sz="2800" dirty="0"/>
              <a:t>“entering” or “leaving” the node </a:t>
            </a:r>
            <a:r>
              <a:rPr lang="en-US" sz="2800" dirty="0">
                <a:solidFill>
                  <a:srgbClr val="FF0000"/>
                </a:solidFill>
              </a:rPr>
              <a:t>– with no concern about actual current directions</a:t>
            </a:r>
            <a:r>
              <a:rPr lang="en-US" sz="2800" dirty="0"/>
              <a:t> </a:t>
            </a:r>
          </a:p>
        </p:txBody>
      </p:sp>
      <p:sp>
        <p:nvSpPr>
          <p:cNvPr id="2017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Kirchhoff’s Current Law (KCL)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 rot="-1673064">
            <a:off x="1752600" y="3781425"/>
            <a:ext cx="1905000" cy="152400"/>
            <a:chOff x="1392" y="1824"/>
            <a:chExt cx="1200" cy="96"/>
          </a:xfrm>
        </p:grpSpPr>
        <p:sp>
          <p:nvSpPr>
            <p:cNvPr id="201736" name="Rectangle 8"/>
            <p:cNvSpPr>
              <a:spLocks noChangeArrowheads="1"/>
            </p:cNvSpPr>
            <p:nvPr/>
          </p:nvSpPr>
          <p:spPr bwMode="auto">
            <a:xfrm>
              <a:off x="1632" y="1824"/>
              <a:ext cx="720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37" name="Line 9"/>
            <p:cNvSpPr>
              <a:spLocks noChangeShapeType="1"/>
            </p:cNvSpPr>
            <p:nvPr/>
          </p:nvSpPr>
          <p:spPr bwMode="auto">
            <a:xfrm>
              <a:off x="1392" y="1872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738" name="Line 10"/>
            <p:cNvSpPr>
              <a:spLocks noChangeShapeType="1"/>
            </p:cNvSpPr>
            <p:nvPr/>
          </p:nvSpPr>
          <p:spPr bwMode="auto">
            <a:xfrm>
              <a:off x="2352" y="1872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581400" y="3324225"/>
            <a:ext cx="1905000" cy="152400"/>
            <a:chOff x="2640" y="1296"/>
            <a:chExt cx="1200" cy="96"/>
          </a:xfrm>
        </p:grpSpPr>
        <p:sp>
          <p:nvSpPr>
            <p:cNvPr id="201735" name="Rectangle 7"/>
            <p:cNvSpPr>
              <a:spLocks noChangeArrowheads="1"/>
            </p:cNvSpPr>
            <p:nvPr/>
          </p:nvSpPr>
          <p:spPr bwMode="auto">
            <a:xfrm>
              <a:off x="2880" y="1296"/>
              <a:ext cx="720" cy="9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39" name="Line 11"/>
            <p:cNvSpPr>
              <a:spLocks noChangeShapeType="1"/>
            </p:cNvSpPr>
            <p:nvPr/>
          </p:nvSpPr>
          <p:spPr bwMode="auto">
            <a:xfrm>
              <a:off x="2640" y="134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740" name="Line 12"/>
            <p:cNvSpPr>
              <a:spLocks noChangeShapeType="1"/>
            </p:cNvSpPr>
            <p:nvPr/>
          </p:nvSpPr>
          <p:spPr bwMode="auto">
            <a:xfrm>
              <a:off x="3600" y="134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 rot="3551287">
            <a:off x="3086100" y="4124325"/>
            <a:ext cx="1905000" cy="152400"/>
            <a:chOff x="1104" y="1536"/>
            <a:chExt cx="1200" cy="96"/>
          </a:xfrm>
        </p:grpSpPr>
        <p:sp>
          <p:nvSpPr>
            <p:cNvPr id="201733" name="Rectangle 5"/>
            <p:cNvSpPr>
              <a:spLocks noChangeArrowheads="1"/>
            </p:cNvSpPr>
            <p:nvPr/>
          </p:nvSpPr>
          <p:spPr bwMode="auto">
            <a:xfrm>
              <a:off x="1344" y="1536"/>
              <a:ext cx="720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41" name="Line 13"/>
            <p:cNvSpPr>
              <a:spLocks noChangeShapeType="1"/>
            </p:cNvSpPr>
            <p:nvPr/>
          </p:nvSpPr>
          <p:spPr bwMode="auto">
            <a:xfrm>
              <a:off x="1104" y="158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742" name="Line 14"/>
            <p:cNvSpPr>
              <a:spLocks noChangeShapeType="1"/>
            </p:cNvSpPr>
            <p:nvPr/>
          </p:nvSpPr>
          <p:spPr bwMode="auto">
            <a:xfrm>
              <a:off x="2064" y="158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 rot="5400000">
            <a:off x="2628900" y="2447925"/>
            <a:ext cx="1905000" cy="152400"/>
            <a:chOff x="816" y="1056"/>
            <a:chExt cx="1200" cy="96"/>
          </a:xfrm>
        </p:grpSpPr>
        <p:sp>
          <p:nvSpPr>
            <p:cNvPr id="201734" name="Rectangle 6"/>
            <p:cNvSpPr>
              <a:spLocks noChangeArrowheads="1"/>
            </p:cNvSpPr>
            <p:nvPr/>
          </p:nvSpPr>
          <p:spPr bwMode="auto">
            <a:xfrm>
              <a:off x="1056" y="1056"/>
              <a:ext cx="720" cy="96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43" name="Line 15"/>
            <p:cNvSpPr>
              <a:spLocks noChangeShapeType="1"/>
            </p:cNvSpPr>
            <p:nvPr/>
          </p:nvSpPr>
          <p:spPr bwMode="auto">
            <a:xfrm>
              <a:off x="816" y="110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744" name="Line 16"/>
            <p:cNvSpPr>
              <a:spLocks noChangeShapeType="1"/>
            </p:cNvSpPr>
            <p:nvPr/>
          </p:nvSpPr>
          <p:spPr bwMode="auto">
            <a:xfrm>
              <a:off x="1776" y="110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1749" name="Oval 21"/>
          <p:cNvSpPr>
            <a:spLocks noChangeArrowheads="1"/>
          </p:cNvSpPr>
          <p:nvPr/>
        </p:nvSpPr>
        <p:spPr bwMode="auto">
          <a:xfrm>
            <a:off x="3505200" y="3324225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50" name="Line 22"/>
          <p:cNvSpPr>
            <a:spLocks noChangeShapeType="1"/>
          </p:cNvSpPr>
          <p:nvPr/>
        </p:nvSpPr>
        <p:spPr bwMode="auto">
          <a:xfrm flipV="1">
            <a:off x="2286000" y="3476625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751" name="Text Box 23"/>
          <p:cNvSpPr txBox="1">
            <a:spLocks noChangeArrowheads="1"/>
          </p:cNvSpPr>
          <p:nvPr/>
        </p:nvSpPr>
        <p:spPr bwMode="auto">
          <a:xfrm>
            <a:off x="2297113" y="3171825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baseline="-25000"/>
              <a:t>1</a:t>
            </a:r>
          </a:p>
        </p:txBody>
      </p:sp>
      <p:sp>
        <p:nvSpPr>
          <p:cNvPr id="201752" name="Text Box 24"/>
          <p:cNvSpPr txBox="1">
            <a:spLocks noChangeArrowheads="1"/>
          </p:cNvSpPr>
          <p:nvPr/>
        </p:nvSpPr>
        <p:spPr bwMode="auto">
          <a:xfrm>
            <a:off x="3516313" y="4162425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baseline="-25000"/>
              <a:t>4</a:t>
            </a:r>
          </a:p>
        </p:txBody>
      </p:sp>
      <p:sp>
        <p:nvSpPr>
          <p:cNvPr id="201753" name="Text Box 25"/>
          <p:cNvSpPr txBox="1">
            <a:spLocks noChangeArrowheads="1"/>
          </p:cNvSpPr>
          <p:nvPr/>
        </p:nvSpPr>
        <p:spPr bwMode="auto">
          <a:xfrm>
            <a:off x="4343400" y="2638425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baseline="-25000"/>
              <a:t>3</a:t>
            </a:r>
          </a:p>
        </p:txBody>
      </p:sp>
      <p:sp>
        <p:nvSpPr>
          <p:cNvPr id="201754" name="Text Box 26"/>
          <p:cNvSpPr txBox="1">
            <a:spLocks noChangeArrowheads="1"/>
          </p:cNvSpPr>
          <p:nvPr/>
        </p:nvSpPr>
        <p:spPr bwMode="auto">
          <a:xfrm>
            <a:off x="2895600" y="2257425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baseline="-25000"/>
              <a:t>2</a:t>
            </a:r>
          </a:p>
        </p:txBody>
      </p:sp>
      <p:sp>
        <p:nvSpPr>
          <p:cNvPr id="201755" name="Line 27"/>
          <p:cNvSpPr>
            <a:spLocks noChangeShapeType="1"/>
          </p:cNvSpPr>
          <p:nvPr/>
        </p:nvSpPr>
        <p:spPr bwMode="auto">
          <a:xfrm>
            <a:off x="3352800" y="2181225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756" name="Line 28"/>
          <p:cNvSpPr>
            <a:spLocks noChangeShapeType="1"/>
          </p:cNvSpPr>
          <p:nvPr/>
        </p:nvSpPr>
        <p:spPr bwMode="auto">
          <a:xfrm flipV="1">
            <a:off x="4114800" y="317182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757" name="Line 29"/>
          <p:cNvSpPr>
            <a:spLocks noChangeShapeType="1"/>
          </p:cNvSpPr>
          <p:nvPr/>
        </p:nvSpPr>
        <p:spPr bwMode="auto">
          <a:xfrm>
            <a:off x="3657600" y="4010025"/>
            <a:ext cx="381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758" name="Text Box 30"/>
          <p:cNvSpPr txBox="1">
            <a:spLocks noChangeArrowheads="1"/>
          </p:cNvSpPr>
          <p:nvPr/>
        </p:nvSpPr>
        <p:spPr bwMode="auto">
          <a:xfrm>
            <a:off x="457200" y="744528"/>
            <a:ext cx="8001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charset="0"/>
              </a:rPr>
              <a:t>Often we’re considering unknown currents and only have reference directions:</a:t>
            </a:r>
            <a:r>
              <a:rPr lang="en-US" sz="2000" dirty="0" smtClean="0">
                <a:latin typeface="Arial" charset="0"/>
              </a:rPr>
              <a:t> </a:t>
            </a:r>
            <a:endParaRPr lang="en-US" sz="2000" dirty="0"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90360" y="2057400"/>
            <a:ext cx="1798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1</a:t>
            </a:r>
            <a:r>
              <a:rPr lang="en-US" dirty="0" smtClean="0"/>
              <a:t>+i</a:t>
            </a:r>
            <a:r>
              <a:rPr lang="en-US" baseline="-25000" dirty="0" smtClean="0"/>
              <a:t>2</a:t>
            </a:r>
            <a:r>
              <a:rPr lang="en-US" dirty="0" smtClean="0"/>
              <a:t>=i</a:t>
            </a:r>
            <a:r>
              <a:rPr lang="en-US" baseline="-25000" dirty="0" smtClean="0"/>
              <a:t>3</a:t>
            </a:r>
            <a:r>
              <a:rPr lang="en-US" dirty="0" smtClean="0"/>
              <a:t>+i</a:t>
            </a:r>
            <a:r>
              <a:rPr lang="en-US" baseline="-25000" dirty="0" smtClean="0"/>
              <a:t>4</a:t>
            </a:r>
            <a:endParaRPr lang="en-US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6690360" y="3095625"/>
            <a:ext cx="20440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1</a:t>
            </a:r>
            <a:r>
              <a:rPr lang="en-US" dirty="0" smtClean="0"/>
              <a:t>+i</a:t>
            </a:r>
            <a:r>
              <a:rPr lang="en-US" baseline="-25000" dirty="0" smtClean="0"/>
              <a:t>2</a:t>
            </a:r>
            <a:r>
              <a:rPr lang="en-US" dirty="0" smtClean="0"/>
              <a:t>-i</a:t>
            </a:r>
            <a:r>
              <a:rPr lang="en-US" baseline="-25000" dirty="0" smtClean="0"/>
              <a:t>3</a:t>
            </a:r>
            <a:r>
              <a:rPr lang="en-US" dirty="0" smtClean="0"/>
              <a:t>-i</a:t>
            </a:r>
            <a:r>
              <a:rPr lang="en-US" baseline="-25000" dirty="0" smtClean="0"/>
              <a:t>4</a:t>
            </a:r>
            <a:r>
              <a:rPr lang="en-US" dirty="0" smtClean="0"/>
              <a:t>=0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690360" y="4067175"/>
            <a:ext cx="2186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-i</a:t>
            </a:r>
            <a:r>
              <a:rPr lang="en-US" baseline="-25000" dirty="0" smtClean="0"/>
              <a:t>1</a:t>
            </a:r>
            <a:r>
              <a:rPr lang="en-US" dirty="0" smtClean="0"/>
              <a:t>-i</a:t>
            </a:r>
            <a:r>
              <a:rPr lang="en-US" baseline="-25000" dirty="0" smtClean="0"/>
              <a:t>2</a:t>
            </a:r>
            <a:r>
              <a:rPr lang="en-US" dirty="0" smtClean="0"/>
              <a:t>+i</a:t>
            </a:r>
            <a:r>
              <a:rPr lang="en-US" baseline="-25000" dirty="0" smtClean="0"/>
              <a:t>3</a:t>
            </a:r>
            <a:r>
              <a:rPr lang="en-US" dirty="0" smtClean="0"/>
              <a:t>+i</a:t>
            </a:r>
            <a:r>
              <a:rPr lang="en-US" baseline="-25000" dirty="0" smtClean="0"/>
              <a:t>4</a:t>
            </a:r>
            <a:r>
              <a:rPr lang="en-US" dirty="0" smtClean="0"/>
              <a:t>=0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677025" y="2562225"/>
            <a:ext cx="638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696075" y="3629025"/>
            <a:ext cx="638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KCL Example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-1673064">
            <a:off x="609600" y="3200400"/>
            <a:ext cx="1905000" cy="152400"/>
            <a:chOff x="1392" y="1824"/>
            <a:chExt cx="1200" cy="96"/>
          </a:xfrm>
        </p:grpSpPr>
        <p:sp>
          <p:nvSpPr>
            <p:cNvPr id="205829" name="Rectangle 5"/>
            <p:cNvSpPr>
              <a:spLocks noChangeArrowheads="1"/>
            </p:cNvSpPr>
            <p:nvPr/>
          </p:nvSpPr>
          <p:spPr bwMode="auto">
            <a:xfrm>
              <a:off x="1632" y="1824"/>
              <a:ext cx="720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30" name="Line 6"/>
            <p:cNvSpPr>
              <a:spLocks noChangeShapeType="1"/>
            </p:cNvSpPr>
            <p:nvPr/>
          </p:nvSpPr>
          <p:spPr bwMode="auto">
            <a:xfrm>
              <a:off x="1392" y="1872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31" name="Line 7"/>
            <p:cNvSpPr>
              <a:spLocks noChangeShapeType="1"/>
            </p:cNvSpPr>
            <p:nvPr/>
          </p:nvSpPr>
          <p:spPr bwMode="auto">
            <a:xfrm>
              <a:off x="2352" y="1872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438400" y="2743200"/>
            <a:ext cx="1905000" cy="152400"/>
            <a:chOff x="2640" y="1296"/>
            <a:chExt cx="1200" cy="96"/>
          </a:xfrm>
        </p:grpSpPr>
        <p:sp>
          <p:nvSpPr>
            <p:cNvPr id="205833" name="Rectangle 9"/>
            <p:cNvSpPr>
              <a:spLocks noChangeArrowheads="1"/>
            </p:cNvSpPr>
            <p:nvPr/>
          </p:nvSpPr>
          <p:spPr bwMode="auto">
            <a:xfrm>
              <a:off x="2880" y="1296"/>
              <a:ext cx="720" cy="9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34" name="Line 10"/>
            <p:cNvSpPr>
              <a:spLocks noChangeShapeType="1"/>
            </p:cNvSpPr>
            <p:nvPr/>
          </p:nvSpPr>
          <p:spPr bwMode="auto">
            <a:xfrm>
              <a:off x="2640" y="134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35" name="Line 11"/>
            <p:cNvSpPr>
              <a:spLocks noChangeShapeType="1"/>
            </p:cNvSpPr>
            <p:nvPr/>
          </p:nvSpPr>
          <p:spPr bwMode="auto">
            <a:xfrm>
              <a:off x="3600" y="134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 rot="3551287">
            <a:off x="1943100" y="3543300"/>
            <a:ext cx="1905000" cy="152400"/>
            <a:chOff x="1104" y="1536"/>
            <a:chExt cx="1200" cy="96"/>
          </a:xfrm>
        </p:grpSpPr>
        <p:sp>
          <p:nvSpPr>
            <p:cNvPr id="205837" name="Rectangle 13"/>
            <p:cNvSpPr>
              <a:spLocks noChangeArrowheads="1"/>
            </p:cNvSpPr>
            <p:nvPr/>
          </p:nvSpPr>
          <p:spPr bwMode="auto">
            <a:xfrm>
              <a:off x="1344" y="1536"/>
              <a:ext cx="720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38" name="Line 14"/>
            <p:cNvSpPr>
              <a:spLocks noChangeShapeType="1"/>
            </p:cNvSpPr>
            <p:nvPr/>
          </p:nvSpPr>
          <p:spPr bwMode="auto">
            <a:xfrm>
              <a:off x="1104" y="158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39" name="Line 15"/>
            <p:cNvSpPr>
              <a:spLocks noChangeShapeType="1"/>
            </p:cNvSpPr>
            <p:nvPr/>
          </p:nvSpPr>
          <p:spPr bwMode="auto">
            <a:xfrm>
              <a:off x="2064" y="158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 rot="5400000">
            <a:off x="1485900" y="1866900"/>
            <a:ext cx="1905000" cy="152400"/>
            <a:chOff x="816" y="1056"/>
            <a:chExt cx="1200" cy="96"/>
          </a:xfrm>
        </p:grpSpPr>
        <p:sp>
          <p:nvSpPr>
            <p:cNvPr id="205841" name="Rectangle 17"/>
            <p:cNvSpPr>
              <a:spLocks noChangeArrowheads="1"/>
            </p:cNvSpPr>
            <p:nvPr/>
          </p:nvSpPr>
          <p:spPr bwMode="auto">
            <a:xfrm>
              <a:off x="1056" y="1056"/>
              <a:ext cx="720" cy="96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42" name="Line 18"/>
            <p:cNvSpPr>
              <a:spLocks noChangeShapeType="1"/>
            </p:cNvSpPr>
            <p:nvPr/>
          </p:nvSpPr>
          <p:spPr bwMode="auto">
            <a:xfrm>
              <a:off x="816" y="110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43" name="Line 19"/>
            <p:cNvSpPr>
              <a:spLocks noChangeShapeType="1"/>
            </p:cNvSpPr>
            <p:nvPr/>
          </p:nvSpPr>
          <p:spPr bwMode="auto">
            <a:xfrm>
              <a:off x="1776" y="110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844" name="Oval 20"/>
          <p:cNvSpPr>
            <a:spLocks noChangeArrowheads="1"/>
          </p:cNvSpPr>
          <p:nvPr/>
        </p:nvSpPr>
        <p:spPr bwMode="auto">
          <a:xfrm>
            <a:off x="2362200" y="274320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45" name="Line 21"/>
          <p:cNvSpPr>
            <a:spLocks noChangeShapeType="1"/>
          </p:cNvSpPr>
          <p:nvPr/>
        </p:nvSpPr>
        <p:spPr bwMode="auto">
          <a:xfrm flipV="1">
            <a:off x="1143000" y="2895600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46" name="Text Box 22"/>
          <p:cNvSpPr txBox="1">
            <a:spLocks noChangeArrowheads="1"/>
          </p:cNvSpPr>
          <p:nvPr/>
        </p:nvSpPr>
        <p:spPr bwMode="auto">
          <a:xfrm>
            <a:off x="762000" y="2590800"/>
            <a:ext cx="86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 mA</a:t>
            </a:r>
          </a:p>
        </p:txBody>
      </p:sp>
      <p:sp>
        <p:nvSpPr>
          <p:cNvPr id="205847" name="Text Box 23"/>
          <p:cNvSpPr txBox="1">
            <a:spLocks noChangeArrowheads="1"/>
          </p:cNvSpPr>
          <p:nvPr/>
        </p:nvSpPr>
        <p:spPr bwMode="auto">
          <a:xfrm>
            <a:off x="1676400" y="3581400"/>
            <a:ext cx="1022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15 </a:t>
            </a:r>
            <a:r>
              <a:rPr lang="en-US" dirty="0" err="1"/>
              <a:t>mA</a:t>
            </a:r>
            <a:endParaRPr lang="en-US" baseline="-25000" dirty="0"/>
          </a:p>
        </p:txBody>
      </p:sp>
      <p:sp>
        <p:nvSpPr>
          <p:cNvPr id="205848" name="Text Box 24"/>
          <p:cNvSpPr txBox="1">
            <a:spLocks noChangeArrowheads="1"/>
          </p:cNvSpPr>
          <p:nvPr/>
        </p:nvSpPr>
        <p:spPr bwMode="auto">
          <a:xfrm>
            <a:off x="3200400" y="2057400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endParaRPr lang="en-US" b="1" baseline="-25000"/>
          </a:p>
        </p:txBody>
      </p:sp>
      <p:sp>
        <p:nvSpPr>
          <p:cNvPr id="205849" name="Text Box 25"/>
          <p:cNvSpPr txBox="1">
            <a:spLocks noChangeArrowheads="1"/>
          </p:cNvSpPr>
          <p:nvPr/>
        </p:nvSpPr>
        <p:spPr bwMode="auto">
          <a:xfrm>
            <a:off x="1143000" y="1676400"/>
            <a:ext cx="112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-10 mA</a:t>
            </a:r>
            <a:endParaRPr lang="en-US" baseline="-25000"/>
          </a:p>
        </p:txBody>
      </p:sp>
      <p:sp>
        <p:nvSpPr>
          <p:cNvPr id="205850" name="Line 26"/>
          <p:cNvSpPr>
            <a:spLocks noChangeShapeType="1"/>
          </p:cNvSpPr>
          <p:nvPr/>
        </p:nvSpPr>
        <p:spPr bwMode="auto">
          <a:xfrm>
            <a:off x="2209800" y="16002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51" name="Line 27"/>
          <p:cNvSpPr>
            <a:spLocks noChangeShapeType="1"/>
          </p:cNvSpPr>
          <p:nvPr/>
        </p:nvSpPr>
        <p:spPr bwMode="auto">
          <a:xfrm flipV="1">
            <a:off x="2971800" y="25908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52" name="Line 28"/>
          <p:cNvSpPr>
            <a:spLocks noChangeShapeType="1"/>
          </p:cNvSpPr>
          <p:nvPr/>
        </p:nvSpPr>
        <p:spPr bwMode="auto">
          <a:xfrm>
            <a:off x="2514600" y="3429000"/>
            <a:ext cx="381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166360" y="2453640"/>
            <a:ext cx="3185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5+(-10)=15+i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73040" y="3307080"/>
            <a:ext cx="4587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i=-20mA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Major Implication of KCL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sz="2800" dirty="0"/>
              <a:t>KCL tells us that </a:t>
            </a:r>
            <a:r>
              <a:rPr lang="en-US" sz="2800" b="1" dirty="0"/>
              <a:t>all of the elements </a:t>
            </a:r>
            <a:r>
              <a:rPr lang="en-US" sz="2800" b="1" dirty="0" smtClean="0"/>
              <a:t>along a single uninterrupted</a:t>
            </a:r>
            <a:r>
              <a:rPr lang="en-US" sz="2800" b="1" baseline="30000" dirty="0" smtClean="0"/>
              <a:t>*</a:t>
            </a:r>
            <a:r>
              <a:rPr lang="en-US" sz="2800" b="1" dirty="0" smtClean="0"/>
              <a:t> path carry the same current</a:t>
            </a:r>
            <a:endParaRPr lang="en-US" sz="2800" dirty="0"/>
          </a:p>
          <a:p>
            <a:r>
              <a:rPr lang="en-US" sz="2800" dirty="0"/>
              <a:t>We say these elements are connected </a:t>
            </a:r>
            <a:r>
              <a:rPr lang="en-US" sz="2800" b="1" i="1" dirty="0"/>
              <a:t>in series</a:t>
            </a:r>
            <a:r>
              <a:rPr lang="en-US" sz="2800" dirty="0"/>
              <a:t>.</a:t>
            </a:r>
          </a:p>
        </p:txBody>
      </p:sp>
      <p:graphicFrame>
        <p:nvGraphicFramePr>
          <p:cNvPr id="196612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057400" y="3148013"/>
          <a:ext cx="4953000" cy="111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Micrografx Windows Draw 4.0 Drawing" r:id="rId4" imgW="5095238" imgH="1150555" progId="">
                  <p:embed/>
                </p:oleObj>
              </mc:Choice>
              <mc:Fallback>
                <p:oleObj name="Micrografx Windows Draw 4.0 Drawing" r:id="rId4" imgW="5095238" imgH="1150555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148013"/>
                        <a:ext cx="4953000" cy="1119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6613" name="Text Box 5"/>
          <p:cNvSpPr txBox="1">
            <a:spLocks noChangeArrowheads="1"/>
          </p:cNvSpPr>
          <p:nvPr/>
        </p:nvSpPr>
        <p:spPr bwMode="auto">
          <a:xfrm>
            <a:off x="838200" y="4291584"/>
            <a:ext cx="7367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>
                <a:latin typeface="Arial" charset="0"/>
              </a:rPr>
              <a:t>Current entering node = Current leaving node</a:t>
            </a:r>
          </a:p>
        </p:txBody>
      </p:sp>
      <p:sp>
        <p:nvSpPr>
          <p:cNvPr id="196614" name="Text Box 6"/>
          <p:cNvSpPr txBox="1">
            <a:spLocks noChangeArrowheads="1"/>
          </p:cNvSpPr>
          <p:nvPr/>
        </p:nvSpPr>
        <p:spPr bwMode="auto">
          <a:xfrm>
            <a:off x="4087813" y="4977384"/>
            <a:ext cx="1017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>
                <a:latin typeface="Arial" charset="0"/>
              </a:rPr>
              <a:t>i</a:t>
            </a:r>
            <a:r>
              <a:rPr lang="en-US" sz="2800" baseline="-25000">
                <a:latin typeface="Arial" charset="0"/>
              </a:rPr>
              <a:t>1</a:t>
            </a:r>
            <a:r>
              <a:rPr lang="en-US" sz="2800">
                <a:latin typeface="Arial" charset="0"/>
              </a:rPr>
              <a:t> = i</a:t>
            </a:r>
            <a:r>
              <a:rPr lang="en-US" sz="2800" baseline="-25000">
                <a:latin typeface="Arial" charset="0"/>
              </a:rPr>
              <a:t>2</a:t>
            </a:r>
            <a:endParaRPr lang="en-US" sz="2800" b="1"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9056" y="5757589"/>
            <a:ext cx="805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*: To be precise, by uninterrupted path I mean all branches along the path connected EXACTLY two nodes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3" grpId="0"/>
      <p:bldP spid="196614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6375"/>
            <a:ext cx="8229600" cy="579438"/>
          </a:xfrm>
          <a:noFill/>
          <a:ln/>
        </p:spPr>
        <p:txBody>
          <a:bodyPr>
            <a:spAutoFit/>
          </a:bodyPr>
          <a:lstStyle/>
          <a:p>
            <a:r>
              <a:rPr lang="en-US"/>
              <a:t>Generalization of KCL</a:t>
            </a:r>
          </a:p>
        </p:txBody>
      </p:sp>
      <p:sp>
        <p:nvSpPr>
          <p:cNvPr id="19866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1036638"/>
            <a:ext cx="8229600" cy="1935162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/>
              <a:t>The sum of currents entering/leaving a </a:t>
            </a:r>
            <a:r>
              <a:rPr lang="en-US" sz="2800" b="1">
                <a:solidFill>
                  <a:srgbClr val="FF0000"/>
                </a:solidFill>
              </a:rPr>
              <a:t>closed surface</a:t>
            </a:r>
            <a:r>
              <a:rPr lang="en-US" sz="2800"/>
              <a:t> is zero.  Circuit branches can be inside this surface, </a:t>
            </a:r>
            <a:r>
              <a:rPr lang="en-US" sz="2800" i="1"/>
              <a:t>i.e.</a:t>
            </a:r>
            <a:r>
              <a:rPr lang="en-US" sz="2800"/>
              <a:t> the surface can enclose more than one node!</a:t>
            </a:r>
            <a:endParaRPr lang="en-US"/>
          </a:p>
        </p:txBody>
      </p:sp>
      <p:sp>
        <p:nvSpPr>
          <p:cNvPr id="198661" name="Text Box 5"/>
          <p:cNvSpPr txBox="1">
            <a:spLocks noChangeArrowheads="1"/>
          </p:cNvSpPr>
          <p:nvPr/>
        </p:nvSpPr>
        <p:spPr bwMode="auto">
          <a:xfrm>
            <a:off x="1066800" y="3962400"/>
            <a:ext cx="2971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This could be a big chunk of a circuit, </a:t>
            </a:r>
            <a:r>
              <a:rPr lang="en-US" i="1">
                <a:latin typeface="Arial" charset="0"/>
              </a:rPr>
              <a:t>e.g.</a:t>
            </a:r>
            <a:r>
              <a:rPr lang="en-US">
                <a:latin typeface="Arial" charset="0"/>
              </a:rPr>
              <a:t> a “black box”</a:t>
            </a:r>
          </a:p>
        </p:txBody>
      </p:sp>
      <p:sp>
        <p:nvSpPr>
          <p:cNvPr id="198667" name="AutoShape 11"/>
          <p:cNvSpPr>
            <a:spLocks noChangeArrowheads="1"/>
          </p:cNvSpPr>
          <p:nvPr/>
        </p:nvSpPr>
        <p:spPr bwMode="auto">
          <a:xfrm rot="-143156">
            <a:off x="3886200" y="4116388"/>
            <a:ext cx="762000" cy="228600"/>
          </a:xfrm>
          <a:prstGeom prst="rightArrow">
            <a:avLst>
              <a:gd name="adj1" fmla="val 50000"/>
              <a:gd name="adj2" fmla="val 83333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8" name="Line 12"/>
          <p:cNvSpPr>
            <a:spLocks noChangeShapeType="1"/>
          </p:cNvSpPr>
          <p:nvPr/>
        </p:nvSpPr>
        <p:spPr bwMode="auto">
          <a:xfrm flipV="1">
            <a:off x="6019800" y="33528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8669" name="Line 13"/>
          <p:cNvSpPr>
            <a:spLocks noChangeShapeType="1"/>
          </p:cNvSpPr>
          <p:nvPr/>
        </p:nvSpPr>
        <p:spPr bwMode="auto">
          <a:xfrm>
            <a:off x="6477000" y="4343400"/>
            <a:ext cx="6858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8670" name="Line 14"/>
          <p:cNvSpPr>
            <a:spLocks noChangeShapeType="1"/>
          </p:cNvSpPr>
          <p:nvPr/>
        </p:nvSpPr>
        <p:spPr bwMode="auto">
          <a:xfrm>
            <a:off x="4724400" y="3276600"/>
            <a:ext cx="457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8671" name="Line 15"/>
          <p:cNvSpPr>
            <a:spLocks noChangeShapeType="1"/>
          </p:cNvSpPr>
          <p:nvPr/>
        </p:nvSpPr>
        <p:spPr bwMode="auto">
          <a:xfrm flipV="1">
            <a:off x="5029200" y="4572000"/>
            <a:ext cx="457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8672" name="Oval 16"/>
          <p:cNvSpPr>
            <a:spLocks noChangeArrowheads="1"/>
          </p:cNvSpPr>
          <p:nvPr/>
        </p:nvSpPr>
        <p:spPr bwMode="auto">
          <a:xfrm>
            <a:off x="4800600" y="3733800"/>
            <a:ext cx="17526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73" name="Line 17"/>
          <p:cNvSpPr>
            <a:spLocks noChangeShapeType="1"/>
          </p:cNvSpPr>
          <p:nvPr/>
        </p:nvSpPr>
        <p:spPr bwMode="auto">
          <a:xfrm flipH="1" flipV="1">
            <a:off x="6781800" y="4572000"/>
            <a:ext cx="3810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8674" name="Line 18"/>
          <p:cNvSpPr>
            <a:spLocks noChangeShapeType="1"/>
          </p:cNvSpPr>
          <p:nvPr/>
        </p:nvSpPr>
        <p:spPr bwMode="auto">
          <a:xfrm flipH="1">
            <a:off x="6172200" y="32766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8675" name="Line 19"/>
          <p:cNvSpPr>
            <a:spLocks noChangeShapeType="1"/>
          </p:cNvSpPr>
          <p:nvPr/>
        </p:nvSpPr>
        <p:spPr bwMode="auto">
          <a:xfrm flipH="1" flipV="1">
            <a:off x="4953000" y="3276600"/>
            <a:ext cx="228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8676" name="Line 20"/>
          <p:cNvSpPr>
            <a:spLocks noChangeShapeType="1"/>
          </p:cNvSpPr>
          <p:nvPr/>
        </p:nvSpPr>
        <p:spPr bwMode="auto">
          <a:xfrm flipH="1">
            <a:off x="4876800" y="47244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8677" name="Text Box 21"/>
          <p:cNvSpPr txBox="1">
            <a:spLocks noChangeArrowheads="1"/>
          </p:cNvSpPr>
          <p:nvPr/>
        </p:nvSpPr>
        <p:spPr bwMode="auto">
          <a:xfrm>
            <a:off x="4583113" y="4724400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baseline="-25000"/>
              <a:t>1</a:t>
            </a:r>
          </a:p>
        </p:txBody>
      </p:sp>
      <p:sp>
        <p:nvSpPr>
          <p:cNvPr id="198678" name="Text Box 22"/>
          <p:cNvSpPr txBox="1">
            <a:spLocks noChangeArrowheads="1"/>
          </p:cNvSpPr>
          <p:nvPr/>
        </p:nvSpPr>
        <p:spPr bwMode="auto">
          <a:xfrm>
            <a:off x="4800600" y="28194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baseline="-25000"/>
              <a:t>2</a:t>
            </a:r>
          </a:p>
        </p:txBody>
      </p:sp>
      <p:sp>
        <p:nvSpPr>
          <p:cNvPr id="198679" name="Text Box 23"/>
          <p:cNvSpPr txBox="1">
            <a:spLocks noChangeArrowheads="1"/>
          </p:cNvSpPr>
          <p:nvPr/>
        </p:nvSpPr>
        <p:spPr bwMode="auto">
          <a:xfrm>
            <a:off x="5867400" y="32766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baseline="-25000"/>
              <a:t>3</a:t>
            </a:r>
          </a:p>
        </p:txBody>
      </p:sp>
      <p:sp>
        <p:nvSpPr>
          <p:cNvPr id="198680" name="Text Box 24"/>
          <p:cNvSpPr txBox="1">
            <a:spLocks noChangeArrowheads="1"/>
          </p:cNvSpPr>
          <p:nvPr/>
        </p:nvSpPr>
        <p:spPr bwMode="auto">
          <a:xfrm>
            <a:off x="6477000" y="43434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baseline="-2500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1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713" name="Rectangle 33"/>
          <p:cNvSpPr>
            <a:spLocks noChangeArrowheads="1"/>
          </p:cNvSpPr>
          <p:nvPr/>
        </p:nvSpPr>
        <p:spPr bwMode="auto">
          <a:xfrm>
            <a:off x="1341438" y="2341563"/>
            <a:ext cx="1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199735" name="Rectangle 5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Generalized KCL Examples</a:t>
            </a:r>
          </a:p>
        </p:txBody>
      </p:sp>
      <p:sp>
        <p:nvSpPr>
          <p:cNvPr id="199757" name="Rectangle 77"/>
          <p:cNvSpPr>
            <a:spLocks noChangeArrowheads="1"/>
          </p:cNvSpPr>
          <p:nvPr/>
        </p:nvSpPr>
        <p:spPr bwMode="auto">
          <a:xfrm>
            <a:off x="7162800" y="3465513"/>
            <a:ext cx="620713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758" name="Line 78"/>
          <p:cNvSpPr>
            <a:spLocks noChangeShapeType="1"/>
          </p:cNvSpPr>
          <p:nvPr/>
        </p:nvSpPr>
        <p:spPr bwMode="auto">
          <a:xfrm flipH="1" flipV="1">
            <a:off x="5494338" y="1600200"/>
            <a:ext cx="9525" cy="2847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759" name="Rectangle 79"/>
          <p:cNvSpPr>
            <a:spLocks noChangeArrowheads="1"/>
          </p:cNvSpPr>
          <p:nvPr/>
        </p:nvSpPr>
        <p:spPr bwMode="auto">
          <a:xfrm>
            <a:off x="5446713" y="2408238"/>
            <a:ext cx="106362" cy="669925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760" name="Line 80"/>
          <p:cNvSpPr>
            <a:spLocks noChangeShapeType="1"/>
          </p:cNvSpPr>
          <p:nvPr/>
        </p:nvSpPr>
        <p:spPr bwMode="auto">
          <a:xfrm>
            <a:off x="7083425" y="2009775"/>
            <a:ext cx="735013" cy="9699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761" name="Line 81"/>
          <p:cNvSpPr>
            <a:spLocks noChangeShapeType="1"/>
          </p:cNvSpPr>
          <p:nvPr/>
        </p:nvSpPr>
        <p:spPr bwMode="auto">
          <a:xfrm>
            <a:off x="6342063" y="2979738"/>
            <a:ext cx="14478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762" name="Line 82"/>
          <p:cNvSpPr>
            <a:spLocks noChangeShapeType="1"/>
          </p:cNvSpPr>
          <p:nvPr/>
        </p:nvSpPr>
        <p:spPr bwMode="auto">
          <a:xfrm flipH="1">
            <a:off x="6332538" y="2009775"/>
            <a:ext cx="733425" cy="9699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763" name="Freeform 83"/>
          <p:cNvSpPr>
            <a:spLocks/>
          </p:cNvSpPr>
          <p:nvPr/>
        </p:nvSpPr>
        <p:spPr bwMode="auto">
          <a:xfrm>
            <a:off x="6472238" y="2174875"/>
            <a:ext cx="487362" cy="601663"/>
          </a:xfrm>
          <a:custGeom>
            <a:avLst/>
            <a:gdLst/>
            <a:ahLst/>
            <a:cxnLst>
              <a:cxn ang="0">
                <a:pos x="520" y="0"/>
              </a:cxn>
              <a:cxn ang="0">
                <a:pos x="0" y="689"/>
              </a:cxn>
              <a:cxn ang="0">
                <a:pos x="90" y="758"/>
              </a:cxn>
              <a:cxn ang="0">
                <a:pos x="612" y="69"/>
              </a:cxn>
              <a:cxn ang="0">
                <a:pos x="520" y="0"/>
              </a:cxn>
            </a:cxnLst>
            <a:rect l="0" t="0" r="r" b="b"/>
            <a:pathLst>
              <a:path w="612" h="758">
                <a:moveTo>
                  <a:pt x="520" y="0"/>
                </a:moveTo>
                <a:lnTo>
                  <a:pt x="0" y="689"/>
                </a:lnTo>
                <a:lnTo>
                  <a:pt x="90" y="758"/>
                </a:lnTo>
                <a:lnTo>
                  <a:pt x="612" y="69"/>
                </a:lnTo>
                <a:lnTo>
                  <a:pt x="520" y="0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764" name="Freeform 84"/>
          <p:cNvSpPr>
            <a:spLocks/>
          </p:cNvSpPr>
          <p:nvPr/>
        </p:nvSpPr>
        <p:spPr bwMode="auto">
          <a:xfrm>
            <a:off x="7205663" y="2193925"/>
            <a:ext cx="485775" cy="601663"/>
          </a:xfrm>
          <a:custGeom>
            <a:avLst/>
            <a:gdLst/>
            <a:ahLst/>
            <a:cxnLst>
              <a:cxn ang="0">
                <a:pos x="90" y="0"/>
              </a:cxn>
              <a:cxn ang="0">
                <a:pos x="612" y="689"/>
              </a:cxn>
              <a:cxn ang="0">
                <a:pos x="520" y="758"/>
              </a:cxn>
              <a:cxn ang="0">
                <a:pos x="0" y="69"/>
              </a:cxn>
              <a:cxn ang="0">
                <a:pos x="90" y="0"/>
              </a:cxn>
            </a:cxnLst>
            <a:rect l="0" t="0" r="r" b="b"/>
            <a:pathLst>
              <a:path w="612" h="758">
                <a:moveTo>
                  <a:pt x="90" y="0"/>
                </a:moveTo>
                <a:lnTo>
                  <a:pt x="612" y="689"/>
                </a:lnTo>
                <a:lnTo>
                  <a:pt x="520" y="758"/>
                </a:lnTo>
                <a:lnTo>
                  <a:pt x="0" y="69"/>
                </a:lnTo>
                <a:lnTo>
                  <a:pt x="90" y="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765" name="Rectangle 85"/>
          <p:cNvSpPr>
            <a:spLocks noChangeArrowheads="1"/>
          </p:cNvSpPr>
          <p:nvPr/>
        </p:nvSpPr>
        <p:spPr bwMode="auto">
          <a:xfrm>
            <a:off x="6732588" y="2933700"/>
            <a:ext cx="762000" cy="106363"/>
          </a:xfrm>
          <a:prstGeom prst="rect">
            <a:avLst/>
          </a:prstGeom>
          <a:solidFill>
            <a:srgbClr val="3399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766" name="Oval 86"/>
          <p:cNvSpPr>
            <a:spLocks noChangeArrowheads="1"/>
          </p:cNvSpPr>
          <p:nvPr/>
        </p:nvSpPr>
        <p:spPr bwMode="auto">
          <a:xfrm>
            <a:off x="6284913" y="2946400"/>
            <a:ext cx="92075" cy="936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767" name="Oval 87"/>
          <p:cNvSpPr>
            <a:spLocks noChangeArrowheads="1"/>
          </p:cNvSpPr>
          <p:nvPr/>
        </p:nvSpPr>
        <p:spPr bwMode="auto">
          <a:xfrm>
            <a:off x="7035800" y="1955800"/>
            <a:ext cx="93663" cy="936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768" name="Oval 88"/>
          <p:cNvSpPr>
            <a:spLocks noChangeArrowheads="1"/>
          </p:cNvSpPr>
          <p:nvPr/>
        </p:nvSpPr>
        <p:spPr bwMode="auto">
          <a:xfrm>
            <a:off x="7732713" y="2936875"/>
            <a:ext cx="92075" cy="920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769" name="Line 89"/>
          <p:cNvSpPr>
            <a:spLocks noChangeShapeType="1"/>
          </p:cNvSpPr>
          <p:nvPr/>
        </p:nvSpPr>
        <p:spPr bwMode="auto">
          <a:xfrm>
            <a:off x="6321425" y="3000375"/>
            <a:ext cx="1588" cy="1447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770" name="Line 90"/>
          <p:cNvSpPr>
            <a:spLocks noChangeShapeType="1"/>
          </p:cNvSpPr>
          <p:nvPr/>
        </p:nvSpPr>
        <p:spPr bwMode="auto">
          <a:xfrm>
            <a:off x="7780338" y="3038475"/>
            <a:ext cx="1587" cy="14176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771" name="Line 91"/>
          <p:cNvSpPr>
            <a:spLocks noChangeShapeType="1"/>
          </p:cNvSpPr>
          <p:nvPr/>
        </p:nvSpPr>
        <p:spPr bwMode="auto">
          <a:xfrm>
            <a:off x="5494338" y="1600200"/>
            <a:ext cx="15890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772" name="Line 92"/>
          <p:cNvSpPr>
            <a:spLocks noChangeShapeType="1"/>
          </p:cNvSpPr>
          <p:nvPr/>
        </p:nvSpPr>
        <p:spPr bwMode="auto">
          <a:xfrm flipH="1">
            <a:off x="7083425" y="1608138"/>
            <a:ext cx="0" cy="373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773" name="Rectangle 93"/>
          <p:cNvSpPr>
            <a:spLocks noChangeArrowheads="1"/>
          </p:cNvSpPr>
          <p:nvPr/>
        </p:nvSpPr>
        <p:spPr bwMode="auto">
          <a:xfrm>
            <a:off x="6265863" y="3370263"/>
            <a:ext cx="106362" cy="668337"/>
          </a:xfrm>
          <a:prstGeom prst="rect">
            <a:avLst/>
          </a:prstGeom>
          <a:solidFill>
            <a:srgbClr val="800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774" name="Rectangle 94"/>
          <p:cNvSpPr>
            <a:spLocks noChangeArrowheads="1"/>
          </p:cNvSpPr>
          <p:nvPr/>
        </p:nvSpPr>
        <p:spPr bwMode="auto">
          <a:xfrm>
            <a:off x="7732713" y="3343275"/>
            <a:ext cx="104775" cy="666750"/>
          </a:xfrm>
          <a:prstGeom prst="rect">
            <a:avLst/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775" name="Line 95"/>
          <p:cNvSpPr>
            <a:spLocks noChangeShapeType="1"/>
          </p:cNvSpPr>
          <p:nvPr/>
        </p:nvSpPr>
        <p:spPr bwMode="auto">
          <a:xfrm>
            <a:off x="5503863" y="4448175"/>
            <a:ext cx="22764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776" name="Rectangle 96"/>
          <p:cNvSpPr>
            <a:spLocks noChangeArrowheads="1"/>
          </p:cNvSpPr>
          <p:nvPr/>
        </p:nvSpPr>
        <p:spPr bwMode="auto">
          <a:xfrm>
            <a:off x="6713538" y="4389438"/>
            <a:ext cx="763587" cy="106362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97"/>
          <p:cNvGrpSpPr>
            <a:grpSpLocks/>
          </p:cNvGrpSpPr>
          <p:nvPr/>
        </p:nvGrpSpPr>
        <p:grpSpPr bwMode="auto">
          <a:xfrm>
            <a:off x="5597525" y="2493963"/>
            <a:ext cx="100013" cy="457200"/>
            <a:chOff x="1931" y="1673"/>
            <a:chExt cx="63" cy="288"/>
          </a:xfrm>
        </p:grpSpPr>
        <p:sp>
          <p:nvSpPr>
            <p:cNvPr id="199778" name="Line 98"/>
            <p:cNvSpPr>
              <a:spLocks noChangeShapeType="1"/>
            </p:cNvSpPr>
            <p:nvPr/>
          </p:nvSpPr>
          <p:spPr bwMode="auto">
            <a:xfrm>
              <a:off x="1962" y="1734"/>
              <a:ext cx="1" cy="2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9779" name="Freeform 99"/>
            <p:cNvSpPr>
              <a:spLocks/>
            </p:cNvSpPr>
            <p:nvPr/>
          </p:nvSpPr>
          <p:spPr bwMode="auto">
            <a:xfrm>
              <a:off x="1931" y="1673"/>
              <a:ext cx="63" cy="62"/>
            </a:xfrm>
            <a:custGeom>
              <a:avLst/>
              <a:gdLst/>
              <a:ahLst/>
              <a:cxnLst>
                <a:cxn ang="0">
                  <a:pos x="125" y="125"/>
                </a:cxn>
                <a:cxn ang="0">
                  <a:pos x="61" y="0"/>
                </a:cxn>
                <a:cxn ang="0">
                  <a:pos x="0" y="125"/>
                </a:cxn>
                <a:cxn ang="0">
                  <a:pos x="125" y="125"/>
                </a:cxn>
              </a:cxnLst>
              <a:rect l="0" t="0" r="r" b="b"/>
              <a:pathLst>
                <a:path w="125" h="125">
                  <a:moveTo>
                    <a:pt x="125" y="125"/>
                  </a:moveTo>
                  <a:lnTo>
                    <a:pt x="61" y="0"/>
                  </a:lnTo>
                  <a:lnTo>
                    <a:pt x="0" y="125"/>
                  </a:lnTo>
                  <a:lnTo>
                    <a:pt x="125" y="1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9780" name="Rectangle 100"/>
          <p:cNvSpPr>
            <a:spLocks noChangeArrowheads="1"/>
          </p:cNvSpPr>
          <p:nvPr/>
        </p:nvSpPr>
        <p:spPr bwMode="auto">
          <a:xfrm>
            <a:off x="5703888" y="2552700"/>
            <a:ext cx="6302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101"/>
          <p:cNvGrpSpPr>
            <a:grpSpLocks/>
          </p:cNvGrpSpPr>
          <p:nvPr/>
        </p:nvGrpSpPr>
        <p:grpSpPr bwMode="auto">
          <a:xfrm>
            <a:off x="6121400" y="3398838"/>
            <a:ext cx="98425" cy="477837"/>
            <a:chOff x="2261" y="2243"/>
            <a:chExt cx="62" cy="301"/>
          </a:xfrm>
        </p:grpSpPr>
        <p:sp>
          <p:nvSpPr>
            <p:cNvPr id="199782" name="Line 102"/>
            <p:cNvSpPr>
              <a:spLocks noChangeShapeType="1"/>
            </p:cNvSpPr>
            <p:nvPr/>
          </p:nvSpPr>
          <p:spPr bwMode="auto">
            <a:xfrm>
              <a:off x="2291" y="2304"/>
              <a:ext cx="1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9783" name="Freeform 103"/>
            <p:cNvSpPr>
              <a:spLocks/>
            </p:cNvSpPr>
            <p:nvPr/>
          </p:nvSpPr>
          <p:spPr bwMode="auto">
            <a:xfrm>
              <a:off x="2261" y="2243"/>
              <a:ext cx="62" cy="63"/>
            </a:xfrm>
            <a:custGeom>
              <a:avLst/>
              <a:gdLst/>
              <a:ahLst/>
              <a:cxnLst>
                <a:cxn ang="0">
                  <a:pos x="125" y="125"/>
                </a:cxn>
                <a:cxn ang="0">
                  <a:pos x="62" y="0"/>
                </a:cxn>
                <a:cxn ang="0">
                  <a:pos x="0" y="125"/>
                </a:cxn>
                <a:cxn ang="0">
                  <a:pos x="125" y="125"/>
                </a:cxn>
              </a:cxnLst>
              <a:rect l="0" t="0" r="r" b="b"/>
              <a:pathLst>
                <a:path w="125" h="125">
                  <a:moveTo>
                    <a:pt x="125" y="125"/>
                  </a:moveTo>
                  <a:lnTo>
                    <a:pt x="62" y="0"/>
                  </a:lnTo>
                  <a:lnTo>
                    <a:pt x="0" y="125"/>
                  </a:lnTo>
                  <a:lnTo>
                    <a:pt x="125" y="1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9784" name="Rectangle 104"/>
          <p:cNvSpPr>
            <a:spLocks noChangeArrowheads="1"/>
          </p:cNvSpPr>
          <p:nvPr/>
        </p:nvSpPr>
        <p:spPr bwMode="auto">
          <a:xfrm>
            <a:off x="5541963" y="3495675"/>
            <a:ext cx="62071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790" name="Text Box 110"/>
          <p:cNvSpPr txBox="1">
            <a:spLocks noChangeArrowheads="1"/>
          </p:cNvSpPr>
          <p:nvPr/>
        </p:nvSpPr>
        <p:spPr bwMode="auto">
          <a:xfrm>
            <a:off x="5599113" y="2408238"/>
            <a:ext cx="733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5</a:t>
            </a:r>
            <a:r>
              <a:rPr lang="en-US">
                <a:latin typeface="Symbol" pitchFamily="18" charset="2"/>
              </a:rPr>
              <a:t>m</a:t>
            </a:r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199791" name="Text Box 111"/>
          <p:cNvSpPr txBox="1">
            <a:spLocks noChangeArrowheads="1"/>
          </p:cNvSpPr>
          <p:nvPr/>
        </p:nvSpPr>
        <p:spPr bwMode="auto">
          <a:xfrm>
            <a:off x="5446713" y="3475038"/>
            <a:ext cx="733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2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>
                <a:latin typeface="Arial" charset="0"/>
              </a:rPr>
              <a:t>A</a:t>
            </a:r>
          </a:p>
        </p:txBody>
      </p:sp>
      <p:sp>
        <p:nvSpPr>
          <p:cNvPr id="199792" name="Text Box 112"/>
          <p:cNvSpPr txBox="1">
            <a:spLocks noChangeArrowheads="1"/>
          </p:cNvSpPr>
          <p:nvPr/>
        </p:nvSpPr>
        <p:spPr bwMode="auto">
          <a:xfrm>
            <a:off x="7961313" y="3429000"/>
            <a:ext cx="268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 i="1"/>
              <a:t>i</a:t>
            </a:r>
          </a:p>
        </p:txBody>
      </p:sp>
      <p:sp>
        <p:nvSpPr>
          <p:cNvPr id="199812" name="Line 132"/>
          <p:cNvSpPr>
            <a:spLocks noChangeShapeType="1"/>
          </p:cNvSpPr>
          <p:nvPr/>
        </p:nvSpPr>
        <p:spPr bwMode="auto">
          <a:xfrm>
            <a:off x="7961313" y="34290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113"/>
          <p:cNvGrpSpPr>
            <a:grpSpLocks/>
          </p:cNvGrpSpPr>
          <p:nvPr/>
        </p:nvGrpSpPr>
        <p:grpSpPr bwMode="auto">
          <a:xfrm rot="5400000">
            <a:off x="114300" y="2933700"/>
            <a:ext cx="1905000" cy="152400"/>
            <a:chOff x="816" y="1056"/>
            <a:chExt cx="1200" cy="96"/>
          </a:xfrm>
        </p:grpSpPr>
        <p:sp>
          <p:nvSpPr>
            <p:cNvPr id="199794" name="Rectangle 114"/>
            <p:cNvSpPr>
              <a:spLocks noChangeArrowheads="1"/>
            </p:cNvSpPr>
            <p:nvPr/>
          </p:nvSpPr>
          <p:spPr bwMode="auto">
            <a:xfrm>
              <a:off x="1056" y="1056"/>
              <a:ext cx="720" cy="96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95" name="Line 115"/>
            <p:cNvSpPr>
              <a:spLocks noChangeShapeType="1"/>
            </p:cNvSpPr>
            <p:nvPr/>
          </p:nvSpPr>
          <p:spPr bwMode="auto">
            <a:xfrm>
              <a:off x="816" y="110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9796" name="Line 116"/>
            <p:cNvSpPr>
              <a:spLocks noChangeShapeType="1"/>
            </p:cNvSpPr>
            <p:nvPr/>
          </p:nvSpPr>
          <p:spPr bwMode="auto">
            <a:xfrm>
              <a:off x="1776" y="110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17"/>
          <p:cNvGrpSpPr>
            <a:grpSpLocks/>
          </p:cNvGrpSpPr>
          <p:nvPr/>
        </p:nvGrpSpPr>
        <p:grpSpPr bwMode="auto">
          <a:xfrm rot="5400000">
            <a:off x="647700" y="2933700"/>
            <a:ext cx="1905000" cy="152400"/>
            <a:chOff x="816" y="1056"/>
            <a:chExt cx="1200" cy="96"/>
          </a:xfrm>
        </p:grpSpPr>
        <p:sp>
          <p:nvSpPr>
            <p:cNvPr id="199798" name="Rectangle 118"/>
            <p:cNvSpPr>
              <a:spLocks noChangeArrowheads="1"/>
            </p:cNvSpPr>
            <p:nvPr/>
          </p:nvSpPr>
          <p:spPr bwMode="auto">
            <a:xfrm>
              <a:off x="1056" y="1056"/>
              <a:ext cx="720" cy="96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99" name="Line 119"/>
            <p:cNvSpPr>
              <a:spLocks noChangeShapeType="1"/>
            </p:cNvSpPr>
            <p:nvPr/>
          </p:nvSpPr>
          <p:spPr bwMode="auto">
            <a:xfrm>
              <a:off x="816" y="110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9800" name="Line 120"/>
            <p:cNvSpPr>
              <a:spLocks noChangeShapeType="1"/>
            </p:cNvSpPr>
            <p:nvPr/>
          </p:nvSpPr>
          <p:spPr bwMode="auto">
            <a:xfrm>
              <a:off x="1776" y="110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121"/>
          <p:cNvGrpSpPr>
            <a:grpSpLocks/>
          </p:cNvGrpSpPr>
          <p:nvPr/>
        </p:nvGrpSpPr>
        <p:grpSpPr bwMode="auto">
          <a:xfrm rot="5400000">
            <a:off x="1104900" y="2933700"/>
            <a:ext cx="1905000" cy="152400"/>
            <a:chOff x="816" y="1056"/>
            <a:chExt cx="1200" cy="96"/>
          </a:xfrm>
        </p:grpSpPr>
        <p:sp>
          <p:nvSpPr>
            <p:cNvPr id="199802" name="Rectangle 122"/>
            <p:cNvSpPr>
              <a:spLocks noChangeArrowheads="1"/>
            </p:cNvSpPr>
            <p:nvPr/>
          </p:nvSpPr>
          <p:spPr bwMode="auto">
            <a:xfrm>
              <a:off x="1056" y="1056"/>
              <a:ext cx="720" cy="96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803" name="Line 123"/>
            <p:cNvSpPr>
              <a:spLocks noChangeShapeType="1"/>
            </p:cNvSpPr>
            <p:nvPr/>
          </p:nvSpPr>
          <p:spPr bwMode="auto">
            <a:xfrm>
              <a:off x="816" y="110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9804" name="Line 124"/>
            <p:cNvSpPr>
              <a:spLocks noChangeShapeType="1"/>
            </p:cNvSpPr>
            <p:nvPr/>
          </p:nvSpPr>
          <p:spPr bwMode="auto">
            <a:xfrm>
              <a:off x="1776" y="110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9805" name="Line 125"/>
          <p:cNvSpPr>
            <a:spLocks noChangeShapeType="1"/>
          </p:cNvSpPr>
          <p:nvPr/>
        </p:nvSpPr>
        <p:spPr bwMode="auto">
          <a:xfrm>
            <a:off x="1066800" y="20574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9806" name="Line 126"/>
          <p:cNvSpPr>
            <a:spLocks noChangeShapeType="1"/>
          </p:cNvSpPr>
          <p:nvPr/>
        </p:nvSpPr>
        <p:spPr bwMode="auto">
          <a:xfrm>
            <a:off x="1066800" y="39624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9807" name="Line 127"/>
          <p:cNvSpPr>
            <a:spLocks noChangeShapeType="1"/>
          </p:cNvSpPr>
          <p:nvPr/>
        </p:nvSpPr>
        <p:spPr bwMode="auto">
          <a:xfrm rot="5400000">
            <a:off x="1485900" y="17145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" name="Group 128"/>
          <p:cNvGrpSpPr>
            <a:grpSpLocks/>
          </p:cNvGrpSpPr>
          <p:nvPr/>
        </p:nvGrpSpPr>
        <p:grpSpPr bwMode="auto">
          <a:xfrm rot="5400000">
            <a:off x="1562100" y="2933700"/>
            <a:ext cx="1905000" cy="152400"/>
            <a:chOff x="816" y="1056"/>
            <a:chExt cx="1200" cy="96"/>
          </a:xfrm>
        </p:grpSpPr>
        <p:sp>
          <p:nvSpPr>
            <p:cNvPr id="199809" name="Rectangle 129"/>
            <p:cNvSpPr>
              <a:spLocks noChangeArrowheads="1"/>
            </p:cNvSpPr>
            <p:nvPr/>
          </p:nvSpPr>
          <p:spPr bwMode="auto">
            <a:xfrm>
              <a:off x="1056" y="1056"/>
              <a:ext cx="720" cy="96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810" name="Line 130"/>
            <p:cNvSpPr>
              <a:spLocks noChangeShapeType="1"/>
            </p:cNvSpPr>
            <p:nvPr/>
          </p:nvSpPr>
          <p:spPr bwMode="auto">
            <a:xfrm>
              <a:off x="816" y="110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9811" name="Line 131"/>
            <p:cNvSpPr>
              <a:spLocks noChangeShapeType="1"/>
            </p:cNvSpPr>
            <p:nvPr/>
          </p:nvSpPr>
          <p:spPr bwMode="auto">
            <a:xfrm>
              <a:off x="1776" y="110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9813" name="Line 133"/>
          <p:cNvSpPr>
            <a:spLocks noChangeShapeType="1"/>
          </p:cNvSpPr>
          <p:nvPr/>
        </p:nvSpPr>
        <p:spPr bwMode="auto">
          <a:xfrm>
            <a:off x="1949450" y="14478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9814" name="Text Box 134"/>
          <p:cNvSpPr txBox="1">
            <a:spLocks noChangeArrowheads="1"/>
          </p:cNvSpPr>
          <p:nvPr/>
        </p:nvSpPr>
        <p:spPr bwMode="auto">
          <a:xfrm>
            <a:off x="1949450" y="1447800"/>
            <a:ext cx="1022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50 mA</a:t>
            </a:r>
          </a:p>
        </p:txBody>
      </p:sp>
      <p:sp>
        <p:nvSpPr>
          <p:cNvPr id="199815" name="Line 135"/>
          <p:cNvSpPr>
            <a:spLocks noChangeShapeType="1"/>
          </p:cNvSpPr>
          <p:nvPr/>
        </p:nvSpPr>
        <p:spPr bwMode="auto">
          <a:xfrm rot="5400000">
            <a:off x="1485900" y="43053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9816" name="Oval 136"/>
          <p:cNvSpPr>
            <a:spLocks noChangeArrowheads="1"/>
          </p:cNvSpPr>
          <p:nvPr/>
        </p:nvSpPr>
        <p:spPr bwMode="auto">
          <a:xfrm>
            <a:off x="1752600" y="198120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817" name="Oval 137"/>
          <p:cNvSpPr>
            <a:spLocks noChangeArrowheads="1"/>
          </p:cNvSpPr>
          <p:nvPr/>
        </p:nvSpPr>
        <p:spPr bwMode="auto">
          <a:xfrm>
            <a:off x="1752600" y="388620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818" name="Oval 138"/>
          <p:cNvSpPr>
            <a:spLocks noChangeArrowheads="1"/>
          </p:cNvSpPr>
          <p:nvPr/>
        </p:nvSpPr>
        <p:spPr bwMode="auto">
          <a:xfrm>
            <a:off x="1981200" y="198120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819" name="Oval 139"/>
          <p:cNvSpPr>
            <a:spLocks noChangeArrowheads="1"/>
          </p:cNvSpPr>
          <p:nvPr/>
        </p:nvSpPr>
        <p:spPr bwMode="auto">
          <a:xfrm>
            <a:off x="1981200" y="388620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820" name="Oval 140"/>
          <p:cNvSpPr>
            <a:spLocks noChangeArrowheads="1"/>
          </p:cNvSpPr>
          <p:nvPr/>
        </p:nvSpPr>
        <p:spPr bwMode="auto">
          <a:xfrm>
            <a:off x="1524000" y="198120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821" name="Oval 141"/>
          <p:cNvSpPr>
            <a:spLocks noChangeArrowheads="1"/>
          </p:cNvSpPr>
          <p:nvPr/>
        </p:nvSpPr>
        <p:spPr bwMode="auto">
          <a:xfrm>
            <a:off x="1524000" y="388620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824" name="Text Box 144"/>
          <p:cNvSpPr txBox="1">
            <a:spLocks noChangeArrowheads="1"/>
          </p:cNvSpPr>
          <p:nvPr/>
        </p:nvSpPr>
        <p:spPr bwMode="auto">
          <a:xfrm>
            <a:off x="1941513" y="4114800"/>
            <a:ext cx="268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 i="1"/>
              <a:t>i</a:t>
            </a:r>
          </a:p>
        </p:txBody>
      </p:sp>
      <p:sp>
        <p:nvSpPr>
          <p:cNvPr id="199825" name="Line 145"/>
          <p:cNvSpPr>
            <a:spLocks noChangeShapeType="1"/>
          </p:cNvSpPr>
          <p:nvPr/>
        </p:nvSpPr>
        <p:spPr bwMode="auto">
          <a:xfrm>
            <a:off x="1941513" y="41148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2267712" y="4218432"/>
            <a:ext cx="1207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 </a:t>
            </a:r>
            <a:r>
              <a:rPr lang="en-US" dirty="0" err="1" smtClean="0"/>
              <a:t>mA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6912864" y="4657344"/>
            <a:ext cx="1450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>
                <a:latin typeface="Arial" charset="0"/>
              </a:rPr>
              <a:t>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Kirchhoff’s Laws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2085975"/>
          </a:xfrm>
        </p:spPr>
        <p:txBody>
          <a:bodyPr/>
          <a:lstStyle/>
          <a:p>
            <a:r>
              <a:rPr lang="en-US" sz="2800" b="1" u="sng" dirty="0" smtClean="0"/>
              <a:t>Kirchhoff’s </a:t>
            </a:r>
            <a:r>
              <a:rPr lang="en-US" sz="2800" b="1" u="sng" dirty="0"/>
              <a:t>Voltage Law (KVL)</a:t>
            </a:r>
            <a:r>
              <a:rPr lang="en-US" sz="2800" b="1" dirty="0"/>
              <a:t>:</a:t>
            </a:r>
          </a:p>
          <a:p>
            <a:pPr lvl="1"/>
            <a:r>
              <a:rPr lang="en-US" dirty="0"/>
              <a:t>The algebraic sum of all the voltages around any loop in a circuit equals zero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“What goes up, must come down”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0381" y="3870198"/>
            <a:ext cx="246697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2401443" y="3327273"/>
            <a:ext cx="857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20V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25218" y="3412998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+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87243" y="3403473"/>
            <a:ext cx="666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–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87368" y="4451223"/>
            <a:ext cx="857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50V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44493" y="4051173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+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34968" y="4727448"/>
            <a:ext cx="666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–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5043" y="4603623"/>
            <a:ext cx="857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80V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01293" y="4203573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+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91768" y="4879848"/>
            <a:ext cx="666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–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15718" y="5689473"/>
            <a:ext cx="857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10V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77718" y="5518023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+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06168" y="5413248"/>
            <a:ext cx="666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–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76544" y="4401312"/>
            <a:ext cx="247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80=20+50+10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Major Implication of KVL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86800" cy="5211763"/>
          </a:xfrm>
        </p:spPr>
        <p:txBody>
          <a:bodyPr/>
          <a:lstStyle/>
          <a:p>
            <a:r>
              <a:rPr lang="en-US" sz="2800"/>
              <a:t>KVL tells us that </a:t>
            </a:r>
            <a:r>
              <a:rPr lang="en-US" sz="2800" b="1"/>
              <a:t>any set of elements which are connected at both ends carry the same voltage</a:t>
            </a:r>
            <a:r>
              <a:rPr lang="en-US" sz="2800"/>
              <a:t>.</a:t>
            </a:r>
          </a:p>
          <a:p>
            <a:r>
              <a:rPr lang="en-US" sz="2800"/>
              <a:t>We say these elements are connected </a:t>
            </a:r>
            <a:r>
              <a:rPr lang="en-US" sz="2800" b="1"/>
              <a:t>in parallel</a:t>
            </a:r>
            <a:r>
              <a:rPr lang="en-US" sz="2800"/>
              <a:t>.</a:t>
            </a:r>
          </a:p>
        </p:txBody>
      </p:sp>
      <p:sp>
        <p:nvSpPr>
          <p:cNvPr id="211973" name="Text Box 5"/>
          <p:cNvSpPr txBox="1">
            <a:spLocks noChangeArrowheads="1"/>
          </p:cNvSpPr>
          <p:nvPr/>
        </p:nvSpPr>
        <p:spPr bwMode="auto">
          <a:xfrm>
            <a:off x="758825" y="4951413"/>
            <a:ext cx="638989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Arial" charset="0"/>
              </a:rPr>
              <a:t>Applying </a:t>
            </a:r>
            <a:r>
              <a:rPr lang="en-US" sz="2800" dirty="0" smtClean="0">
                <a:latin typeface="Arial" charset="0"/>
              </a:rPr>
              <a:t>KVL, we have that:</a:t>
            </a:r>
            <a:endParaRPr lang="en-US" sz="2800" dirty="0">
              <a:latin typeface="Arial" charset="0"/>
            </a:endParaRPr>
          </a:p>
          <a:p>
            <a:r>
              <a:rPr lang="en-US" sz="2800" b="1" i="1" dirty="0"/>
              <a:t>			</a:t>
            </a:r>
            <a:r>
              <a:rPr lang="en-US" sz="2800" b="1" i="1" dirty="0" err="1"/>
              <a:t>v</a:t>
            </a:r>
            <a:r>
              <a:rPr lang="en-US" sz="2800" b="1" i="1" baseline="-25000" dirty="0" err="1"/>
              <a:t>b</a:t>
            </a:r>
            <a:r>
              <a:rPr lang="en-US" sz="2800" b="1" dirty="0"/>
              <a:t> – </a:t>
            </a:r>
            <a:r>
              <a:rPr lang="en-US" sz="2800" b="1" i="1" dirty="0" err="1"/>
              <a:t>v</a:t>
            </a:r>
            <a:r>
              <a:rPr lang="en-US" sz="2800" b="1" i="1" baseline="-25000" dirty="0" err="1"/>
              <a:t>a</a:t>
            </a:r>
            <a:r>
              <a:rPr lang="en-US" sz="2800" b="1" dirty="0"/>
              <a:t> = 0   </a:t>
            </a:r>
            <a:r>
              <a:rPr lang="en-US" sz="2800" b="1" dirty="0">
                <a:sym typeface="Wingdings" pitchFamily="2" charset="2"/>
              </a:rPr>
              <a:t>   </a:t>
            </a:r>
            <a:r>
              <a:rPr lang="en-US" sz="2800" b="1" i="1" dirty="0" err="1"/>
              <a:t>v</a:t>
            </a:r>
            <a:r>
              <a:rPr lang="en-US" sz="2800" b="1" i="1" baseline="-25000" dirty="0" err="1"/>
              <a:t>b</a:t>
            </a:r>
            <a:r>
              <a:rPr lang="en-US" sz="2800" b="1" dirty="0"/>
              <a:t> = </a:t>
            </a:r>
            <a:r>
              <a:rPr lang="en-US" sz="2800" b="1" i="1" dirty="0" err="1"/>
              <a:t>v</a:t>
            </a:r>
            <a:r>
              <a:rPr lang="en-US" sz="2800" b="1" i="1" baseline="-25000" dirty="0" err="1"/>
              <a:t>a</a:t>
            </a:r>
            <a:r>
              <a:rPr lang="en-US" dirty="0"/>
              <a:t> 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 rot="5400000">
            <a:off x="2705100" y="3619500"/>
            <a:ext cx="1905000" cy="152400"/>
            <a:chOff x="816" y="1056"/>
            <a:chExt cx="1200" cy="96"/>
          </a:xfrm>
        </p:grpSpPr>
        <p:sp>
          <p:nvSpPr>
            <p:cNvPr id="211980" name="Rectangle 12"/>
            <p:cNvSpPr>
              <a:spLocks noChangeArrowheads="1"/>
            </p:cNvSpPr>
            <p:nvPr/>
          </p:nvSpPr>
          <p:spPr bwMode="auto">
            <a:xfrm>
              <a:off x="1056" y="1056"/>
              <a:ext cx="720" cy="96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81" name="Line 13"/>
            <p:cNvSpPr>
              <a:spLocks noChangeShapeType="1"/>
            </p:cNvSpPr>
            <p:nvPr/>
          </p:nvSpPr>
          <p:spPr bwMode="auto">
            <a:xfrm>
              <a:off x="816" y="110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1982" name="Line 14"/>
            <p:cNvSpPr>
              <a:spLocks noChangeShapeType="1"/>
            </p:cNvSpPr>
            <p:nvPr/>
          </p:nvSpPr>
          <p:spPr bwMode="auto">
            <a:xfrm>
              <a:off x="1776" y="110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 rot="5400000">
            <a:off x="4076700" y="3619500"/>
            <a:ext cx="1905000" cy="152400"/>
            <a:chOff x="816" y="1056"/>
            <a:chExt cx="1200" cy="96"/>
          </a:xfrm>
        </p:grpSpPr>
        <p:sp>
          <p:nvSpPr>
            <p:cNvPr id="211984" name="Rectangle 16"/>
            <p:cNvSpPr>
              <a:spLocks noChangeArrowheads="1"/>
            </p:cNvSpPr>
            <p:nvPr/>
          </p:nvSpPr>
          <p:spPr bwMode="auto">
            <a:xfrm>
              <a:off x="1056" y="1056"/>
              <a:ext cx="720" cy="96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85" name="Line 17"/>
            <p:cNvSpPr>
              <a:spLocks noChangeShapeType="1"/>
            </p:cNvSpPr>
            <p:nvPr/>
          </p:nvSpPr>
          <p:spPr bwMode="auto">
            <a:xfrm>
              <a:off x="816" y="110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1986" name="Line 18"/>
            <p:cNvSpPr>
              <a:spLocks noChangeShapeType="1"/>
            </p:cNvSpPr>
            <p:nvPr/>
          </p:nvSpPr>
          <p:spPr bwMode="auto">
            <a:xfrm>
              <a:off x="1776" y="110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1987" name="Line 19"/>
          <p:cNvSpPr>
            <a:spLocks noChangeShapeType="1"/>
          </p:cNvSpPr>
          <p:nvPr/>
        </p:nvSpPr>
        <p:spPr bwMode="auto">
          <a:xfrm>
            <a:off x="3657600" y="27432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1988" name="Line 20"/>
          <p:cNvSpPr>
            <a:spLocks noChangeShapeType="1"/>
          </p:cNvSpPr>
          <p:nvPr/>
        </p:nvSpPr>
        <p:spPr bwMode="auto">
          <a:xfrm>
            <a:off x="3657600" y="46482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1989" name="Text Box 21"/>
          <p:cNvSpPr txBox="1">
            <a:spLocks noChangeArrowheads="1"/>
          </p:cNvSpPr>
          <p:nvPr/>
        </p:nvSpPr>
        <p:spPr bwMode="auto">
          <a:xfrm>
            <a:off x="3048000" y="3124200"/>
            <a:ext cx="4333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 +</a:t>
            </a:r>
          </a:p>
          <a:p>
            <a:r>
              <a:rPr lang="en-US" b="1" i="1"/>
              <a:t>v</a:t>
            </a:r>
            <a:r>
              <a:rPr lang="en-US" b="1" baseline="-25000"/>
              <a:t>a</a:t>
            </a:r>
          </a:p>
          <a:p>
            <a:r>
              <a:rPr lang="en-US" b="1"/>
              <a:t> _</a:t>
            </a:r>
          </a:p>
        </p:txBody>
      </p:sp>
      <p:sp>
        <p:nvSpPr>
          <p:cNvPr id="211990" name="Text Box 22"/>
          <p:cNvSpPr txBox="1">
            <a:spLocks noChangeArrowheads="1"/>
          </p:cNvSpPr>
          <p:nvPr/>
        </p:nvSpPr>
        <p:spPr bwMode="auto">
          <a:xfrm>
            <a:off x="5181600" y="3124200"/>
            <a:ext cx="508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+</a:t>
            </a:r>
          </a:p>
          <a:p>
            <a:r>
              <a:rPr lang="en-US" b="1" i="1"/>
              <a:t> v</a:t>
            </a:r>
            <a:r>
              <a:rPr lang="en-US" b="1" baseline="-25000"/>
              <a:t>b</a:t>
            </a:r>
          </a:p>
          <a:p>
            <a:r>
              <a:rPr lang="en-US" b="1"/>
              <a:t>_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Text Box 3"/>
          <p:cNvSpPr txBox="1">
            <a:spLocks noChangeArrowheads="1"/>
          </p:cNvSpPr>
          <p:nvPr/>
        </p:nvSpPr>
        <p:spPr bwMode="auto">
          <a:xfrm>
            <a:off x="609600" y="4406900"/>
            <a:ext cx="12001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100000"/>
              </a:spcBef>
            </a:pPr>
            <a:r>
              <a:rPr lang="en-US" b="1" u="sng">
                <a:latin typeface="Arial" charset="0"/>
              </a:rPr>
              <a:t>Path 1</a:t>
            </a:r>
            <a:r>
              <a:rPr lang="en-US" b="1">
                <a:latin typeface="Arial" charset="0"/>
              </a:rPr>
              <a:t>:</a:t>
            </a:r>
          </a:p>
          <a:p>
            <a:pPr>
              <a:spcBef>
                <a:spcPct val="100000"/>
              </a:spcBef>
            </a:pPr>
            <a:r>
              <a:rPr lang="en-US" b="1" u="sng">
                <a:latin typeface="Arial" charset="0"/>
              </a:rPr>
              <a:t>Path 2</a:t>
            </a:r>
            <a:r>
              <a:rPr lang="en-US" b="1">
                <a:latin typeface="Arial" charset="0"/>
              </a:rPr>
              <a:t>:</a:t>
            </a:r>
          </a:p>
          <a:p>
            <a:pPr>
              <a:spcBef>
                <a:spcPct val="100000"/>
              </a:spcBef>
            </a:pPr>
            <a:r>
              <a:rPr lang="en-US" b="1" u="sng">
                <a:latin typeface="Arial" charset="0"/>
              </a:rPr>
              <a:t>Path 3</a:t>
            </a:r>
            <a:r>
              <a:rPr lang="en-US" b="1">
                <a:latin typeface="Arial" charset="0"/>
              </a:rPr>
              <a:t>: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214688" y="1433513"/>
            <a:ext cx="5348287" cy="2833687"/>
            <a:chOff x="2025" y="780"/>
            <a:chExt cx="3369" cy="1785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2025" y="780"/>
              <a:ext cx="3369" cy="1785"/>
              <a:chOff x="2025" y="780"/>
              <a:chExt cx="3369" cy="1785"/>
            </a:xfrm>
          </p:grpSpPr>
          <p:sp>
            <p:nvSpPr>
              <p:cNvPr id="179211" name="Rectangle 11"/>
              <p:cNvSpPr>
                <a:spLocks noChangeArrowheads="1"/>
              </p:cNvSpPr>
              <p:nvPr/>
            </p:nvSpPr>
            <p:spPr bwMode="auto">
              <a:xfrm>
                <a:off x="2462" y="1113"/>
                <a:ext cx="2540" cy="1060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212" name="Rectangle 12"/>
              <p:cNvSpPr>
                <a:spLocks noChangeArrowheads="1"/>
              </p:cNvSpPr>
              <p:nvPr/>
            </p:nvSpPr>
            <p:spPr bwMode="auto">
              <a:xfrm>
                <a:off x="2394" y="1424"/>
                <a:ext cx="120" cy="601"/>
              </a:xfrm>
              <a:prstGeom prst="rect">
                <a:avLst/>
              </a:prstGeom>
              <a:solidFill>
                <a:srgbClr val="808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213" name="Rectangle 13"/>
              <p:cNvSpPr>
                <a:spLocks noChangeArrowheads="1"/>
              </p:cNvSpPr>
              <p:nvPr/>
            </p:nvSpPr>
            <p:spPr bwMode="auto">
              <a:xfrm>
                <a:off x="2631" y="1046"/>
                <a:ext cx="735" cy="128"/>
              </a:xfrm>
              <a:prstGeom prst="rect">
                <a:avLst/>
              </a:prstGeom>
              <a:solidFill>
                <a:srgbClr val="666699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214" name="Rectangle 14"/>
              <p:cNvSpPr>
                <a:spLocks noChangeArrowheads="1"/>
              </p:cNvSpPr>
              <p:nvPr/>
            </p:nvSpPr>
            <p:spPr bwMode="auto">
              <a:xfrm>
                <a:off x="3861" y="1046"/>
                <a:ext cx="735" cy="135"/>
              </a:xfrm>
              <a:prstGeom prst="rect">
                <a:avLst/>
              </a:prstGeom>
              <a:solidFill>
                <a:srgbClr val="993366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215" name="Rectangle 15"/>
              <p:cNvSpPr>
                <a:spLocks noChangeArrowheads="1"/>
              </p:cNvSpPr>
              <p:nvPr/>
            </p:nvSpPr>
            <p:spPr bwMode="auto">
              <a:xfrm>
                <a:off x="4942" y="1424"/>
                <a:ext cx="119" cy="601"/>
              </a:xfrm>
              <a:prstGeom prst="rect">
                <a:avLst/>
              </a:prstGeom>
              <a:solidFill>
                <a:srgbClr val="FFFF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216" name="Line 16"/>
              <p:cNvSpPr>
                <a:spLocks noChangeShapeType="1"/>
              </p:cNvSpPr>
              <p:nvPr/>
            </p:nvSpPr>
            <p:spPr bwMode="auto">
              <a:xfrm>
                <a:off x="3617" y="1112"/>
                <a:ext cx="1" cy="105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217" name="Rectangle 17"/>
              <p:cNvSpPr>
                <a:spLocks noChangeArrowheads="1"/>
              </p:cNvSpPr>
              <p:nvPr/>
            </p:nvSpPr>
            <p:spPr bwMode="auto">
              <a:xfrm>
                <a:off x="3558" y="1410"/>
                <a:ext cx="119" cy="600"/>
              </a:xfrm>
              <a:prstGeom prst="rect">
                <a:avLst/>
              </a:prstGeom>
              <a:solidFill>
                <a:srgbClr val="FF99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218" name="Oval 18"/>
              <p:cNvSpPr>
                <a:spLocks noChangeArrowheads="1"/>
              </p:cNvSpPr>
              <p:nvPr/>
            </p:nvSpPr>
            <p:spPr bwMode="auto">
              <a:xfrm>
                <a:off x="3572" y="1075"/>
                <a:ext cx="72" cy="73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19"/>
              <p:cNvGrpSpPr>
                <a:grpSpLocks/>
              </p:cNvGrpSpPr>
              <p:nvPr/>
            </p:nvGrpSpPr>
            <p:grpSpPr bwMode="auto">
              <a:xfrm>
                <a:off x="2701" y="1321"/>
                <a:ext cx="700" cy="776"/>
                <a:chOff x="2338" y="1559"/>
                <a:chExt cx="700" cy="776"/>
              </a:xfrm>
            </p:grpSpPr>
            <p:sp>
              <p:nvSpPr>
                <p:cNvPr id="179220" name="Freeform 20"/>
                <p:cNvSpPr>
                  <a:spLocks/>
                </p:cNvSpPr>
                <p:nvPr/>
              </p:nvSpPr>
              <p:spPr bwMode="auto">
                <a:xfrm>
                  <a:off x="2504" y="2259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14"/>
                    </a:cxn>
                    <a:cxn ang="0">
                      <a:pos x="10" y="13"/>
                    </a:cxn>
                    <a:cxn ang="0">
                      <a:pos x="12" y="12"/>
                    </a:cxn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10" y="1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5" y="13"/>
                    </a:cxn>
                    <a:cxn ang="0">
                      <a:pos x="7" y="14"/>
                    </a:cxn>
                  </a:cxnLst>
                  <a:rect l="0" t="0" r="r" b="b"/>
                  <a:pathLst>
                    <a:path w="14" h="14">
                      <a:moveTo>
                        <a:pt x="7" y="14"/>
                      </a:moveTo>
                      <a:lnTo>
                        <a:pt x="10" y="13"/>
                      </a:lnTo>
                      <a:lnTo>
                        <a:pt x="12" y="12"/>
                      </a:lnTo>
                      <a:lnTo>
                        <a:pt x="14" y="7"/>
                      </a:lnTo>
                      <a:lnTo>
                        <a:pt x="12" y="2"/>
                      </a:lnTo>
                      <a:lnTo>
                        <a:pt x="10" y="1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5" y="13"/>
                      </a:lnTo>
                      <a:lnTo>
                        <a:pt x="7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21" name="Freeform 21"/>
                <p:cNvSpPr>
                  <a:spLocks/>
                </p:cNvSpPr>
                <p:nvPr/>
              </p:nvSpPr>
              <p:spPr bwMode="auto">
                <a:xfrm>
                  <a:off x="2476" y="2258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14"/>
                    </a:cxn>
                    <a:cxn ang="0">
                      <a:pos x="9" y="14"/>
                    </a:cxn>
                    <a:cxn ang="0">
                      <a:pos x="11" y="12"/>
                    </a:cxn>
                    <a:cxn ang="0">
                      <a:pos x="14" y="7"/>
                    </a:cxn>
                    <a:cxn ang="0">
                      <a:pos x="11" y="2"/>
                    </a:cxn>
                    <a:cxn ang="0">
                      <a:pos x="9" y="1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4" y="1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4" y="14"/>
                    </a:cxn>
                    <a:cxn ang="0">
                      <a:pos x="7" y="14"/>
                    </a:cxn>
                  </a:cxnLst>
                  <a:rect l="0" t="0" r="r" b="b"/>
                  <a:pathLst>
                    <a:path w="14" h="14">
                      <a:moveTo>
                        <a:pt x="7" y="14"/>
                      </a:moveTo>
                      <a:lnTo>
                        <a:pt x="9" y="14"/>
                      </a:lnTo>
                      <a:lnTo>
                        <a:pt x="11" y="12"/>
                      </a:lnTo>
                      <a:lnTo>
                        <a:pt x="14" y="7"/>
                      </a:lnTo>
                      <a:lnTo>
                        <a:pt x="11" y="2"/>
                      </a:lnTo>
                      <a:lnTo>
                        <a:pt x="9" y="1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4" y="1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4" y="14"/>
                      </a:lnTo>
                      <a:lnTo>
                        <a:pt x="7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22" name="Freeform 22"/>
                <p:cNvSpPr>
                  <a:spLocks/>
                </p:cNvSpPr>
                <p:nvPr/>
              </p:nvSpPr>
              <p:spPr bwMode="auto">
                <a:xfrm>
                  <a:off x="2447" y="2255"/>
                  <a:ext cx="14" cy="15"/>
                </a:xfrm>
                <a:custGeom>
                  <a:avLst/>
                  <a:gdLst/>
                  <a:ahLst/>
                  <a:cxnLst>
                    <a:cxn ang="0">
                      <a:pos x="7" y="15"/>
                    </a:cxn>
                    <a:cxn ang="0">
                      <a:pos x="11" y="14"/>
                    </a:cxn>
                    <a:cxn ang="0">
                      <a:pos x="12" y="12"/>
                    </a:cxn>
                    <a:cxn ang="0">
                      <a:pos x="14" y="8"/>
                    </a:cxn>
                    <a:cxn ang="0">
                      <a:pos x="12" y="3"/>
                    </a:cxn>
                    <a:cxn ang="0">
                      <a:pos x="11" y="0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3" y="3"/>
                    </a:cxn>
                    <a:cxn ang="0">
                      <a:pos x="0" y="8"/>
                    </a:cxn>
                    <a:cxn ang="0">
                      <a:pos x="3" y="12"/>
                    </a:cxn>
                    <a:cxn ang="0">
                      <a:pos x="5" y="14"/>
                    </a:cxn>
                    <a:cxn ang="0">
                      <a:pos x="7" y="15"/>
                    </a:cxn>
                  </a:cxnLst>
                  <a:rect l="0" t="0" r="r" b="b"/>
                  <a:pathLst>
                    <a:path w="14" h="15">
                      <a:moveTo>
                        <a:pt x="7" y="15"/>
                      </a:moveTo>
                      <a:lnTo>
                        <a:pt x="11" y="14"/>
                      </a:lnTo>
                      <a:lnTo>
                        <a:pt x="12" y="12"/>
                      </a:lnTo>
                      <a:lnTo>
                        <a:pt x="14" y="8"/>
                      </a:lnTo>
                      <a:lnTo>
                        <a:pt x="12" y="3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3" y="3"/>
                      </a:lnTo>
                      <a:lnTo>
                        <a:pt x="0" y="8"/>
                      </a:lnTo>
                      <a:lnTo>
                        <a:pt x="3" y="12"/>
                      </a:lnTo>
                      <a:lnTo>
                        <a:pt x="5" y="14"/>
                      </a:lnTo>
                      <a:lnTo>
                        <a:pt x="7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23" name="Freeform 23"/>
                <p:cNvSpPr>
                  <a:spLocks/>
                </p:cNvSpPr>
                <p:nvPr/>
              </p:nvSpPr>
              <p:spPr bwMode="auto">
                <a:xfrm>
                  <a:off x="2420" y="2248"/>
                  <a:ext cx="14" cy="15"/>
                </a:xfrm>
                <a:custGeom>
                  <a:avLst/>
                  <a:gdLst/>
                  <a:ahLst/>
                  <a:cxnLst>
                    <a:cxn ang="0">
                      <a:pos x="3" y="15"/>
                    </a:cxn>
                    <a:cxn ang="0">
                      <a:pos x="7" y="15"/>
                    </a:cxn>
                    <a:cxn ang="0">
                      <a:pos x="9" y="15"/>
                    </a:cxn>
                    <a:cxn ang="0">
                      <a:pos x="12" y="13"/>
                    </a:cxn>
                    <a:cxn ang="0">
                      <a:pos x="14" y="7"/>
                    </a:cxn>
                    <a:cxn ang="0">
                      <a:pos x="12" y="3"/>
                    </a:cxn>
                    <a:cxn ang="0">
                      <a:pos x="9" y="2"/>
                    </a:cxn>
                    <a:cxn ang="0">
                      <a:pos x="9" y="2"/>
                    </a:cxn>
                    <a:cxn ang="0">
                      <a:pos x="7" y="0"/>
                    </a:cxn>
                    <a:cxn ang="0">
                      <a:pos x="3" y="2"/>
                    </a:cxn>
                    <a:cxn ang="0">
                      <a:pos x="2" y="3"/>
                    </a:cxn>
                    <a:cxn ang="0">
                      <a:pos x="0" y="7"/>
                    </a:cxn>
                    <a:cxn ang="0">
                      <a:pos x="2" y="13"/>
                    </a:cxn>
                    <a:cxn ang="0">
                      <a:pos x="3" y="15"/>
                    </a:cxn>
                  </a:cxnLst>
                  <a:rect l="0" t="0" r="r" b="b"/>
                  <a:pathLst>
                    <a:path w="14" h="15">
                      <a:moveTo>
                        <a:pt x="3" y="15"/>
                      </a:moveTo>
                      <a:lnTo>
                        <a:pt x="7" y="15"/>
                      </a:lnTo>
                      <a:lnTo>
                        <a:pt x="9" y="15"/>
                      </a:lnTo>
                      <a:lnTo>
                        <a:pt x="12" y="13"/>
                      </a:lnTo>
                      <a:lnTo>
                        <a:pt x="14" y="7"/>
                      </a:lnTo>
                      <a:lnTo>
                        <a:pt x="12" y="3"/>
                      </a:lnTo>
                      <a:lnTo>
                        <a:pt x="9" y="2"/>
                      </a:lnTo>
                      <a:lnTo>
                        <a:pt x="9" y="2"/>
                      </a:lnTo>
                      <a:lnTo>
                        <a:pt x="7" y="0"/>
                      </a:lnTo>
                      <a:lnTo>
                        <a:pt x="3" y="2"/>
                      </a:lnTo>
                      <a:lnTo>
                        <a:pt x="2" y="3"/>
                      </a:lnTo>
                      <a:lnTo>
                        <a:pt x="0" y="7"/>
                      </a:lnTo>
                      <a:lnTo>
                        <a:pt x="2" y="13"/>
                      </a:lnTo>
                      <a:lnTo>
                        <a:pt x="3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24" name="Freeform 24"/>
                <p:cNvSpPr>
                  <a:spLocks/>
                </p:cNvSpPr>
                <p:nvPr/>
              </p:nvSpPr>
              <p:spPr bwMode="auto">
                <a:xfrm>
                  <a:off x="2395" y="2235"/>
                  <a:ext cx="14" cy="15"/>
                </a:xfrm>
                <a:custGeom>
                  <a:avLst/>
                  <a:gdLst/>
                  <a:ahLst/>
                  <a:cxnLst>
                    <a:cxn ang="0">
                      <a:pos x="2" y="12"/>
                    </a:cxn>
                    <a:cxn ang="0">
                      <a:pos x="5" y="13"/>
                    </a:cxn>
                    <a:cxn ang="0">
                      <a:pos x="7" y="15"/>
                    </a:cxn>
                    <a:cxn ang="0">
                      <a:pos x="9" y="13"/>
                    </a:cxn>
                    <a:cxn ang="0">
                      <a:pos x="12" y="12"/>
                    </a:cxn>
                    <a:cxn ang="0">
                      <a:pos x="14" y="7"/>
                    </a:cxn>
                    <a:cxn ang="0">
                      <a:pos x="13" y="2"/>
                    </a:cxn>
                    <a:cxn ang="0">
                      <a:pos x="13" y="2"/>
                    </a:cxn>
                    <a:cxn ang="0">
                      <a:pos x="9" y="0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2" y="12"/>
                    </a:cxn>
                  </a:cxnLst>
                  <a:rect l="0" t="0" r="r" b="b"/>
                  <a:pathLst>
                    <a:path w="14" h="15">
                      <a:moveTo>
                        <a:pt x="2" y="12"/>
                      </a:moveTo>
                      <a:lnTo>
                        <a:pt x="5" y="13"/>
                      </a:lnTo>
                      <a:lnTo>
                        <a:pt x="7" y="15"/>
                      </a:lnTo>
                      <a:lnTo>
                        <a:pt x="9" y="13"/>
                      </a:lnTo>
                      <a:lnTo>
                        <a:pt x="12" y="12"/>
                      </a:lnTo>
                      <a:lnTo>
                        <a:pt x="14" y="7"/>
                      </a:lnTo>
                      <a:lnTo>
                        <a:pt x="13" y="2"/>
                      </a:lnTo>
                      <a:lnTo>
                        <a:pt x="13" y="2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2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25" name="Freeform 25"/>
                <p:cNvSpPr>
                  <a:spLocks/>
                </p:cNvSpPr>
                <p:nvPr/>
              </p:nvSpPr>
              <p:spPr bwMode="auto">
                <a:xfrm>
                  <a:off x="2375" y="2215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2" y="12"/>
                    </a:cxn>
                    <a:cxn ang="0">
                      <a:pos x="5" y="13"/>
                    </a:cxn>
                    <a:cxn ang="0">
                      <a:pos x="7" y="14"/>
                    </a:cxn>
                    <a:cxn ang="0">
                      <a:pos x="9" y="13"/>
                    </a:cxn>
                    <a:cxn ang="0">
                      <a:pos x="12" y="12"/>
                    </a:cxn>
                    <a:cxn ang="0">
                      <a:pos x="14" y="7"/>
                    </a:cxn>
                    <a:cxn ang="0">
                      <a:pos x="13" y="1"/>
                    </a:cxn>
                    <a:cxn ang="0">
                      <a:pos x="13" y="1"/>
                    </a:cxn>
                    <a:cxn ang="0">
                      <a:pos x="9" y="0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2" y="1"/>
                    </a:cxn>
                    <a:cxn ang="0">
                      <a:pos x="0" y="7"/>
                    </a:cxn>
                    <a:cxn ang="0">
                      <a:pos x="2" y="12"/>
                    </a:cxn>
                  </a:cxnLst>
                  <a:rect l="0" t="0" r="r" b="b"/>
                  <a:pathLst>
                    <a:path w="14" h="14">
                      <a:moveTo>
                        <a:pt x="2" y="12"/>
                      </a:moveTo>
                      <a:lnTo>
                        <a:pt x="5" y="13"/>
                      </a:lnTo>
                      <a:lnTo>
                        <a:pt x="7" y="14"/>
                      </a:lnTo>
                      <a:lnTo>
                        <a:pt x="9" y="13"/>
                      </a:lnTo>
                      <a:lnTo>
                        <a:pt x="12" y="12"/>
                      </a:lnTo>
                      <a:lnTo>
                        <a:pt x="14" y="7"/>
                      </a:lnTo>
                      <a:lnTo>
                        <a:pt x="13" y="1"/>
                      </a:lnTo>
                      <a:lnTo>
                        <a:pt x="13" y="1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26" name="Freeform 26"/>
                <p:cNvSpPr>
                  <a:spLocks/>
                </p:cNvSpPr>
                <p:nvPr/>
              </p:nvSpPr>
              <p:spPr bwMode="auto">
                <a:xfrm>
                  <a:off x="2359" y="2191"/>
                  <a:ext cx="15" cy="15"/>
                </a:xfrm>
                <a:custGeom>
                  <a:avLst/>
                  <a:gdLst/>
                  <a:ahLst/>
                  <a:cxnLst>
                    <a:cxn ang="0">
                      <a:pos x="3" y="12"/>
                    </a:cxn>
                    <a:cxn ang="0">
                      <a:pos x="5" y="14"/>
                    </a:cxn>
                    <a:cxn ang="0">
                      <a:pos x="8" y="15"/>
                    </a:cxn>
                    <a:cxn ang="0">
                      <a:pos x="11" y="14"/>
                    </a:cxn>
                    <a:cxn ang="0">
                      <a:pos x="12" y="12"/>
                    </a:cxn>
                    <a:cxn ang="0">
                      <a:pos x="15" y="8"/>
                    </a:cxn>
                    <a:cxn ang="0">
                      <a:pos x="14" y="2"/>
                    </a:cxn>
                    <a:cxn ang="0">
                      <a:pos x="14" y="2"/>
                    </a:cxn>
                    <a:cxn ang="0">
                      <a:pos x="11" y="0"/>
                    </a:cxn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3" y="2"/>
                    </a:cxn>
                    <a:cxn ang="0">
                      <a:pos x="0" y="8"/>
                    </a:cxn>
                    <a:cxn ang="0">
                      <a:pos x="3" y="12"/>
                    </a:cxn>
                  </a:cxnLst>
                  <a:rect l="0" t="0" r="r" b="b"/>
                  <a:pathLst>
                    <a:path w="15" h="15">
                      <a:moveTo>
                        <a:pt x="3" y="12"/>
                      </a:moveTo>
                      <a:lnTo>
                        <a:pt x="5" y="14"/>
                      </a:lnTo>
                      <a:lnTo>
                        <a:pt x="8" y="15"/>
                      </a:lnTo>
                      <a:lnTo>
                        <a:pt x="11" y="14"/>
                      </a:lnTo>
                      <a:lnTo>
                        <a:pt x="12" y="12"/>
                      </a:lnTo>
                      <a:lnTo>
                        <a:pt x="15" y="8"/>
                      </a:lnTo>
                      <a:lnTo>
                        <a:pt x="14" y="2"/>
                      </a:lnTo>
                      <a:lnTo>
                        <a:pt x="14" y="2"/>
                      </a:lnTo>
                      <a:lnTo>
                        <a:pt x="11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3" y="2"/>
                      </a:lnTo>
                      <a:lnTo>
                        <a:pt x="0" y="8"/>
                      </a:lnTo>
                      <a:lnTo>
                        <a:pt x="3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27" name="Freeform 27"/>
                <p:cNvSpPr>
                  <a:spLocks/>
                </p:cNvSpPr>
                <p:nvPr/>
              </p:nvSpPr>
              <p:spPr bwMode="auto">
                <a:xfrm>
                  <a:off x="2350" y="2164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5" y="13"/>
                    </a:cxn>
                    <a:cxn ang="0">
                      <a:pos x="7" y="14"/>
                    </a:cxn>
                    <a:cxn ang="0">
                      <a:pos x="9" y="13"/>
                    </a:cxn>
                    <a:cxn ang="0">
                      <a:pos x="12" y="12"/>
                    </a:cxn>
                    <a:cxn ang="0">
                      <a:pos x="14" y="7"/>
                    </a:cxn>
                    <a:cxn ang="0">
                      <a:pos x="14" y="7"/>
                    </a:cxn>
                    <a:cxn ang="0">
                      <a:pos x="12" y="3"/>
                    </a:cxn>
                    <a:cxn ang="0">
                      <a:pos x="9" y="1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2" y="3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4" h="14">
                      <a:moveTo>
                        <a:pt x="0" y="7"/>
                      </a:moveTo>
                      <a:lnTo>
                        <a:pt x="2" y="12"/>
                      </a:lnTo>
                      <a:lnTo>
                        <a:pt x="5" y="13"/>
                      </a:lnTo>
                      <a:lnTo>
                        <a:pt x="7" y="14"/>
                      </a:lnTo>
                      <a:lnTo>
                        <a:pt x="9" y="13"/>
                      </a:lnTo>
                      <a:lnTo>
                        <a:pt x="12" y="12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2" y="3"/>
                      </a:lnTo>
                      <a:lnTo>
                        <a:pt x="9" y="1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2" y="3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28" name="Freeform 28"/>
                <p:cNvSpPr>
                  <a:spLocks/>
                </p:cNvSpPr>
                <p:nvPr/>
              </p:nvSpPr>
              <p:spPr bwMode="auto">
                <a:xfrm>
                  <a:off x="2344" y="2137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4" y="13"/>
                    </a:cxn>
                    <a:cxn ang="0">
                      <a:pos x="7" y="14"/>
                    </a:cxn>
                    <a:cxn ang="0">
                      <a:pos x="10" y="13"/>
                    </a:cxn>
                    <a:cxn ang="0">
                      <a:pos x="12" y="12"/>
                    </a:cxn>
                    <a:cxn ang="0">
                      <a:pos x="14" y="7"/>
                    </a:cxn>
                    <a:cxn ang="0">
                      <a:pos x="14" y="7"/>
                    </a:cxn>
                    <a:cxn ang="0">
                      <a:pos x="12" y="1"/>
                    </a:cxn>
                    <a:cxn ang="0">
                      <a:pos x="10" y="0"/>
                    </a:cxn>
                    <a:cxn ang="0">
                      <a:pos x="7" y="0"/>
                    </a:cxn>
                    <a:cxn ang="0">
                      <a:pos x="4" y="0"/>
                    </a:cxn>
                    <a:cxn ang="0">
                      <a:pos x="2" y="1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4" h="14">
                      <a:moveTo>
                        <a:pt x="0" y="7"/>
                      </a:moveTo>
                      <a:lnTo>
                        <a:pt x="2" y="12"/>
                      </a:lnTo>
                      <a:lnTo>
                        <a:pt x="4" y="13"/>
                      </a:lnTo>
                      <a:lnTo>
                        <a:pt x="7" y="14"/>
                      </a:lnTo>
                      <a:lnTo>
                        <a:pt x="10" y="13"/>
                      </a:lnTo>
                      <a:lnTo>
                        <a:pt x="12" y="12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2" y="1"/>
                      </a:ln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4" y="0"/>
                      </a:lnTo>
                      <a:lnTo>
                        <a:pt x="2" y="1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29" name="Freeform 29"/>
                <p:cNvSpPr>
                  <a:spLocks/>
                </p:cNvSpPr>
                <p:nvPr/>
              </p:nvSpPr>
              <p:spPr bwMode="auto">
                <a:xfrm>
                  <a:off x="2341" y="2109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2" y="11"/>
                    </a:cxn>
                    <a:cxn ang="0">
                      <a:pos x="3" y="13"/>
                    </a:cxn>
                    <a:cxn ang="0">
                      <a:pos x="7" y="14"/>
                    </a:cxn>
                    <a:cxn ang="0">
                      <a:pos x="9" y="13"/>
                    </a:cxn>
                    <a:cxn ang="0">
                      <a:pos x="11" y="11"/>
                    </a:cxn>
                    <a:cxn ang="0">
                      <a:pos x="14" y="7"/>
                    </a:cxn>
                    <a:cxn ang="0">
                      <a:pos x="14" y="7"/>
                    </a:cxn>
                    <a:cxn ang="0">
                      <a:pos x="11" y="2"/>
                    </a:cxn>
                    <a:cxn ang="0">
                      <a:pos x="9" y="0"/>
                    </a:cxn>
                    <a:cxn ang="0">
                      <a:pos x="7" y="0"/>
                    </a:cxn>
                    <a:cxn ang="0">
                      <a:pos x="3" y="0"/>
                    </a:cxn>
                    <a:cxn ang="0">
                      <a:pos x="2" y="2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4" h="14">
                      <a:moveTo>
                        <a:pt x="0" y="7"/>
                      </a:moveTo>
                      <a:lnTo>
                        <a:pt x="2" y="11"/>
                      </a:lnTo>
                      <a:lnTo>
                        <a:pt x="3" y="13"/>
                      </a:lnTo>
                      <a:lnTo>
                        <a:pt x="7" y="14"/>
                      </a:lnTo>
                      <a:lnTo>
                        <a:pt x="9" y="13"/>
                      </a:lnTo>
                      <a:lnTo>
                        <a:pt x="11" y="11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1" y="2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3" y="0"/>
                      </a:lnTo>
                      <a:lnTo>
                        <a:pt x="2" y="2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30" name="Freeform 30"/>
                <p:cNvSpPr>
                  <a:spLocks/>
                </p:cNvSpPr>
                <p:nvPr/>
              </p:nvSpPr>
              <p:spPr bwMode="auto">
                <a:xfrm>
                  <a:off x="2338" y="2080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5" y="13"/>
                    </a:cxn>
                    <a:cxn ang="0">
                      <a:pos x="7" y="14"/>
                    </a:cxn>
                    <a:cxn ang="0">
                      <a:pos x="11" y="13"/>
                    </a:cxn>
                    <a:cxn ang="0">
                      <a:pos x="13" y="12"/>
                    </a:cxn>
                    <a:cxn ang="0">
                      <a:pos x="14" y="7"/>
                    </a:cxn>
                    <a:cxn ang="0">
                      <a:pos x="14" y="7"/>
                    </a:cxn>
                    <a:cxn ang="0">
                      <a:pos x="13" y="2"/>
                    </a:cxn>
                    <a:cxn ang="0">
                      <a:pos x="11" y="0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3" y="2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4" h="14">
                      <a:moveTo>
                        <a:pt x="0" y="7"/>
                      </a:moveTo>
                      <a:lnTo>
                        <a:pt x="3" y="12"/>
                      </a:lnTo>
                      <a:lnTo>
                        <a:pt x="5" y="13"/>
                      </a:lnTo>
                      <a:lnTo>
                        <a:pt x="7" y="14"/>
                      </a:lnTo>
                      <a:lnTo>
                        <a:pt x="11" y="13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2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3" y="2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31" name="Freeform 31"/>
                <p:cNvSpPr>
                  <a:spLocks/>
                </p:cNvSpPr>
                <p:nvPr/>
              </p:nvSpPr>
              <p:spPr bwMode="auto">
                <a:xfrm>
                  <a:off x="2338" y="2052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5" y="13"/>
                    </a:cxn>
                    <a:cxn ang="0">
                      <a:pos x="7" y="14"/>
                    </a:cxn>
                    <a:cxn ang="0">
                      <a:pos x="10" y="13"/>
                    </a:cxn>
                    <a:cxn ang="0">
                      <a:pos x="12" y="12"/>
                    </a:cxn>
                    <a:cxn ang="0">
                      <a:pos x="14" y="7"/>
                    </a:cxn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10" y="0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3" y="2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4" h="14">
                      <a:moveTo>
                        <a:pt x="0" y="7"/>
                      </a:moveTo>
                      <a:lnTo>
                        <a:pt x="3" y="12"/>
                      </a:lnTo>
                      <a:lnTo>
                        <a:pt x="5" y="13"/>
                      </a:lnTo>
                      <a:lnTo>
                        <a:pt x="7" y="14"/>
                      </a:lnTo>
                      <a:lnTo>
                        <a:pt x="10" y="13"/>
                      </a:lnTo>
                      <a:lnTo>
                        <a:pt x="12" y="12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2" y="2"/>
                      </a:ln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3" y="2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32" name="Freeform 32"/>
                <p:cNvSpPr>
                  <a:spLocks/>
                </p:cNvSpPr>
                <p:nvPr/>
              </p:nvSpPr>
              <p:spPr bwMode="auto">
                <a:xfrm>
                  <a:off x="2338" y="2023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5" y="13"/>
                    </a:cxn>
                    <a:cxn ang="0">
                      <a:pos x="7" y="14"/>
                    </a:cxn>
                    <a:cxn ang="0">
                      <a:pos x="11" y="13"/>
                    </a:cxn>
                    <a:cxn ang="0">
                      <a:pos x="12" y="12"/>
                    </a:cxn>
                    <a:cxn ang="0">
                      <a:pos x="14" y="7"/>
                    </a:cxn>
                    <a:cxn ang="0">
                      <a:pos x="14" y="7"/>
                    </a:cxn>
                    <a:cxn ang="0">
                      <a:pos x="12" y="3"/>
                    </a:cxn>
                    <a:cxn ang="0">
                      <a:pos x="11" y="0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3" y="3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4" h="14">
                      <a:moveTo>
                        <a:pt x="0" y="7"/>
                      </a:moveTo>
                      <a:lnTo>
                        <a:pt x="3" y="12"/>
                      </a:lnTo>
                      <a:lnTo>
                        <a:pt x="5" y="13"/>
                      </a:lnTo>
                      <a:lnTo>
                        <a:pt x="7" y="14"/>
                      </a:lnTo>
                      <a:lnTo>
                        <a:pt x="11" y="13"/>
                      </a:lnTo>
                      <a:lnTo>
                        <a:pt x="12" y="12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2" y="3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3" y="3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33" name="Freeform 33"/>
                <p:cNvSpPr>
                  <a:spLocks/>
                </p:cNvSpPr>
                <p:nvPr/>
              </p:nvSpPr>
              <p:spPr bwMode="auto">
                <a:xfrm>
                  <a:off x="2338" y="1995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5" y="13"/>
                    </a:cxn>
                    <a:cxn ang="0">
                      <a:pos x="7" y="14"/>
                    </a:cxn>
                    <a:cxn ang="0">
                      <a:pos x="11" y="13"/>
                    </a:cxn>
                    <a:cxn ang="0">
                      <a:pos x="13" y="12"/>
                    </a:cxn>
                    <a:cxn ang="0">
                      <a:pos x="14" y="7"/>
                    </a:cxn>
                    <a:cxn ang="0">
                      <a:pos x="14" y="7"/>
                    </a:cxn>
                    <a:cxn ang="0">
                      <a:pos x="13" y="2"/>
                    </a:cxn>
                    <a:cxn ang="0">
                      <a:pos x="11" y="0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3" y="2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4" h="14">
                      <a:moveTo>
                        <a:pt x="0" y="7"/>
                      </a:moveTo>
                      <a:lnTo>
                        <a:pt x="3" y="12"/>
                      </a:lnTo>
                      <a:lnTo>
                        <a:pt x="5" y="13"/>
                      </a:lnTo>
                      <a:lnTo>
                        <a:pt x="7" y="14"/>
                      </a:lnTo>
                      <a:lnTo>
                        <a:pt x="11" y="13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2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3" y="2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34" name="Freeform 34"/>
                <p:cNvSpPr>
                  <a:spLocks/>
                </p:cNvSpPr>
                <p:nvPr/>
              </p:nvSpPr>
              <p:spPr bwMode="auto">
                <a:xfrm>
                  <a:off x="2339" y="1966"/>
                  <a:ext cx="15" cy="15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5" y="13"/>
                    </a:cxn>
                    <a:cxn ang="0">
                      <a:pos x="7" y="15"/>
                    </a:cxn>
                    <a:cxn ang="0">
                      <a:pos x="11" y="13"/>
                    </a:cxn>
                    <a:cxn ang="0">
                      <a:pos x="12" y="12"/>
                    </a:cxn>
                    <a:cxn ang="0">
                      <a:pos x="15" y="7"/>
                    </a:cxn>
                    <a:cxn ang="0">
                      <a:pos x="15" y="7"/>
                    </a:cxn>
                    <a:cxn ang="0">
                      <a:pos x="12" y="3"/>
                    </a:cxn>
                    <a:cxn ang="0">
                      <a:pos x="11" y="0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3" y="3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5" h="15">
                      <a:moveTo>
                        <a:pt x="0" y="7"/>
                      </a:moveTo>
                      <a:lnTo>
                        <a:pt x="3" y="12"/>
                      </a:lnTo>
                      <a:lnTo>
                        <a:pt x="5" y="13"/>
                      </a:lnTo>
                      <a:lnTo>
                        <a:pt x="7" y="15"/>
                      </a:lnTo>
                      <a:lnTo>
                        <a:pt x="11" y="13"/>
                      </a:lnTo>
                      <a:lnTo>
                        <a:pt x="12" y="12"/>
                      </a:lnTo>
                      <a:lnTo>
                        <a:pt x="15" y="7"/>
                      </a:lnTo>
                      <a:lnTo>
                        <a:pt x="15" y="7"/>
                      </a:lnTo>
                      <a:lnTo>
                        <a:pt x="12" y="3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3" y="3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35" name="Freeform 35"/>
                <p:cNvSpPr>
                  <a:spLocks/>
                </p:cNvSpPr>
                <p:nvPr/>
              </p:nvSpPr>
              <p:spPr bwMode="auto">
                <a:xfrm>
                  <a:off x="2341" y="1938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4" y="13"/>
                    </a:cxn>
                    <a:cxn ang="0">
                      <a:pos x="7" y="14"/>
                    </a:cxn>
                    <a:cxn ang="0">
                      <a:pos x="9" y="13"/>
                    </a:cxn>
                    <a:cxn ang="0">
                      <a:pos x="11" y="12"/>
                    </a:cxn>
                    <a:cxn ang="0">
                      <a:pos x="14" y="7"/>
                    </a:cxn>
                    <a:cxn ang="0">
                      <a:pos x="14" y="7"/>
                    </a:cxn>
                    <a:cxn ang="0">
                      <a:pos x="11" y="2"/>
                    </a:cxn>
                    <a:cxn ang="0">
                      <a:pos x="9" y="0"/>
                    </a:cxn>
                    <a:cxn ang="0">
                      <a:pos x="7" y="0"/>
                    </a:cxn>
                    <a:cxn ang="0">
                      <a:pos x="4" y="0"/>
                    </a:cxn>
                    <a:cxn ang="0">
                      <a:pos x="2" y="2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4" h="14">
                      <a:moveTo>
                        <a:pt x="0" y="7"/>
                      </a:moveTo>
                      <a:lnTo>
                        <a:pt x="2" y="12"/>
                      </a:lnTo>
                      <a:lnTo>
                        <a:pt x="4" y="13"/>
                      </a:lnTo>
                      <a:lnTo>
                        <a:pt x="7" y="14"/>
                      </a:lnTo>
                      <a:lnTo>
                        <a:pt x="9" y="13"/>
                      </a:lnTo>
                      <a:lnTo>
                        <a:pt x="11" y="12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1" y="2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36" name="Freeform 36"/>
                <p:cNvSpPr>
                  <a:spLocks/>
                </p:cNvSpPr>
                <p:nvPr/>
              </p:nvSpPr>
              <p:spPr bwMode="auto">
                <a:xfrm>
                  <a:off x="2342" y="1909"/>
                  <a:ext cx="14" cy="15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2" y="12"/>
                    </a:cxn>
                    <a:cxn ang="0">
                      <a:pos x="3" y="14"/>
                    </a:cxn>
                    <a:cxn ang="0">
                      <a:pos x="7" y="15"/>
                    </a:cxn>
                    <a:cxn ang="0">
                      <a:pos x="9" y="14"/>
                    </a:cxn>
                    <a:cxn ang="0">
                      <a:pos x="12" y="12"/>
                    </a:cxn>
                    <a:cxn ang="0">
                      <a:pos x="14" y="8"/>
                    </a:cxn>
                    <a:cxn ang="0">
                      <a:pos x="14" y="8"/>
                    </a:cxn>
                    <a:cxn ang="0">
                      <a:pos x="12" y="3"/>
                    </a:cxn>
                    <a:cxn ang="0">
                      <a:pos x="9" y="0"/>
                    </a:cxn>
                    <a:cxn ang="0">
                      <a:pos x="7" y="0"/>
                    </a:cxn>
                    <a:cxn ang="0">
                      <a:pos x="3" y="0"/>
                    </a:cxn>
                    <a:cxn ang="0">
                      <a:pos x="2" y="3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4" h="15">
                      <a:moveTo>
                        <a:pt x="0" y="8"/>
                      </a:moveTo>
                      <a:lnTo>
                        <a:pt x="2" y="12"/>
                      </a:lnTo>
                      <a:lnTo>
                        <a:pt x="3" y="14"/>
                      </a:lnTo>
                      <a:lnTo>
                        <a:pt x="7" y="15"/>
                      </a:lnTo>
                      <a:lnTo>
                        <a:pt x="9" y="14"/>
                      </a:lnTo>
                      <a:lnTo>
                        <a:pt x="12" y="12"/>
                      </a:lnTo>
                      <a:lnTo>
                        <a:pt x="14" y="8"/>
                      </a:lnTo>
                      <a:lnTo>
                        <a:pt x="14" y="8"/>
                      </a:lnTo>
                      <a:lnTo>
                        <a:pt x="12" y="3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3" y="0"/>
                      </a:lnTo>
                      <a:lnTo>
                        <a:pt x="2" y="3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37" name="Freeform 37"/>
                <p:cNvSpPr>
                  <a:spLocks/>
                </p:cNvSpPr>
                <p:nvPr/>
              </p:nvSpPr>
              <p:spPr bwMode="auto">
                <a:xfrm>
                  <a:off x="2343" y="1881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3" y="13"/>
                    </a:cxn>
                    <a:cxn ang="0">
                      <a:pos x="7" y="14"/>
                    </a:cxn>
                    <a:cxn ang="0">
                      <a:pos x="9" y="13"/>
                    </a:cxn>
                    <a:cxn ang="0">
                      <a:pos x="12" y="12"/>
                    </a:cxn>
                    <a:cxn ang="0">
                      <a:pos x="14" y="7"/>
                    </a:cxn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9" y="0"/>
                    </a:cxn>
                    <a:cxn ang="0">
                      <a:pos x="7" y="0"/>
                    </a:cxn>
                    <a:cxn ang="0">
                      <a:pos x="3" y="0"/>
                    </a:cxn>
                    <a:cxn ang="0">
                      <a:pos x="2" y="2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4" h="14">
                      <a:moveTo>
                        <a:pt x="0" y="7"/>
                      </a:moveTo>
                      <a:lnTo>
                        <a:pt x="2" y="12"/>
                      </a:lnTo>
                      <a:lnTo>
                        <a:pt x="3" y="13"/>
                      </a:lnTo>
                      <a:lnTo>
                        <a:pt x="7" y="14"/>
                      </a:lnTo>
                      <a:lnTo>
                        <a:pt x="9" y="13"/>
                      </a:lnTo>
                      <a:lnTo>
                        <a:pt x="12" y="12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2" y="2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3" y="0"/>
                      </a:lnTo>
                      <a:lnTo>
                        <a:pt x="2" y="2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38" name="Freeform 38"/>
                <p:cNvSpPr>
                  <a:spLocks/>
                </p:cNvSpPr>
                <p:nvPr/>
              </p:nvSpPr>
              <p:spPr bwMode="auto">
                <a:xfrm>
                  <a:off x="2344" y="1853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2" y="11"/>
                    </a:cxn>
                    <a:cxn ang="0">
                      <a:pos x="4" y="13"/>
                    </a:cxn>
                    <a:cxn ang="0">
                      <a:pos x="7" y="14"/>
                    </a:cxn>
                    <a:cxn ang="0">
                      <a:pos x="10" y="13"/>
                    </a:cxn>
                    <a:cxn ang="0">
                      <a:pos x="12" y="11"/>
                    </a:cxn>
                    <a:cxn ang="0">
                      <a:pos x="14" y="7"/>
                    </a:cxn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10" y="0"/>
                    </a:cxn>
                    <a:cxn ang="0">
                      <a:pos x="7" y="0"/>
                    </a:cxn>
                    <a:cxn ang="0">
                      <a:pos x="4" y="0"/>
                    </a:cxn>
                    <a:cxn ang="0">
                      <a:pos x="2" y="2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4" h="14">
                      <a:moveTo>
                        <a:pt x="0" y="7"/>
                      </a:moveTo>
                      <a:lnTo>
                        <a:pt x="2" y="11"/>
                      </a:lnTo>
                      <a:lnTo>
                        <a:pt x="4" y="13"/>
                      </a:lnTo>
                      <a:lnTo>
                        <a:pt x="7" y="14"/>
                      </a:lnTo>
                      <a:lnTo>
                        <a:pt x="10" y="13"/>
                      </a:lnTo>
                      <a:lnTo>
                        <a:pt x="12" y="11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2" y="2"/>
                      </a:ln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39" name="Freeform 39"/>
                <p:cNvSpPr>
                  <a:spLocks/>
                </p:cNvSpPr>
                <p:nvPr/>
              </p:nvSpPr>
              <p:spPr bwMode="auto">
                <a:xfrm>
                  <a:off x="2345" y="1824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4" y="13"/>
                    </a:cxn>
                    <a:cxn ang="0">
                      <a:pos x="7" y="14"/>
                    </a:cxn>
                    <a:cxn ang="0">
                      <a:pos x="10" y="13"/>
                    </a:cxn>
                    <a:cxn ang="0">
                      <a:pos x="12" y="12"/>
                    </a:cxn>
                    <a:cxn ang="0">
                      <a:pos x="14" y="7"/>
                    </a:cxn>
                    <a:cxn ang="0">
                      <a:pos x="14" y="7"/>
                    </a:cxn>
                    <a:cxn ang="0">
                      <a:pos x="12" y="3"/>
                    </a:cxn>
                    <a:cxn ang="0">
                      <a:pos x="10" y="0"/>
                    </a:cxn>
                    <a:cxn ang="0">
                      <a:pos x="7" y="0"/>
                    </a:cxn>
                    <a:cxn ang="0">
                      <a:pos x="4" y="0"/>
                    </a:cxn>
                    <a:cxn ang="0">
                      <a:pos x="3" y="3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4" h="14">
                      <a:moveTo>
                        <a:pt x="0" y="7"/>
                      </a:moveTo>
                      <a:lnTo>
                        <a:pt x="3" y="12"/>
                      </a:lnTo>
                      <a:lnTo>
                        <a:pt x="4" y="13"/>
                      </a:lnTo>
                      <a:lnTo>
                        <a:pt x="7" y="14"/>
                      </a:lnTo>
                      <a:lnTo>
                        <a:pt x="10" y="13"/>
                      </a:lnTo>
                      <a:lnTo>
                        <a:pt x="12" y="12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2" y="3"/>
                      </a:ln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4" y="0"/>
                      </a:lnTo>
                      <a:lnTo>
                        <a:pt x="3" y="3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40" name="Freeform 40"/>
                <p:cNvSpPr>
                  <a:spLocks/>
                </p:cNvSpPr>
                <p:nvPr/>
              </p:nvSpPr>
              <p:spPr bwMode="auto">
                <a:xfrm>
                  <a:off x="2346" y="1796"/>
                  <a:ext cx="15" cy="1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4" y="13"/>
                    </a:cxn>
                    <a:cxn ang="0">
                      <a:pos x="8" y="14"/>
                    </a:cxn>
                    <a:cxn ang="0">
                      <a:pos x="10" y="13"/>
                    </a:cxn>
                    <a:cxn ang="0">
                      <a:pos x="12" y="12"/>
                    </a:cxn>
                    <a:cxn ang="0">
                      <a:pos x="15" y="7"/>
                    </a:cxn>
                    <a:cxn ang="0">
                      <a:pos x="15" y="7"/>
                    </a:cxn>
                    <a:cxn ang="0">
                      <a:pos x="12" y="2"/>
                    </a:cxn>
                    <a:cxn ang="0">
                      <a:pos x="10" y="0"/>
                    </a:cxn>
                    <a:cxn ang="0">
                      <a:pos x="8" y="0"/>
                    </a:cxn>
                    <a:cxn ang="0">
                      <a:pos x="4" y="0"/>
                    </a:cxn>
                    <a:cxn ang="0">
                      <a:pos x="2" y="2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5" h="14">
                      <a:moveTo>
                        <a:pt x="0" y="7"/>
                      </a:moveTo>
                      <a:lnTo>
                        <a:pt x="2" y="12"/>
                      </a:lnTo>
                      <a:lnTo>
                        <a:pt x="4" y="13"/>
                      </a:lnTo>
                      <a:lnTo>
                        <a:pt x="8" y="14"/>
                      </a:lnTo>
                      <a:lnTo>
                        <a:pt x="10" y="13"/>
                      </a:lnTo>
                      <a:lnTo>
                        <a:pt x="12" y="12"/>
                      </a:lnTo>
                      <a:lnTo>
                        <a:pt x="15" y="7"/>
                      </a:lnTo>
                      <a:lnTo>
                        <a:pt x="15" y="7"/>
                      </a:lnTo>
                      <a:lnTo>
                        <a:pt x="12" y="2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41" name="Freeform 41"/>
                <p:cNvSpPr>
                  <a:spLocks/>
                </p:cNvSpPr>
                <p:nvPr/>
              </p:nvSpPr>
              <p:spPr bwMode="auto">
                <a:xfrm>
                  <a:off x="2346" y="1767"/>
                  <a:ext cx="15" cy="15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5" y="13"/>
                    </a:cxn>
                    <a:cxn ang="0">
                      <a:pos x="8" y="15"/>
                    </a:cxn>
                    <a:cxn ang="0">
                      <a:pos x="11" y="13"/>
                    </a:cxn>
                    <a:cxn ang="0">
                      <a:pos x="13" y="12"/>
                    </a:cxn>
                    <a:cxn ang="0">
                      <a:pos x="15" y="7"/>
                    </a:cxn>
                    <a:cxn ang="0">
                      <a:pos x="15" y="7"/>
                    </a:cxn>
                    <a:cxn ang="0">
                      <a:pos x="13" y="3"/>
                    </a:cxn>
                    <a:cxn ang="0">
                      <a:pos x="11" y="0"/>
                    </a:cxn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3" y="3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5" h="15">
                      <a:moveTo>
                        <a:pt x="0" y="7"/>
                      </a:moveTo>
                      <a:lnTo>
                        <a:pt x="3" y="12"/>
                      </a:lnTo>
                      <a:lnTo>
                        <a:pt x="5" y="13"/>
                      </a:lnTo>
                      <a:lnTo>
                        <a:pt x="8" y="15"/>
                      </a:lnTo>
                      <a:lnTo>
                        <a:pt x="11" y="13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5" y="7"/>
                      </a:lnTo>
                      <a:lnTo>
                        <a:pt x="13" y="3"/>
                      </a:lnTo>
                      <a:lnTo>
                        <a:pt x="11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3" y="3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42" name="Freeform 42"/>
                <p:cNvSpPr>
                  <a:spLocks/>
                </p:cNvSpPr>
                <p:nvPr/>
              </p:nvSpPr>
              <p:spPr bwMode="auto">
                <a:xfrm>
                  <a:off x="2346" y="1739"/>
                  <a:ext cx="15" cy="1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5" y="14"/>
                    </a:cxn>
                    <a:cxn ang="0">
                      <a:pos x="8" y="14"/>
                    </a:cxn>
                    <a:cxn ang="0">
                      <a:pos x="11" y="14"/>
                    </a:cxn>
                    <a:cxn ang="0">
                      <a:pos x="13" y="12"/>
                    </a:cxn>
                    <a:cxn ang="0">
                      <a:pos x="15" y="7"/>
                    </a:cxn>
                    <a:cxn ang="0">
                      <a:pos x="15" y="7"/>
                    </a:cxn>
                    <a:cxn ang="0">
                      <a:pos x="13" y="2"/>
                    </a:cxn>
                    <a:cxn ang="0">
                      <a:pos x="11" y="0"/>
                    </a:cxn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3" y="2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5" h="14">
                      <a:moveTo>
                        <a:pt x="0" y="7"/>
                      </a:moveTo>
                      <a:lnTo>
                        <a:pt x="3" y="12"/>
                      </a:lnTo>
                      <a:lnTo>
                        <a:pt x="5" y="14"/>
                      </a:lnTo>
                      <a:lnTo>
                        <a:pt x="8" y="14"/>
                      </a:lnTo>
                      <a:lnTo>
                        <a:pt x="11" y="14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5" y="7"/>
                      </a:lnTo>
                      <a:lnTo>
                        <a:pt x="13" y="2"/>
                      </a:lnTo>
                      <a:lnTo>
                        <a:pt x="11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3" y="2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43" name="Freeform 43"/>
                <p:cNvSpPr>
                  <a:spLocks/>
                </p:cNvSpPr>
                <p:nvPr/>
              </p:nvSpPr>
              <p:spPr bwMode="auto">
                <a:xfrm>
                  <a:off x="2346" y="1710"/>
                  <a:ext cx="15" cy="15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" y="12"/>
                    </a:cxn>
                    <a:cxn ang="0">
                      <a:pos x="5" y="15"/>
                    </a:cxn>
                    <a:cxn ang="0">
                      <a:pos x="8" y="15"/>
                    </a:cxn>
                    <a:cxn ang="0">
                      <a:pos x="10" y="15"/>
                    </a:cxn>
                    <a:cxn ang="0">
                      <a:pos x="12" y="12"/>
                    </a:cxn>
                    <a:cxn ang="0">
                      <a:pos x="15" y="8"/>
                    </a:cxn>
                    <a:cxn ang="0">
                      <a:pos x="15" y="8"/>
                    </a:cxn>
                    <a:cxn ang="0">
                      <a:pos x="12" y="3"/>
                    </a:cxn>
                    <a:cxn ang="0">
                      <a:pos x="10" y="0"/>
                    </a:cxn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3" y="3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5" h="15">
                      <a:moveTo>
                        <a:pt x="0" y="8"/>
                      </a:moveTo>
                      <a:lnTo>
                        <a:pt x="3" y="12"/>
                      </a:lnTo>
                      <a:lnTo>
                        <a:pt x="5" y="15"/>
                      </a:lnTo>
                      <a:lnTo>
                        <a:pt x="8" y="15"/>
                      </a:lnTo>
                      <a:lnTo>
                        <a:pt x="10" y="15"/>
                      </a:lnTo>
                      <a:lnTo>
                        <a:pt x="12" y="12"/>
                      </a:lnTo>
                      <a:lnTo>
                        <a:pt x="15" y="8"/>
                      </a:lnTo>
                      <a:lnTo>
                        <a:pt x="15" y="8"/>
                      </a:lnTo>
                      <a:lnTo>
                        <a:pt x="12" y="3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3" y="3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44" name="Freeform 44"/>
                <p:cNvSpPr>
                  <a:spLocks/>
                </p:cNvSpPr>
                <p:nvPr/>
              </p:nvSpPr>
              <p:spPr bwMode="auto">
                <a:xfrm>
                  <a:off x="2348" y="1682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1" y="12"/>
                    </a:cxn>
                    <a:cxn ang="0">
                      <a:pos x="3" y="14"/>
                    </a:cxn>
                    <a:cxn ang="0">
                      <a:pos x="7" y="14"/>
                    </a:cxn>
                    <a:cxn ang="0">
                      <a:pos x="9" y="14"/>
                    </a:cxn>
                    <a:cxn ang="0">
                      <a:pos x="11" y="12"/>
                    </a:cxn>
                    <a:cxn ang="0">
                      <a:pos x="14" y="7"/>
                    </a:cxn>
                    <a:cxn ang="0">
                      <a:pos x="14" y="7"/>
                    </a:cxn>
                    <a:cxn ang="0">
                      <a:pos x="11" y="2"/>
                    </a:cxn>
                    <a:cxn ang="0">
                      <a:pos x="9" y="1"/>
                    </a:cxn>
                    <a:cxn ang="0">
                      <a:pos x="7" y="0"/>
                    </a:cxn>
                    <a:cxn ang="0">
                      <a:pos x="3" y="1"/>
                    </a:cxn>
                    <a:cxn ang="0">
                      <a:pos x="1" y="2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4" h="14">
                      <a:moveTo>
                        <a:pt x="0" y="7"/>
                      </a:moveTo>
                      <a:lnTo>
                        <a:pt x="1" y="12"/>
                      </a:lnTo>
                      <a:lnTo>
                        <a:pt x="3" y="14"/>
                      </a:lnTo>
                      <a:lnTo>
                        <a:pt x="7" y="14"/>
                      </a:lnTo>
                      <a:lnTo>
                        <a:pt x="9" y="14"/>
                      </a:lnTo>
                      <a:lnTo>
                        <a:pt x="11" y="12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1" y="2"/>
                      </a:lnTo>
                      <a:lnTo>
                        <a:pt x="9" y="1"/>
                      </a:lnTo>
                      <a:lnTo>
                        <a:pt x="7" y="0"/>
                      </a:lnTo>
                      <a:lnTo>
                        <a:pt x="3" y="1"/>
                      </a:lnTo>
                      <a:lnTo>
                        <a:pt x="1" y="2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45" name="Freeform 45"/>
                <p:cNvSpPr>
                  <a:spLocks/>
                </p:cNvSpPr>
                <p:nvPr/>
              </p:nvSpPr>
              <p:spPr bwMode="auto">
                <a:xfrm>
                  <a:off x="2352" y="1654"/>
                  <a:ext cx="15" cy="1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3" y="13"/>
                    </a:cxn>
                    <a:cxn ang="0">
                      <a:pos x="5" y="14"/>
                    </a:cxn>
                    <a:cxn ang="0">
                      <a:pos x="7" y="14"/>
                    </a:cxn>
                    <a:cxn ang="0">
                      <a:pos x="11" y="14"/>
                    </a:cxn>
                    <a:cxn ang="0">
                      <a:pos x="12" y="13"/>
                    </a:cxn>
                    <a:cxn ang="0">
                      <a:pos x="15" y="7"/>
                    </a:cxn>
                    <a:cxn ang="0">
                      <a:pos x="15" y="7"/>
                    </a:cxn>
                    <a:cxn ang="0">
                      <a:pos x="12" y="2"/>
                    </a:cxn>
                    <a:cxn ang="0">
                      <a:pos x="11" y="1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3" y="2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5" h="14">
                      <a:moveTo>
                        <a:pt x="0" y="7"/>
                      </a:moveTo>
                      <a:lnTo>
                        <a:pt x="3" y="13"/>
                      </a:lnTo>
                      <a:lnTo>
                        <a:pt x="5" y="14"/>
                      </a:lnTo>
                      <a:lnTo>
                        <a:pt x="7" y="14"/>
                      </a:lnTo>
                      <a:lnTo>
                        <a:pt x="11" y="14"/>
                      </a:lnTo>
                      <a:lnTo>
                        <a:pt x="12" y="13"/>
                      </a:lnTo>
                      <a:lnTo>
                        <a:pt x="15" y="7"/>
                      </a:lnTo>
                      <a:lnTo>
                        <a:pt x="15" y="7"/>
                      </a:lnTo>
                      <a:lnTo>
                        <a:pt x="12" y="2"/>
                      </a:lnTo>
                      <a:lnTo>
                        <a:pt x="11" y="1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3" y="2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46" name="Freeform 46"/>
                <p:cNvSpPr>
                  <a:spLocks/>
                </p:cNvSpPr>
                <p:nvPr/>
              </p:nvSpPr>
              <p:spPr bwMode="auto">
                <a:xfrm>
                  <a:off x="2364" y="1629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" y="1"/>
                    </a:cxn>
                    <a:cxn ang="0">
                      <a:pos x="0" y="7"/>
                    </a:cxn>
                    <a:cxn ang="0">
                      <a:pos x="3" y="11"/>
                    </a:cxn>
                    <a:cxn ang="0">
                      <a:pos x="5" y="13"/>
                    </a:cxn>
                    <a:cxn ang="0">
                      <a:pos x="7" y="14"/>
                    </a:cxn>
                    <a:cxn ang="0">
                      <a:pos x="10" y="13"/>
                    </a:cxn>
                    <a:cxn ang="0">
                      <a:pos x="12" y="11"/>
                    </a:cxn>
                    <a:cxn ang="0">
                      <a:pos x="12" y="11"/>
                    </a:cxn>
                    <a:cxn ang="0">
                      <a:pos x="14" y="7"/>
                    </a:cxn>
                    <a:cxn ang="0">
                      <a:pos x="12" y="1"/>
                    </a:cxn>
                    <a:cxn ang="0">
                      <a:pos x="10" y="0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1" y="1"/>
                    </a:cxn>
                  </a:cxnLst>
                  <a:rect l="0" t="0" r="r" b="b"/>
                  <a:pathLst>
                    <a:path w="14" h="14">
                      <a:moveTo>
                        <a:pt x="1" y="1"/>
                      </a:moveTo>
                      <a:lnTo>
                        <a:pt x="0" y="7"/>
                      </a:lnTo>
                      <a:lnTo>
                        <a:pt x="3" y="11"/>
                      </a:lnTo>
                      <a:lnTo>
                        <a:pt x="5" y="13"/>
                      </a:lnTo>
                      <a:lnTo>
                        <a:pt x="7" y="14"/>
                      </a:lnTo>
                      <a:lnTo>
                        <a:pt x="10" y="13"/>
                      </a:lnTo>
                      <a:lnTo>
                        <a:pt x="12" y="11"/>
                      </a:lnTo>
                      <a:lnTo>
                        <a:pt x="12" y="11"/>
                      </a:lnTo>
                      <a:lnTo>
                        <a:pt x="14" y="7"/>
                      </a:lnTo>
                      <a:lnTo>
                        <a:pt x="12" y="1"/>
                      </a:ln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47" name="Freeform 47"/>
                <p:cNvSpPr>
                  <a:spLocks/>
                </p:cNvSpPr>
                <p:nvPr/>
              </p:nvSpPr>
              <p:spPr bwMode="auto">
                <a:xfrm>
                  <a:off x="2378" y="1604"/>
                  <a:ext cx="15" cy="14"/>
                </a:xfrm>
                <a:custGeom>
                  <a:avLst/>
                  <a:gdLst/>
                  <a:ahLst/>
                  <a:cxnLst>
                    <a:cxn ang="0">
                      <a:pos x="3" y="2"/>
                    </a:cxn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5" y="14"/>
                    </a:cxn>
                    <a:cxn ang="0">
                      <a:pos x="8" y="14"/>
                    </a:cxn>
                    <a:cxn ang="0">
                      <a:pos x="11" y="14"/>
                    </a:cxn>
                    <a:cxn ang="0">
                      <a:pos x="13" y="13"/>
                    </a:cxn>
                    <a:cxn ang="0">
                      <a:pos x="13" y="13"/>
                    </a:cxn>
                    <a:cxn ang="0">
                      <a:pos x="15" y="7"/>
                    </a:cxn>
                    <a:cxn ang="0">
                      <a:pos x="12" y="2"/>
                    </a:cxn>
                    <a:cxn ang="0">
                      <a:pos x="11" y="1"/>
                    </a:cxn>
                    <a:cxn ang="0">
                      <a:pos x="8" y="0"/>
                    </a:cxn>
                    <a:cxn ang="0">
                      <a:pos x="5" y="1"/>
                    </a:cxn>
                    <a:cxn ang="0">
                      <a:pos x="3" y="2"/>
                    </a:cxn>
                  </a:cxnLst>
                  <a:rect l="0" t="0" r="r" b="b"/>
                  <a:pathLst>
                    <a:path w="15" h="14">
                      <a:moveTo>
                        <a:pt x="3" y="2"/>
                      </a:move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5" y="14"/>
                      </a:lnTo>
                      <a:lnTo>
                        <a:pt x="8" y="14"/>
                      </a:lnTo>
                      <a:lnTo>
                        <a:pt x="11" y="14"/>
                      </a:lnTo>
                      <a:lnTo>
                        <a:pt x="13" y="13"/>
                      </a:lnTo>
                      <a:lnTo>
                        <a:pt x="13" y="13"/>
                      </a:lnTo>
                      <a:lnTo>
                        <a:pt x="15" y="7"/>
                      </a:lnTo>
                      <a:lnTo>
                        <a:pt x="12" y="2"/>
                      </a:lnTo>
                      <a:lnTo>
                        <a:pt x="11" y="1"/>
                      </a:lnTo>
                      <a:lnTo>
                        <a:pt x="8" y="0"/>
                      </a:lnTo>
                      <a:lnTo>
                        <a:pt x="5" y="1"/>
                      </a:lnTo>
                      <a:lnTo>
                        <a:pt x="3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48" name="Freeform 48"/>
                <p:cNvSpPr>
                  <a:spLocks/>
                </p:cNvSpPr>
                <p:nvPr/>
              </p:nvSpPr>
              <p:spPr bwMode="auto">
                <a:xfrm>
                  <a:off x="2402" y="1590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2" y="1"/>
                    </a:cxn>
                    <a:cxn ang="0">
                      <a:pos x="0" y="7"/>
                    </a:cxn>
                    <a:cxn ang="0">
                      <a:pos x="2" y="11"/>
                    </a:cxn>
                    <a:cxn ang="0">
                      <a:pos x="5" y="13"/>
                    </a:cxn>
                    <a:cxn ang="0">
                      <a:pos x="7" y="14"/>
                    </a:cxn>
                    <a:cxn ang="0">
                      <a:pos x="11" y="13"/>
                    </a:cxn>
                    <a:cxn ang="0">
                      <a:pos x="11" y="13"/>
                    </a:cxn>
                    <a:cxn ang="0">
                      <a:pos x="13" y="11"/>
                    </a:cxn>
                    <a:cxn ang="0">
                      <a:pos x="14" y="7"/>
                    </a:cxn>
                    <a:cxn ang="0">
                      <a:pos x="13" y="1"/>
                    </a:cxn>
                    <a:cxn ang="0">
                      <a:pos x="11" y="0"/>
                    </a:cxn>
                    <a:cxn ang="0">
                      <a:pos x="7" y="0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14" h="14">
                      <a:moveTo>
                        <a:pt x="5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1"/>
                      </a:lnTo>
                      <a:lnTo>
                        <a:pt x="5" y="13"/>
                      </a:lnTo>
                      <a:lnTo>
                        <a:pt x="7" y="14"/>
                      </a:lnTo>
                      <a:lnTo>
                        <a:pt x="11" y="13"/>
                      </a:lnTo>
                      <a:lnTo>
                        <a:pt x="11" y="13"/>
                      </a:lnTo>
                      <a:lnTo>
                        <a:pt x="13" y="11"/>
                      </a:lnTo>
                      <a:lnTo>
                        <a:pt x="14" y="7"/>
                      </a:lnTo>
                      <a:lnTo>
                        <a:pt x="13" y="1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49" name="Freeform 49"/>
                <p:cNvSpPr>
                  <a:spLocks/>
                </p:cNvSpPr>
                <p:nvPr/>
              </p:nvSpPr>
              <p:spPr bwMode="auto">
                <a:xfrm>
                  <a:off x="2429" y="1581"/>
                  <a:ext cx="15" cy="1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3" y="3"/>
                    </a:cxn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5" y="14"/>
                    </a:cxn>
                    <a:cxn ang="0">
                      <a:pos x="7" y="14"/>
                    </a:cxn>
                    <a:cxn ang="0">
                      <a:pos x="7" y="14"/>
                    </a:cxn>
                    <a:cxn ang="0">
                      <a:pos x="11" y="14"/>
                    </a:cxn>
                    <a:cxn ang="0">
                      <a:pos x="13" y="12"/>
                    </a:cxn>
                    <a:cxn ang="0">
                      <a:pos x="15" y="7"/>
                    </a:cxn>
                    <a:cxn ang="0">
                      <a:pos x="13" y="3"/>
                    </a:cxn>
                    <a:cxn ang="0">
                      <a:pos x="11" y="1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5" h="14">
                      <a:moveTo>
                        <a:pt x="7" y="0"/>
                      </a:moveTo>
                      <a:lnTo>
                        <a:pt x="5" y="1"/>
                      </a:lnTo>
                      <a:lnTo>
                        <a:pt x="3" y="3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5" y="14"/>
                      </a:lnTo>
                      <a:lnTo>
                        <a:pt x="7" y="14"/>
                      </a:lnTo>
                      <a:lnTo>
                        <a:pt x="7" y="14"/>
                      </a:lnTo>
                      <a:lnTo>
                        <a:pt x="11" y="14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3"/>
                      </a:lnTo>
                      <a:lnTo>
                        <a:pt x="11" y="1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50" name="Freeform 50"/>
                <p:cNvSpPr>
                  <a:spLocks/>
                </p:cNvSpPr>
                <p:nvPr/>
              </p:nvSpPr>
              <p:spPr bwMode="auto">
                <a:xfrm>
                  <a:off x="2458" y="1577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2" y="11"/>
                    </a:cxn>
                    <a:cxn ang="0">
                      <a:pos x="5" y="13"/>
                    </a:cxn>
                    <a:cxn ang="0">
                      <a:pos x="7" y="14"/>
                    </a:cxn>
                    <a:cxn ang="0">
                      <a:pos x="7" y="14"/>
                    </a:cxn>
                    <a:cxn ang="0">
                      <a:pos x="9" y="13"/>
                    </a:cxn>
                    <a:cxn ang="0">
                      <a:pos x="12" y="11"/>
                    </a:cxn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9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4" h="14">
                      <a:moveTo>
                        <a:pt x="7" y="0"/>
                      </a:move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2" y="11"/>
                      </a:lnTo>
                      <a:lnTo>
                        <a:pt x="5" y="13"/>
                      </a:lnTo>
                      <a:lnTo>
                        <a:pt x="7" y="14"/>
                      </a:lnTo>
                      <a:lnTo>
                        <a:pt x="7" y="14"/>
                      </a:lnTo>
                      <a:lnTo>
                        <a:pt x="9" y="13"/>
                      </a:lnTo>
                      <a:lnTo>
                        <a:pt x="12" y="11"/>
                      </a:lnTo>
                      <a:lnTo>
                        <a:pt x="14" y="7"/>
                      </a:lnTo>
                      <a:lnTo>
                        <a:pt x="12" y="2"/>
                      </a:lnTo>
                      <a:lnTo>
                        <a:pt x="9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51" name="Freeform 51"/>
                <p:cNvSpPr>
                  <a:spLocks/>
                </p:cNvSpPr>
                <p:nvPr/>
              </p:nvSpPr>
              <p:spPr bwMode="auto">
                <a:xfrm>
                  <a:off x="2486" y="1573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4" y="0"/>
                    </a:cxn>
                    <a:cxn ang="0">
                      <a:pos x="3" y="2"/>
                    </a:cxn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4" y="13"/>
                    </a:cxn>
                    <a:cxn ang="0">
                      <a:pos x="7" y="14"/>
                    </a:cxn>
                    <a:cxn ang="0">
                      <a:pos x="7" y="14"/>
                    </a:cxn>
                    <a:cxn ang="0">
                      <a:pos x="10" y="13"/>
                    </a:cxn>
                    <a:cxn ang="0">
                      <a:pos x="12" y="12"/>
                    </a:cxn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10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4" h="14">
                      <a:moveTo>
                        <a:pt x="7" y="0"/>
                      </a:moveTo>
                      <a:lnTo>
                        <a:pt x="4" y="0"/>
                      </a:lnTo>
                      <a:lnTo>
                        <a:pt x="3" y="2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4" y="13"/>
                      </a:lnTo>
                      <a:lnTo>
                        <a:pt x="7" y="14"/>
                      </a:lnTo>
                      <a:lnTo>
                        <a:pt x="7" y="14"/>
                      </a:lnTo>
                      <a:lnTo>
                        <a:pt x="10" y="13"/>
                      </a:lnTo>
                      <a:lnTo>
                        <a:pt x="12" y="12"/>
                      </a:lnTo>
                      <a:lnTo>
                        <a:pt x="14" y="7"/>
                      </a:lnTo>
                      <a:lnTo>
                        <a:pt x="12" y="2"/>
                      </a:lnTo>
                      <a:lnTo>
                        <a:pt x="10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52" name="Freeform 52"/>
                <p:cNvSpPr>
                  <a:spLocks/>
                </p:cNvSpPr>
                <p:nvPr/>
              </p:nvSpPr>
              <p:spPr bwMode="auto">
                <a:xfrm>
                  <a:off x="2515" y="1569"/>
                  <a:ext cx="14" cy="15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3" y="2"/>
                    </a:cxn>
                    <a:cxn ang="0">
                      <a:pos x="1" y="3"/>
                    </a:cxn>
                    <a:cxn ang="0">
                      <a:pos x="0" y="8"/>
                    </a:cxn>
                    <a:cxn ang="0">
                      <a:pos x="1" y="13"/>
                    </a:cxn>
                    <a:cxn ang="0">
                      <a:pos x="3" y="15"/>
                    </a:cxn>
                    <a:cxn ang="0">
                      <a:pos x="7" y="15"/>
                    </a:cxn>
                    <a:cxn ang="0">
                      <a:pos x="7" y="15"/>
                    </a:cxn>
                    <a:cxn ang="0">
                      <a:pos x="9" y="15"/>
                    </a:cxn>
                    <a:cxn ang="0">
                      <a:pos x="12" y="13"/>
                    </a:cxn>
                    <a:cxn ang="0">
                      <a:pos x="14" y="8"/>
                    </a:cxn>
                    <a:cxn ang="0">
                      <a:pos x="12" y="3"/>
                    </a:cxn>
                    <a:cxn ang="0">
                      <a:pos x="9" y="2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4" h="15">
                      <a:moveTo>
                        <a:pt x="7" y="0"/>
                      </a:moveTo>
                      <a:lnTo>
                        <a:pt x="3" y="2"/>
                      </a:lnTo>
                      <a:lnTo>
                        <a:pt x="1" y="3"/>
                      </a:lnTo>
                      <a:lnTo>
                        <a:pt x="0" y="8"/>
                      </a:lnTo>
                      <a:lnTo>
                        <a:pt x="1" y="13"/>
                      </a:lnTo>
                      <a:lnTo>
                        <a:pt x="3" y="15"/>
                      </a:lnTo>
                      <a:lnTo>
                        <a:pt x="7" y="15"/>
                      </a:lnTo>
                      <a:lnTo>
                        <a:pt x="7" y="15"/>
                      </a:lnTo>
                      <a:lnTo>
                        <a:pt x="9" y="15"/>
                      </a:lnTo>
                      <a:lnTo>
                        <a:pt x="12" y="13"/>
                      </a:lnTo>
                      <a:lnTo>
                        <a:pt x="14" y="8"/>
                      </a:lnTo>
                      <a:lnTo>
                        <a:pt x="12" y="3"/>
                      </a:lnTo>
                      <a:lnTo>
                        <a:pt x="9" y="2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53" name="Freeform 53"/>
                <p:cNvSpPr>
                  <a:spLocks/>
                </p:cNvSpPr>
                <p:nvPr/>
              </p:nvSpPr>
              <p:spPr bwMode="auto">
                <a:xfrm>
                  <a:off x="2543" y="1567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4" y="1"/>
                    </a:cxn>
                    <a:cxn ang="0">
                      <a:pos x="1" y="2"/>
                    </a:cxn>
                    <a:cxn ang="0">
                      <a:pos x="0" y="7"/>
                    </a:cxn>
                    <a:cxn ang="0">
                      <a:pos x="1" y="13"/>
                    </a:cxn>
                    <a:cxn ang="0">
                      <a:pos x="4" y="14"/>
                    </a:cxn>
                    <a:cxn ang="0">
                      <a:pos x="7" y="14"/>
                    </a:cxn>
                    <a:cxn ang="0">
                      <a:pos x="7" y="14"/>
                    </a:cxn>
                    <a:cxn ang="0">
                      <a:pos x="10" y="14"/>
                    </a:cxn>
                    <a:cxn ang="0">
                      <a:pos x="12" y="13"/>
                    </a:cxn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10" y="1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4" h="14">
                      <a:moveTo>
                        <a:pt x="7" y="0"/>
                      </a:moveTo>
                      <a:lnTo>
                        <a:pt x="4" y="1"/>
                      </a:lnTo>
                      <a:lnTo>
                        <a:pt x="1" y="2"/>
                      </a:lnTo>
                      <a:lnTo>
                        <a:pt x="0" y="7"/>
                      </a:lnTo>
                      <a:lnTo>
                        <a:pt x="1" y="13"/>
                      </a:lnTo>
                      <a:lnTo>
                        <a:pt x="4" y="14"/>
                      </a:lnTo>
                      <a:lnTo>
                        <a:pt x="7" y="14"/>
                      </a:lnTo>
                      <a:lnTo>
                        <a:pt x="7" y="14"/>
                      </a:lnTo>
                      <a:lnTo>
                        <a:pt x="10" y="14"/>
                      </a:lnTo>
                      <a:lnTo>
                        <a:pt x="12" y="13"/>
                      </a:lnTo>
                      <a:lnTo>
                        <a:pt x="14" y="7"/>
                      </a:lnTo>
                      <a:lnTo>
                        <a:pt x="12" y="2"/>
                      </a:lnTo>
                      <a:lnTo>
                        <a:pt x="10" y="1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54" name="Freeform 54"/>
                <p:cNvSpPr>
                  <a:spLocks/>
                </p:cNvSpPr>
                <p:nvPr/>
              </p:nvSpPr>
              <p:spPr bwMode="auto">
                <a:xfrm>
                  <a:off x="2572" y="1566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7"/>
                    </a:cxn>
                    <a:cxn ang="0">
                      <a:pos x="1" y="12"/>
                    </a:cxn>
                    <a:cxn ang="0">
                      <a:pos x="3" y="13"/>
                    </a:cxn>
                    <a:cxn ang="0">
                      <a:pos x="7" y="14"/>
                    </a:cxn>
                    <a:cxn ang="0">
                      <a:pos x="7" y="14"/>
                    </a:cxn>
                    <a:cxn ang="0">
                      <a:pos x="9" y="13"/>
                    </a:cxn>
                    <a:cxn ang="0">
                      <a:pos x="11" y="12"/>
                    </a:cxn>
                    <a:cxn ang="0">
                      <a:pos x="14" y="7"/>
                    </a:cxn>
                    <a:cxn ang="0">
                      <a:pos x="11" y="1"/>
                    </a:cxn>
                    <a:cxn ang="0">
                      <a:pos x="9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4" h="14">
                      <a:moveTo>
                        <a:pt x="7" y="0"/>
                      </a:move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7"/>
                      </a:lnTo>
                      <a:lnTo>
                        <a:pt x="1" y="12"/>
                      </a:lnTo>
                      <a:lnTo>
                        <a:pt x="3" y="13"/>
                      </a:lnTo>
                      <a:lnTo>
                        <a:pt x="7" y="14"/>
                      </a:lnTo>
                      <a:lnTo>
                        <a:pt x="7" y="14"/>
                      </a:lnTo>
                      <a:lnTo>
                        <a:pt x="9" y="13"/>
                      </a:lnTo>
                      <a:lnTo>
                        <a:pt x="11" y="12"/>
                      </a:lnTo>
                      <a:lnTo>
                        <a:pt x="14" y="7"/>
                      </a:lnTo>
                      <a:lnTo>
                        <a:pt x="11" y="1"/>
                      </a:lnTo>
                      <a:lnTo>
                        <a:pt x="9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55" name="Freeform 55"/>
                <p:cNvSpPr>
                  <a:spLocks/>
                </p:cNvSpPr>
                <p:nvPr/>
              </p:nvSpPr>
              <p:spPr bwMode="auto">
                <a:xfrm>
                  <a:off x="2599" y="1563"/>
                  <a:ext cx="14" cy="15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5" y="2"/>
                    </a:cxn>
                    <a:cxn ang="0">
                      <a:pos x="2" y="3"/>
                    </a:cxn>
                    <a:cxn ang="0">
                      <a:pos x="0" y="8"/>
                    </a:cxn>
                    <a:cxn ang="0">
                      <a:pos x="2" y="12"/>
                    </a:cxn>
                    <a:cxn ang="0">
                      <a:pos x="5" y="15"/>
                    </a:cxn>
                    <a:cxn ang="0">
                      <a:pos x="7" y="15"/>
                    </a:cxn>
                    <a:cxn ang="0">
                      <a:pos x="7" y="15"/>
                    </a:cxn>
                    <a:cxn ang="0">
                      <a:pos x="10" y="15"/>
                    </a:cxn>
                    <a:cxn ang="0">
                      <a:pos x="13" y="12"/>
                    </a:cxn>
                    <a:cxn ang="0">
                      <a:pos x="14" y="8"/>
                    </a:cxn>
                    <a:cxn ang="0">
                      <a:pos x="13" y="3"/>
                    </a:cxn>
                    <a:cxn ang="0">
                      <a:pos x="10" y="2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4" h="15">
                      <a:moveTo>
                        <a:pt x="7" y="0"/>
                      </a:moveTo>
                      <a:lnTo>
                        <a:pt x="5" y="2"/>
                      </a:lnTo>
                      <a:lnTo>
                        <a:pt x="2" y="3"/>
                      </a:lnTo>
                      <a:lnTo>
                        <a:pt x="0" y="8"/>
                      </a:lnTo>
                      <a:lnTo>
                        <a:pt x="2" y="12"/>
                      </a:lnTo>
                      <a:lnTo>
                        <a:pt x="5" y="15"/>
                      </a:lnTo>
                      <a:lnTo>
                        <a:pt x="7" y="15"/>
                      </a:lnTo>
                      <a:lnTo>
                        <a:pt x="7" y="15"/>
                      </a:lnTo>
                      <a:lnTo>
                        <a:pt x="10" y="15"/>
                      </a:lnTo>
                      <a:lnTo>
                        <a:pt x="13" y="12"/>
                      </a:lnTo>
                      <a:lnTo>
                        <a:pt x="14" y="8"/>
                      </a:lnTo>
                      <a:lnTo>
                        <a:pt x="13" y="3"/>
                      </a:lnTo>
                      <a:lnTo>
                        <a:pt x="10" y="2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56" name="Freeform 56"/>
                <p:cNvSpPr>
                  <a:spLocks/>
                </p:cNvSpPr>
                <p:nvPr/>
              </p:nvSpPr>
              <p:spPr bwMode="auto">
                <a:xfrm>
                  <a:off x="2627" y="1562"/>
                  <a:ext cx="14" cy="15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3" y="3"/>
                    </a:cxn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5" y="13"/>
                    </a:cxn>
                    <a:cxn ang="0">
                      <a:pos x="7" y="15"/>
                    </a:cxn>
                    <a:cxn ang="0">
                      <a:pos x="7" y="15"/>
                    </a:cxn>
                    <a:cxn ang="0">
                      <a:pos x="11" y="13"/>
                    </a:cxn>
                    <a:cxn ang="0">
                      <a:pos x="13" y="12"/>
                    </a:cxn>
                    <a:cxn ang="0">
                      <a:pos x="14" y="7"/>
                    </a:cxn>
                    <a:cxn ang="0">
                      <a:pos x="13" y="3"/>
                    </a:cxn>
                    <a:cxn ang="0">
                      <a:pos x="11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4" h="15">
                      <a:moveTo>
                        <a:pt x="7" y="0"/>
                      </a:moveTo>
                      <a:lnTo>
                        <a:pt x="5" y="0"/>
                      </a:lnTo>
                      <a:lnTo>
                        <a:pt x="3" y="3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5" y="13"/>
                      </a:lnTo>
                      <a:lnTo>
                        <a:pt x="7" y="15"/>
                      </a:lnTo>
                      <a:lnTo>
                        <a:pt x="7" y="15"/>
                      </a:lnTo>
                      <a:lnTo>
                        <a:pt x="11" y="13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3"/>
                      </a:lnTo>
                      <a:lnTo>
                        <a:pt x="11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57" name="Freeform 57"/>
                <p:cNvSpPr>
                  <a:spLocks/>
                </p:cNvSpPr>
                <p:nvPr/>
              </p:nvSpPr>
              <p:spPr bwMode="auto">
                <a:xfrm>
                  <a:off x="2656" y="1561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4" y="0"/>
                    </a:cxn>
                    <a:cxn ang="0">
                      <a:pos x="2" y="1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4" y="13"/>
                    </a:cxn>
                    <a:cxn ang="0">
                      <a:pos x="7" y="14"/>
                    </a:cxn>
                    <a:cxn ang="0">
                      <a:pos x="7" y="14"/>
                    </a:cxn>
                    <a:cxn ang="0">
                      <a:pos x="10" y="13"/>
                    </a:cxn>
                    <a:cxn ang="0">
                      <a:pos x="13" y="12"/>
                    </a:cxn>
                    <a:cxn ang="0">
                      <a:pos x="14" y="7"/>
                    </a:cxn>
                    <a:cxn ang="0">
                      <a:pos x="13" y="1"/>
                    </a:cxn>
                    <a:cxn ang="0">
                      <a:pos x="10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4" h="14">
                      <a:moveTo>
                        <a:pt x="7" y="0"/>
                      </a:moveTo>
                      <a:lnTo>
                        <a:pt x="4" y="0"/>
                      </a:ln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4" y="13"/>
                      </a:lnTo>
                      <a:lnTo>
                        <a:pt x="7" y="14"/>
                      </a:lnTo>
                      <a:lnTo>
                        <a:pt x="7" y="14"/>
                      </a:lnTo>
                      <a:lnTo>
                        <a:pt x="10" y="13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1"/>
                      </a:lnTo>
                      <a:lnTo>
                        <a:pt x="10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58" name="Freeform 58"/>
                <p:cNvSpPr>
                  <a:spLocks/>
                </p:cNvSpPr>
                <p:nvPr/>
              </p:nvSpPr>
              <p:spPr bwMode="auto">
                <a:xfrm>
                  <a:off x="2684" y="1560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2" y="1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5" y="13"/>
                    </a:cxn>
                    <a:cxn ang="0">
                      <a:pos x="7" y="14"/>
                    </a:cxn>
                    <a:cxn ang="0">
                      <a:pos x="7" y="14"/>
                    </a:cxn>
                    <a:cxn ang="0">
                      <a:pos x="11" y="13"/>
                    </a:cxn>
                    <a:cxn ang="0">
                      <a:pos x="13" y="12"/>
                    </a:cxn>
                    <a:cxn ang="0">
                      <a:pos x="14" y="7"/>
                    </a:cxn>
                    <a:cxn ang="0">
                      <a:pos x="13" y="1"/>
                    </a:cxn>
                    <a:cxn ang="0">
                      <a:pos x="11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4" h="14">
                      <a:moveTo>
                        <a:pt x="7" y="0"/>
                      </a:moveTo>
                      <a:lnTo>
                        <a:pt x="5" y="0"/>
                      </a:ln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5" y="13"/>
                      </a:lnTo>
                      <a:lnTo>
                        <a:pt x="7" y="14"/>
                      </a:lnTo>
                      <a:lnTo>
                        <a:pt x="7" y="14"/>
                      </a:lnTo>
                      <a:lnTo>
                        <a:pt x="11" y="13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1"/>
                      </a:lnTo>
                      <a:lnTo>
                        <a:pt x="11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59" name="Freeform 59"/>
                <p:cNvSpPr>
                  <a:spLocks/>
                </p:cNvSpPr>
                <p:nvPr/>
              </p:nvSpPr>
              <p:spPr bwMode="auto">
                <a:xfrm>
                  <a:off x="2713" y="1559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4" y="1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4" y="14"/>
                    </a:cxn>
                    <a:cxn ang="0">
                      <a:pos x="7" y="14"/>
                    </a:cxn>
                    <a:cxn ang="0">
                      <a:pos x="7" y="14"/>
                    </a:cxn>
                    <a:cxn ang="0">
                      <a:pos x="10" y="14"/>
                    </a:cxn>
                    <a:cxn ang="0">
                      <a:pos x="13" y="12"/>
                    </a:cxn>
                    <a:cxn ang="0">
                      <a:pos x="14" y="7"/>
                    </a:cxn>
                    <a:cxn ang="0">
                      <a:pos x="13" y="2"/>
                    </a:cxn>
                    <a:cxn ang="0">
                      <a:pos x="10" y="1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4" h="14">
                      <a:moveTo>
                        <a:pt x="7" y="0"/>
                      </a:moveTo>
                      <a:lnTo>
                        <a:pt x="4" y="1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4" y="14"/>
                      </a:lnTo>
                      <a:lnTo>
                        <a:pt x="7" y="14"/>
                      </a:lnTo>
                      <a:lnTo>
                        <a:pt x="7" y="14"/>
                      </a:lnTo>
                      <a:lnTo>
                        <a:pt x="10" y="14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2"/>
                      </a:lnTo>
                      <a:lnTo>
                        <a:pt x="10" y="1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60" name="Freeform 60"/>
                <p:cNvSpPr>
                  <a:spLocks/>
                </p:cNvSpPr>
                <p:nvPr/>
              </p:nvSpPr>
              <p:spPr bwMode="auto">
                <a:xfrm>
                  <a:off x="2741" y="1559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2" y="1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5" y="13"/>
                    </a:cxn>
                    <a:cxn ang="0">
                      <a:pos x="7" y="14"/>
                    </a:cxn>
                    <a:cxn ang="0">
                      <a:pos x="7" y="14"/>
                    </a:cxn>
                    <a:cxn ang="0">
                      <a:pos x="11" y="13"/>
                    </a:cxn>
                    <a:cxn ang="0">
                      <a:pos x="13" y="12"/>
                    </a:cxn>
                    <a:cxn ang="0">
                      <a:pos x="14" y="7"/>
                    </a:cxn>
                    <a:cxn ang="0">
                      <a:pos x="13" y="1"/>
                    </a:cxn>
                    <a:cxn ang="0">
                      <a:pos x="11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4" h="14">
                      <a:moveTo>
                        <a:pt x="7" y="0"/>
                      </a:moveTo>
                      <a:lnTo>
                        <a:pt x="5" y="0"/>
                      </a:ln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5" y="13"/>
                      </a:lnTo>
                      <a:lnTo>
                        <a:pt x="7" y="14"/>
                      </a:lnTo>
                      <a:lnTo>
                        <a:pt x="7" y="14"/>
                      </a:lnTo>
                      <a:lnTo>
                        <a:pt x="11" y="13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1"/>
                      </a:lnTo>
                      <a:lnTo>
                        <a:pt x="11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61" name="Freeform 61"/>
                <p:cNvSpPr>
                  <a:spLocks/>
                </p:cNvSpPr>
                <p:nvPr/>
              </p:nvSpPr>
              <p:spPr bwMode="auto">
                <a:xfrm>
                  <a:off x="2769" y="1559"/>
                  <a:ext cx="15" cy="14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3" y="1"/>
                    </a:cxn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5" y="13"/>
                    </a:cxn>
                    <a:cxn ang="0">
                      <a:pos x="8" y="14"/>
                    </a:cxn>
                    <a:cxn ang="0">
                      <a:pos x="8" y="14"/>
                    </a:cxn>
                    <a:cxn ang="0">
                      <a:pos x="11" y="13"/>
                    </a:cxn>
                    <a:cxn ang="0">
                      <a:pos x="13" y="12"/>
                    </a:cxn>
                    <a:cxn ang="0">
                      <a:pos x="15" y="7"/>
                    </a:cxn>
                    <a:cxn ang="0">
                      <a:pos x="13" y="1"/>
                    </a:cxn>
                    <a:cxn ang="0">
                      <a:pos x="11" y="0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15" h="14">
                      <a:moveTo>
                        <a:pt x="8" y="0"/>
                      </a:move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5" y="13"/>
                      </a:lnTo>
                      <a:lnTo>
                        <a:pt x="8" y="14"/>
                      </a:lnTo>
                      <a:lnTo>
                        <a:pt x="8" y="14"/>
                      </a:lnTo>
                      <a:lnTo>
                        <a:pt x="11" y="13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11" y="0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62" name="Freeform 62"/>
                <p:cNvSpPr>
                  <a:spLocks/>
                </p:cNvSpPr>
                <p:nvPr/>
              </p:nvSpPr>
              <p:spPr bwMode="auto">
                <a:xfrm>
                  <a:off x="2798" y="1559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5" y="13"/>
                    </a:cxn>
                    <a:cxn ang="0">
                      <a:pos x="7" y="14"/>
                    </a:cxn>
                    <a:cxn ang="0">
                      <a:pos x="7" y="14"/>
                    </a:cxn>
                    <a:cxn ang="0">
                      <a:pos x="11" y="13"/>
                    </a:cxn>
                    <a:cxn ang="0">
                      <a:pos x="13" y="12"/>
                    </a:cxn>
                    <a:cxn ang="0">
                      <a:pos x="14" y="7"/>
                    </a:cxn>
                    <a:cxn ang="0">
                      <a:pos x="13" y="2"/>
                    </a:cxn>
                    <a:cxn ang="0">
                      <a:pos x="11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4" h="14">
                      <a:moveTo>
                        <a:pt x="7" y="0"/>
                      </a:move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5" y="13"/>
                      </a:lnTo>
                      <a:lnTo>
                        <a:pt x="7" y="14"/>
                      </a:lnTo>
                      <a:lnTo>
                        <a:pt x="7" y="14"/>
                      </a:lnTo>
                      <a:lnTo>
                        <a:pt x="11" y="13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2"/>
                      </a:lnTo>
                      <a:lnTo>
                        <a:pt x="11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63" name="Freeform 63"/>
                <p:cNvSpPr>
                  <a:spLocks/>
                </p:cNvSpPr>
                <p:nvPr/>
              </p:nvSpPr>
              <p:spPr bwMode="auto">
                <a:xfrm>
                  <a:off x="2826" y="1560"/>
                  <a:ext cx="15" cy="1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3" y="1"/>
                    </a:cxn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5" y="13"/>
                    </a:cxn>
                    <a:cxn ang="0">
                      <a:pos x="7" y="14"/>
                    </a:cxn>
                    <a:cxn ang="0">
                      <a:pos x="7" y="14"/>
                    </a:cxn>
                    <a:cxn ang="0">
                      <a:pos x="11" y="13"/>
                    </a:cxn>
                    <a:cxn ang="0">
                      <a:pos x="13" y="12"/>
                    </a:cxn>
                    <a:cxn ang="0">
                      <a:pos x="15" y="7"/>
                    </a:cxn>
                    <a:cxn ang="0">
                      <a:pos x="13" y="1"/>
                    </a:cxn>
                    <a:cxn ang="0">
                      <a:pos x="11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5" h="14">
                      <a:moveTo>
                        <a:pt x="7" y="0"/>
                      </a:move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5" y="13"/>
                      </a:lnTo>
                      <a:lnTo>
                        <a:pt x="7" y="14"/>
                      </a:lnTo>
                      <a:lnTo>
                        <a:pt x="7" y="14"/>
                      </a:lnTo>
                      <a:lnTo>
                        <a:pt x="11" y="13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11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64" name="Freeform 64"/>
                <p:cNvSpPr>
                  <a:spLocks/>
                </p:cNvSpPr>
                <p:nvPr/>
              </p:nvSpPr>
              <p:spPr bwMode="auto">
                <a:xfrm>
                  <a:off x="2855" y="1561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4" y="1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4" y="14"/>
                    </a:cxn>
                    <a:cxn ang="0">
                      <a:pos x="7" y="14"/>
                    </a:cxn>
                    <a:cxn ang="0">
                      <a:pos x="7" y="14"/>
                    </a:cxn>
                    <a:cxn ang="0">
                      <a:pos x="10" y="14"/>
                    </a:cxn>
                    <a:cxn ang="0">
                      <a:pos x="13" y="12"/>
                    </a:cxn>
                    <a:cxn ang="0">
                      <a:pos x="14" y="7"/>
                    </a:cxn>
                    <a:cxn ang="0">
                      <a:pos x="13" y="2"/>
                    </a:cxn>
                    <a:cxn ang="0">
                      <a:pos x="10" y="1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4" h="14">
                      <a:moveTo>
                        <a:pt x="7" y="0"/>
                      </a:moveTo>
                      <a:lnTo>
                        <a:pt x="4" y="1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4" y="14"/>
                      </a:lnTo>
                      <a:lnTo>
                        <a:pt x="7" y="14"/>
                      </a:lnTo>
                      <a:lnTo>
                        <a:pt x="7" y="14"/>
                      </a:lnTo>
                      <a:lnTo>
                        <a:pt x="10" y="14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2"/>
                      </a:lnTo>
                      <a:lnTo>
                        <a:pt x="10" y="1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65" name="Freeform 65"/>
                <p:cNvSpPr>
                  <a:spLocks/>
                </p:cNvSpPr>
                <p:nvPr/>
              </p:nvSpPr>
              <p:spPr bwMode="auto">
                <a:xfrm>
                  <a:off x="2883" y="1565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3" y="2"/>
                    </a:cxn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5" y="14"/>
                    </a:cxn>
                    <a:cxn ang="0">
                      <a:pos x="7" y="14"/>
                    </a:cxn>
                    <a:cxn ang="0">
                      <a:pos x="7" y="14"/>
                    </a:cxn>
                    <a:cxn ang="0">
                      <a:pos x="10" y="14"/>
                    </a:cxn>
                    <a:cxn ang="0">
                      <a:pos x="12" y="12"/>
                    </a:cxn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10" y="1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4" h="14">
                      <a:moveTo>
                        <a:pt x="7" y="0"/>
                      </a:moveTo>
                      <a:lnTo>
                        <a:pt x="5" y="1"/>
                      </a:lnTo>
                      <a:lnTo>
                        <a:pt x="3" y="2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5" y="14"/>
                      </a:lnTo>
                      <a:lnTo>
                        <a:pt x="7" y="14"/>
                      </a:lnTo>
                      <a:lnTo>
                        <a:pt x="7" y="14"/>
                      </a:lnTo>
                      <a:lnTo>
                        <a:pt x="10" y="14"/>
                      </a:lnTo>
                      <a:lnTo>
                        <a:pt x="12" y="12"/>
                      </a:lnTo>
                      <a:lnTo>
                        <a:pt x="14" y="7"/>
                      </a:lnTo>
                      <a:lnTo>
                        <a:pt x="12" y="2"/>
                      </a:lnTo>
                      <a:lnTo>
                        <a:pt x="10" y="1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66" name="Freeform 66"/>
                <p:cNvSpPr>
                  <a:spLocks/>
                </p:cNvSpPr>
                <p:nvPr/>
              </p:nvSpPr>
              <p:spPr bwMode="auto">
                <a:xfrm>
                  <a:off x="2912" y="1571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9" y="1"/>
                    </a:cxn>
                    <a:cxn ang="0">
                      <a:pos x="7" y="0"/>
                    </a:cxn>
                    <a:cxn ang="0">
                      <a:pos x="3" y="1"/>
                    </a:cxn>
                    <a:cxn ang="0">
                      <a:pos x="1" y="2"/>
                    </a:cxn>
                    <a:cxn ang="0">
                      <a:pos x="0" y="7"/>
                    </a:cxn>
                    <a:cxn ang="0">
                      <a:pos x="1" y="13"/>
                    </a:cxn>
                    <a:cxn ang="0">
                      <a:pos x="3" y="14"/>
                    </a:cxn>
                    <a:cxn ang="0">
                      <a:pos x="3" y="14"/>
                    </a:cxn>
                    <a:cxn ang="0">
                      <a:pos x="7" y="14"/>
                    </a:cxn>
                    <a:cxn ang="0">
                      <a:pos x="9" y="14"/>
                    </a:cxn>
                    <a:cxn ang="0">
                      <a:pos x="11" y="13"/>
                    </a:cxn>
                    <a:cxn ang="0">
                      <a:pos x="14" y="7"/>
                    </a:cxn>
                    <a:cxn ang="0">
                      <a:pos x="11" y="2"/>
                    </a:cxn>
                    <a:cxn ang="0">
                      <a:pos x="9" y="1"/>
                    </a:cxn>
                  </a:cxnLst>
                  <a:rect l="0" t="0" r="r" b="b"/>
                  <a:pathLst>
                    <a:path w="14" h="14">
                      <a:moveTo>
                        <a:pt x="9" y="1"/>
                      </a:moveTo>
                      <a:lnTo>
                        <a:pt x="7" y="0"/>
                      </a:lnTo>
                      <a:lnTo>
                        <a:pt x="3" y="1"/>
                      </a:lnTo>
                      <a:lnTo>
                        <a:pt x="1" y="2"/>
                      </a:lnTo>
                      <a:lnTo>
                        <a:pt x="0" y="7"/>
                      </a:lnTo>
                      <a:lnTo>
                        <a:pt x="1" y="13"/>
                      </a:lnTo>
                      <a:lnTo>
                        <a:pt x="3" y="14"/>
                      </a:lnTo>
                      <a:lnTo>
                        <a:pt x="3" y="14"/>
                      </a:lnTo>
                      <a:lnTo>
                        <a:pt x="7" y="14"/>
                      </a:lnTo>
                      <a:lnTo>
                        <a:pt x="9" y="14"/>
                      </a:lnTo>
                      <a:lnTo>
                        <a:pt x="11" y="13"/>
                      </a:lnTo>
                      <a:lnTo>
                        <a:pt x="14" y="7"/>
                      </a:lnTo>
                      <a:lnTo>
                        <a:pt x="11" y="2"/>
                      </a:lnTo>
                      <a:lnTo>
                        <a:pt x="9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67" name="Freeform 67"/>
                <p:cNvSpPr>
                  <a:spLocks/>
                </p:cNvSpPr>
                <p:nvPr/>
              </p:nvSpPr>
              <p:spPr bwMode="auto">
                <a:xfrm>
                  <a:off x="2938" y="1580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0" y="1"/>
                    </a:cxn>
                    <a:cxn ang="0">
                      <a:pos x="7" y="0"/>
                    </a:cxn>
                    <a:cxn ang="0">
                      <a:pos x="4" y="1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2" y="13"/>
                    </a:cxn>
                    <a:cxn ang="0">
                      <a:pos x="4" y="14"/>
                    </a:cxn>
                    <a:cxn ang="0">
                      <a:pos x="4" y="14"/>
                    </a:cxn>
                    <a:cxn ang="0">
                      <a:pos x="7" y="14"/>
                    </a:cxn>
                    <a:cxn ang="0">
                      <a:pos x="10" y="14"/>
                    </a:cxn>
                    <a:cxn ang="0">
                      <a:pos x="12" y="13"/>
                    </a:cxn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10" y="1"/>
                    </a:cxn>
                  </a:cxnLst>
                  <a:rect l="0" t="0" r="r" b="b"/>
                  <a:pathLst>
                    <a:path w="14" h="14">
                      <a:moveTo>
                        <a:pt x="10" y="1"/>
                      </a:moveTo>
                      <a:lnTo>
                        <a:pt x="7" y="0"/>
                      </a:lnTo>
                      <a:lnTo>
                        <a:pt x="4" y="1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2" y="13"/>
                      </a:lnTo>
                      <a:lnTo>
                        <a:pt x="4" y="14"/>
                      </a:lnTo>
                      <a:lnTo>
                        <a:pt x="4" y="14"/>
                      </a:lnTo>
                      <a:lnTo>
                        <a:pt x="7" y="14"/>
                      </a:lnTo>
                      <a:lnTo>
                        <a:pt x="10" y="14"/>
                      </a:lnTo>
                      <a:lnTo>
                        <a:pt x="12" y="13"/>
                      </a:lnTo>
                      <a:lnTo>
                        <a:pt x="14" y="7"/>
                      </a:lnTo>
                      <a:lnTo>
                        <a:pt x="12" y="2"/>
                      </a:lnTo>
                      <a:lnTo>
                        <a:pt x="10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68" name="Freeform 68"/>
                <p:cNvSpPr>
                  <a:spLocks/>
                </p:cNvSpPr>
                <p:nvPr/>
              </p:nvSpPr>
              <p:spPr bwMode="auto">
                <a:xfrm>
                  <a:off x="2963" y="1595"/>
                  <a:ext cx="14" cy="15"/>
                </a:xfrm>
                <a:custGeom>
                  <a:avLst/>
                  <a:gdLst/>
                  <a:ahLst/>
                  <a:cxnLst>
                    <a:cxn ang="0">
                      <a:pos x="11" y="2"/>
                    </a:cxn>
                    <a:cxn ang="0">
                      <a:pos x="9" y="0"/>
                    </a:cxn>
                    <a:cxn ang="0">
                      <a:pos x="7" y="0"/>
                    </a:cxn>
                    <a:cxn ang="0">
                      <a:pos x="3" y="0"/>
                    </a:cxn>
                    <a:cxn ang="0">
                      <a:pos x="1" y="2"/>
                    </a:cxn>
                    <a:cxn ang="0">
                      <a:pos x="0" y="8"/>
                    </a:cxn>
                    <a:cxn ang="0">
                      <a:pos x="1" y="12"/>
                    </a:cxn>
                    <a:cxn ang="0">
                      <a:pos x="1" y="12"/>
                    </a:cxn>
                    <a:cxn ang="0">
                      <a:pos x="3" y="14"/>
                    </a:cxn>
                    <a:cxn ang="0">
                      <a:pos x="7" y="15"/>
                    </a:cxn>
                    <a:cxn ang="0">
                      <a:pos x="9" y="14"/>
                    </a:cxn>
                    <a:cxn ang="0">
                      <a:pos x="11" y="12"/>
                    </a:cxn>
                    <a:cxn ang="0">
                      <a:pos x="14" y="8"/>
                    </a:cxn>
                    <a:cxn ang="0">
                      <a:pos x="11" y="2"/>
                    </a:cxn>
                  </a:cxnLst>
                  <a:rect l="0" t="0" r="r" b="b"/>
                  <a:pathLst>
                    <a:path w="14" h="15">
                      <a:moveTo>
                        <a:pt x="11" y="2"/>
                      </a:move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3" y="0"/>
                      </a:lnTo>
                      <a:lnTo>
                        <a:pt x="1" y="2"/>
                      </a:lnTo>
                      <a:lnTo>
                        <a:pt x="0" y="8"/>
                      </a:lnTo>
                      <a:lnTo>
                        <a:pt x="1" y="12"/>
                      </a:lnTo>
                      <a:lnTo>
                        <a:pt x="1" y="12"/>
                      </a:lnTo>
                      <a:lnTo>
                        <a:pt x="3" y="14"/>
                      </a:lnTo>
                      <a:lnTo>
                        <a:pt x="7" y="15"/>
                      </a:lnTo>
                      <a:lnTo>
                        <a:pt x="9" y="14"/>
                      </a:lnTo>
                      <a:lnTo>
                        <a:pt x="11" y="12"/>
                      </a:lnTo>
                      <a:lnTo>
                        <a:pt x="14" y="8"/>
                      </a:lnTo>
                      <a:lnTo>
                        <a:pt x="11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69" name="Freeform 69"/>
                <p:cNvSpPr>
                  <a:spLocks/>
                </p:cNvSpPr>
                <p:nvPr/>
              </p:nvSpPr>
              <p:spPr bwMode="auto">
                <a:xfrm>
                  <a:off x="2983" y="1614"/>
                  <a:ext cx="14" cy="15"/>
                </a:xfrm>
                <a:custGeom>
                  <a:avLst/>
                  <a:gdLst/>
                  <a:ahLst/>
                  <a:cxnLst>
                    <a:cxn ang="0">
                      <a:pos x="12" y="3"/>
                    </a:cxn>
                    <a:cxn ang="0">
                      <a:pos x="9" y="2"/>
                    </a:cxn>
                    <a:cxn ang="0">
                      <a:pos x="7" y="0"/>
                    </a:cxn>
                    <a:cxn ang="0">
                      <a:pos x="3" y="2"/>
                    </a:cxn>
                    <a:cxn ang="0">
                      <a:pos x="1" y="3"/>
                    </a:cxn>
                    <a:cxn ang="0">
                      <a:pos x="0" y="8"/>
                    </a:cxn>
                    <a:cxn ang="0">
                      <a:pos x="1" y="13"/>
                    </a:cxn>
                    <a:cxn ang="0">
                      <a:pos x="1" y="13"/>
                    </a:cxn>
                    <a:cxn ang="0">
                      <a:pos x="3" y="15"/>
                    </a:cxn>
                    <a:cxn ang="0">
                      <a:pos x="7" y="15"/>
                    </a:cxn>
                    <a:cxn ang="0">
                      <a:pos x="9" y="15"/>
                    </a:cxn>
                    <a:cxn ang="0">
                      <a:pos x="12" y="13"/>
                    </a:cxn>
                    <a:cxn ang="0">
                      <a:pos x="14" y="8"/>
                    </a:cxn>
                    <a:cxn ang="0">
                      <a:pos x="12" y="3"/>
                    </a:cxn>
                  </a:cxnLst>
                  <a:rect l="0" t="0" r="r" b="b"/>
                  <a:pathLst>
                    <a:path w="14" h="15">
                      <a:moveTo>
                        <a:pt x="12" y="3"/>
                      </a:moveTo>
                      <a:lnTo>
                        <a:pt x="9" y="2"/>
                      </a:lnTo>
                      <a:lnTo>
                        <a:pt x="7" y="0"/>
                      </a:lnTo>
                      <a:lnTo>
                        <a:pt x="3" y="2"/>
                      </a:lnTo>
                      <a:lnTo>
                        <a:pt x="1" y="3"/>
                      </a:lnTo>
                      <a:lnTo>
                        <a:pt x="0" y="8"/>
                      </a:lnTo>
                      <a:lnTo>
                        <a:pt x="1" y="13"/>
                      </a:lnTo>
                      <a:lnTo>
                        <a:pt x="1" y="13"/>
                      </a:lnTo>
                      <a:lnTo>
                        <a:pt x="3" y="15"/>
                      </a:lnTo>
                      <a:lnTo>
                        <a:pt x="7" y="15"/>
                      </a:lnTo>
                      <a:lnTo>
                        <a:pt x="9" y="15"/>
                      </a:lnTo>
                      <a:lnTo>
                        <a:pt x="12" y="13"/>
                      </a:lnTo>
                      <a:lnTo>
                        <a:pt x="14" y="8"/>
                      </a:lnTo>
                      <a:lnTo>
                        <a:pt x="12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70" name="Freeform 70"/>
                <p:cNvSpPr>
                  <a:spLocks/>
                </p:cNvSpPr>
                <p:nvPr/>
              </p:nvSpPr>
              <p:spPr bwMode="auto">
                <a:xfrm>
                  <a:off x="2998" y="1639"/>
                  <a:ext cx="14" cy="15"/>
                </a:xfrm>
                <a:custGeom>
                  <a:avLst/>
                  <a:gdLst/>
                  <a:ahLst/>
                  <a:cxnLst>
                    <a:cxn ang="0">
                      <a:pos x="12" y="1"/>
                    </a:cxn>
                    <a:cxn ang="0">
                      <a:pos x="10" y="0"/>
                    </a:cxn>
                    <a:cxn ang="0">
                      <a:pos x="7" y="0"/>
                    </a:cxn>
                    <a:cxn ang="0">
                      <a:pos x="4" y="0"/>
                    </a:cxn>
                    <a:cxn ang="0">
                      <a:pos x="1" y="1"/>
                    </a:cxn>
                    <a:cxn ang="0">
                      <a:pos x="0" y="7"/>
                    </a:cxn>
                    <a:cxn ang="0">
                      <a:pos x="1" y="12"/>
                    </a:cxn>
                    <a:cxn ang="0">
                      <a:pos x="1" y="12"/>
                    </a:cxn>
                    <a:cxn ang="0">
                      <a:pos x="4" y="13"/>
                    </a:cxn>
                    <a:cxn ang="0">
                      <a:pos x="7" y="15"/>
                    </a:cxn>
                    <a:cxn ang="0">
                      <a:pos x="10" y="13"/>
                    </a:cxn>
                    <a:cxn ang="0">
                      <a:pos x="12" y="12"/>
                    </a:cxn>
                    <a:cxn ang="0">
                      <a:pos x="14" y="7"/>
                    </a:cxn>
                    <a:cxn ang="0">
                      <a:pos x="12" y="1"/>
                    </a:cxn>
                  </a:cxnLst>
                  <a:rect l="0" t="0" r="r" b="b"/>
                  <a:pathLst>
                    <a:path w="14" h="15">
                      <a:moveTo>
                        <a:pt x="12" y="1"/>
                      </a:move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4" y="0"/>
                      </a:lnTo>
                      <a:lnTo>
                        <a:pt x="1" y="1"/>
                      </a:lnTo>
                      <a:lnTo>
                        <a:pt x="0" y="7"/>
                      </a:lnTo>
                      <a:lnTo>
                        <a:pt x="1" y="12"/>
                      </a:lnTo>
                      <a:lnTo>
                        <a:pt x="1" y="12"/>
                      </a:lnTo>
                      <a:lnTo>
                        <a:pt x="4" y="13"/>
                      </a:lnTo>
                      <a:lnTo>
                        <a:pt x="7" y="15"/>
                      </a:lnTo>
                      <a:lnTo>
                        <a:pt x="10" y="13"/>
                      </a:lnTo>
                      <a:lnTo>
                        <a:pt x="12" y="12"/>
                      </a:lnTo>
                      <a:lnTo>
                        <a:pt x="14" y="7"/>
                      </a:lnTo>
                      <a:lnTo>
                        <a:pt x="12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71" name="Freeform 71"/>
                <p:cNvSpPr>
                  <a:spLocks/>
                </p:cNvSpPr>
                <p:nvPr/>
              </p:nvSpPr>
              <p:spPr bwMode="auto">
                <a:xfrm>
                  <a:off x="3011" y="1664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2" y="1"/>
                    </a:cxn>
                    <a:cxn ang="0">
                      <a:pos x="10" y="0"/>
                    </a:cxn>
                    <a:cxn ang="0">
                      <a:pos x="7" y="0"/>
                    </a:cxn>
                    <a:cxn ang="0">
                      <a:pos x="4" y="0"/>
                    </a:cxn>
                    <a:cxn ang="0">
                      <a:pos x="1" y="3"/>
                    </a:cxn>
                    <a:cxn ang="0">
                      <a:pos x="0" y="7"/>
                    </a:cxn>
                    <a:cxn ang="0">
                      <a:pos x="1" y="12"/>
                    </a:cxn>
                    <a:cxn ang="0">
                      <a:pos x="1" y="12"/>
                    </a:cxn>
                    <a:cxn ang="0">
                      <a:pos x="4" y="13"/>
                    </a:cxn>
                    <a:cxn ang="0">
                      <a:pos x="7" y="14"/>
                    </a:cxn>
                    <a:cxn ang="0">
                      <a:pos x="10" y="13"/>
                    </a:cxn>
                    <a:cxn ang="0">
                      <a:pos x="12" y="12"/>
                    </a:cxn>
                    <a:cxn ang="0">
                      <a:pos x="14" y="7"/>
                    </a:cxn>
                    <a:cxn ang="0">
                      <a:pos x="12" y="1"/>
                    </a:cxn>
                  </a:cxnLst>
                  <a:rect l="0" t="0" r="r" b="b"/>
                  <a:pathLst>
                    <a:path w="14" h="14">
                      <a:moveTo>
                        <a:pt x="12" y="1"/>
                      </a:move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4" y="0"/>
                      </a:lnTo>
                      <a:lnTo>
                        <a:pt x="1" y="3"/>
                      </a:lnTo>
                      <a:lnTo>
                        <a:pt x="0" y="7"/>
                      </a:lnTo>
                      <a:lnTo>
                        <a:pt x="1" y="12"/>
                      </a:lnTo>
                      <a:lnTo>
                        <a:pt x="1" y="12"/>
                      </a:lnTo>
                      <a:lnTo>
                        <a:pt x="4" y="13"/>
                      </a:lnTo>
                      <a:lnTo>
                        <a:pt x="7" y="14"/>
                      </a:lnTo>
                      <a:lnTo>
                        <a:pt x="10" y="13"/>
                      </a:lnTo>
                      <a:lnTo>
                        <a:pt x="12" y="12"/>
                      </a:lnTo>
                      <a:lnTo>
                        <a:pt x="14" y="7"/>
                      </a:lnTo>
                      <a:lnTo>
                        <a:pt x="12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72" name="Freeform 72"/>
                <p:cNvSpPr>
                  <a:spLocks/>
                </p:cNvSpPr>
                <p:nvPr/>
              </p:nvSpPr>
              <p:spPr bwMode="auto">
                <a:xfrm>
                  <a:off x="3019" y="1691"/>
                  <a:ext cx="15" cy="15"/>
                </a:xfrm>
                <a:custGeom>
                  <a:avLst/>
                  <a:gdLst/>
                  <a:ahLst/>
                  <a:cxnLst>
                    <a:cxn ang="0">
                      <a:pos x="15" y="8"/>
                    </a:cxn>
                    <a:cxn ang="0">
                      <a:pos x="12" y="2"/>
                    </a:cxn>
                    <a:cxn ang="0">
                      <a:pos x="10" y="0"/>
                    </a:cxn>
                    <a:cxn ang="0">
                      <a:pos x="8" y="0"/>
                    </a:cxn>
                    <a:cxn ang="0">
                      <a:pos x="4" y="0"/>
                    </a:cxn>
                    <a:cxn ang="0">
                      <a:pos x="2" y="2"/>
                    </a:cxn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3" y="12"/>
                    </a:cxn>
                    <a:cxn ang="0">
                      <a:pos x="4" y="13"/>
                    </a:cxn>
                    <a:cxn ang="0">
                      <a:pos x="8" y="15"/>
                    </a:cxn>
                    <a:cxn ang="0">
                      <a:pos x="10" y="13"/>
                    </a:cxn>
                    <a:cxn ang="0">
                      <a:pos x="12" y="12"/>
                    </a:cxn>
                    <a:cxn ang="0">
                      <a:pos x="15" y="8"/>
                    </a:cxn>
                  </a:cxnLst>
                  <a:rect l="0" t="0" r="r" b="b"/>
                  <a:pathLst>
                    <a:path w="15" h="15">
                      <a:moveTo>
                        <a:pt x="15" y="8"/>
                      </a:moveTo>
                      <a:lnTo>
                        <a:pt x="12" y="2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3" y="12"/>
                      </a:lnTo>
                      <a:lnTo>
                        <a:pt x="4" y="13"/>
                      </a:lnTo>
                      <a:lnTo>
                        <a:pt x="8" y="15"/>
                      </a:lnTo>
                      <a:lnTo>
                        <a:pt x="10" y="13"/>
                      </a:lnTo>
                      <a:lnTo>
                        <a:pt x="12" y="12"/>
                      </a:lnTo>
                      <a:lnTo>
                        <a:pt x="15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73" name="Freeform 73"/>
                <p:cNvSpPr>
                  <a:spLocks/>
                </p:cNvSpPr>
                <p:nvPr/>
              </p:nvSpPr>
              <p:spPr bwMode="auto">
                <a:xfrm>
                  <a:off x="3023" y="1719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9" y="1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2" y="13"/>
                    </a:cxn>
                    <a:cxn ang="0">
                      <a:pos x="5" y="14"/>
                    </a:cxn>
                    <a:cxn ang="0">
                      <a:pos x="7" y="14"/>
                    </a:cxn>
                    <a:cxn ang="0">
                      <a:pos x="9" y="14"/>
                    </a:cxn>
                    <a:cxn ang="0">
                      <a:pos x="12" y="13"/>
                    </a:cxn>
                    <a:cxn ang="0">
                      <a:pos x="14" y="7"/>
                    </a:cxn>
                  </a:cxnLst>
                  <a:rect l="0" t="0" r="r" b="b"/>
                  <a:pathLst>
                    <a:path w="14" h="14">
                      <a:moveTo>
                        <a:pt x="14" y="7"/>
                      </a:moveTo>
                      <a:lnTo>
                        <a:pt x="12" y="2"/>
                      </a:lnTo>
                      <a:lnTo>
                        <a:pt x="9" y="1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2" y="13"/>
                      </a:lnTo>
                      <a:lnTo>
                        <a:pt x="5" y="14"/>
                      </a:lnTo>
                      <a:lnTo>
                        <a:pt x="7" y="14"/>
                      </a:lnTo>
                      <a:lnTo>
                        <a:pt x="9" y="14"/>
                      </a:lnTo>
                      <a:lnTo>
                        <a:pt x="12" y="13"/>
                      </a:lnTo>
                      <a:lnTo>
                        <a:pt x="1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74" name="Freeform 74"/>
                <p:cNvSpPr>
                  <a:spLocks/>
                </p:cNvSpPr>
                <p:nvPr/>
              </p:nvSpPr>
              <p:spPr bwMode="auto">
                <a:xfrm>
                  <a:off x="3023" y="1747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4" y="7"/>
                    </a:cxn>
                    <a:cxn ang="0">
                      <a:pos x="13" y="3"/>
                    </a:cxn>
                    <a:cxn ang="0">
                      <a:pos x="11" y="1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2" y="3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2" y="13"/>
                    </a:cxn>
                    <a:cxn ang="0">
                      <a:pos x="5" y="14"/>
                    </a:cxn>
                    <a:cxn ang="0">
                      <a:pos x="7" y="14"/>
                    </a:cxn>
                    <a:cxn ang="0">
                      <a:pos x="11" y="14"/>
                    </a:cxn>
                    <a:cxn ang="0">
                      <a:pos x="13" y="13"/>
                    </a:cxn>
                    <a:cxn ang="0">
                      <a:pos x="14" y="7"/>
                    </a:cxn>
                  </a:cxnLst>
                  <a:rect l="0" t="0" r="r" b="b"/>
                  <a:pathLst>
                    <a:path w="14" h="14">
                      <a:moveTo>
                        <a:pt x="14" y="7"/>
                      </a:moveTo>
                      <a:lnTo>
                        <a:pt x="13" y="3"/>
                      </a:lnTo>
                      <a:lnTo>
                        <a:pt x="11" y="1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2" y="3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2" y="13"/>
                      </a:lnTo>
                      <a:lnTo>
                        <a:pt x="5" y="14"/>
                      </a:lnTo>
                      <a:lnTo>
                        <a:pt x="7" y="14"/>
                      </a:lnTo>
                      <a:lnTo>
                        <a:pt x="11" y="14"/>
                      </a:lnTo>
                      <a:lnTo>
                        <a:pt x="13" y="13"/>
                      </a:lnTo>
                      <a:lnTo>
                        <a:pt x="1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75" name="Freeform 75"/>
                <p:cNvSpPr>
                  <a:spLocks/>
                </p:cNvSpPr>
                <p:nvPr/>
              </p:nvSpPr>
              <p:spPr bwMode="auto">
                <a:xfrm>
                  <a:off x="3023" y="1776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9" y="1"/>
                    </a:cxn>
                    <a:cxn ang="0">
                      <a:pos x="7" y="0"/>
                    </a:cxn>
                    <a:cxn ang="0">
                      <a:pos x="4" y="1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2" y="13"/>
                    </a:cxn>
                    <a:cxn ang="0">
                      <a:pos x="4" y="14"/>
                    </a:cxn>
                    <a:cxn ang="0">
                      <a:pos x="7" y="14"/>
                    </a:cxn>
                    <a:cxn ang="0">
                      <a:pos x="9" y="14"/>
                    </a:cxn>
                    <a:cxn ang="0">
                      <a:pos x="12" y="13"/>
                    </a:cxn>
                    <a:cxn ang="0">
                      <a:pos x="14" y="7"/>
                    </a:cxn>
                  </a:cxnLst>
                  <a:rect l="0" t="0" r="r" b="b"/>
                  <a:pathLst>
                    <a:path w="14" h="14">
                      <a:moveTo>
                        <a:pt x="14" y="7"/>
                      </a:moveTo>
                      <a:lnTo>
                        <a:pt x="12" y="2"/>
                      </a:lnTo>
                      <a:lnTo>
                        <a:pt x="9" y="1"/>
                      </a:lnTo>
                      <a:lnTo>
                        <a:pt x="7" y="0"/>
                      </a:lnTo>
                      <a:lnTo>
                        <a:pt x="4" y="1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2" y="13"/>
                      </a:lnTo>
                      <a:lnTo>
                        <a:pt x="4" y="14"/>
                      </a:lnTo>
                      <a:lnTo>
                        <a:pt x="7" y="14"/>
                      </a:lnTo>
                      <a:lnTo>
                        <a:pt x="9" y="14"/>
                      </a:lnTo>
                      <a:lnTo>
                        <a:pt x="12" y="13"/>
                      </a:lnTo>
                      <a:lnTo>
                        <a:pt x="1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76" name="Freeform 76"/>
                <p:cNvSpPr>
                  <a:spLocks/>
                </p:cNvSpPr>
                <p:nvPr/>
              </p:nvSpPr>
              <p:spPr bwMode="auto">
                <a:xfrm>
                  <a:off x="3022" y="1804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9" y="1"/>
                    </a:cxn>
                    <a:cxn ang="0">
                      <a:pos x="7" y="0"/>
                    </a:cxn>
                    <a:cxn ang="0">
                      <a:pos x="3" y="1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2" y="13"/>
                    </a:cxn>
                    <a:cxn ang="0">
                      <a:pos x="3" y="14"/>
                    </a:cxn>
                    <a:cxn ang="0">
                      <a:pos x="7" y="14"/>
                    </a:cxn>
                    <a:cxn ang="0">
                      <a:pos x="9" y="14"/>
                    </a:cxn>
                    <a:cxn ang="0">
                      <a:pos x="12" y="13"/>
                    </a:cxn>
                    <a:cxn ang="0">
                      <a:pos x="14" y="7"/>
                    </a:cxn>
                  </a:cxnLst>
                  <a:rect l="0" t="0" r="r" b="b"/>
                  <a:pathLst>
                    <a:path w="14" h="14">
                      <a:moveTo>
                        <a:pt x="14" y="7"/>
                      </a:moveTo>
                      <a:lnTo>
                        <a:pt x="12" y="2"/>
                      </a:lnTo>
                      <a:lnTo>
                        <a:pt x="9" y="1"/>
                      </a:lnTo>
                      <a:lnTo>
                        <a:pt x="7" y="0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2" y="13"/>
                      </a:lnTo>
                      <a:lnTo>
                        <a:pt x="3" y="14"/>
                      </a:lnTo>
                      <a:lnTo>
                        <a:pt x="7" y="14"/>
                      </a:lnTo>
                      <a:lnTo>
                        <a:pt x="9" y="14"/>
                      </a:lnTo>
                      <a:lnTo>
                        <a:pt x="12" y="13"/>
                      </a:lnTo>
                      <a:lnTo>
                        <a:pt x="1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77" name="Freeform 77"/>
                <p:cNvSpPr>
                  <a:spLocks/>
                </p:cNvSpPr>
                <p:nvPr/>
              </p:nvSpPr>
              <p:spPr bwMode="auto">
                <a:xfrm>
                  <a:off x="3021" y="1832"/>
                  <a:ext cx="14" cy="15"/>
                </a:xfrm>
                <a:custGeom>
                  <a:avLst/>
                  <a:gdLst/>
                  <a:ahLst/>
                  <a:cxnLst>
                    <a:cxn ang="0">
                      <a:pos x="14" y="8"/>
                    </a:cxn>
                    <a:cxn ang="0">
                      <a:pos x="11" y="3"/>
                    </a:cxn>
                    <a:cxn ang="0">
                      <a:pos x="9" y="2"/>
                    </a:cxn>
                    <a:cxn ang="0">
                      <a:pos x="7" y="0"/>
                    </a:cxn>
                    <a:cxn ang="0">
                      <a:pos x="4" y="2"/>
                    </a:cxn>
                    <a:cxn ang="0">
                      <a:pos x="2" y="3"/>
                    </a:cxn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2" y="13"/>
                    </a:cxn>
                    <a:cxn ang="0">
                      <a:pos x="4" y="15"/>
                    </a:cxn>
                    <a:cxn ang="0">
                      <a:pos x="7" y="15"/>
                    </a:cxn>
                    <a:cxn ang="0">
                      <a:pos x="9" y="15"/>
                    </a:cxn>
                    <a:cxn ang="0">
                      <a:pos x="11" y="13"/>
                    </a:cxn>
                    <a:cxn ang="0">
                      <a:pos x="14" y="8"/>
                    </a:cxn>
                  </a:cxnLst>
                  <a:rect l="0" t="0" r="r" b="b"/>
                  <a:pathLst>
                    <a:path w="14" h="15">
                      <a:moveTo>
                        <a:pt x="14" y="8"/>
                      </a:moveTo>
                      <a:lnTo>
                        <a:pt x="11" y="3"/>
                      </a:lnTo>
                      <a:lnTo>
                        <a:pt x="9" y="2"/>
                      </a:lnTo>
                      <a:lnTo>
                        <a:pt x="7" y="0"/>
                      </a:lnTo>
                      <a:lnTo>
                        <a:pt x="4" y="2"/>
                      </a:lnTo>
                      <a:lnTo>
                        <a:pt x="2" y="3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2" y="13"/>
                      </a:lnTo>
                      <a:lnTo>
                        <a:pt x="4" y="15"/>
                      </a:lnTo>
                      <a:lnTo>
                        <a:pt x="7" y="15"/>
                      </a:lnTo>
                      <a:lnTo>
                        <a:pt x="9" y="15"/>
                      </a:lnTo>
                      <a:lnTo>
                        <a:pt x="11" y="13"/>
                      </a:lnTo>
                      <a:lnTo>
                        <a:pt x="14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78" name="Freeform 78"/>
                <p:cNvSpPr>
                  <a:spLocks/>
                </p:cNvSpPr>
                <p:nvPr/>
              </p:nvSpPr>
              <p:spPr bwMode="auto">
                <a:xfrm>
                  <a:off x="3021" y="1861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4" y="7"/>
                    </a:cxn>
                    <a:cxn ang="0">
                      <a:pos x="11" y="2"/>
                    </a:cxn>
                    <a:cxn ang="0">
                      <a:pos x="9" y="1"/>
                    </a:cxn>
                    <a:cxn ang="0">
                      <a:pos x="7" y="0"/>
                    </a:cxn>
                    <a:cxn ang="0">
                      <a:pos x="4" y="1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2" y="13"/>
                    </a:cxn>
                    <a:cxn ang="0">
                      <a:pos x="4" y="14"/>
                    </a:cxn>
                    <a:cxn ang="0">
                      <a:pos x="7" y="14"/>
                    </a:cxn>
                    <a:cxn ang="0">
                      <a:pos x="9" y="14"/>
                    </a:cxn>
                    <a:cxn ang="0">
                      <a:pos x="11" y="13"/>
                    </a:cxn>
                    <a:cxn ang="0">
                      <a:pos x="14" y="7"/>
                    </a:cxn>
                  </a:cxnLst>
                  <a:rect l="0" t="0" r="r" b="b"/>
                  <a:pathLst>
                    <a:path w="14" h="14">
                      <a:moveTo>
                        <a:pt x="14" y="7"/>
                      </a:moveTo>
                      <a:lnTo>
                        <a:pt x="11" y="2"/>
                      </a:lnTo>
                      <a:lnTo>
                        <a:pt x="9" y="1"/>
                      </a:lnTo>
                      <a:lnTo>
                        <a:pt x="7" y="0"/>
                      </a:lnTo>
                      <a:lnTo>
                        <a:pt x="4" y="1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2" y="13"/>
                      </a:lnTo>
                      <a:lnTo>
                        <a:pt x="4" y="14"/>
                      </a:lnTo>
                      <a:lnTo>
                        <a:pt x="7" y="14"/>
                      </a:lnTo>
                      <a:lnTo>
                        <a:pt x="9" y="14"/>
                      </a:lnTo>
                      <a:lnTo>
                        <a:pt x="11" y="13"/>
                      </a:lnTo>
                      <a:lnTo>
                        <a:pt x="1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79" name="Freeform 79"/>
                <p:cNvSpPr>
                  <a:spLocks/>
                </p:cNvSpPr>
                <p:nvPr/>
              </p:nvSpPr>
              <p:spPr bwMode="auto">
                <a:xfrm>
                  <a:off x="3022" y="1889"/>
                  <a:ext cx="14" cy="15"/>
                </a:xfrm>
                <a:custGeom>
                  <a:avLst/>
                  <a:gdLst/>
                  <a:ahLst/>
                  <a:cxnLst>
                    <a:cxn ang="0">
                      <a:pos x="14" y="7"/>
                    </a:cxn>
                    <a:cxn ang="0">
                      <a:pos x="12" y="3"/>
                    </a:cxn>
                    <a:cxn ang="0">
                      <a:pos x="9" y="2"/>
                    </a:cxn>
                    <a:cxn ang="0">
                      <a:pos x="7" y="0"/>
                    </a:cxn>
                    <a:cxn ang="0">
                      <a:pos x="3" y="2"/>
                    </a:cxn>
                    <a:cxn ang="0">
                      <a:pos x="1" y="3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1" y="13"/>
                    </a:cxn>
                    <a:cxn ang="0">
                      <a:pos x="3" y="15"/>
                    </a:cxn>
                    <a:cxn ang="0">
                      <a:pos x="7" y="15"/>
                    </a:cxn>
                    <a:cxn ang="0">
                      <a:pos x="9" y="15"/>
                    </a:cxn>
                    <a:cxn ang="0">
                      <a:pos x="12" y="13"/>
                    </a:cxn>
                    <a:cxn ang="0">
                      <a:pos x="14" y="7"/>
                    </a:cxn>
                  </a:cxnLst>
                  <a:rect l="0" t="0" r="r" b="b"/>
                  <a:pathLst>
                    <a:path w="14" h="15">
                      <a:moveTo>
                        <a:pt x="14" y="7"/>
                      </a:moveTo>
                      <a:lnTo>
                        <a:pt x="12" y="3"/>
                      </a:lnTo>
                      <a:lnTo>
                        <a:pt x="9" y="2"/>
                      </a:lnTo>
                      <a:lnTo>
                        <a:pt x="7" y="0"/>
                      </a:lnTo>
                      <a:lnTo>
                        <a:pt x="3" y="2"/>
                      </a:lnTo>
                      <a:lnTo>
                        <a:pt x="1" y="3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1" y="13"/>
                      </a:lnTo>
                      <a:lnTo>
                        <a:pt x="3" y="15"/>
                      </a:lnTo>
                      <a:lnTo>
                        <a:pt x="7" y="15"/>
                      </a:lnTo>
                      <a:lnTo>
                        <a:pt x="9" y="15"/>
                      </a:lnTo>
                      <a:lnTo>
                        <a:pt x="12" y="13"/>
                      </a:lnTo>
                      <a:lnTo>
                        <a:pt x="1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80" name="Freeform 80"/>
                <p:cNvSpPr>
                  <a:spLocks/>
                </p:cNvSpPr>
                <p:nvPr/>
              </p:nvSpPr>
              <p:spPr bwMode="auto">
                <a:xfrm>
                  <a:off x="3022" y="1918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4" y="7"/>
                    </a:cxn>
                    <a:cxn ang="0">
                      <a:pos x="13" y="2"/>
                    </a:cxn>
                    <a:cxn ang="0">
                      <a:pos x="10" y="1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2" y="13"/>
                    </a:cxn>
                    <a:cxn ang="0">
                      <a:pos x="5" y="14"/>
                    </a:cxn>
                    <a:cxn ang="0">
                      <a:pos x="7" y="14"/>
                    </a:cxn>
                    <a:cxn ang="0">
                      <a:pos x="10" y="14"/>
                    </a:cxn>
                    <a:cxn ang="0">
                      <a:pos x="13" y="13"/>
                    </a:cxn>
                    <a:cxn ang="0">
                      <a:pos x="14" y="7"/>
                    </a:cxn>
                  </a:cxnLst>
                  <a:rect l="0" t="0" r="r" b="b"/>
                  <a:pathLst>
                    <a:path w="14" h="14">
                      <a:moveTo>
                        <a:pt x="14" y="7"/>
                      </a:moveTo>
                      <a:lnTo>
                        <a:pt x="13" y="2"/>
                      </a:lnTo>
                      <a:lnTo>
                        <a:pt x="10" y="1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2" y="13"/>
                      </a:lnTo>
                      <a:lnTo>
                        <a:pt x="5" y="14"/>
                      </a:lnTo>
                      <a:lnTo>
                        <a:pt x="7" y="14"/>
                      </a:lnTo>
                      <a:lnTo>
                        <a:pt x="10" y="14"/>
                      </a:lnTo>
                      <a:lnTo>
                        <a:pt x="13" y="13"/>
                      </a:lnTo>
                      <a:lnTo>
                        <a:pt x="1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81" name="Freeform 81"/>
                <p:cNvSpPr>
                  <a:spLocks/>
                </p:cNvSpPr>
                <p:nvPr/>
              </p:nvSpPr>
              <p:spPr bwMode="auto">
                <a:xfrm>
                  <a:off x="3023" y="1946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4" y="7"/>
                    </a:cxn>
                    <a:cxn ang="0">
                      <a:pos x="12" y="3"/>
                    </a:cxn>
                    <a:cxn ang="0">
                      <a:pos x="9" y="1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2" y="3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2" y="13"/>
                    </a:cxn>
                    <a:cxn ang="0">
                      <a:pos x="5" y="14"/>
                    </a:cxn>
                    <a:cxn ang="0">
                      <a:pos x="7" y="14"/>
                    </a:cxn>
                    <a:cxn ang="0">
                      <a:pos x="9" y="14"/>
                    </a:cxn>
                    <a:cxn ang="0">
                      <a:pos x="12" y="13"/>
                    </a:cxn>
                    <a:cxn ang="0">
                      <a:pos x="14" y="7"/>
                    </a:cxn>
                  </a:cxnLst>
                  <a:rect l="0" t="0" r="r" b="b"/>
                  <a:pathLst>
                    <a:path w="14" h="14">
                      <a:moveTo>
                        <a:pt x="14" y="7"/>
                      </a:moveTo>
                      <a:lnTo>
                        <a:pt x="12" y="3"/>
                      </a:lnTo>
                      <a:lnTo>
                        <a:pt x="9" y="1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2" y="3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2" y="13"/>
                      </a:lnTo>
                      <a:lnTo>
                        <a:pt x="5" y="14"/>
                      </a:lnTo>
                      <a:lnTo>
                        <a:pt x="7" y="14"/>
                      </a:lnTo>
                      <a:lnTo>
                        <a:pt x="9" y="14"/>
                      </a:lnTo>
                      <a:lnTo>
                        <a:pt x="12" y="13"/>
                      </a:lnTo>
                      <a:lnTo>
                        <a:pt x="1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82" name="Freeform 82"/>
                <p:cNvSpPr>
                  <a:spLocks/>
                </p:cNvSpPr>
                <p:nvPr/>
              </p:nvSpPr>
              <p:spPr bwMode="auto">
                <a:xfrm>
                  <a:off x="3024" y="1975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10" y="1"/>
                    </a:cxn>
                    <a:cxn ang="0">
                      <a:pos x="7" y="0"/>
                    </a:cxn>
                    <a:cxn ang="0">
                      <a:pos x="4" y="1"/>
                    </a:cxn>
                    <a:cxn ang="0">
                      <a:pos x="1" y="2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1" y="13"/>
                    </a:cxn>
                    <a:cxn ang="0">
                      <a:pos x="4" y="14"/>
                    </a:cxn>
                    <a:cxn ang="0">
                      <a:pos x="7" y="14"/>
                    </a:cxn>
                    <a:cxn ang="0">
                      <a:pos x="10" y="14"/>
                    </a:cxn>
                    <a:cxn ang="0">
                      <a:pos x="12" y="13"/>
                    </a:cxn>
                    <a:cxn ang="0">
                      <a:pos x="14" y="7"/>
                    </a:cxn>
                  </a:cxnLst>
                  <a:rect l="0" t="0" r="r" b="b"/>
                  <a:pathLst>
                    <a:path w="14" h="14">
                      <a:moveTo>
                        <a:pt x="14" y="7"/>
                      </a:moveTo>
                      <a:lnTo>
                        <a:pt x="12" y="2"/>
                      </a:lnTo>
                      <a:lnTo>
                        <a:pt x="10" y="1"/>
                      </a:lnTo>
                      <a:lnTo>
                        <a:pt x="7" y="0"/>
                      </a:lnTo>
                      <a:lnTo>
                        <a:pt x="4" y="1"/>
                      </a:lnTo>
                      <a:lnTo>
                        <a:pt x="1" y="2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1" y="13"/>
                      </a:lnTo>
                      <a:lnTo>
                        <a:pt x="4" y="14"/>
                      </a:lnTo>
                      <a:lnTo>
                        <a:pt x="7" y="14"/>
                      </a:lnTo>
                      <a:lnTo>
                        <a:pt x="10" y="14"/>
                      </a:lnTo>
                      <a:lnTo>
                        <a:pt x="12" y="13"/>
                      </a:lnTo>
                      <a:lnTo>
                        <a:pt x="1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83" name="Freeform 83"/>
                <p:cNvSpPr>
                  <a:spLocks/>
                </p:cNvSpPr>
                <p:nvPr/>
              </p:nvSpPr>
              <p:spPr bwMode="auto">
                <a:xfrm>
                  <a:off x="3024" y="2003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10" y="1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3" y="2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3" y="13"/>
                    </a:cxn>
                    <a:cxn ang="0">
                      <a:pos x="5" y="14"/>
                    </a:cxn>
                    <a:cxn ang="0">
                      <a:pos x="7" y="14"/>
                    </a:cxn>
                    <a:cxn ang="0">
                      <a:pos x="10" y="14"/>
                    </a:cxn>
                    <a:cxn ang="0">
                      <a:pos x="12" y="13"/>
                    </a:cxn>
                    <a:cxn ang="0">
                      <a:pos x="14" y="7"/>
                    </a:cxn>
                  </a:cxnLst>
                  <a:rect l="0" t="0" r="r" b="b"/>
                  <a:pathLst>
                    <a:path w="14" h="14">
                      <a:moveTo>
                        <a:pt x="14" y="7"/>
                      </a:moveTo>
                      <a:lnTo>
                        <a:pt x="12" y="2"/>
                      </a:lnTo>
                      <a:lnTo>
                        <a:pt x="10" y="1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3" y="2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3" y="13"/>
                      </a:lnTo>
                      <a:lnTo>
                        <a:pt x="5" y="14"/>
                      </a:lnTo>
                      <a:lnTo>
                        <a:pt x="7" y="14"/>
                      </a:lnTo>
                      <a:lnTo>
                        <a:pt x="10" y="14"/>
                      </a:lnTo>
                      <a:lnTo>
                        <a:pt x="12" y="13"/>
                      </a:lnTo>
                      <a:lnTo>
                        <a:pt x="1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84" name="Freeform 84"/>
                <p:cNvSpPr>
                  <a:spLocks/>
                </p:cNvSpPr>
                <p:nvPr/>
              </p:nvSpPr>
              <p:spPr bwMode="auto">
                <a:xfrm>
                  <a:off x="3024" y="2032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10" y="1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3" y="2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3" y="13"/>
                    </a:cxn>
                    <a:cxn ang="0">
                      <a:pos x="5" y="14"/>
                    </a:cxn>
                    <a:cxn ang="0">
                      <a:pos x="7" y="14"/>
                    </a:cxn>
                    <a:cxn ang="0">
                      <a:pos x="10" y="14"/>
                    </a:cxn>
                    <a:cxn ang="0">
                      <a:pos x="12" y="13"/>
                    </a:cxn>
                    <a:cxn ang="0">
                      <a:pos x="14" y="7"/>
                    </a:cxn>
                  </a:cxnLst>
                  <a:rect l="0" t="0" r="r" b="b"/>
                  <a:pathLst>
                    <a:path w="14" h="14">
                      <a:moveTo>
                        <a:pt x="14" y="7"/>
                      </a:moveTo>
                      <a:lnTo>
                        <a:pt x="12" y="2"/>
                      </a:lnTo>
                      <a:lnTo>
                        <a:pt x="10" y="1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3" y="2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3" y="13"/>
                      </a:lnTo>
                      <a:lnTo>
                        <a:pt x="5" y="14"/>
                      </a:lnTo>
                      <a:lnTo>
                        <a:pt x="7" y="14"/>
                      </a:lnTo>
                      <a:lnTo>
                        <a:pt x="10" y="14"/>
                      </a:lnTo>
                      <a:lnTo>
                        <a:pt x="12" y="13"/>
                      </a:lnTo>
                      <a:lnTo>
                        <a:pt x="1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85" name="Freeform 85"/>
                <p:cNvSpPr>
                  <a:spLocks/>
                </p:cNvSpPr>
                <p:nvPr/>
              </p:nvSpPr>
              <p:spPr bwMode="auto">
                <a:xfrm>
                  <a:off x="3024" y="2060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10" y="1"/>
                    </a:cxn>
                    <a:cxn ang="0">
                      <a:pos x="7" y="0"/>
                    </a:cxn>
                    <a:cxn ang="0">
                      <a:pos x="4" y="1"/>
                    </a:cxn>
                    <a:cxn ang="0">
                      <a:pos x="1" y="2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1" y="13"/>
                    </a:cxn>
                    <a:cxn ang="0">
                      <a:pos x="4" y="14"/>
                    </a:cxn>
                    <a:cxn ang="0">
                      <a:pos x="7" y="14"/>
                    </a:cxn>
                    <a:cxn ang="0">
                      <a:pos x="10" y="14"/>
                    </a:cxn>
                    <a:cxn ang="0">
                      <a:pos x="12" y="13"/>
                    </a:cxn>
                    <a:cxn ang="0">
                      <a:pos x="14" y="7"/>
                    </a:cxn>
                  </a:cxnLst>
                  <a:rect l="0" t="0" r="r" b="b"/>
                  <a:pathLst>
                    <a:path w="14" h="14">
                      <a:moveTo>
                        <a:pt x="14" y="7"/>
                      </a:moveTo>
                      <a:lnTo>
                        <a:pt x="12" y="2"/>
                      </a:lnTo>
                      <a:lnTo>
                        <a:pt x="10" y="1"/>
                      </a:lnTo>
                      <a:lnTo>
                        <a:pt x="7" y="0"/>
                      </a:lnTo>
                      <a:lnTo>
                        <a:pt x="4" y="1"/>
                      </a:lnTo>
                      <a:lnTo>
                        <a:pt x="1" y="2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1" y="13"/>
                      </a:lnTo>
                      <a:lnTo>
                        <a:pt x="4" y="14"/>
                      </a:lnTo>
                      <a:lnTo>
                        <a:pt x="7" y="14"/>
                      </a:lnTo>
                      <a:lnTo>
                        <a:pt x="10" y="14"/>
                      </a:lnTo>
                      <a:lnTo>
                        <a:pt x="12" y="13"/>
                      </a:lnTo>
                      <a:lnTo>
                        <a:pt x="1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86" name="Freeform 86"/>
                <p:cNvSpPr>
                  <a:spLocks/>
                </p:cNvSpPr>
                <p:nvPr/>
              </p:nvSpPr>
              <p:spPr bwMode="auto">
                <a:xfrm>
                  <a:off x="3022" y="2088"/>
                  <a:ext cx="14" cy="15"/>
                </a:xfrm>
                <a:custGeom>
                  <a:avLst/>
                  <a:gdLst/>
                  <a:ahLst/>
                  <a:cxnLst>
                    <a:cxn ang="0">
                      <a:pos x="14" y="8"/>
                    </a:cxn>
                    <a:cxn ang="0">
                      <a:pos x="13" y="3"/>
                    </a:cxn>
                    <a:cxn ang="0">
                      <a:pos x="10" y="2"/>
                    </a:cxn>
                    <a:cxn ang="0">
                      <a:pos x="7" y="0"/>
                    </a:cxn>
                    <a:cxn ang="0">
                      <a:pos x="5" y="2"/>
                    </a:cxn>
                    <a:cxn ang="0">
                      <a:pos x="2" y="3"/>
                    </a:cxn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2" y="13"/>
                    </a:cxn>
                    <a:cxn ang="0">
                      <a:pos x="5" y="15"/>
                    </a:cxn>
                    <a:cxn ang="0">
                      <a:pos x="7" y="15"/>
                    </a:cxn>
                    <a:cxn ang="0">
                      <a:pos x="10" y="15"/>
                    </a:cxn>
                    <a:cxn ang="0">
                      <a:pos x="13" y="13"/>
                    </a:cxn>
                    <a:cxn ang="0">
                      <a:pos x="14" y="8"/>
                    </a:cxn>
                  </a:cxnLst>
                  <a:rect l="0" t="0" r="r" b="b"/>
                  <a:pathLst>
                    <a:path w="14" h="15">
                      <a:moveTo>
                        <a:pt x="14" y="8"/>
                      </a:moveTo>
                      <a:lnTo>
                        <a:pt x="13" y="3"/>
                      </a:lnTo>
                      <a:lnTo>
                        <a:pt x="10" y="2"/>
                      </a:lnTo>
                      <a:lnTo>
                        <a:pt x="7" y="0"/>
                      </a:lnTo>
                      <a:lnTo>
                        <a:pt x="5" y="2"/>
                      </a:lnTo>
                      <a:lnTo>
                        <a:pt x="2" y="3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2" y="13"/>
                      </a:lnTo>
                      <a:lnTo>
                        <a:pt x="5" y="15"/>
                      </a:lnTo>
                      <a:lnTo>
                        <a:pt x="7" y="15"/>
                      </a:lnTo>
                      <a:lnTo>
                        <a:pt x="10" y="15"/>
                      </a:lnTo>
                      <a:lnTo>
                        <a:pt x="13" y="13"/>
                      </a:lnTo>
                      <a:lnTo>
                        <a:pt x="14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87" name="Freeform 87"/>
                <p:cNvSpPr>
                  <a:spLocks/>
                </p:cNvSpPr>
                <p:nvPr/>
              </p:nvSpPr>
              <p:spPr bwMode="auto">
                <a:xfrm>
                  <a:off x="3019" y="2117"/>
                  <a:ext cx="15" cy="14"/>
                </a:xfrm>
                <a:custGeom>
                  <a:avLst/>
                  <a:gdLst/>
                  <a:ahLst/>
                  <a:cxnLst>
                    <a:cxn ang="0">
                      <a:pos x="15" y="7"/>
                    </a:cxn>
                    <a:cxn ang="0">
                      <a:pos x="12" y="2"/>
                    </a:cxn>
                    <a:cxn ang="0">
                      <a:pos x="10" y="1"/>
                    </a:cxn>
                    <a:cxn ang="0">
                      <a:pos x="8" y="0"/>
                    </a:cxn>
                    <a:cxn ang="0">
                      <a:pos x="5" y="1"/>
                    </a:cxn>
                    <a:cxn ang="0">
                      <a:pos x="3" y="2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5" y="14"/>
                    </a:cxn>
                    <a:cxn ang="0">
                      <a:pos x="8" y="14"/>
                    </a:cxn>
                    <a:cxn ang="0">
                      <a:pos x="10" y="14"/>
                    </a:cxn>
                    <a:cxn ang="0">
                      <a:pos x="12" y="12"/>
                    </a:cxn>
                    <a:cxn ang="0">
                      <a:pos x="15" y="7"/>
                    </a:cxn>
                  </a:cxnLst>
                  <a:rect l="0" t="0" r="r" b="b"/>
                  <a:pathLst>
                    <a:path w="15" h="14">
                      <a:moveTo>
                        <a:pt x="15" y="7"/>
                      </a:moveTo>
                      <a:lnTo>
                        <a:pt x="12" y="2"/>
                      </a:lnTo>
                      <a:lnTo>
                        <a:pt x="10" y="1"/>
                      </a:lnTo>
                      <a:lnTo>
                        <a:pt x="8" y="0"/>
                      </a:lnTo>
                      <a:lnTo>
                        <a:pt x="5" y="1"/>
                      </a:lnTo>
                      <a:lnTo>
                        <a:pt x="3" y="2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5" y="14"/>
                      </a:lnTo>
                      <a:lnTo>
                        <a:pt x="8" y="14"/>
                      </a:lnTo>
                      <a:lnTo>
                        <a:pt x="10" y="14"/>
                      </a:lnTo>
                      <a:lnTo>
                        <a:pt x="12" y="12"/>
                      </a:lnTo>
                      <a:lnTo>
                        <a:pt x="15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88" name="Freeform 88"/>
                <p:cNvSpPr>
                  <a:spLocks/>
                </p:cNvSpPr>
                <p:nvPr/>
              </p:nvSpPr>
              <p:spPr bwMode="auto">
                <a:xfrm>
                  <a:off x="3015" y="2145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4" y="7"/>
                    </a:cxn>
                    <a:cxn ang="0">
                      <a:pos x="12" y="3"/>
                    </a:cxn>
                    <a:cxn ang="0">
                      <a:pos x="9" y="0"/>
                    </a:cxn>
                    <a:cxn ang="0">
                      <a:pos x="7" y="0"/>
                    </a:cxn>
                    <a:cxn ang="0">
                      <a:pos x="3" y="0"/>
                    </a:cxn>
                    <a:cxn ang="0">
                      <a:pos x="2" y="3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3" y="13"/>
                    </a:cxn>
                    <a:cxn ang="0">
                      <a:pos x="7" y="14"/>
                    </a:cxn>
                    <a:cxn ang="0">
                      <a:pos x="9" y="13"/>
                    </a:cxn>
                    <a:cxn ang="0">
                      <a:pos x="12" y="12"/>
                    </a:cxn>
                    <a:cxn ang="0">
                      <a:pos x="14" y="7"/>
                    </a:cxn>
                  </a:cxnLst>
                  <a:rect l="0" t="0" r="r" b="b"/>
                  <a:pathLst>
                    <a:path w="14" h="14">
                      <a:moveTo>
                        <a:pt x="14" y="7"/>
                      </a:moveTo>
                      <a:lnTo>
                        <a:pt x="12" y="3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3" y="0"/>
                      </a:lnTo>
                      <a:lnTo>
                        <a:pt x="2" y="3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3" y="13"/>
                      </a:lnTo>
                      <a:lnTo>
                        <a:pt x="7" y="14"/>
                      </a:lnTo>
                      <a:lnTo>
                        <a:pt x="9" y="13"/>
                      </a:lnTo>
                      <a:lnTo>
                        <a:pt x="12" y="12"/>
                      </a:lnTo>
                      <a:lnTo>
                        <a:pt x="1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89" name="Freeform 89"/>
                <p:cNvSpPr>
                  <a:spLocks/>
                </p:cNvSpPr>
                <p:nvPr/>
              </p:nvSpPr>
              <p:spPr bwMode="auto">
                <a:xfrm>
                  <a:off x="3006" y="2173"/>
                  <a:ext cx="15" cy="14"/>
                </a:xfrm>
                <a:custGeom>
                  <a:avLst/>
                  <a:gdLst/>
                  <a:ahLst/>
                  <a:cxnLst>
                    <a:cxn ang="0">
                      <a:pos x="15" y="7"/>
                    </a:cxn>
                    <a:cxn ang="0">
                      <a:pos x="12" y="1"/>
                    </a:cxn>
                    <a:cxn ang="0">
                      <a:pos x="10" y="0"/>
                    </a:cxn>
                    <a:cxn ang="0">
                      <a:pos x="8" y="0"/>
                    </a:cxn>
                    <a:cxn ang="0">
                      <a:pos x="4" y="0"/>
                    </a:cxn>
                    <a:cxn ang="0">
                      <a:pos x="3" y="1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3" y="11"/>
                    </a:cxn>
                    <a:cxn ang="0">
                      <a:pos x="4" y="13"/>
                    </a:cxn>
                    <a:cxn ang="0">
                      <a:pos x="8" y="14"/>
                    </a:cxn>
                    <a:cxn ang="0">
                      <a:pos x="10" y="13"/>
                    </a:cxn>
                    <a:cxn ang="0">
                      <a:pos x="12" y="11"/>
                    </a:cxn>
                    <a:cxn ang="0">
                      <a:pos x="15" y="7"/>
                    </a:cxn>
                  </a:cxnLst>
                  <a:rect l="0" t="0" r="r" b="b"/>
                  <a:pathLst>
                    <a:path w="15" h="14">
                      <a:moveTo>
                        <a:pt x="15" y="7"/>
                      </a:moveTo>
                      <a:lnTo>
                        <a:pt x="12" y="1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3" y="11"/>
                      </a:lnTo>
                      <a:lnTo>
                        <a:pt x="4" y="13"/>
                      </a:lnTo>
                      <a:lnTo>
                        <a:pt x="8" y="14"/>
                      </a:lnTo>
                      <a:lnTo>
                        <a:pt x="10" y="13"/>
                      </a:lnTo>
                      <a:lnTo>
                        <a:pt x="12" y="11"/>
                      </a:lnTo>
                      <a:lnTo>
                        <a:pt x="15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90" name="Freeform 90"/>
                <p:cNvSpPr>
                  <a:spLocks/>
                </p:cNvSpPr>
                <p:nvPr/>
              </p:nvSpPr>
              <p:spPr bwMode="auto">
                <a:xfrm>
                  <a:off x="2995" y="2199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1" y="11"/>
                    </a:cxn>
                    <a:cxn ang="0">
                      <a:pos x="14" y="7"/>
                    </a:cxn>
                    <a:cxn ang="0">
                      <a:pos x="11" y="1"/>
                    </a:cxn>
                    <a:cxn ang="0">
                      <a:pos x="9" y="0"/>
                    </a:cxn>
                    <a:cxn ang="0">
                      <a:pos x="7" y="0"/>
                    </a:cxn>
                    <a:cxn ang="0">
                      <a:pos x="4" y="0"/>
                    </a:cxn>
                    <a:cxn ang="0">
                      <a:pos x="1" y="1"/>
                    </a:cxn>
                    <a:cxn ang="0">
                      <a:pos x="1" y="1"/>
                    </a:cxn>
                    <a:cxn ang="0">
                      <a:pos x="0" y="7"/>
                    </a:cxn>
                    <a:cxn ang="0">
                      <a:pos x="2" y="11"/>
                    </a:cxn>
                    <a:cxn ang="0">
                      <a:pos x="4" y="13"/>
                    </a:cxn>
                    <a:cxn ang="0">
                      <a:pos x="7" y="14"/>
                    </a:cxn>
                    <a:cxn ang="0">
                      <a:pos x="9" y="13"/>
                    </a:cxn>
                    <a:cxn ang="0">
                      <a:pos x="11" y="11"/>
                    </a:cxn>
                  </a:cxnLst>
                  <a:rect l="0" t="0" r="r" b="b"/>
                  <a:pathLst>
                    <a:path w="14" h="14">
                      <a:moveTo>
                        <a:pt x="11" y="11"/>
                      </a:moveTo>
                      <a:lnTo>
                        <a:pt x="14" y="7"/>
                      </a:lnTo>
                      <a:lnTo>
                        <a:pt x="11" y="1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4" y="0"/>
                      </a:lnTo>
                      <a:lnTo>
                        <a:pt x="1" y="1"/>
                      </a:lnTo>
                      <a:lnTo>
                        <a:pt x="1" y="1"/>
                      </a:lnTo>
                      <a:lnTo>
                        <a:pt x="0" y="7"/>
                      </a:lnTo>
                      <a:lnTo>
                        <a:pt x="2" y="11"/>
                      </a:lnTo>
                      <a:lnTo>
                        <a:pt x="4" y="13"/>
                      </a:lnTo>
                      <a:lnTo>
                        <a:pt x="7" y="14"/>
                      </a:lnTo>
                      <a:lnTo>
                        <a:pt x="9" y="13"/>
                      </a:lnTo>
                      <a:lnTo>
                        <a:pt x="11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91" name="Freeform 91"/>
                <p:cNvSpPr>
                  <a:spLocks/>
                </p:cNvSpPr>
                <p:nvPr/>
              </p:nvSpPr>
              <p:spPr bwMode="auto">
                <a:xfrm>
                  <a:off x="2978" y="2221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3" y="13"/>
                    </a:cxn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9" y="1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2" y="2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5" y="14"/>
                    </a:cxn>
                    <a:cxn ang="0">
                      <a:pos x="7" y="14"/>
                    </a:cxn>
                    <a:cxn ang="0">
                      <a:pos x="9" y="14"/>
                    </a:cxn>
                    <a:cxn ang="0">
                      <a:pos x="13" y="13"/>
                    </a:cxn>
                  </a:cxnLst>
                  <a:rect l="0" t="0" r="r" b="b"/>
                  <a:pathLst>
                    <a:path w="14" h="14">
                      <a:moveTo>
                        <a:pt x="13" y="13"/>
                      </a:moveTo>
                      <a:lnTo>
                        <a:pt x="14" y="7"/>
                      </a:lnTo>
                      <a:lnTo>
                        <a:pt x="12" y="2"/>
                      </a:lnTo>
                      <a:lnTo>
                        <a:pt x="9" y="1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5" y="14"/>
                      </a:lnTo>
                      <a:lnTo>
                        <a:pt x="7" y="14"/>
                      </a:lnTo>
                      <a:lnTo>
                        <a:pt x="9" y="14"/>
                      </a:lnTo>
                      <a:lnTo>
                        <a:pt x="13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92" name="Freeform 92"/>
                <p:cNvSpPr>
                  <a:spLocks/>
                </p:cNvSpPr>
                <p:nvPr/>
              </p:nvSpPr>
              <p:spPr bwMode="auto">
                <a:xfrm>
                  <a:off x="2957" y="2240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3" y="12"/>
                    </a:cxn>
                    <a:cxn ang="0">
                      <a:pos x="14" y="7"/>
                    </a:cxn>
                    <a:cxn ang="0">
                      <a:pos x="11" y="2"/>
                    </a:cxn>
                    <a:cxn ang="0">
                      <a:pos x="9" y="0"/>
                    </a:cxn>
                    <a:cxn ang="0">
                      <a:pos x="7" y="0"/>
                    </a:cxn>
                    <a:cxn ang="0">
                      <a:pos x="4" y="0"/>
                    </a:cxn>
                    <a:cxn ang="0">
                      <a:pos x="2" y="1"/>
                    </a:cxn>
                    <a:cxn ang="0">
                      <a:pos x="2" y="1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4" y="13"/>
                    </a:cxn>
                    <a:cxn ang="0">
                      <a:pos x="7" y="14"/>
                    </a:cxn>
                    <a:cxn ang="0">
                      <a:pos x="9" y="13"/>
                    </a:cxn>
                    <a:cxn ang="0">
                      <a:pos x="13" y="12"/>
                    </a:cxn>
                  </a:cxnLst>
                  <a:rect l="0" t="0" r="r" b="b"/>
                  <a:pathLst>
                    <a:path w="14" h="14">
                      <a:moveTo>
                        <a:pt x="13" y="12"/>
                      </a:moveTo>
                      <a:lnTo>
                        <a:pt x="14" y="7"/>
                      </a:lnTo>
                      <a:lnTo>
                        <a:pt x="11" y="2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4" y="0"/>
                      </a:lnTo>
                      <a:lnTo>
                        <a:pt x="2" y="1"/>
                      </a:ln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4" y="13"/>
                      </a:lnTo>
                      <a:lnTo>
                        <a:pt x="7" y="14"/>
                      </a:lnTo>
                      <a:lnTo>
                        <a:pt x="9" y="13"/>
                      </a:lnTo>
                      <a:lnTo>
                        <a:pt x="13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93" name="Freeform 93"/>
                <p:cNvSpPr>
                  <a:spLocks/>
                </p:cNvSpPr>
                <p:nvPr/>
              </p:nvSpPr>
              <p:spPr bwMode="auto">
                <a:xfrm>
                  <a:off x="2932" y="2254"/>
                  <a:ext cx="14" cy="15"/>
                </a:xfrm>
                <a:custGeom>
                  <a:avLst/>
                  <a:gdLst/>
                  <a:ahLst/>
                  <a:cxnLst>
                    <a:cxn ang="0">
                      <a:pos x="10" y="13"/>
                    </a:cxn>
                    <a:cxn ang="0">
                      <a:pos x="12" y="12"/>
                    </a:cxn>
                    <a:cxn ang="0">
                      <a:pos x="14" y="7"/>
                    </a:cxn>
                    <a:cxn ang="0">
                      <a:pos x="12" y="1"/>
                    </a:cxn>
                    <a:cxn ang="0">
                      <a:pos x="10" y="0"/>
                    </a:cxn>
                    <a:cxn ang="0">
                      <a:pos x="7" y="0"/>
                    </a:cxn>
                    <a:cxn ang="0">
                      <a:pos x="4" y="0"/>
                    </a:cxn>
                    <a:cxn ang="0">
                      <a:pos x="4" y="0"/>
                    </a:cxn>
                    <a:cxn ang="0">
                      <a:pos x="2" y="1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4" y="13"/>
                    </a:cxn>
                    <a:cxn ang="0">
                      <a:pos x="7" y="15"/>
                    </a:cxn>
                    <a:cxn ang="0">
                      <a:pos x="10" y="13"/>
                    </a:cxn>
                  </a:cxnLst>
                  <a:rect l="0" t="0" r="r" b="b"/>
                  <a:pathLst>
                    <a:path w="14" h="15">
                      <a:moveTo>
                        <a:pt x="10" y="13"/>
                      </a:moveTo>
                      <a:lnTo>
                        <a:pt x="12" y="12"/>
                      </a:lnTo>
                      <a:lnTo>
                        <a:pt x="14" y="7"/>
                      </a:lnTo>
                      <a:lnTo>
                        <a:pt x="12" y="1"/>
                      </a:ln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4" y="13"/>
                      </a:lnTo>
                      <a:lnTo>
                        <a:pt x="7" y="15"/>
                      </a:lnTo>
                      <a:lnTo>
                        <a:pt x="10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94" name="Freeform 94"/>
                <p:cNvSpPr>
                  <a:spLocks/>
                </p:cNvSpPr>
                <p:nvPr/>
              </p:nvSpPr>
              <p:spPr bwMode="auto">
                <a:xfrm>
                  <a:off x="2906" y="2264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9" y="14"/>
                    </a:cxn>
                    <a:cxn ang="0">
                      <a:pos x="12" y="13"/>
                    </a:cxn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9" y="1"/>
                    </a:cxn>
                    <a:cxn ang="0">
                      <a:pos x="7" y="0"/>
                    </a:cxn>
                    <a:cxn ang="0">
                      <a:pos x="3" y="1"/>
                    </a:cxn>
                    <a:cxn ang="0">
                      <a:pos x="3" y="1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2" y="13"/>
                    </a:cxn>
                    <a:cxn ang="0">
                      <a:pos x="3" y="14"/>
                    </a:cxn>
                    <a:cxn ang="0">
                      <a:pos x="7" y="14"/>
                    </a:cxn>
                    <a:cxn ang="0">
                      <a:pos x="9" y="14"/>
                    </a:cxn>
                  </a:cxnLst>
                  <a:rect l="0" t="0" r="r" b="b"/>
                  <a:pathLst>
                    <a:path w="14" h="14">
                      <a:moveTo>
                        <a:pt x="9" y="14"/>
                      </a:moveTo>
                      <a:lnTo>
                        <a:pt x="12" y="13"/>
                      </a:lnTo>
                      <a:lnTo>
                        <a:pt x="14" y="7"/>
                      </a:lnTo>
                      <a:lnTo>
                        <a:pt x="12" y="2"/>
                      </a:lnTo>
                      <a:lnTo>
                        <a:pt x="9" y="1"/>
                      </a:lnTo>
                      <a:lnTo>
                        <a:pt x="7" y="0"/>
                      </a:lnTo>
                      <a:lnTo>
                        <a:pt x="3" y="1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2" y="13"/>
                      </a:lnTo>
                      <a:lnTo>
                        <a:pt x="3" y="14"/>
                      </a:lnTo>
                      <a:lnTo>
                        <a:pt x="7" y="14"/>
                      </a:lnTo>
                      <a:lnTo>
                        <a:pt x="9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95" name="Freeform 95"/>
                <p:cNvSpPr>
                  <a:spLocks/>
                </p:cNvSpPr>
                <p:nvPr/>
              </p:nvSpPr>
              <p:spPr bwMode="auto">
                <a:xfrm>
                  <a:off x="2877" y="2270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14"/>
                    </a:cxn>
                    <a:cxn ang="0">
                      <a:pos x="11" y="14"/>
                    </a:cxn>
                    <a:cxn ang="0">
                      <a:pos x="13" y="13"/>
                    </a:cxn>
                    <a:cxn ang="0">
                      <a:pos x="14" y="7"/>
                    </a:cxn>
                    <a:cxn ang="0">
                      <a:pos x="13" y="2"/>
                    </a:cxn>
                    <a:cxn ang="0">
                      <a:pos x="11" y="1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3" y="2"/>
                    </a:cxn>
                    <a:cxn ang="0">
                      <a:pos x="0" y="7"/>
                    </a:cxn>
                    <a:cxn ang="0">
                      <a:pos x="3" y="13"/>
                    </a:cxn>
                    <a:cxn ang="0">
                      <a:pos x="5" y="14"/>
                    </a:cxn>
                    <a:cxn ang="0">
                      <a:pos x="7" y="14"/>
                    </a:cxn>
                  </a:cxnLst>
                  <a:rect l="0" t="0" r="r" b="b"/>
                  <a:pathLst>
                    <a:path w="14" h="14">
                      <a:moveTo>
                        <a:pt x="7" y="14"/>
                      </a:moveTo>
                      <a:lnTo>
                        <a:pt x="11" y="14"/>
                      </a:lnTo>
                      <a:lnTo>
                        <a:pt x="13" y="13"/>
                      </a:lnTo>
                      <a:lnTo>
                        <a:pt x="14" y="7"/>
                      </a:lnTo>
                      <a:lnTo>
                        <a:pt x="13" y="2"/>
                      </a:lnTo>
                      <a:lnTo>
                        <a:pt x="11" y="1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3" y="2"/>
                      </a:lnTo>
                      <a:lnTo>
                        <a:pt x="0" y="7"/>
                      </a:lnTo>
                      <a:lnTo>
                        <a:pt x="3" y="13"/>
                      </a:lnTo>
                      <a:lnTo>
                        <a:pt x="5" y="14"/>
                      </a:lnTo>
                      <a:lnTo>
                        <a:pt x="7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96" name="Freeform 96"/>
                <p:cNvSpPr>
                  <a:spLocks/>
                </p:cNvSpPr>
                <p:nvPr/>
              </p:nvSpPr>
              <p:spPr bwMode="auto">
                <a:xfrm>
                  <a:off x="2850" y="2274"/>
                  <a:ext cx="14" cy="15"/>
                </a:xfrm>
                <a:custGeom>
                  <a:avLst/>
                  <a:gdLst/>
                  <a:ahLst/>
                  <a:cxnLst>
                    <a:cxn ang="0">
                      <a:pos x="7" y="15"/>
                    </a:cxn>
                    <a:cxn ang="0">
                      <a:pos x="9" y="13"/>
                    </a:cxn>
                    <a:cxn ang="0">
                      <a:pos x="12" y="12"/>
                    </a:cxn>
                    <a:cxn ang="0">
                      <a:pos x="14" y="8"/>
                    </a:cxn>
                    <a:cxn ang="0">
                      <a:pos x="12" y="3"/>
                    </a:cxn>
                    <a:cxn ang="0">
                      <a:pos x="9" y="0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4" y="0"/>
                    </a:cxn>
                    <a:cxn ang="0">
                      <a:pos x="1" y="3"/>
                    </a:cxn>
                    <a:cxn ang="0">
                      <a:pos x="0" y="8"/>
                    </a:cxn>
                    <a:cxn ang="0">
                      <a:pos x="1" y="12"/>
                    </a:cxn>
                    <a:cxn ang="0">
                      <a:pos x="4" y="13"/>
                    </a:cxn>
                    <a:cxn ang="0">
                      <a:pos x="7" y="15"/>
                    </a:cxn>
                  </a:cxnLst>
                  <a:rect l="0" t="0" r="r" b="b"/>
                  <a:pathLst>
                    <a:path w="14" h="15">
                      <a:moveTo>
                        <a:pt x="7" y="15"/>
                      </a:moveTo>
                      <a:lnTo>
                        <a:pt x="9" y="13"/>
                      </a:lnTo>
                      <a:lnTo>
                        <a:pt x="12" y="12"/>
                      </a:lnTo>
                      <a:lnTo>
                        <a:pt x="14" y="8"/>
                      </a:lnTo>
                      <a:lnTo>
                        <a:pt x="12" y="3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4" y="0"/>
                      </a:lnTo>
                      <a:lnTo>
                        <a:pt x="1" y="3"/>
                      </a:lnTo>
                      <a:lnTo>
                        <a:pt x="0" y="8"/>
                      </a:lnTo>
                      <a:lnTo>
                        <a:pt x="1" y="12"/>
                      </a:lnTo>
                      <a:lnTo>
                        <a:pt x="4" y="13"/>
                      </a:lnTo>
                      <a:lnTo>
                        <a:pt x="7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97" name="Freeform 97"/>
                <p:cNvSpPr>
                  <a:spLocks/>
                </p:cNvSpPr>
                <p:nvPr/>
              </p:nvSpPr>
              <p:spPr bwMode="auto">
                <a:xfrm>
                  <a:off x="2822" y="2277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14"/>
                    </a:cxn>
                    <a:cxn ang="0">
                      <a:pos x="9" y="14"/>
                    </a:cxn>
                    <a:cxn ang="0">
                      <a:pos x="11" y="13"/>
                    </a:cxn>
                    <a:cxn ang="0">
                      <a:pos x="14" y="7"/>
                    </a:cxn>
                    <a:cxn ang="0">
                      <a:pos x="11" y="2"/>
                    </a:cxn>
                    <a:cxn ang="0">
                      <a:pos x="9" y="1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3" y="1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2" y="13"/>
                    </a:cxn>
                    <a:cxn ang="0">
                      <a:pos x="3" y="14"/>
                    </a:cxn>
                    <a:cxn ang="0">
                      <a:pos x="7" y="14"/>
                    </a:cxn>
                  </a:cxnLst>
                  <a:rect l="0" t="0" r="r" b="b"/>
                  <a:pathLst>
                    <a:path w="14" h="14">
                      <a:moveTo>
                        <a:pt x="7" y="14"/>
                      </a:moveTo>
                      <a:lnTo>
                        <a:pt x="9" y="14"/>
                      </a:lnTo>
                      <a:lnTo>
                        <a:pt x="11" y="13"/>
                      </a:lnTo>
                      <a:lnTo>
                        <a:pt x="14" y="7"/>
                      </a:lnTo>
                      <a:lnTo>
                        <a:pt x="11" y="2"/>
                      </a:lnTo>
                      <a:lnTo>
                        <a:pt x="9" y="1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2" y="13"/>
                      </a:lnTo>
                      <a:lnTo>
                        <a:pt x="3" y="14"/>
                      </a:lnTo>
                      <a:lnTo>
                        <a:pt x="7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98" name="Freeform 98"/>
                <p:cNvSpPr>
                  <a:spLocks/>
                </p:cNvSpPr>
                <p:nvPr/>
              </p:nvSpPr>
              <p:spPr bwMode="auto">
                <a:xfrm>
                  <a:off x="2793" y="2279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14"/>
                    </a:cxn>
                    <a:cxn ang="0">
                      <a:pos x="10" y="13"/>
                    </a:cxn>
                    <a:cxn ang="0">
                      <a:pos x="12" y="12"/>
                    </a:cxn>
                    <a:cxn ang="0">
                      <a:pos x="14" y="7"/>
                    </a:cxn>
                    <a:cxn ang="0">
                      <a:pos x="12" y="3"/>
                    </a:cxn>
                    <a:cxn ang="0">
                      <a:pos x="10" y="0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4" y="0"/>
                    </a:cxn>
                    <a:cxn ang="0">
                      <a:pos x="2" y="3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4" y="13"/>
                    </a:cxn>
                    <a:cxn ang="0">
                      <a:pos x="7" y="14"/>
                    </a:cxn>
                  </a:cxnLst>
                  <a:rect l="0" t="0" r="r" b="b"/>
                  <a:pathLst>
                    <a:path w="14" h="14">
                      <a:moveTo>
                        <a:pt x="7" y="14"/>
                      </a:moveTo>
                      <a:lnTo>
                        <a:pt x="10" y="13"/>
                      </a:lnTo>
                      <a:lnTo>
                        <a:pt x="12" y="12"/>
                      </a:lnTo>
                      <a:lnTo>
                        <a:pt x="14" y="7"/>
                      </a:lnTo>
                      <a:lnTo>
                        <a:pt x="12" y="3"/>
                      </a:ln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4" y="0"/>
                      </a:lnTo>
                      <a:lnTo>
                        <a:pt x="2" y="3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4" y="13"/>
                      </a:lnTo>
                      <a:lnTo>
                        <a:pt x="7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99" name="Freeform 99"/>
                <p:cNvSpPr>
                  <a:spLocks/>
                </p:cNvSpPr>
                <p:nvPr/>
              </p:nvSpPr>
              <p:spPr bwMode="auto">
                <a:xfrm>
                  <a:off x="2702" y="2239"/>
                  <a:ext cx="97" cy="96"/>
                </a:xfrm>
                <a:custGeom>
                  <a:avLst/>
                  <a:gdLst/>
                  <a:ahLst/>
                  <a:cxnLst>
                    <a:cxn ang="0">
                      <a:pos x="93" y="0"/>
                    </a:cxn>
                    <a:cxn ang="0">
                      <a:pos x="0" y="52"/>
                    </a:cxn>
                    <a:cxn ang="0">
                      <a:pos x="97" y="96"/>
                    </a:cxn>
                    <a:cxn ang="0">
                      <a:pos x="93" y="0"/>
                    </a:cxn>
                  </a:cxnLst>
                  <a:rect l="0" t="0" r="r" b="b"/>
                  <a:pathLst>
                    <a:path w="97" h="96">
                      <a:moveTo>
                        <a:pt x="93" y="0"/>
                      </a:moveTo>
                      <a:lnTo>
                        <a:pt x="0" y="52"/>
                      </a:lnTo>
                      <a:lnTo>
                        <a:pt x="97" y="96"/>
                      </a:lnTo>
                      <a:lnTo>
                        <a:pt x="9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00"/>
              <p:cNvGrpSpPr>
                <a:grpSpLocks/>
              </p:cNvGrpSpPr>
              <p:nvPr/>
            </p:nvGrpSpPr>
            <p:grpSpPr bwMode="auto">
              <a:xfrm>
                <a:off x="3961" y="1321"/>
                <a:ext cx="699" cy="776"/>
                <a:chOff x="3598" y="1559"/>
                <a:chExt cx="699" cy="776"/>
              </a:xfrm>
            </p:grpSpPr>
            <p:sp>
              <p:nvSpPr>
                <p:cNvPr id="179301" name="Freeform 101"/>
                <p:cNvSpPr>
                  <a:spLocks/>
                </p:cNvSpPr>
                <p:nvPr/>
              </p:nvSpPr>
              <p:spPr bwMode="auto">
                <a:xfrm>
                  <a:off x="3762" y="2259"/>
                  <a:ext cx="15" cy="14"/>
                </a:xfrm>
                <a:custGeom>
                  <a:avLst/>
                  <a:gdLst/>
                  <a:ahLst/>
                  <a:cxnLst>
                    <a:cxn ang="0">
                      <a:pos x="7" y="14"/>
                    </a:cxn>
                    <a:cxn ang="0">
                      <a:pos x="10" y="13"/>
                    </a:cxn>
                    <a:cxn ang="0">
                      <a:pos x="12" y="12"/>
                    </a:cxn>
                    <a:cxn ang="0">
                      <a:pos x="15" y="7"/>
                    </a:cxn>
                    <a:cxn ang="0">
                      <a:pos x="12" y="2"/>
                    </a:cxn>
                    <a:cxn ang="0">
                      <a:pos x="10" y="1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3" y="2"/>
                    </a:cxn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5" y="13"/>
                    </a:cxn>
                    <a:cxn ang="0">
                      <a:pos x="7" y="14"/>
                    </a:cxn>
                  </a:cxnLst>
                  <a:rect l="0" t="0" r="r" b="b"/>
                  <a:pathLst>
                    <a:path w="15" h="14">
                      <a:moveTo>
                        <a:pt x="7" y="14"/>
                      </a:moveTo>
                      <a:lnTo>
                        <a:pt x="10" y="13"/>
                      </a:lnTo>
                      <a:lnTo>
                        <a:pt x="12" y="12"/>
                      </a:lnTo>
                      <a:lnTo>
                        <a:pt x="15" y="7"/>
                      </a:lnTo>
                      <a:lnTo>
                        <a:pt x="12" y="2"/>
                      </a:lnTo>
                      <a:lnTo>
                        <a:pt x="10" y="1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3" y="2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5" y="13"/>
                      </a:lnTo>
                      <a:lnTo>
                        <a:pt x="7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02" name="Freeform 102"/>
                <p:cNvSpPr>
                  <a:spLocks/>
                </p:cNvSpPr>
                <p:nvPr/>
              </p:nvSpPr>
              <p:spPr bwMode="auto">
                <a:xfrm>
                  <a:off x="3734" y="2258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14"/>
                    </a:cxn>
                    <a:cxn ang="0">
                      <a:pos x="9" y="14"/>
                    </a:cxn>
                    <a:cxn ang="0">
                      <a:pos x="12" y="12"/>
                    </a:cxn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9" y="1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5" y="14"/>
                    </a:cxn>
                    <a:cxn ang="0">
                      <a:pos x="7" y="14"/>
                    </a:cxn>
                  </a:cxnLst>
                  <a:rect l="0" t="0" r="r" b="b"/>
                  <a:pathLst>
                    <a:path w="14" h="14">
                      <a:moveTo>
                        <a:pt x="7" y="14"/>
                      </a:moveTo>
                      <a:lnTo>
                        <a:pt x="9" y="14"/>
                      </a:lnTo>
                      <a:lnTo>
                        <a:pt x="12" y="12"/>
                      </a:lnTo>
                      <a:lnTo>
                        <a:pt x="14" y="7"/>
                      </a:lnTo>
                      <a:lnTo>
                        <a:pt x="12" y="2"/>
                      </a:lnTo>
                      <a:lnTo>
                        <a:pt x="9" y="1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5" y="14"/>
                      </a:lnTo>
                      <a:lnTo>
                        <a:pt x="7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03" name="Freeform 103"/>
                <p:cNvSpPr>
                  <a:spLocks/>
                </p:cNvSpPr>
                <p:nvPr/>
              </p:nvSpPr>
              <p:spPr bwMode="auto">
                <a:xfrm>
                  <a:off x="3705" y="2255"/>
                  <a:ext cx="15" cy="15"/>
                </a:xfrm>
                <a:custGeom>
                  <a:avLst/>
                  <a:gdLst/>
                  <a:ahLst/>
                  <a:cxnLst>
                    <a:cxn ang="0">
                      <a:pos x="8" y="15"/>
                    </a:cxn>
                    <a:cxn ang="0">
                      <a:pos x="11" y="14"/>
                    </a:cxn>
                    <a:cxn ang="0">
                      <a:pos x="12" y="12"/>
                    </a:cxn>
                    <a:cxn ang="0">
                      <a:pos x="15" y="8"/>
                    </a:cxn>
                    <a:cxn ang="0">
                      <a:pos x="12" y="3"/>
                    </a:cxn>
                    <a:cxn ang="0">
                      <a:pos x="11" y="0"/>
                    </a:cxn>
                    <a:cxn ang="0">
                      <a:pos x="8" y="0"/>
                    </a:cxn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3" y="3"/>
                    </a:cxn>
                    <a:cxn ang="0">
                      <a:pos x="0" y="8"/>
                    </a:cxn>
                    <a:cxn ang="0">
                      <a:pos x="3" y="12"/>
                    </a:cxn>
                    <a:cxn ang="0">
                      <a:pos x="5" y="14"/>
                    </a:cxn>
                    <a:cxn ang="0">
                      <a:pos x="8" y="15"/>
                    </a:cxn>
                  </a:cxnLst>
                  <a:rect l="0" t="0" r="r" b="b"/>
                  <a:pathLst>
                    <a:path w="15" h="15">
                      <a:moveTo>
                        <a:pt x="8" y="15"/>
                      </a:moveTo>
                      <a:lnTo>
                        <a:pt x="11" y="14"/>
                      </a:lnTo>
                      <a:lnTo>
                        <a:pt x="12" y="12"/>
                      </a:lnTo>
                      <a:lnTo>
                        <a:pt x="15" y="8"/>
                      </a:lnTo>
                      <a:lnTo>
                        <a:pt x="12" y="3"/>
                      </a:lnTo>
                      <a:lnTo>
                        <a:pt x="11" y="0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3" y="3"/>
                      </a:lnTo>
                      <a:lnTo>
                        <a:pt x="0" y="8"/>
                      </a:lnTo>
                      <a:lnTo>
                        <a:pt x="3" y="12"/>
                      </a:lnTo>
                      <a:lnTo>
                        <a:pt x="5" y="14"/>
                      </a:lnTo>
                      <a:lnTo>
                        <a:pt x="8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04" name="Freeform 104"/>
                <p:cNvSpPr>
                  <a:spLocks/>
                </p:cNvSpPr>
                <p:nvPr/>
              </p:nvSpPr>
              <p:spPr bwMode="auto">
                <a:xfrm>
                  <a:off x="3678" y="2248"/>
                  <a:ext cx="14" cy="15"/>
                </a:xfrm>
                <a:custGeom>
                  <a:avLst/>
                  <a:gdLst/>
                  <a:ahLst/>
                  <a:cxnLst>
                    <a:cxn ang="0">
                      <a:pos x="4" y="15"/>
                    </a:cxn>
                    <a:cxn ang="0">
                      <a:pos x="7" y="15"/>
                    </a:cxn>
                    <a:cxn ang="0">
                      <a:pos x="10" y="15"/>
                    </a:cxn>
                    <a:cxn ang="0">
                      <a:pos x="12" y="12"/>
                    </a:cxn>
                    <a:cxn ang="0">
                      <a:pos x="14" y="7"/>
                    </a:cxn>
                    <a:cxn ang="0">
                      <a:pos x="12" y="3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7" y="0"/>
                    </a:cxn>
                    <a:cxn ang="0">
                      <a:pos x="5" y="2"/>
                    </a:cxn>
                    <a:cxn ang="0">
                      <a:pos x="3" y="3"/>
                    </a:cxn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4" y="15"/>
                    </a:cxn>
                  </a:cxnLst>
                  <a:rect l="0" t="0" r="r" b="b"/>
                  <a:pathLst>
                    <a:path w="14" h="15">
                      <a:moveTo>
                        <a:pt x="4" y="15"/>
                      </a:moveTo>
                      <a:lnTo>
                        <a:pt x="7" y="15"/>
                      </a:lnTo>
                      <a:lnTo>
                        <a:pt x="10" y="15"/>
                      </a:lnTo>
                      <a:lnTo>
                        <a:pt x="12" y="12"/>
                      </a:lnTo>
                      <a:lnTo>
                        <a:pt x="14" y="7"/>
                      </a:lnTo>
                      <a:lnTo>
                        <a:pt x="12" y="3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7" y="0"/>
                      </a:lnTo>
                      <a:lnTo>
                        <a:pt x="5" y="2"/>
                      </a:lnTo>
                      <a:lnTo>
                        <a:pt x="3" y="3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4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05" name="Freeform 105"/>
                <p:cNvSpPr>
                  <a:spLocks/>
                </p:cNvSpPr>
                <p:nvPr/>
              </p:nvSpPr>
              <p:spPr bwMode="auto">
                <a:xfrm>
                  <a:off x="3653" y="2234"/>
                  <a:ext cx="15" cy="14"/>
                </a:xfrm>
                <a:custGeom>
                  <a:avLst/>
                  <a:gdLst/>
                  <a:ahLst/>
                  <a:cxnLst>
                    <a:cxn ang="0">
                      <a:pos x="3" y="12"/>
                    </a:cxn>
                    <a:cxn ang="0">
                      <a:pos x="5" y="13"/>
                    </a:cxn>
                    <a:cxn ang="0">
                      <a:pos x="7" y="14"/>
                    </a:cxn>
                    <a:cxn ang="0">
                      <a:pos x="11" y="13"/>
                    </a:cxn>
                    <a:cxn ang="0">
                      <a:pos x="13" y="12"/>
                    </a:cxn>
                    <a:cxn ang="0">
                      <a:pos x="15" y="7"/>
                    </a:cxn>
                    <a:cxn ang="0">
                      <a:pos x="13" y="1"/>
                    </a:cxn>
                    <a:cxn ang="0">
                      <a:pos x="13" y="1"/>
                    </a:cxn>
                    <a:cxn ang="0">
                      <a:pos x="11" y="0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3" y="3"/>
                    </a:cxn>
                    <a:cxn ang="0">
                      <a:pos x="0" y="7"/>
                    </a:cxn>
                    <a:cxn ang="0">
                      <a:pos x="3" y="12"/>
                    </a:cxn>
                  </a:cxnLst>
                  <a:rect l="0" t="0" r="r" b="b"/>
                  <a:pathLst>
                    <a:path w="15" h="14">
                      <a:moveTo>
                        <a:pt x="3" y="12"/>
                      </a:moveTo>
                      <a:lnTo>
                        <a:pt x="5" y="13"/>
                      </a:lnTo>
                      <a:lnTo>
                        <a:pt x="7" y="14"/>
                      </a:lnTo>
                      <a:lnTo>
                        <a:pt x="11" y="13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13" y="1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3" y="3"/>
                      </a:lnTo>
                      <a:lnTo>
                        <a:pt x="0" y="7"/>
                      </a:lnTo>
                      <a:lnTo>
                        <a:pt x="3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06" name="Freeform 106"/>
                <p:cNvSpPr>
                  <a:spLocks/>
                </p:cNvSpPr>
                <p:nvPr/>
              </p:nvSpPr>
              <p:spPr bwMode="auto">
                <a:xfrm>
                  <a:off x="3633" y="2214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3" y="13"/>
                    </a:cxn>
                    <a:cxn ang="0">
                      <a:pos x="5" y="14"/>
                    </a:cxn>
                    <a:cxn ang="0">
                      <a:pos x="7" y="14"/>
                    </a:cxn>
                    <a:cxn ang="0">
                      <a:pos x="10" y="14"/>
                    </a:cxn>
                    <a:cxn ang="0">
                      <a:pos x="12" y="13"/>
                    </a:cxn>
                    <a:cxn ang="0">
                      <a:pos x="14" y="7"/>
                    </a:cxn>
                    <a:cxn ang="0">
                      <a:pos x="13" y="2"/>
                    </a:cxn>
                    <a:cxn ang="0">
                      <a:pos x="13" y="2"/>
                    </a:cxn>
                    <a:cxn ang="0">
                      <a:pos x="10" y="1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3" y="2"/>
                    </a:cxn>
                    <a:cxn ang="0">
                      <a:pos x="0" y="7"/>
                    </a:cxn>
                    <a:cxn ang="0">
                      <a:pos x="3" y="13"/>
                    </a:cxn>
                  </a:cxnLst>
                  <a:rect l="0" t="0" r="r" b="b"/>
                  <a:pathLst>
                    <a:path w="14" h="14">
                      <a:moveTo>
                        <a:pt x="3" y="13"/>
                      </a:moveTo>
                      <a:lnTo>
                        <a:pt x="5" y="14"/>
                      </a:lnTo>
                      <a:lnTo>
                        <a:pt x="7" y="14"/>
                      </a:lnTo>
                      <a:lnTo>
                        <a:pt x="10" y="14"/>
                      </a:lnTo>
                      <a:lnTo>
                        <a:pt x="12" y="13"/>
                      </a:lnTo>
                      <a:lnTo>
                        <a:pt x="14" y="7"/>
                      </a:lnTo>
                      <a:lnTo>
                        <a:pt x="13" y="2"/>
                      </a:lnTo>
                      <a:lnTo>
                        <a:pt x="13" y="2"/>
                      </a:lnTo>
                      <a:lnTo>
                        <a:pt x="10" y="1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3" y="2"/>
                      </a:lnTo>
                      <a:lnTo>
                        <a:pt x="0" y="7"/>
                      </a:lnTo>
                      <a:lnTo>
                        <a:pt x="3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07" name="Freeform 107"/>
                <p:cNvSpPr>
                  <a:spLocks/>
                </p:cNvSpPr>
                <p:nvPr/>
              </p:nvSpPr>
              <p:spPr bwMode="auto">
                <a:xfrm>
                  <a:off x="3618" y="2190"/>
                  <a:ext cx="14" cy="15"/>
                </a:xfrm>
                <a:custGeom>
                  <a:avLst/>
                  <a:gdLst/>
                  <a:ahLst/>
                  <a:cxnLst>
                    <a:cxn ang="0">
                      <a:pos x="2" y="13"/>
                    </a:cxn>
                    <a:cxn ang="0">
                      <a:pos x="5" y="15"/>
                    </a:cxn>
                    <a:cxn ang="0">
                      <a:pos x="7" y="15"/>
                    </a:cxn>
                    <a:cxn ang="0">
                      <a:pos x="10" y="15"/>
                    </a:cxn>
                    <a:cxn ang="0">
                      <a:pos x="12" y="12"/>
                    </a:cxn>
                    <a:cxn ang="0">
                      <a:pos x="14" y="7"/>
                    </a:cxn>
                    <a:cxn ang="0">
                      <a:pos x="13" y="3"/>
                    </a:cxn>
                    <a:cxn ang="0">
                      <a:pos x="13" y="3"/>
                    </a:cxn>
                    <a:cxn ang="0">
                      <a:pos x="10" y="1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2" y="3"/>
                    </a:cxn>
                    <a:cxn ang="0">
                      <a:pos x="0" y="7"/>
                    </a:cxn>
                    <a:cxn ang="0">
                      <a:pos x="2" y="13"/>
                    </a:cxn>
                  </a:cxnLst>
                  <a:rect l="0" t="0" r="r" b="b"/>
                  <a:pathLst>
                    <a:path w="14" h="15">
                      <a:moveTo>
                        <a:pt x="2" y="13"/>
                      </a:moveTo>
                      <a:lnTo>
                        <a:pt x="5" y="15"/>
                      </a:lnTo>
                      <a:lnTo>
                        <a:pt x="7" y="15"/>
                      </a:lnTo>
                      <a:lnTo>
                        <a:pt x="10" y="15"/>
                      </a:lnTo>
                      <a:lnTo>
                        <a:pt x="12" y="12"/>
                      </a:lnTo>
                      <a:lnTo>
                        <a:pt x="14" y="7"/>
                      </a:lnTo>
                      <a:lnTo>
                        <a:pt x="13" y="3"/>
                      </a:lnTo>
                      <a:lnTo>
                        <a:pt x="13" y="3"/>
                      </a:lnTo>
                      <a:lnTo>
                        <a:pt x="10" y="1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2" y="3"/>
                      </a:lnTo>
                      <a:lnTo>
                        <a:pt x="0" y="7"/>
                      </a:lnTo>
                      <a:lnTo>
                        <a:pt x="2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08" name="Freeform 108"/>
                <p:cNvSpPr>
                  <a:spLocks/>
                </p:cNvSpPr>
                <p:nvPr/>
              </p:nvSpPr>
              <p:spPr bwMode="auto">
                <a:xfrm>
                  <a:off x="3608" y="2164"/>
                  <a:ext cx="15" cy="1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5" y="13"/>
                    </a:cxn>
                    <a:cxn ang="0">
                      <a:pos x="7" y="14"/>
                    </a:cxn>
                    <a:cxn ang="0">
                      <a:pos x="11" y="13"/>
                    </a:cxn>
                    <a:cxn ang="0">
                      <a:pos x="13" y="12"/>
                    </a:cxn>
                    <a:cxn ang="0">
                      <a:pos x="15" y="7"/>
                    </a:cxn>
                    <a:cxn ang="0">
                      <a:pos x="15" y="7"/>
                    </a:cxn>
                    <a:cxn ang="0">
                      <a:pos x="13" y="1"/>
                    </a:cxn>
                    <a:cxn ang="0">
                      <a:pos x="11" y="0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3" y="1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5" h="14">
                      <a:moveTo>
                        <a:pt x="0" y="7"/>
                      </a:moveTo>
                      <a:lnTo>
                        <a:pt x="3" y="12"/>
                      </a:lnTo>
                      <a:lnTo>
                        <a:pt x="5" y="13"/>
                      </a:lnTo>
                      <a:lnTo>
                        <a:pt x="7" y="14"/>
                      </a:lnTo>
                      <a:lnTo>
                        <a:pt x="11" y="13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09" name="Freeform 109"/>
                <p:cNvSpPr>
                  <a:spLocks/>
                </p:cNvSpPr>
                <p:nvPr/>
              </p:nvSpPr>
              <p:spPr bwMode="auto">
                <a:xfrm>
                  <a:off x="3602" y="2136"/>
                  <a:ext cx="15" cy="1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5" y="14"/>
                    </a:cxn>
                    <a:cxn ang="0">
                      <a:pos x="7" y="14"/>
                    </a:cxn>
                    <a:cxn ang="0">
                      <a:pos x="11" y="14"/>
                    </a:cxn>
                    <a:cxn ang="0">
                      <a:pos x="13" y="12"/>
                    </a:cxn>
                    <a:cxn ang="0">
                      <a:pos x="15" y="7"/>
                    </a:cxn>
                    <a:cxn ang="0">
                      <a:pos x="15" y="7"/>
                    </a:cxn>
                    <a:cxn ang="0">
                      <a:pos x="13" y="2"/>
                    </a:cxn>
                    <a:cxn ang="0">
                      <a:pos x="11" y="1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3" y="2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5" h="14">
                      <a:moveTo>
                        <a:pt x="0" y="7"/>
                      </a:moveTo>
                      <a:lnTo>
                        <a:pt x="3" y="12"/>
                      </a:lnTo>
                      <a:lnTo>
                        <a:pt x="5" y="14"/>
                      </a:lnTo>
                      <a:lnTo>
                        <a:pt x="7" y="14"/>
                      </a:lnTo>
                      <a:lnTo>
                        <a:pt x="11" y="14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5" y="7"/>
                      </a:lnTo>
                      <a:lnTo>
                        <a:pt x="13" y="2"/>
                      </a:lnTo>
                      <a:lnTo>
                        <a:pt x="11" y="1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3" y="2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10" name="Freeform 110"/>
                <p:cNvSpPr>
                  <a:spLocks/>
                </p:cNvSpPr>
                <p:nvPr/>
              </p:nvSpPr>
              <p:spPr bwMode="auto">
                <a:xfrm>
                  <a:off x="3600" y="2107"/>
                  <a:ext cx="14" cy="15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1" y="12"/>
                    </a:cxn>
                    <a:cxn ang="0">
                      <a:pos x="4" y="15"/>
                    </a:cxn>
                    <a:cxn ang="0">
                      <a:pos x="7" y="15"/>
                    </a:cxn>
                    <a:cxn ang="0">
                      <a:pos x="9" y="15"/>
                    </a:cxn>
                    <a:cxn ang="0">
                      <a:pos x="12" y="12"/>
                    </a:cxn>
                    <a:cxn ang="0">
                      <a:pos x="14" y="7"/>
                    </a:cxn>
                    <a:cxn ang="0">
                      <a:pos x="14" y="7"/>
                    </a:cxn>
                    <a:cxn ang="0">
                      <a:pos x="12" y="3"/>
                    </a:cxn>
                    <a:cxn ang="0">
                      <a:pos x="9" y="2"/>
                    </a:cxn>
                    <a:cxn ang="0">
                      <a:pos x="7" y="0"/>
                    </a:cxn>
                    <a:cxn ang="0">
                      <a:pos x="4" y="2"/>
                    </a:cxn>
                    <a:cxn ang="0">
                      <a:pos x="1" y="3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4" h="15">
                      <a:moveTo>
                        <a:pt x="0" y="7"/>
                      </a:moveTo>
                      <a:lnTo>
                        <a:pt x="1" y="12"/>
                      </a:lnTo>
                      <a:lnTo>
                        <a:pt x="4" y="15"/>
                      </a:lnTo>
                      <a:lnTo>
                        <a:pt x="7" y="15"/>
                      </a:lnTo>
                      <a:lnTo>
                        <a:pt x="9" y="15"/>
                      </a:lnTo>
                      <a:lnTo>
                        <a:pt x="12" y="12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2" y="3"/>
                      </a:lnTo>
                      <a:lnTo>
                        <a:pt x="9" y="2"/>
                      </a:lnTo>
                      <a:lnTo>
                        <a:pt x="7" y="0"/>
                      </a:lnTo>
                      <a:lnTo>
                        <a:pt x="4" y="2"/>
                      </a:lnTo>
                      <a:lnTo>
                        <a:pt x="1" y="3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11" name="Freeform 111"/>
                <p:cNvSpPr>
                  <a:spLocks/>
                </p:cNvSpPr>
                <p:nvPr/>
              </p:nvSpPr>
              <p:spPr bwMode="auto">
                <a:xfrm>
                  <a:off x="3598" y="2079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4" y="14"/>
                    </a:cxn>
                    <a:cxn ang="0">
                      <a:pos x="7" y="14"/>
                    </a:cxn>
                    <a:cxn ang="0">
                      <a:pos x="9" y="14"/>
                    </a:cxn>
                    <a:cxn ang="0">
                      <a:pos x="11" y="12"/>
                    </a:cxn>
                    <a:cxn ang="0">
                      <a:pos x="14" y="7"/>
                    </a:cxn>
                    <a:cxn ang="0">
                      <a:pos x="14" y="7"/>
                    </a:cxn>
                    <a:cxn ang="0">
                      <a:pos x="11" y="2"/>
                    </a:cxn>
                    <a:cxn ang="0">
                      <a:pos x="9" y="1"/>
                    </a:cxn>
                    <a:cxn ang="0">
                      <a:pos x="7" y="0"/>
                    </a:cxn>
                    <a:cxn ang="0">
                      <a:pos x="4" y="1"/>
                    </a:cxn>
                    <a:cxn ang="0">
                      <a:pos x="2" y="2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4" h="14">
                      <a:moveTo>
                        <a:pt x="0" y="7"/>
                      </a:moveTo>
                      <a:lnTo>
                        <a:pt x="2" y="12"/>
                      </a:lnTo>
                      <a:lnTo>
                        <a:pt x="4" y="14"/>
                      </a:lnTo>
                      <a:lnTo>
                        <a:pt x="7" y="14"/>
                      </a:lnTo>
                      <a:lnTo>
                        <a:pt x="9" y="14"/>
                      </a:lnTo>
                      <a:lnTo>
                        <a:pt x="11" y="12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1" y="2"/>
                      </a:lnTo>
                      <a:lnTo>
                        <a:pt x="9" y="1"/>
                      </a:lnTo>
                      <a:lnTo>
                        <a:pt x="7" y="0"/>
                      </a:lnTo>
                      <a:lnTo>
                        <a:pt x="4" y="1"/>
                      </a:lnTo>
                      <a:lnTo>
                        <a:pt x="2" y="2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12" name="Freeform 112"/>
                <p:cNvSpPr>
                  <a:spLocks/>
                </p:cNvSpPr>
                <p:nvPr/>
              </p:nvSpPr>
              <p:spPr bwMode="auto">
                <a:xfrm>
                  <a:off x="3598" y="2050"/>
                  <a:ext cx="14" cy="15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1" y="14"/>
                    </a:cxn>
                    <a:cxn ang="0">
                      <a:pos x="3" y="15"/>
                    </a:cxn>
                    <a:cxn ang="0">
                      <a:pos x="7" y="15"/>
                    </a:cxn>
                    <a:cxn ang="0">
                      <a:pos x="9" y="15"/>
                    </a:cxn>
                    <a:cxn ang="0">
                      <a:pos x="11" y="14"/>
                    </a:cxn>
                    <a:cxn ang="0">
                      <a:pos x="14" y="8"/>
                    </a:cxn>
                    <a:cxn ang="0">
                      <a:pos x="14" y="8"/>
                    </a:cxn>
                    <a:cxn ang="0">
                      <a:pos x="11" y="3"/>
                    </a:cxn>
                    <a:cxn ang="0">
                      <a:pos x="9" y="2"/>
                    </a:cxn>
                    <a:cxn ang="0">
                      <a:pos x="7" y="0"/>
                    </a:cxn>
                    <a:cxn ang="0">
                      <a:pos x="3" y="2"/>
                    </a:cxn>
                    <a:cxn ang="0">
                      <a:pos x="1" y="3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4" h="15">
                      <a:moveTo>
                        <a:pt x="0" y="8"/>
                      </a:moveTo>
                      <a:lnTo>
                        <a:pt x="1" y="14"/>
                      </a:lnTo>
                      <a:lnTo>
                        <a:pt x="3" y="15"/>
                      </a:lnTo>
                      <a:lnTo>
                        <a:pt x="7" y="15"/>
                      </a:lnTo>
                      <a:lnTo>
                        <a:pt x="9" y="15"/>
                      </a:lnTo>
                      <a:lnTo>
                        <a:pt x="11" y="14"/>
                      </a:lnTo>
                      <a:lnTo>
                        <a:pt x="14" y="8"/>
                      </a:lnTo>
                      <a:lnTo>
                        <a:pt x="14" y="8"/>
                      </a:lnTo>
                      <a:lnTo>
                        <a:pt x="11" y="3"/>
                      </a:lnTo>
                      <a:lnTo>
                        <a:pt x="9" y="2"/>
                      </a:lnTo>
                      <a:lnTo>
                        <a:pt x="7" y="0"/>
                      </a:lnTo>
                      <a:lnTo>
                        <a:pt x="3" y="2"/>
                      </a:lnTo>
                      <a:lnTo>
                        <a:pt x="1" y="3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13" name="Freeform 113"/>
                <p:cNvSpPr>
                  <a:spLocks/>
                </p:cNvSpPr>
                <p:nvPr/>
              </p:nvSpPr>
              <p:spPr bwMode="auto">
                <a:xfrm>
                  <a:off x="3598" y="2022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1" y="13"/>
                    </a:cxn>
                    <a:cxn ang="0">
                      <a:pos x="3" y="14"/>
                    </a:cxn>
                    <a:cxn ang="0">
                      <a:pos x="7" y="14"/>
                    </a:cxn>
                    <a:cxn ang="0">
                      <a:pos x="9" y="14"/>
                    </a:cxn>
                    <a:cxn ang="0">
                      <a:pos x="11" y="13"/>
                    </a:cxn>
                    <a:cxn ang="0">
                      <a:pos x="14" y="7"/>
                    </a:cxn>
                    <a:cxn ang="0">
                      <a:pos x="14" y="7"/>
                    </a:cxn>
                    <a:cxn ang="0">
                      <a:pos x="11" y="2"/>
                    </a:cxn>
                    <a:cxn ang="0">
                      <a:pos x="9" y="1"/>
                    </a:cxn>
                    <a:cxn ang="0">
                      <a:pos x="7" y="0"/>
                    </a:cxn>
                    <a:cxn ang="0">
                      <a:pos x="3" y="1"/>
                    </a:cxn>
                    <a:cxn ang="0">
                      <a:pos x="1" y="2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4" h="14">
                      <a:moveTo>
                        <a:pt x="0" y="7"/>
                      </a:moveTo>
                      <a:lnTo>
                        <a:pt x="1" y="13"/>
                      </a:lnTo>
                      <a:lnTo>
                        <a:pt x="3" y="14"/>
                      </a:lnTo>
                      <a:lnTo>
                        <a:pt x="7" y="14"/>
                      </a:lnTo>
                      <a:lnTo>
                        <a:pt x="9" y="14"/>
                      </a:lnTo>
                      <a:lnTo>
                        <a:pt x="11" y="13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1" y="2"/>
                      </a:lnTo>
                      <a:lnTo>
                        <a:pt x="9" y="1"/>
                      </a:lnTo>
                      <a:lnTo>
                        <a:pt x="7" y="0"/>
                      </a:lnTo>
                      <a:lnTo>
                        <a:pt x="3" y="1"/>
                      </a:lnTo>
                      <a:lnTo>
                        <a:pt x="1" y="2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14" name="Freeform 114"/>
                <p:cNvSpPr>
                  <a:spLocks/>
                </p:cNvSpPr>
                <p:nvPr/>
              </p:nvSpPr>
              <p:spPr bwMode="auto">
                <a:xfrm>
                  <a:off x="3598" y="1994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2" y="13"/>
                    </a:cxn>
                    <a:cxn ang="0">
                      <a:pos x="3" y="14"/>
                    </a:cxn>
                    <a:cxn ang="0">
                      <a:pos x="7" y="14"/>
                    </a:cxn>
                    <a:cxn ang="0">
                      <a:pos x="9" y="14"/>
                    </a:cxn>
                    <a:cxn ang="0">
                      <a:pos x="11" y="13"/>
                    </a:cxn>
                    <a:cxn ang="0">
                      <a:pos x="14" y="7"/>
                    </a:cxn>
                    <a:cxn ang="0">
                      <a:pos x="14" y="7"/>
                    </a:cxn>
                    <a:cxn ang="0">
                      <a:pos x="11" y="2"/>
                    </a:cxn>
                    <a:cxn ang="0">
                      <a:pos x="9" y="1"/>
                    </a:cxn>
                    <a:cxn ang="0">
                      <a:pos x="7" y="0"/>
                    </a:cxn>
                    <a:cxn ang="0">
                      <a:pos x="3" y="1"/>
                    </a:cxn>
                    <a:cxn ang="0">
                      <a:pos x="2" y="2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4" h="14">
                      <a:moveTo>
                        <a:pt x="0" y="7"/>
                      </a:moveTo>
                      <a:lnTo>
                        <a:pt x="2" y="13"/>
                      </a:lnTo>
                      <a:lnTo>
                        <a:pt x="3" y="14"/>
                      </a:lnTo>
                      <a:lnTo>
                        <a:pt x="7" y="14"/>
                      </a:lnTo>
                      <a:lnTo>
                        <a:pt x="9" y="14"/>
                      </a:lnTo>
                      <a:lnTo>
                        <a:pt x="11" y="13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1" y="2"/>
                      </a:lnTo>
                      <a:lnTo>
                        <a:pt x="9" y="1"/>
                      </a:lnTo>
                      <a:lnTo>
                        <a:pt x="7" y="0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15" name="Freeform 115"/>
                <p:cNvSpPr>
                  <a:spLocks/>
                </p:cNvSpPr>
                <p:nvPr/>
              </p:nvSpPr>
              <p:spPr bwMode="auto">
                <a:xfrm>
                  <a:off x="3598" y="1965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2" y="13"/>
                    </a:cxn>
                    <a:cxn ang="0">
                      <a:pos x="4" y="14"/>
                    </a:cxn>
                    <a:cxn ang="0">
                      <a:pos x="7" y="14"/>
                    </a:cxn>
                    <a:cxn ang="0">
                      <a:pos x="10" y="14"/>
                    </a:cxn>
                    <a:cxn ang="0">
                      <a:pos x="13" y="13"/>
                    </a:cxn>
                    <a:cxn ang="0">
                      <a:pos x="14" y="7"/>
                    </a:cxn>
                    <a:cxn ang="0">
                      <a:pos x="14" y="7"/>
                    </a:cxn>
                    <a:cxn ang="0">
                      <a:pos x="13" y="3"/>
                    </a:cxn>
                    <a:cxn ang="0">
                      <a:pos x="10" y="1"/>
                    </a:cxn>
                    <a:cxn ang="0">
                      <a:pos x="7" y="0"/>
                    </a:cxn>
                    <a:cxn ang="0">
                      <a:pos x="4" y="1"/>
                    </a:cxn>
                    <a:cxn ang="0">
                      <a:pos x="2" y="3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4" h="14">
                      <a:moveTo>
                        <a:pt x="0" y="7"/>
                      </a:moveTo>
                      <a:lnTo>
                        <a:pt x="2" y="13"/>
                      </a:lnTo>
                      <a:lnTo>
                        <a:pt x="4" y="14"/>
                      </a:lnTo>
                      <a:lnTo>
                        <a:pt x="7" y="14"/>
                      </a:lnTo>
                      <a:lnTo>
                        <a:pt x="10" y="14"/>
                      </a:lnTo>
                      <a:lnTo>
                        <a:pt x="13" y="13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3"/>
                      </a:lnTo>
                      <a:lnTo>
                        <a:pt x="10" y="1"/>
                      </a:lnTo>
                      <a:lnTo>
                        <a:pt x="7" y="0"/>
                      </a:lnTo>
                      <a:lnTo>
                        <a:pt x="4" y="1"/>
                      </a:lnTo>
                      <a:lnTo>
                        <a:pt x="2" y="3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16" name="Freeform 116"/>
                <p:cNvSpPr>
                  <a:spLocks/>
                </p:cNvSpPr>
                <p:nvPr/>
              </p:nvSpPr>
              <p:spPr bwMode="auto">
                <a:xfrm>
                  <a:off x="3599" y="1937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2" y="13"/>
                    </a:cxn>
                    <a:cxn ang="0">
                      <a:pos x="5" y="14"/>
                    </a:cxn>
                    <a:cxn ang="0">
                      <a:pos x="7" y="14"/>
                    </a:cxn>
                    <a:cxn ang="0">
                      <a:pos x="10" y="14"/>
                    </a:cxn>
                    <a:cxn ang="0">
                      <a:pos x="12" y="13"/>
                    </a:cxn>
                    <a:cxn ang="0">
                      <a:pos x="14" y="7"/>
                    </a:cxn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10" y="1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2" y="2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4" h="14">
                      <a:moveTo>
                        <a:pt x="0" y="7"/>
                      </a:moveTo>
                      <a:lnTo>
                        <a:pt x="2" y="13"/>
                      </a:lnTo>
                      <a:lnTo>
                        <a:pt x="5" y="14"/>
                      </a:lnTo>
                      <a:lnTo>
                        <a:pt x="7" y="14"/>
                      </a:lnTo>
                      <a:lnTo>
                        <a:pt x="10" y="14"/>
                      </a:lnTo>
                      <a:lnTo>
                        <a:pt x="12" y="13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2" y="2"/>
                      </a:lnTo>
                      <a:lnTo>
                        <a:pt x="10" y="1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2" y="2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17" name="Freeform 117"/>
                <p:cNvSpPr>
                  <a:spLocks/>
                </p:cNvSpPr>
                <p:nvPr/>
              </p:nvSpPr>
              <p:spPr bwMode="auto">
                <a:xfrm>
                  <a:off x="3600" y="1908"/>
                  <a:ext cx="14" cy="15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2" y="13"/>
                    </a:cxn>
                    <a:cxn ang="0">
                      <a:pos x="5" y="15"/>
                    </a:cxn>
                    <a:cxn ang="0">
                      <a:pos x="7" y="15"/>
                    </a:cxn>
                    <a:cxn ang="0">
                      <a:pos x="9" y="15"/>
                    </a:cxn>
                    <a:cxn ang="0">
                      <a:pos x="12" y="13"/>
                    </a:cxn>
                    <a:cxn ang="0">
                      <a:pos x="14" y="7"/>
                    </a:cxn>
                    <a:cxn ang="0">
                      <a:pos x="14" y="7"/>
                    </a:cxn>
                    <a:cxn ang="0">
                      <a:pos x="12" y="3"/>
                    </a:cxn>
                    <a:cxn ang="0">
                      <a:pos x="9" y="1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2" y="3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4" h="15">
                      <a:moveTo>
                        <a:pt x="0" y="7"/>
                      </a:moveTo>
                      <a:lnTo>
                        <a:pt x="2" y="13"/>
                      </a:lnTo>
                      <a:lnTo>
                        <a:pt x="5" y="15"/>
                      </a:lnTo>
                      <a:lnTo>
                        <a:pt x="7" y="15"/>
                      </a:lnTo>
                      <a:lnTo>
                        <a:pt x="9" y="15"/>
                      </a:lnTo>
                      <a:lnTo>
                        <a:pt x="12" y="13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2" y="3"/>
                      </a:lnTo>
                      <a:lnTo>
                        <a:pt x="9" y="1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2" y="3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18" name="Freeform 118"/>
                <p:cNvSpPr>
                  <a:spLocks/>
                </p:cNvSpPr>
                <p:nvPr/>
              </p:nvSpPr>
              <p:spPr bwMode="auto">
                <a:xfrm>
                  <a:off x="3601" y="1880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3" y="13"/>
                    </a:cxn>
                    <a:cxn ang="0">
                      <a:pos x="5" y="14"/>
                    </a:cxn>
                    <a:cxn ang="0">
                      <a:pos x="7" y="14"/>
                    </a:cxn>
                    <a:cxn ang="0">
                      <a:pos x="11" y="14"/>
                    </a:cxn>
                    <a:cxn ang="0">
                      <a:pos x="12" y="13"/>
                    </a:cxn>
                    <a:cxn ang="0">
                      <a:pos x="14" y="7"/>
                    </a:cxn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11" y="1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3" y="2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4" h="14">
                      <a:moveTo>
                        <a:pt x="0" y="7"/>
                      </a:moveTo>
                      <a:lnTo>
                        <a:pt x="3" y="13"/>
                      </a:lnTo>
                      <a:lnTo>
                        <a:pt x="5" y="14"/>
                      </a:lnTo>
                      <a:lnTo>
                        <a:pt x="7" y="14"/>
                      </a:lnTo>
                      <a:lnTo>
                        <a:pt x="11" y="14"/>
                      </a:lnTo>
                      <a:lnTo>
                        <a:pt x="12" y="13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2" y="2"/>
                      </a:lnTo>
                      <a:lnTo>
                        <a:pt x="11" y="1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3" y="2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19" name="Freeform 119"/>
                <p:cNvSpPr>
                  <a:spLocks/>
                </p:cNvSpPr>
                <p:nvPr/>
              </p:nvSpPr>
              <p:spPr bwMode="auto">
                <a:xfrm>
                  <a:off x="3602" y="1851"/>
                  <a:ext cx="15" cy="15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" y="13"/>
                    </a:cxn>
                    <a:cxn ang="0">
                      <a:pos x="5" y="15"/>
                    </a:cxn>
                    <a:cxn ang="0">
                      <a:pos x="7" y="15"/>
                    </a:cxn>
                    <a:cxn ang="0">
                      <a:pos x="11" y="15"/>
                    </a:cxn>
                    <a:cxn ang="0">
                      <a:pos x="13" y="13"/>
                    </a:cxn>
                    <a:cxn ang="0">
                      <a:pos x="15" y="8"/>
                    </a:cxn>
                    <a:cxn ang="0">
                      <a:pos x="15" y="8"/>
                    </a:cxn>
                    <a:cxn ang="0">
                      <a:pos x="13" y="3"/>
                    </a:cxn>
                    <a:cxn ang="0">
                      <a:pos x="11" y="2"/>
                    </a:cxn>
                    <a:cxn ang="0">
                      <a:pos x="7" y="0"/>
                    </a:cxn>
                    <a:cxn ang="0">
                      <a:pos x="5" y="2"/>
                    </a:cxn>
                    <a:cxn ang="0">
                      <a:pos x="3" y="3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5" h="15">
                      <a:moveTo>
                        <a:pt x="0" y="8"/>
                      </a:moveTo>
                      <a:lnTo>
                        <a:pt x="3" y="13"/>
                      </a:lnTo>
                      <a:lnTo>
                        <a:pt x="5" y="15"/>
                      </a:lnTo>
                      <a:lnTo>
                        <a:pt x="7" y="15"/>
                      </a:lnTo>
                      <a:lnTo>
                        <a:pt x="11" y="15"/>
                      </a:lnTo>
                      <a:lnTo>
                        <a:pt x="13" y="13"/>
                      </a:lnTo>
                      <a:lnTo>
                        <a:pt x="15" y="8"/>
                      </a:lnTo>
                      <a:lnTo>
                        <a:pt x="15" y="8"/>
                      </a:lnTo>
                      <a:lnTo>
                        <a:pt x="13" y="3"/>
                      </a:lnTo>
                      <a:lnTo>
                        <a:pt x="11" y="2"/>
                      </a:lnTo>
                      <a:lnTo>
                        <a:pt x="7" y="0"/>
                      </a:lnTo>
                      <a:lnTo>
                        <a:pt x="5" y="2"/>
                      </a:lnTo>
                      <a:lnTo>
                        <a:pt x="3" y="3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20" name="Freeform 120"/>
                <p:cNvSpPr>
                  <a:spLocks/>
                </p:cNvSpPr>
                <p:nvPr/>
              </p:nvSpPr>
              <p:spPr bwMode="auto">
                <a:xfrm>
                  <a:off x="3604" y="1823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2" y="13"/>
                    </a:cxn>
                    <a:cxn ang="0">
                      <a:pos x="4" y="14"/>
                    </a:cxn>
                    <a:cxn ang="0">
                      <a:pos x="7" y="14"/>
                    </a:cxn>
                    <a:cxn ang="0">
                      <a:pos x="10" y="14"/>
                    </a:cxn>
                    <a:cxn ang="0">
                      <a:pos x="13" y="13"/>
                    </a:cxn>
                    <a:cxn ang="0">
                      <a:pos x="14" y="7"/>
                    </a:cxn>
                    <a:cxn ang="0">
                      <a:pos x="14" y="7"/>
                    </a:cxn>
                    <a:cxn ang="0">
                      <a:pos x="13" y="2"/>
                    </a:cxn>
                    <a:cxn ang="0">
                      <a:pos x="10" y="1"/>
                    </a:cxn>
                    <a:cxn ang="0">
                      <a:pos x="7" y="0"/>
                    </a:cxn>
                    <a:cxn ang="0">
                      <a:pos x="4" y="1"/>
                    </a:cxn>
                    <a:cxn ang="0">
                      <a:pos x="2" y="2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4" h="14">
                      <a:moveTo>
                        <a:pt x="0" y="7"/>
                      </a:moveTo>
                      <a:lnTo>
                        <a:pt x="2" y="13"/>
                      </a:lnTo>
                      <a:lnTo>
                        <a:pt x="4" y="14"/>
                      </a:lnTo>
                      <a:lnTo>
                        <a:pt x="7" y="14"/>
                      </a:lnTo>
                      <a:lnTo>
                        <a:pt x="10" y="14"/>
                      </a:lnTo>
                      <a:lnTo>
                        <a:pt x="13" y="13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2"/>
                      </a:lnTo>
                      <a:lnTo>
                        <a:pt x="10" y="1"/>
                      </a:lnTo>
                      <a:lnTo>
                        <a:pt x="7" y="0"/>
                      </a:lnTo>
                      <a:lnTo>
                        <a:pt x="4" y="1"/>
                      </a:lnTo>
                      <a:lnTo>
                        <a:pt x="2" y="2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21" name="Freeform 121"/>
                <p:cNvSpPr>
                  <a:spLocks/>
                </p:cNvSpPr>
                <p:nvPr/>
              </p:nvSpPr>
              <p:spPr bwMode="auto">
                <a:xfrm>
                  <a:off x="3606" y="1795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1" y="13"/>
                    </a:cxn>
                    <a:cxn ang="0">
                      <a:pos x="3" y="14"/>
                    </a:cxn>
                    <a:cxn ang="0">
                      <a:pos x="7" y="14"/>
                    </a:cxn>
                    <a:cxn ang="0">
                      <a:pos x="9" y="14"/>
                    </a:cxn>
                    <a:cxn ang="0">
                      <a:pos x="12" y="13"/>
                    </a:cxn>
                    <a:cxn ang="0">
                      <a:pos x="14" y="7"/>
                    </a:cxn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9" y="1"/>
                    </a:cxn>
                    <a:cxn ang="0">
                      <a:pos x="7" y="0"/>
                    </a:cxn>
                    <a:cxn ang="0">
                      <a:pos x="3" y="1"/>
                    </a:cxn>
                    <a:cxn ang="0">
                      <a:pos x="1" y="2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4" h="14">
                      <a:moveTo>
                        <a:pt x="0" y="7"/>
                      </a:moveTo>
                      <a:lnTo>
                        <a:pt x="1" y="13"/>
                      </a:lnTo>
                      <a:lnTo>
                        <a:pt x="3" y="14"/>
                      </a:lnTo>
                      <a:lnTo>
                        <a:pt x="7" y="14"/>
                      </a:lnTo>
                      <a:lnTo>
                        <a:pt x="9" y="14"/>
                      </a:lnTo>
                      <a:lnTo>
                        <a:pt x="12" y="13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2" y="2"/>
                      </a:lnTo>
                      <a:lnTo>
                        <a:pt x="9" y="1"/>
                      </a:lnTo>
                      <a:lnTo>
                        <a:pt x="7" y="0"/>
                      </a:lnTo>
                      <a:lnTo>
                        <a:pt x="3" y="1"/>
                      </a:lnTo>
                      <a:lnTo>
                        <a:pt x="1" y="2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22" name="Freeform 122"/>
                <p:cNvSpPr>
                  <a:spLocks/>
                </p:cNvSpPr>
                <p:nvPr/>
              </p:nvSpPr>
              <p:spPr bwMode="auto">
                <a:xfrm>
                  <a:off x="3606" y="1766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2" y="13"/>
                    </a:cxn>
                    <a:cxn ang="0">
                      <a:pos x="5" y="14"/>
                    </a:cxn>
                    <a:cxn ang="0">
                      <a:pos x="7" y="14"/>
                    </a:cxn>
                    <a:cxn ang="0">
                      <a:pos x="11" y="14"/>
                    </a:cxn>
                    <a:cxn ang="0">
                      <a:pos x="13" y="13"/>
                    </a:cxn>
                    <a:cxn ang="0">
                      <a:pos x="14" y="7"/>
                    </a:cxn>
                    <a:cxn ang="0">
                      <a:pos x="14" y="7"/>
                    </a:cxn>
                    <a:cxn ang="0">
                      <a:pos x="13" y="2"/>
                    </a:cxn>
                    <a:cxn ang="0">
                      <a:pos x="11" y="1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2" y="2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4" h="14">
                      <a:moveTo>
                        <a:pt x="0" y="7"/>
                      </a:moveTo>
                      <a:lnTo>
                        <a:pt x="2" y="13"/>
                      </a:lnTo>
                      <a:lnTo>
                        <a:pt x="5" y="14"/>
                      </a:lnTo>
                      <a:lnTo>
                        <a:pt x="7" y="14"/>
                      </a:lnTo>
                      <a:lnTo>
                        <a:pt x="11" y="14"/>
                      </a:lnTo>
                      <a:lnTo>
                        <a:pt x="13" y="13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2"/>
                      </a:lnTo>
                      <a:lnTo>
                        <a:pt x="11" y="1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2" y="2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23" name="Freeform 123"/>
                <p:cNvSpPr>
                  <a:spLocks/>
                </p:cNvSpPr>
                <p:nvPr/>
              </p:nvSpPr>
              <p:spPr bwMode="auto">
                <a:xfrm>
                  <a:off x="3606" y="1738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2" y="13"/>
                    </a:cxn>
                    <a:cxn ang="0">
                      <a:pos x="5" y="14"/>
                    </a:cxn>
                    <a:cxn ang="0">
                      <a:pos x="7" y="14"/>
                    </a:cxn>
                    <a:cxn ang="0">
                      <a:pos x="11" y="14"/>
                    </a:cxn>
                    <a:cxn ang="0">
                      <a:pos x="12" y="13"/>
                    </a:cxn>
                    <a:cxn ang="0">
                      <a:pos x="14" y="7"/>
                    </a:cxn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11" y="1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2" y="2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4" h="14">
                      <a:moveTo>
                        <a:pt x="0" y="7"/>
                      </a:moveTo>
                      <a:lnTo>
                        <a:pt x="2" y="13"/>
                      </a:lnTo>
                      <a:lnTo>
                        <a:pt x="5" y="14"/>
                      </a:lnTo>
                      <a:lnTo>
                        <a:pt x="7" y="14"/>
                      </a:lnTo>
                      <a:lnTo>
                        <a:pt x="11" y="14"/>
                      </a:lnTo>
                      <a:lnTo>
                        <a:pt x="12" y="13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2" y="2"/>
                      </a:lnTo>
                      <a:lnTo>
                        <a:pt x="11" y="1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2" y="2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24" name="Freeform 124"/>
                <p:cNvSpPr>
                  <a:spLocks/>
                </p:cNvSpPr>
                <p:nvPr/>
              </p:nvSpPr>
              <p:spPr bwMode="auto">
                <a:xfrm>
                  <a:off x="3606" y="1709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1" y="13"/>
                    </a:cxn>
                    <a:cxn ang="0">
                      <a:pos x="3" y="14"/>
                    </a:cxn>
                    <a:cxn ang="0">
                      <a:pos x="7" y="14"/>
                    </a:cxn>
                    <a:cxn ang="0">
                      <a:pos x="9" y="14"/>
                    </a:cxn>
                    <a:cxn ang="0">
                      <a:pos x="12" y="13"/>
                    </a:cxn>
                    <a:cxn ang="0">
                      <a:pos x="14" y="7"/>
                    </a:cxn>
                    <a:cxn ang="0">
                      <a:pos x="14" y="7"/>
                    </a:cxn>
                    <a:cxn ang="0">
                      <a:pos x="12" y="3"/>
                    </a:cxn>
                    <a:cxn ang="0">
                      <a:pos x="9" y="1"/>
                    </a:cxn>
                    <a:cxn ang="0">
                      <a:pos x="7" y="0"/>
                    </a:cxn>
                    <a:cxn ang="0">
                      <a:pos x="3" y="1"/>
                    </a:cxn>
                    <a:cxn ang="0">
                      <a:pos x="1" y="3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4" h="14">
                      <a:moveTo>
                        <a:pt x="0" y="7"/>
                      </a:moveTo>
                      <a:lnTo>
                        <a:pt x="1" y="13"/>
                      </a:lnTo>
                      <a:lnTo>
                        <a:pt x="3" y="14"/>
                      </a:lnTo>
                      <a:lnTo>
                        <a:pt x="7" y="14"/>
                      </a:lnTo>
                      <a:lnTo>
                        <a:pt x="9" y="14"/>
                      </a:lnTo>
                      <a:lnTo>
                        <a:pt x="12" y="13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2" y="3"/>
                      </a:lnTo>
                      <a:lnTo>
                        <a:pt x="9" y="1"/>
                      </a:lnTo>
                      <a:lnTo>
                        <a:pt x="7" y="0"/>
                      </a:lnTo>
                      <a:lnTo>
                        <a:pt x="3" y="1"/>
                      </a:lnTo>
                      <a:lnTo>
                        <a:pt x="1" y="3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25" name="Freeform 125"/>
                <p:cNvSpPr>
                  <a:spLocks/>
                </p:cNvSpPr>
                <p:nvPr/>
              </p:nvSpPr>
              <p:spPr bwMode="auto">
                <a:xfrm>
                  <a:off x="3606" y="1681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2" y="13"/>
                    </a:cxn>
                    <a:cxn ang="0">
                      <a:pos x="5" y="14"/>
                    </a:cxn>
                    <a:cxn ang="0">
                      <a:pos x="7" y="14"/>
                    </a:cxn>
                    <a:cxn ang="0">
                      <a:pos x="9" y="14"/>
                    </a:cxn>
                    <a:cxn ang="0">
                      <a:pos x="12" y="13"/>
                    </a:cxn>
                    <a:cxn ang="0">
                      <a:pos x="14" y="7"/>
                    </a:cxn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9" y="1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2" y="2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4" h="14">
                      <a:moveTo>
                        <a:pt x="0" y="7"/>
                      </a:moveTo>
                      <a:lnTo>
                        <a:pt x="2" y="13"/>
                      </a:lnTo>
                      <a:lnTo>
                        <a:pt x="5" y="14"/>
                      </a:lnTo>
                      <a:lnTo>
                        <a:pt x="7" y="14"/>
                      </a:lnTo>
                      <a:lnTo>
                        <a:pt x="9" y="14"/>
                      </a:lnTo>
                      <a:lnTo>
                        <a:pt x="12" y="13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2" y="2"/>
                      </a:lnTo>
                      <a:lnTo>
                        <a:pt x="9" y="1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2" y="2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26" name="Freeform 126"/>
                <p:cNvSpPr>
                  <a:spLocks/>
                </p:cNvSpPr>
                <p:nvPr/>
              </p:nvSpPr>
              <p:spPr bwMode="auto">
                <a:xfrm>
                  <a:off x="3611" y="1654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2" y="1"/>
                    </a:cxn>
                    <a:cxn ang="0">
                      <a:pos x="0" y="7"/>
                    </a:cxn>
                    <a:cxn ang="0">
                      <a:pos x="2" y="11"/>
                    </a:cxn>
                    <a:cxn ang="0">
                      <a:pos x="4" y="13"/>
                    </a:cxn>
                    <a:cxn ang="0">
                      <a:pos x="7" y="14"/>
                    </a:cxn>
                    <a:cxn ang="0">
                      <a:pos x="10" y="13"/>
                    </a:cxn>
                    <a:cxn ang="0">
                      <a:pos x="13" y="11"/>
                    </a:cxn>
                    <a:cxn ang="0">
                      <a:pos x="13" y="11"/>
                    </a:cxn>
                    <a:cxn ang="0">
                      <a:pos x="14" y="7"/>
                    </a:cxn>
                    <a:cxn ang="0">
                      <a:pos x="13" y="2"/>
                    </a:cxn>
                    <a:cxn ang="0">
                      <a:pos x="10" y="0"/>
                    </a:cxn>
                    <a:cxn ang="0">
                      <a:pos x="7" y="0"/>
                    </a:cxn>
                    <a:cxn ang="0">
                      <a:pos x="4" y="0"/>
                    </a:cxn>
                    <a:cxn ang="0">
                      <a:pos x="2" y="1"/>
                    </a:cxn>
                  </a:cxnLst>
                  <a:rect l="0" t="0" r="r" b="b"/>
                  <a:pathLst>
                    <a:path w="14" h="14">
                      <a:moveTo>
                        <a:pt x="2" y="1"/>
                      </a:moveTo>
                      <a:lnTo>
                        <a:pt x="0" y="7"/>
                      </a:lnTo>
                      <a:lnTo>
                        <a:pt x="2" y="11"/>
                      </a:lnTo>
                      <a:lnTo>
                        <a:pt x="4" y="13"/>
                      </a:lnTo>
                      <a:lnTo>
                        <a:pt x="7" y="14"/>
                      </a:lnTo>
                      <a:lnTo>
                        <a:pt x="10" y="13"/>
                      </a:lnTo>
                      <a:lnTo>
                        <a:pt x="13" y="11"/>
                      </a:lnTo>
                      <a:lnTo>
                        <a:pt x="13" y="11"/>
                      </a:lnTo>
                      <a:lnTo>
                        <a:pt x="14" y="7"/>
                      </a:lnTo>
                      <a:lnTo>
                        <a:pt x="13" y="2"/>
                      </a:ln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4" y="0"/>
                      </a:lnTo>
                      <a:lnTo>
                        <a:pt x="2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27" name="Freeform 127"/>
                <p:cNvSpPr>
                  <a:spLocks/>
                </p:cNvSpPr>
                <p:nvPr/>
              </p:nvSpPr>
              <p:spPr bwMode="auto">
                <a:xfrm>
                  <a:off x="3623" y="1627"/>
                  <a:ext cx="14" cy="15"/>
                </a:xfrm>
                <a:custGeom>
                  <a:avLst/>
                  <a:gdLst/>
                  <a:ahLst/>
                  <a:cxnLst>
                    <a:cxn ang="0">
                      <a:pos x="2" y="3"/>
                    </a:cxn>
                    <a:cxn ang="0">
                      <a:pos x="0" y="8"/>
                    </a:cxn>
                    <a:cxn ang="0">
                      <a:pos x="2" y="12"/>
                    </a:cxn>
                    <a:cxn ang="0">
                      <a:pos x="4" y="15"/>
                    </a:cxn>
                    <a:cxn ang="0">
                      <a:pos x="7" y="15"/>
                    </a:cxn>
                    <a:cxn ang="0">
                      <a:pos x="10" y="15"/>
                    </a:cxn>
                    <a:cxn ang="0">
                      <a:pos x="13" y="13"/>
                    </a:cxn>
                    <a:cxn ang="0">
                      <a:pos x="13" y="13"/>
                    </a:cxn>
                    <a:cxn ang="0">
                      <a:pos x="14" y="8"/>
                    </a:cxn>
                    <a:cxn ang="0">
                      <a:pos x="13" y="3"/>
                    </a:cxn>
                    <a:cxn ang="0">
                      <a:pos x="10" y="2"/>
                    </a:cxn>
                    <a:cxn ang="0">
                      <a:pos x="7" y="0"/>
                    </a:cxn>
                    <a:cxn ang="0">
                      <a:pos x="4" y="2"/>
                    </a:cxn>
                    <a:cxn ang="0">
                      <a:pos x="2" y="3"/>
                    </a:cxn>
                  </a:cxnLst>
                  <a:rect l="0" t="0" r="r" b="b"/>
                  <a:pathLst>
                    <a:path w="14" h="15">
                      <a:moveTo>
                        <a:pt x="2" y="3"/>
                      </a:moveTo>
                      <a:lnTo>
                        <a:pt x="0" y="8"/>
                      </a:lnTo>
                      <a:lnTo>
                        <a:pt x="2" y="12"/>
                      </a:lnTo>
                      <a:lnTo>
                        <a:pt x="4" y="15"/>
                      </a:lnTo>
                      <a:lnTo>
                        <a:pt x="7" y="15"/>
                      </a:lnTo>
                      <a:lnTo>
                        <a:pt x="10" y="15"/>
                      </a:lnTo>
                      <a:lnTo>
                        <a:pt x="13" y="13"/>
                      </a:lnTo>
                      <a:lnTo>
                        <a:pt x="13" y="13"/>
                      </a:lnTo>
                      <a:lnTo>
                        <a:pt x="14" y="8"/>
                      </a:lnTo>
                      <a:lnTo>
                        <a:pt x="13" y="3"/>
                      </a:lnTo>
                      <a:lnTo>
                        <a:pt x="10" y="2"/>
                      </a:lnTo>
                      <a:lnTo>
                        <a:pt x="7" y="0"/>
                      </a:lnTo>
                      <a:lnTo>
                        <a:pt x="4" y="2"/>
                      </a:lnTo>
                      <a:lnTo>
                        <a:pt x="2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28" name="Freeform 128"/>
                <p:cNvSpPr>
                  <a:spLocks/>
                </p:cNvSpPr>
                <p:nvPr/>
              </p:nvSpPr>
              <p:spPr bwMode="auto">
                <a:xfrm>
                  <a:off x="3638" y="1604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" y="1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5" y="13"/>
                    </a:cxn>
                    <a:cxn ang="0">
                      <a:pos x="7" y="14"/>
                    </a:cxn>
                    <a:cxn ang="0">
                      <a:pos x="9" y="13"/>
                    </a:cxn>
                    <a:cxn ang="0">
                      <a:pos x="12" y="12"/>
                    </a:cxn>
                    <a:cxn ang="0">
                      <a:pos x="12" y="12"/>
                    </a:cxn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9" y="0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1" y="1"/>
                    </a:cxn>
                  </a:cxnLst>
                  <a:rect l="0" t="0" r="r" b="b"/>
                  <a:pathLst>
                    <a:path w="14" h="14">
                      <a:moveTo>
                        <a:pt x="1" y="1"/>
                      </a:move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5" y="13"/>
                      </a:lnTo>
                      <a:lnTo>
                        <a:pt x="7" y="14"/>
                      </a:lnTo>
                      <a:lnTo>
                        <a:pt x="9" y="13"/>
                      </a:lnTo>
                      <a:lnTo>
                        <a:pt x="12" y="12"/>
                      </a:lnTo>
                      <a:lnTo>
                        <a:pt x="12" y="12"/>
                      </a:lnTo>
                      <a:lnTo>
                        <a:pt x="14" y="7"/>
                      </a:lnTo>
                      <a:lnTo>
                        <a:pt x="12" y="2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29" name="Freeform 129"/>
                <p:cNvSpPr>
                  <a:spLocks/>
                </p:cNvSpPr>
                <p:nvPr/>
              </p:nvSpPr>
              <p:spPr bwMode="auto">
                <a:xfrm>
                  <a:off x="3662" y="1588"/>
                  <a:ext cx="14" cy="15"/>
                </a:xfrm>
                <a:custGeom>
                  <a:avLst/>
                  <a:gdLst/>
                  <a:ahLst/>
                  <a:cxnLst>
                    <a:cxn ang="0">
                      <a:pos x="4" y="2"/>
                    </a:cxn>
                    <a:cxn ang="0">
                      <a:pos x="2" y="3"/>
                    </a:cxn>
                    <a:cxn ang="0">
                      <a:pos x="0" y="7"/>
                    </a:cxn>
                    <a:cxn ang="0">
                      <a:pos x="2" y="13"/>
                    </a:cxn>
                    <a:cxn ang="0">
                      <a:pos x="4" y="15"/>
                    </a:cxn>
                    <a:cxn ang="0">
                      <a:pos x="7" y="15"/>
                    </a:cxn>
                    <a:cxn ang="0">
                      <a:pos x="10" y="15"/>
                    </a:cxn>
                    <a:cxn ang="0">
                      <a:pos x="10" y="15"/>
                    </a:cxn>
                    <a:cxn ang="0">
                      <a:pos x="11" y="13"/>
                    </a:cxn>
                    <a:cxn ang="0">
                      <a:pos x="14" y="7"/>
                    </a:cxn>
                    <a:cxn ang="0">
                      <a:pos x="11" y="3"/>
                    </a:cxn>
                    <a:cxn ang="0">
                      <a:pos x="10" y="2"/>
                    </a:cxn>
                    <a:cxn ang="0">
                      <a:pos x="7" y="0"/>
                    </a:cxn>
                    <a:cxn ang="0">
                      <a:pos x="4" y="2"/>
                    </a:cxn>
                  </a:cxnLst>
                  <a:rect l="0" t="0" r="r" b="b"/>
                  <a:pathLst>
                    <a:path w="14" h="15">
                      <a:moveTo>
                        <a:pt x="4" y="2"/>
                      </a:moveTo>
                      <a:lnTo>
                        <a:pt x="2" y="3"/>
                      </a:lnTo>
                      <a:lnTo>
                        <a:pt x="0" y="7"/>
                      </a:lnTo>
                      <a:lnTo>
                        <a:pt x="2" y="13"/>
                      </a:lnTo>
                      <a:lnTo>
                        <a:pt x="4" y="15"/>
                      </a:lnTo>
                      <a:lnTo>
                        <a:pt x="7" y="15"/>
                      </a:lnTo>
                      <a:lnTo>
                        <a:pt x="10" y="15"/>
                      </a:lnTo>
                      <a:lnTo>
                        <a:pt x="10" y="15"/>
                      </a:lnTo>
                      <a:lnTo>
                        <a:pt x="11" y="13"/>
                      </a:lnTo>
                      <a:lnTo>
                        <a:pt x="14" y="7"/>
                      </a:lnTo>
                      <a:lnTo>
                        <a:pt x="11" y="3"/>
                      </a:lnTo>
                      <a:lnTo>
                        <a:pt x="10" y="2"/>
                      </a:lnTo>
                      <a:lnTo>
                        <a:pt x="7" y="0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30" name="Freeform 130"/>
                <p:cNvSpPr>
                  <a:spLocks/>
                </p:cNvSpPr>
                <p:nvPr/>
              </p:nvSpPr>
              <p:spPr bwMode="auto">
                <a:xfrm>
                  <a:off x="3689" y="1581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2" y="3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5" y="14"/>
                    </a:cxn>
                    <a:cxn ang="0">
                      <a:pos x="7" y="14"/>
                    </a:cxn>
                    <a:cxn ang="0">
                      <a:pos x="7" y="14"/>
                    </a:cxn>
                    <a:cxn ang="0">
                      <a:pos x="11" y="14"/>
                    </a:cxn>
                    <a:cxn ang="0">
                      <a:pos x="13" y="12"/>
                    </a:cxn>
                    <a:cxn ang="0">
                      <a:pos x="14" y="7"/>
                    </a:cxn>
                    <a:cxn ang="0">
                      <a:pos x="13" y="3"/>
                    </a:cxn>
                    <a:cxn ang="0">
                      <a:pos x="11" y="1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4" h="14">
                      <a:moveTo>
                        <a:pt x="7" y="0"/>
                      </a:moveTo>
                      <a:lnTo>
                        <a:pt x="5" y="1"/>
                      </a:lnTo>
                      <a:lnTo>
                        <a:pt x="2" y="3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5" y="14"/>
                      </a:lnTo>
                      <a:lnTo>
                        <a:pt x="7" y="14"/>
                      </a:lnTo>
                      <a:lnTo>
                        <a:pt x="7" y="14"/>
                      </a:lnTo>
                      <a:lnTo>
                        <a:pt x="11" y="14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3"/>
                      </a:lnTo>
                      <a:lnTo>
                        <a:pt x="11" y="1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31" name="Freeform 131"/>
                <p:cNvSpPr>
                  <a:spLocks/>
                </p:cNvSpPr>
                <p:nvPr/>
              </p:nvSpPr>
              <p:spPr bwMode="auto">
                <a:xfrm>
                  <a:off x="3717" y="1577"/>
                  <a:ext cx="15" cy="1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3" y="2"/>
                    </a:cxn>
                    <a:cxn ang="0">
                      <a:pos x="0" y="7"/>
                    </a:cxn>
                    <a:cxn ang="0">
                      <a:pos x="3" y="11"/>
                    </a:cxn>
                    <a:cxn ang="0">
                      <a:pos x="5" y="13"/>
                    </a:cxn>
                    <a:cxn ang="0">
                      <a:pos x="7" y="14"/>
                    </a:cxn>
                    <a:cxn ang="0">
                      <a:pos x="7" y="14"/>
                    </a:cxn>
                    <a:cxn ang="0">
                      <a:pos x="10" y="13"/>
                    </a:cxn>
                    <a:cxn ang="0">
                      <a:pos x="12" y="11"/>
                    </a:cxn>
                    <a:cxn ang="0">
                      <a:pos x="15" y="7"/>
                    </a:cxn>
                    <a:cxn ang="0">
                      <a:pos x="12" y="2"/>
                    </a:cxn>
                    <a:cxn ang="0">
                      <a:pos x="10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5" h="14">
                      <a:moveTo>
                        <a:pt x="7" y="0"/>
                      </a:moveTo>
                      <a:lnTo>
                        <a:pt x="5" y="0"/>
                      </a:lnTo>
                      <a:lnTo>
                        <a:pt x="3" y="2"/>
                      </a:lnTo>
                      <a:lnTo>
                        <a:pt x="0" y="7"/>
                      </a:lnTo>
                      <a:lnTo>
                        <a:pt x="3" y="11"/>
                      </a:lnTo>
                      <a:lnTo>
                        <a:pt x="5" y="13"/>
                      </a:lnTo>
                      <a:lnTo>
                        <a:pt x="7" y="14"/>
                      </a:lnTo>
                      <a:lnTo>
                        <a:pt x="7" y="14"/>
                      </a:lnTo>
                      <a:lnTo>
                        <a:pt x="10" y="13"/>
                      </a:lnTo>
                      <a:lnTo>
                        <a:pt x="12" y="11"/>
                      </a:lnTo>
                      <a:lnTo>
                        <a:pt x="15" y="7"/>
                      </a:lnTo>
                      <a:lnTo>
                        <a:pt x="12" y="2"/>
                      </a:lnTo>
                      <a:lnTo>
                        <a:pt x="10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32" name="Freeform 132"/>
                <p:cNvSpPr>
                  <a:spLocks/>
                </p:cNvSpPr>
                <p:nvPr/>
              </p:nvSpPr>
              <p:spPr bwMode="auto">
                <a:xfrm>
                  <a:off x="3746" y="1573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3" y="0"/>
                    </a:cxn>
                    <a:cxn ang="0">
                      <a:pos x="1" y="2"/>
                    </a:cxn>
                    <a:cxn ang="0">
                      <a:pos x="0" y="7"/>
                    </a:cxn>
                    <a:cxn ang="0">
                      <a:pos x="1" y="12"/>
                    </a:cxn>
                    <a:cxn ang="0">
                      <a:pos x="3" y="13"/>
                    </a:cxn>
                    <a:cxn ang="0">
                      <a:pos x="7" y="14"/>
                    </a:cxn>
                    <a:cxn ang="0">
                      <a:pos x="7" y="14"/>
                    </a:cxn>
                    <a:cxn ang="0">
                      <a:pos x="9" y="13"/>
                    </a:cxn>
                    <a:cxn ang="0">
                      <a:pos x="12" y="12"/>
                    </a:cxn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9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4" h="14">
                      <a:moveTo>
                        <a:pt x="7" y="0"/>
                      </a:moveTo>
                      <a:lnTo>
                        <a:pt x="3" y="0"/>
                      </a:lnTo>
                      <a:lnTo>
                        <a:pt x="1" y="2"/>
                      </a:lnTo>
                      <a:lnTo>
                        <a:pt x="0" y="7"/>
                      </a:lnTo>
                      <a:lnTo>
                        <a:pt x="1" y="12"/>
                      </a:lnTo>
                      <a:lnTo>
                        <a:pt x="3" y="13"/>
                      </a:lnTo>
                      <a:lnTo>
                        <a:pt x="7" y="14"/>
                      </a:lnTo>
                      <a:lnTo>
                        <a:pt x="7" y="14"/>
                      </a:lnTo>
                      <a:lnTo>
                        <a:pt x="9" y="13"/>
                      </a:lnTo>
                      <a:lnTo>
                        <a:pt x="12" y="12"/>
                      </a:lnTo>
                      <a:lnTo>
                        <a:pt x="14" y="7"/>
                      </a:lnTo>
                      <a:lnTo>
                        <a:pt x="12" y="2"/>
                      </a:lnTo>
                      <a:lnTo>
                        <a:pt x="9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33" name="Freeform 133"/>
                <p:cNvSpPr>
                  <a:spLocks/>
                </p:cNvSpPr>
                <p:nvPr/>
              </p:nvSpPr>
              <p:spPr bwMode="auto">
                <a:xfrm>
                  <a:off x="3774" y="1569"/>
                  <a:ext cx="14" cy="15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4" y="2"/>
                    </a:cxn>
                    <a:cxn ang="0">
                      <a:pos x="1" y="3"/>
                    </a:cxn>
                    <a:cxn ang="0">
                      <a:pos x="0" y="8"/>
                    </a:cxn>
                    <a:cxn ang="0">
                      <a:pos x="1" y="13"/>
                    </a:cxn>
                    <a:cxn ang="0">
                      <a:pos x="4" y="15"/>
                    </a:cxn>
                    <a:cxn ang="0">
                      <a:pos x="7" y="15"/>
                    </a:cxn>
                    <a:cxn ang="0">
                      <a:pos x="7" y="15"/>
                    </a:cxn>
                    <a:cxn ang="0">
                      <a:pos x="10" y="15"/>
                    </a:cxn>
                    <a:cxn ang="0">
                      <a:pos x="12" y="13"/>
                    </a:cxn>
                    <a:cxn ang="0">
                      <a:pos x="14" y="8"/>
                    </a:cxn>
                    <a:cxn ang="0">
                      <a:pos x="12" y="3"/>
                    </a:cxn>
                    <a:cxn ang="0">
                      <a:pos x="10" y="2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4" h="15">
                      <a:moveTo>
                        <a:pt x="7" y="0"/>
                      </a:moveTo>
                      <a:lnTo>
                        <a:pt x="4" y="2"/>
                      </a:lnTo>
                      <a:lnTo>
                        <a:pt x="1" y="3"/>
                      </a:lnTo>
                      <a:lnTo>
                        <a:pt x="0" y="8"/>
                      </a:lnTo>
                      <a:lnTo>
                        <a:pt x="1" y="13"/>
                      </a:lnTo>
                      <a:lnTo>
                        <a:pt x="4" y="15"/>
                      </a:lnTo>
                      <a:lnTo>
                        <a:pt x="7" y="15"/>
                      </a:lnTo>
                      <a:lnTo>
                        <a:pt x="7" y="15"/>
                      </a:lnTo>
                      <a:lnTo>
                        <a:pt x="10" y="15"/>
                      </a:lnTo>
                      <a:lnTo>
                        <a:pt x="12" y="13"/>
                      </a:lnTo>
                      <a:lnTo>
                        <a:pt x="14" y="8"/>
                      </a:lnTo>
                      <a:lnTo>
                        <a:pt x="12" y="3"/>
                      </a:lnTo>
                      <a:lnTo>
                        <a:pt x="10" y="2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34" name="Freeform 134"/>
                <p:cNvSpPr>
                  <a:spLocks/>
                </p:cNvSpPr>
                <p:nvPr/>
              </p:nvSpPr>
              <p:spPr bwMode="auto">
                <a:xfrm>
                  <a:off x="3803" y="1567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3" y="1"/>
                    </a:cxn>
                    <a:cxn ang="0">
                      <a:pos x="1" y="2"/>
                    </a:cxn>
                    <a:cxn ang="0">
                      <a:pos x="0" y="7"/>
                    </a:cxn>
                    <a:cxn ang="0">
                      <a:pos x="1" y="13"/>
                    </a:cxn>
                    <a:cxn ang="0">
                      <a:pos x="3" y="14"/>
                    </a:cxn>
                    <a:cxn ang="0">
                      <a:pos x="7" y="14"/>
                    </a:cxn>
                    <a:cxn ang="0">
                      <a:pos x="7" y="14"/>
                    </a:cxn>
                    <a:cxn ang="0">
                      <a:pos x="9" y="14"/>
                    </a:cxn>
                    <a:cxn ang="0">
                      <a:pos x="11" y="13"/>
                    </a:cxn>
                    <a:cxn ang="0">
                      <a:pos x="14" y="7"/>
                    </a:cxn>
                    <a:cxn ang="0">
                      <a:pos x="11" y="2"/>
                    </a:cxn>
                    <a:cxn ang="0">
                      <a:pos x="9" y="1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4" h="14">
                      <a:moveTo>
                        <a:pt x="7" y="0"/>
                      </a:moveTo>
                      <a:lnTo>
                        <a:pt x="3" y="1"/>
                      </a:lnTo>
                      <a:lnTo>
                        <a:pt x="1" y="2"/>
                      </a:lnTo>
                      <a:lnTo>
                        <a:pt x="0" y="7"/>
                      </a:lnTo>
                      <a:lnTo>
                        <a:pt x="1" y="13"/>
                      </a:lnTo>
                      <a:lnTo>
                        <a:pt x="3" y="14"/>
                      </a:lnTo>
                      <a:lnTo>
                        <a:pt x="7" y="14"/>
                      </a:lnTo>
                      <a:lnTo>
                        <a:pt x="7" y="14"/>
                      </a:lnTo>
                      <a:lnTo>
                        <a:pt x="9" y="14"/>
                      </a:lnTo>
                      <a:lnTo>
                        <a:pt x="11" y="13"/>
                      </a:lnTo>
                      <a:lnTo>
                        <a:pt x="14" y="7"/>
                      </a:lnTo>
                      <a:lnTo>
                        <a:pt x="11" y="2"/>
                      </a:lnTo>
                      <a:lnTo>
                        <a:pt x="9" y="1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35" name="Freeform 135"/>
                <p:cNvSpPr>
                  <a:spLocks/>
                </p:cNvSpPr>
                <p:nvPr/>
              </p:nvSpPr>
              <p:spPr bwMode="auto">
                <a:xfrm>
                  <a:off x="3830" y="1565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2" y="13"/>
                    </a:cxn>
                    <a:cxn ang="0">
                      <a:pos x="5" y="14"/>
                    </a:cxn>
                    <a:cxn ang="0">
                      <a:pos x="7" y="14"/>
                    </a:cxn>
                    <a:cxn ang="0">
                      <a:pos x="7" y="14"/>
                    </a:cxn>
                    <a:cxn ang="0">
                      <a:pos x="11" y="14"/>
                    </a:cxn>
                    <a:cxn ang="0">
                      <a:pos x="13" y="13"/>
                    </a:cxn>
                    <a:cxn ang="0">
                      <a:pos x="14" y="7"/>
                    </a:cxn>
                    <a:cxn ang="0">
                      <a:pos x="13" y="2"/>
                    </a:cxn>
                    <a:cxn ang="0">
                      <a:pos x="11" y="1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4" h="14">
                      <a:moveTo>
                        <a:pt x="7" y="0"/>
                      </a:moveTo>
                      <a:lnTo>
                        <a:pt x="5" y="1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2" y="13"/>
                      </a:lnTo>
                      <a:lnTo>
                        <a:pt x="5" y="14"/>
                      </a:lnTo>
                      <a:lnTo>
                        <a:pt x="7" y="14"/>
                      </a:lnTo>
                      <a:lnTo>
                        <a:pt x="7" y="14"/>
                      </a:lnTo>
                      <a:lnTo>
                        <a:pt x="11" y="14"/>
                      </a:lnTo>
                      <a:lnTo>
                        <a:pt x="13" y="13"/>
                      </a:lnTo>
                      <a:lnTo>
                        <a:pt x="14" y="7"/>
                      </a:lnTo>
                      <a:lnTo>
                        <a:pt x="13" y="2"/>
                      </a:lnTo>
                      <a:lnTo>
                        <a:pt x="11" y="1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36" name="Freeform 136"/>
                <p:cNvSpPr>
                  <a:spLocks/>
                </p:cNvSpPr>
                <p:nvPr/>
              </p:nvSpPr>
              <p:spPr bwMode="auto">
                <a:xfrm>
                  <a:off x="3858" y="1563"/>
                  <a:ext cx="15" cy="15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3" y="3"/>
                    </a:cxn>
                    <a:cxn ang="0">
                      <a:pos x="0" y="8"/>
                    </a:cxn>
                    <a:cxn ang="0">
                      <a:pos x="3" y="12"/>
                    </a:cxn>
                    <a:cxn ang="0">
                      <a:pos x="5" y="14"/>
                    </a:cxn>
                    <a:cxn ang="0">
                      <a:pos x="7" y="15"/>
                    </a:cxn>
                    <a:cxn ang="0">
                      <a:pos x="7" y="15"/>
                    </a:cxn>
                    <a:cxn ang="0">
                      <a:pos x="11" y="14"/>
                    </a:cxn>
                    <a:cxn ang="0">
                      <a:pos x="13" y="12"/>
                    </a:cxn>
                    <a:cxn ang="0">
                      <a:pos x="15" y="8"/>
                    </a:cxn>
                    <a:cxn ang="0">
                      <a:pos x="13" y="3"/>
                    </a:cxn>
                    <a:cxn ang="0">
                      <a:pos x="11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5" h="15">
                      <a:moveTo>
                        <a:pt x="7" y="0"/>
                      </a:moveTo>
                      <a:lnTo>
                        <a:pt x="5" y="0"/>
                      </a:lnTo>
                      <a:lnTo>
                        <a:pt x="3" y="3"/>
                      </a:lnTo>
                      <a:lnTo>
                        <a:pt x="0" y="8"/>
                      </a:lnTo>
                      <a:lnTo>
                        <a:pt x="3" y="12"/>
                      </a:lnTo>
                      <a:lnTo>
                        <a:pt x="5" y="14"/>
                      </a:lnTo>
                      <a:lnTo>
                        <a:pt x="7" y="15"/>
                      </a:lnTo>
                      <a:lnTo>
                        <a:pt x="7" y="15"/>
                      </a:lnTo>
                      <a:lnTo>
                        <a:pt x="11" y="14"/>
                      </a:lnTo>
                      <a:lnTo>
                        <a:pt x="13" y="12"/>
                      </a:lnTo>
                      <a:lnTo>
                        <a:pt x="15" y="8"/>
                      </a:lnTo>
                      <a:lnTo>
                        <a:pt x="13" y="3"/>
                      </a:lnTo>
                      <a:lnTo>
                        <a:pt x="11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37" name="Freeform 137"/>
                <p:cNvSpPr>
                  <a:spLocks/>
                </p:cNvSpPr>
                <p:nvPr/>
              </p:nvSpPr>
              <p:spPr bwMode="auto">
                <a:xfrm>
                  <a:off x="3887" y="1562"/>
                  <a:ext cx="14" cy="15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4" y="0"/>
                    </a:cxn>
                    <a:cxn ang="0">
                      <a:pos x="2" y="1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4" y="13"/>
                    </a:cxn>
                    <a:cxn ang="0">
                      <a:pos x="7" y="15"/>
                    </a:cxn>
                    <a:cxn ang="0">
                      <a:pos x="7" y="15"/>
                    </a:cxn>
                    <a:cxn ang="0">
                      <a:pos x="10" y="13"/>
                    </a:cxn>
                    <a:cxn ang="0">
                      <a:pos x="13" y="12"/>
                    </a:cxn>
                    <a:cxn ang="0">
                      <a:pos x="14" y="7"/>
                    </a:cxn>
                    <a:cxn ang="0">
                      <a:pos x="13" y="1"/>
                    </a:cxn>
                    <a:cxn ang="0">
                      <a:pos x="10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4" h="15">
                      <a:moveTo>
                        <a:pt x="7" y="0"/>
                      </a:moveTo>
                      <a:lnTo>
                        <a:pt x="4" y="0"/>
                      </a:ln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4" y="13"/>
                      </a:lnTo>
                      <a:lnTo>
                        <a:pt x="7" y="15"/>
                      </a:lnTo>
                      <a:lnTo>
                        <a:pt x="7" y="15"/>
                      </a:lnTo>
                      <a:lnTo>
                        <a:pt x="10" y="13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1"/>
                      </a:lnTo>
                      <a:lnTo>
                        <a:pt x="10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38" name="Freeform 138"/>
                <p:cNvSpPr>
                  <a:spLocks/>
                </p:cNvSpPr>
                <p:nvPr/>
              </p:nvSpPr>
              <p:spPr bwMode="auto">
                <a:xfrm>
                  <a:off x="3915" y="1561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3" y="1"/>
                    </a:cxn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5" y="13"/>
                    </a:cxn>
                    <a:cxn ang="0">
                      <a:pos x="7" y="14"/>
                    </a:cxn>
                    <a:cxn ang="0">
                      <a:pos x="7" y="14"/>
                    </a:cxn>
                    <a:cxn ang="0">
                      <a:pos x="11" y="13"/>
                    </a:cxn>
                    <a:cxn ang="0">
                      <a:pos x="13" y="12"/>
                    </a:cxn>
                    <a:cxn ang="0">
                      <a:pos x="14" y="7"/>
                    </a:cxn>
                    <a:cxn ang="0">
                      <a:pos x="13" y="1"/>
                    </a:cxn>
                    <a:cxn ang="0">
                      <a:pos x="11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4" h="14">
                      <a:moveTo>
                        <a:pt x="7" y="0"/>
                      </a:move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5" y="13"/>
                      </a:lnTo>
                      <a:lnTo>
                        <a:pt x="7" y="14"/>
                      </a:lnTo>
                      <a:lnTo>
                        <a:pt x="7" y="14"/>
                      </a:lnTo>
                      <a:lnTo>
                        <a:pt x="11" y="13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1"/>
                      </a:lnTo>
                      <a:lnTo>
                        <a:pt x="11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39" name="Freeform 139"/>
                <p:cNvSpPr>
                  <a:spLocks/>
                </p:cNvSpPr>
                <p:nvPr/>
              </p:nvSpPr>
              <p:spPr bwMode="auto">
                <a:xfrm>
                  <a:off x="3944" y="1560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4" y="0"/>
                    </a:cxn>
                    <a:cxn ang="0">
                      <a:pos x="2" y="1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4" y="13"/>
                    </a:cxn>
                    <a:cxn ang="0">
                      <a:pos x="7" y="14"/>
                    </a:cxn>
                    <a:cxn ang="0">
                      <a:pos x="7" y="14"/>
                    </a:cxn>
                    <a:cxn ang="0">
                      <a:pos x="10" y="13"/>
                    </a:cxn>
                    <a:cxn ang="0">
                      <a:pos x="13" y="12"/>
                    </a:cxn>
                    <a:cxn ang="0">
                      <a:pos x="14" y="7"/>
                    </a:cxn>
                    <a:cxn ang="0">
                      <a:pos x="13" y="1"/>
                    </a:cxn>
                    <a:cxn ang="0">
                      <a:pos x="10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4" h="14">
                      <a:moveTo>
                        <a:pt x="7" y="0"/>
                      </a:moveTo>
                      <a:lnTo>
                        <a:pt x="4" y="0"/>
                      </a:ln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4" y="13"/>
                      </a:lnTo>
                      <a:lnTo>
                        <a:pt x="7" y="14"/>
                      </a:lnTo>
                      <a:lnTo>
                        <a:pt x="7" y="14"/>
                      </a:lnTo>
                      <a:lnTo>
                        <a:pt x="10" y="13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1"/>
                      </a:lnTo>
                      <a:lnTo>
                        <a:pt x="10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40" name="Freeform 140"/>
                <p:cNvSpPr>
                  <a:spLocks/>
                </p:cNvSpPr>
                <p:nvPr/>
              </p:nvSpPr>
              <p:spPr bwMode="auto">
                <a:xfrm>
                  <a:off x="3972" y="1559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5" y="14"/>
                    </a:cxn>
                    <a:cxn ang="0">
                      <a:pos x="7" y="14"/>
                    </a:cxn>
                    <a:cxn ang="0">
                      <a:pos x="7" y="14"/>
                    </a:cxn>
                    <a:cxn ang="0">
                      <a:pos x="11" y="14"/>
                    </a:cxn>
                    <a:cxn ang="0">
                      <a:pos x="13" y="12"/>
                    </a:cxn>
                    <a:cxn ang="0">
                      <a:pos x="14" y="7"/>
                    </a:cxn>
                    <a:cxn ang="0">
                      <a:pos x="13" y="2"/>
                    </a:cxn>
                    <a:cxn ang="0">
                      <a:pos x="11" y="1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4" h="14">
                      <a:moveTo>
                        <a:pt x="7" y="0"/>
                      </a:moveTo>
                      <a:lnTo>
                        <a:pt x="5" y="1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5" y="14"/>
                      </a:lnTo>
                      <a:lnTo>
                        <a:pt x="7" y="14"/>
                      </a:lnTo>
                      <a:lnTo>
                        <a:pt x="7" y="14"/>
                      </a:lnTo>
                      <a:lnTo>
                        <a:pt x="11" y="14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2"/>
                      </a:lnTo>
                      <a:lnTo>
                        <a:pt x="11" y="1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41" name="Freeform 141"/>
                <p:cNvSpPr>
                  <a:spLocks/>
                </p:cNvSpPr>
                <p:nvPr/>
              </p:nvSpPr>
              <p:spPr bwMode="auto">
                <a:xfrm>
                  <a:off x="4000" y="1559"/>
                  <a:ext cx="15" cy="14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3" y="1"/>
                    </a:cxn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5" y="13"/>
                    </a:cxn>
                    <a:cxn ang="0">
                      <a:pos x="8" y="14"/>
                    </a:cxn>
                    <a:cxn ang="0">
                      <a:pos x="8" y="14"/>
                    </a:cxn>
                    <a:cxn ang="0">
                      <a:pos x="11" y="13"/>
                    </a:cxn>
                    <a:cxn ang="0">
                      <a:pos x="14" y="12"/>
                    </a:cxn>
                    <a:cxn ang="0">
                      <a:pos x="15" y="7"/>
                    </a:cxn>
                    <a:cxn ang="0">
                      <a:pos x="14" y="1"/>
                    </a:cxn>
                    <a:cxn ang="0">
                      <a:pos x="11" y="0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15" h="14">
                      <a:moveTo>
                        <a:pt x="8" y="0"/>
                      </a:move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5" y="13"/>
                      </a:lnTo>
                      <a:lnTo>
                        <a:pt x="8" y="14"/>
                      </a:lnTo>
                      <a:lnTo>
                        <a:pt x="8" y="14"/>
                      </a:lnTo>
                      <a:lnTo>
                        <a:pt x="11" y="13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11" y="0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42" name="Freeform 142"/>
                <p:cNvSpPr>
                  <a:spLocks/>
                </p:cNvSpPr>
                <p:nvPr/>
              </p:nvSpPr>
              <p:spPr bwMode="auto">
                <a:xfrm>
                  <a:off x="4029" y="1559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2" y="1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5" y="13"/>
                    </a:cxn>
                    <a:cxn ang="0">
                      <a:pos x="7" y="14"/>
                    </a:cxn>
                    <a:cxn ang="0">
                      <a:pos x="7" y="14"/>
                    </a:cxn>
                    <a:cxn ang="0">
                      <a:pos x="11" y="13"/>
                    </a:cxn>
                    <a:cxn ang="0">
                      <a:pos x="13" y="12"/>
                    </a:cxn>
                    <a:cxn ang="0">
                      <a:pos x="14" y="7"/>
                    </a:cxn>
                    <a:cxn ang="0">
                      <a:pos x="13" y="1"/>
                    </a:cxn>
                    <a:cxn ang="0">
                      <a:pos x="11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4" h="14">
                      <a:moveTo>
                        <a:pt x="7" y="0"/>
                      </a:moveTo>
                      <a:lnTo>
                        <a:pt x="5" y="0"/>
                      </a:ln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5" y="13"/>
                      </a:lnTo>
                      <a:lnTo>
                        <a:pt x="7" y="14"/>
                      </a:lnTo>
                      <a:lnTo>
                        <a:pt x="7" y="14"/>
                      </a:lnTo>
                      <a:lnTo>
                        <a:pt x="11" y="13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1"/>
                      </a:lnTo>
                      <a:lnTo>
                        <a:pt x="11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43" name="Freeform 143"/>
                <p:cNvSpPr>
                  <a:spLocks/>
                </p:cNvSpPr>
                <p:nvPr/>
              </p:nvSpPr>
              <p:spPr bwMode="auto">
                <a:xfrm>
                  <a:off x="4057" y="1559"/>
                  <a:ext cx="15" cy="1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3" y="2"/>
                    </a:cxn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5" y="13"/>
                    </a:cxn>
                    <a:cxn ang="0">
                      <a:pos x="7" y="14"/>
                    </a:cxn>
                    <a:cxn ang="0">
                      <a:pos x="7" y="14"/>
                    </a:cxn>
                    <a:cxn ang="0">
                      <a:pos x="11" y="13"/>
                    </a:cxn>
                    <a:cxn ang="0">
                      <a:pos x="13" y="12"/>
                    </a:cxn>
                    <a:cxn ang="0">
                      <a:pos x="15" y="7"/>
                    </a:cxn>
                    <a:cxn ang="0">
                      <a:pos x="13" y="2"/>
                    </a:cxn>
                    <a:cxn ang="0">
                      <a:pos x="11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5" h="14">
                      <a:moveTo>
                        <a:pt x="7" y="0"/>
                      </a:moveTo>
                      <a:lnTo>
                        <a:pt x="5" y="0"/>
                      </a:lnTo>
                      <a:lnTo>
                        <a:pt x="3" y="2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5" y="13"/>
                      </a:lnTo>
                      <a:lnTo>
                        <a:pt x="7" y="14"/>
                      </a:lnTo>
                      <a:lnTo>
                        <a:pt x="7" y="14"/>
                      </a:lnTo>
                      <a:lnTo>
                        <a:pt x="11" y="13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2"/>
                      </a:lnTo>
                      <a:lnTo>
                        <a:pt x="11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44" name="Freeform 144"/>
                <p:cNvSpPr>
                  <a:spLocks/>
                </p:cNvSpPr>
                <p:nvPr/>
              </p:nvSpPr>
              <p:spPr bwMode="auto">
                <a:xfrm>
                  <a:off x="4086" y="1560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2" y="1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5" y="13"/>
                    </a:cxn>
                    <a:cxn ang="0">
                      <a:pos x="7" y="14"/>
                    </a:cxn>
                    <a:cxn ang="0">
                      <a:pos x="7" y="14"/>
                    </a:cxn>
                    <a:cxn ang="0">
                      <a:pos x="10" y="13"/>
                    </a:cxn>
                    <a:cxn ang="0">
                      <a:pos x="13" y="12"/>
                    </a:cxn>
                    <a:cxn ang="0">
                      <a:pos x="14" y="7"/>
                    </a:cxn>
                    <a:cxn ang="0">
                      <a:pos x="13" y="1"/>
                    </a:cxn>
                    <a:cxn ang="0">
                      <a:pos x="10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4" h="14">
                      <a:moveTo>
                        <a:pt x="7" y="0"/>
                      </a:moveTo>
                      <a:lnTo>
                        <a:pt x="5" y="0"/>
                      </a:ln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5" y="13"/>
                      </a:lnTo>
                      <a:lnTo>
                        <a:pt x="7" y="14"/>
                      </a:lnTo>
                      <a:lnTo>
                        <a:pt x="7" y="14"/>
                      </a:lnTo>
                      <a:lnTo>
                        <a:pt x="10" y="13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1"/>
                      </a:lnTo>
                      <a:lnTo>
                        <a:pt x="10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45" name="Freeform 145"/>
                <p:cNvSpPr>
                  <a:spLocks/>
                </p:cNvSpPr>
                <p:nvPr/>
              </p:nvSpPr>
              <p:spPr bwMode="auto">
                <a:xfrm>
                  <a:off x="4114" y="1561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3" y="2"/>
                    </a:cxn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5" y="14"/>
                    </a:cxn>
                    <a:cxn ang="0">
                      <a:pos x="7" y="14"/>
                    </a:cxn>
                    <a:cxn ang="0">
                      <a:pos x="7" y="14"/>
                    </a:cxn>
                    <a:cxn ang="0">
                      <a:pos x="11" y="14"/>
                    </a:cxn>
                    <a:cxn ang="0">
                      <a:pos x="12" y="12"/>
                    </a:cxn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11" y="1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4" h="14">
                      <a:moveTo>
                        <a:pt x="7" y="0"/>
                      </a:moveTo>
                      <a:lnTo>
                        <a:pt x="5" y="1"/>
                      </a:lnTo>
                      <a:lnTo>
                        <a:pt x="3" y="2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5" y="14"/>
                      </a:lnTo>
                      <a:lnTo>
                        <a:pt x="7" y="14"/>
                      </a:lnTo>
                      <a:lnTo>
                        <a:pt x="7" y="14"/>
                      </a:lnTo>
                      <a:lnTo>
                        <a:pt x="11" y="14"/>
                      </a:lnTo>
                      <a:lnTo>
                        <a:pt x="12" y="12"/>
                      </a:lnTo>
                      <a:lnTo>
                        <a:pt x="14" y="7"/>
                      </a:lnTo>
                      <a:lnTo>
                        <a:pt x="12" y="2"/>
                      </a:lnTo>
                      <a:lnTo>
                        <a:pt x="11" y="1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46" name="Freeform 146"/>
                <p:cNvSpPr>
                  <a:spLocks/>
                </p:cNvSpPr>
                <p:nvPr/>
              </p:nvSpPr>
              <p:spPr bwMode="auto">
                <a:xfrm>
                  <a:off x="4143" y="1565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4" y="1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4" y="14"/>
                    </a:cxn>
                    <a:cxn ang="0">
                      <a:pos x="7" y="14"/>
                    </a:cxn>
                    <a:cxn ang="0">
                      <a:pos x="7" y="14"/>
                    </a:cxn>
                    <a:cxn ang="0">
                      <a:pos x="9" y="14"/>
                    </a:cxn>
                    <a:cxn ang="0">
                      <a:pos x="12" y="12"/>
                    </a:cxn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9" y="1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4" h="14">
                      <a:moveTo>
                        <a:pt x="7" y="0"/>
                      </a:moveTo>
                      <a:lnTo>
                        <a:pt x="4" y="1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4" y="14"/>
                      </a:lnTo>
                      <a:lnTo>
                        <a:pt x="7" y="14"/>
                      </a:lnTo>
                      <a:lnTo>
                        <a:pt x="7" y="14"/>
                      </a:lnTo>
                      <a:lnTo>
                        <a:pt x="9" y="14"/>
                      </a:lnTo>
                      <a:lnTo>
                        <a:pt x="12" y="12"/>
                      </a:lnTo>
                      <a:lnTo>
                        <a:pt x="14" y="7"/>
                      </a:lnTo>
                      <a:lnTo>
                        <a:pt x="12" y="2"/>
                      </a:lnTo>
                      <a:lnTo>
                        <a:pt x="9" y="1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47" name="Freeform 147"/>
                <p:cNvSpPr>
                  <a:spLocks/>
                </p:cNvSpPr>
                <p:nvPr/>
              </p:nvSpPr>
              <p:spPr bwMode="auto">
                <a:xfrm>
                  <a:off x="4170" y="1571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1" y="1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2" y="13"/>
                    </a:cxn>
                    <a:cxn ang="0">
                      <a:pos x="5" y="14"/>
                    </a:cxn>
                    <a:cxn ang="0">
                      <a:pos x="5" y="14"/>
                    </a:cxn>
                    <a:cxn ang="0">
                      <a:pos x="7" y="14"/>
                    </a:cxn>
                    <a:cxn ang="0">
                      <a:pos x="11" y="14"/>
                    </a:cxn>
                    <a:cxn ang="0">
                      <a:pos x="13" y="13"/>
                    </a:cxn>
                    <a:cxn ang="0">
                      <a:pos x="14" y="7"/>
                    </a:cxn>
                    <a:cxn ang="0">
                      <a:pos x="13" y="2"/>
                    </a:cxn>
                    <a:cxn ang="0">
                      <a:pos x="11" y="1"/>
                    </a:cxn>
                  </a:cxnLst>
                  <a:rect l="0" t="0" r="r" b="b"/>
                  <a:pathLst>
                    <a:path w="14" h="14">
                      <a:moveTo>
                        <a:pt x="11" y="1"/>
                      </a:move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2" y="13"/>
                      </a:lnTo>
                      <a:lnTo>
                        <a:pt x="5" y="14"/>
                      </a:lnTo>
                      <a:lnTo>
                        <a:pt x="5" y="14"/>
                      </a:lnTo>
                      <a:lnTo>
                        <a:pt x="7" y="14"/>
                      </a:lnTo>
                      <a:lnTo>
                        <a:pt x="11" y="14"/>
                      </a:lnTo>
                      <a:lnTo>
                        <a:pt x="13" y="13"/>
                      </a:lnTo>
                      <a:lnTo>
                        <a:pt x="14" y="7"/>
                      </a:lnTo>
                      <a:lnTo>
                        <a:pt x="13" y="2"/>
                      </a:lnTo>
                      <a:lnTo>
                        <a:pt x="11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48" name="Freeform 148"/>
                <p:cNvSpPr>
                  <a:spLocks/>
                </p:cNvSpPr>
                <p:nvPr/>
              </p:nvSpPr>
              <p:spPr bwMode="auto">
                <a:xfrm>
                  <a:off x="4197" y="1581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1" y="0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3" y="1"/>
                    </a:cxn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5" y="13"/>
                    </a:cxn>
                    <a:cxn ang="0">
                      <a:pos x="5" y="13"/>
                    </a:cxn>
                    <a:cxn ang="0">
                      <a:pos x="7" y="14"/>
                    </a:cxn>
                    <a:cxn ang="0">
                      <a:pos x="10" y="13"/>
                    </a:cxn>
                    <a:cxn ang="0">
                      <a:pos x="12" y="12"/>
                    </a:cxn>
                    <a:cxn ang="0">
                      <a:pos x="14" y="7"/>
                    </a:cxn>
                    <a:cxn ang="0">
                      <a:pos x="12" y="1"/>
                    </a:cxn>
                    <a:cxn ang="0">
                      <a:pos x="11" y="0"/>
                    </a:cxn>
                  </a:cxnLst>
                  <a:rect l="0" t="0" r="r" b="b"/>
                  <a:pathLst>
                    <a:path w="14" h="14">
                      <a:moveTo>
                        <a:pt x="11" y="0"/>
                      </a:move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5" y="13"/>
                      </a:lnTo>
                      <a:lnTo>
                        <a:pt x="5" y="13"/>
                      </a:lnTo>
                      <a:lnTo>
                        <a:pt x="7" y="14"/>
                      </a:lnTo>
                      <a:lnTo>
                        <a:pt x="10" y="13"/>
                      </a:lnTo>
                      <a:lnTo>
                        <a:pt x="12" y="12"/>
                      </a:lnTo>
                      <a:lnTo>
                        <a:pt x="14" y="7"/>
                      </a:lnTo>
                      <a:lnTo>
                        <a:pt x="12" y="1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49" name="Freeform 149"/>
                <p:cNvSpPr>
                  <a:spLocks/>
                </p:cNvSpPr>
                <p:nvPr/>
              </p:nvSpPr>
              <p:spPr bwMode="auto">
                <a:xfrm>
                  <a:off x="4222" y="1595"/>
                  <a:ext cx="14" cy="15"/>
                </a:xfrm>
                <a:custGeom>
                  <a:avLst/>
                  <a:gdLst/>
                  <a:ahLst/>
                  <a:cxnLst>
                    <a:cxn ang="0">
                      <a:pos x="12" y="2"/>
                    </a:cxn>
                    <a:cxn ang="0">
                      <a:pos x="10" y="0"/>
                    </a:cxn>
                    <a:cxn ang="0">
                      <a:pos x="7" y="0"/>
                    </a:cxn>
                    <a:cxn ang="0">
                      <a:pos x="4" y="0"/>
                    </a:cxn>
                    <a:cxn ang="0">
                      <a:pos x="1" y="3"/>
                    </a:cxn>
                    <a:cxn ang="0">
                      <a:pos x="0" y="8"/>
                    </a:cxn>
                    <a:cxn ang="0">
                      <a:pos x="1" y="12"/>
                    </a:cxn>
                    <a:cxn ang="0">
                      <a:pos x="1" y="12"/>
                    </a:cxn>
                    <a:cxn ang="0">
                      <a:pos x="4" y="14"/>
                    </a:cxn>
                    <a:cxn ang="0">
                      <a:pos x="7" y="15"/>
                    </a:cxn>
                    <a:cxn ang="0">
                      <a:pos x="10" y="14"/>
                    </a:cxn>
                    <a:cxn ang="0">
                      <a:pos x="12" y="12"/>
                    </a:cxn>
                    <a:cxn ang="0">
                      <a:pos x="14" y="8"/>
                    </a:cxn>
                    <a:cxn ang="0">
                      <a:pos x="12" y="2"/>
                    </a:cxn>
                  </a:cxnLst>
                  <a:rect l="0" t="0" r="r" b="b"/>
                  <a:pathLst>
                    <a:path w="14" h="15">
                      <a:moveTo>
                        <a:pt x="12" y="2"/>
                      </a:move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4" y="0"/>
                      </a:lnTo>
                      <a:lnTo>
                        <a:pt x="1" y="3"/>
                      </a:lnTo>
                      <a:lnTo>
                        <a:pt x="0" y="8"/>
                      </a:lnTo>
                      <a:lnTo>
                        <a:pt x="1" y="12"/>
                      </a:lnTo>
                      <a:lnTo>
                        <a:pt x="1" y="12"/>
                      </a:lnTo>
                      <a:lnTo>
                        <a:pt x="4" y="14"/>
                      </a:lnTo>
                      <a:lnTo>
                        <a:pt x="7" y="15"/>
                      </a:lnTo>
                      <a:lnTo>
                        <a:pt x="10" y="14"/>
                      </a:lnTo>
                      <a:lnTo>
                        <a:pt x="12" y="12"/>
                      </a:lnTo>
                      <a:lnTo>
                        <a:pt x="14" y="8"/>
                      </a:lnTo>
                      <a:lnTo>
                        <a:pt x="12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50" name="Freeform 150"/>
                <p:cNvSpPr>
                  <a:spLocks/>
                </p:cNvSpPr>
                <p:nvPr/>
              </p:nvSpPr>
              <p:spPr bwMode="auto">
                <a:xfrm>
                  <a:off x="4241" y="1616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3" y="1"/>
                    </a:cxn>
                    <a:cxn ang="0">
                      <a:pos x="11" y="0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2" y="1"/>
                    </a:cxn>
                    <a:cxn ang="0">
                      <a:pos x="0" y="7"/>
                    </a:cxn>
                    <a:cxn ang="0">
                      <a:pos x="2" y="11"/>
                    </a:cxn>
                    <a:cxn ang="0">
                      <a:pos x="2" y="11"/>
                    </a:cxn>
                    <a:cxn ang="0">
                      <a:pos x="5" y="13"/>
                    </a:cxn>
                    <a:cxn ang="0">
                      <a:pos x="7" y="14"/>
                    </a:cxn>
                    <a:cxn ang="0">
                      <a:pos x="11" y="13"/>
                    </a:cxn>
                    <a:cxn ang="0">
                      <a:pos x="13" y="11"/>
                    </a:cxn>
                    <a:cxn ang="0">
                      <a:pos x="14" y="7"/>
                    </a:cxn>
                    <a:cxn ang="0">
                      <a:pos x="13" y="1"/>
                    </a:cxn>
                  </a:cxnLst>
                  <a:rect l="0" t="0" r="r" b="b"/>
                  <a:pathLst>
                    <a:path w="14" h="14">
                      <a:moveTo>
                        <a:pt x="13" y="1"/>
                      </a:move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1"/>
                      </a:lnTo>
                      <a:lnTo>
                        <a:pt x="2" y="11"/>
                      </a:lnTo>
                      <a:lnTo>
                        <a:pt x="5" y="13"/>
                      </a:lnTo>
                      <a:lnTo>
                        <a:pt x="7" y="14"/>
                      </a:lnTo>
                      <a:lnTo>
                        <a:pt x="11" y="13"/>
                      </a:lnTo>
                      <a:lnTo>
                        <a:pt x="13" y="11"/>
                      </a:lnTo>
                      <a:lnTo>
                        <a:pt x="14" y="7"/>
                      </a:lnTo>
                      <a:lnTo>
                        <a:pt x="13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51" name="Freeform 151"/>
                <p:cNvSpPr>
                  <a:spLocks/>
                </p:cNvSpPr>
                <p:nvPr/>
              </p:nvSpPr>
              <p:spPr bwMode="auto">
                <a:xfrm>
                  <a:off x="4256" y="1639"/>
                  <a:ext cx="15" cy="15"/>
                </a:xfrm>
                <a:custGeom>
                  <a:avLst/>
                  <a:gdLst/>
                  <a:ahLst/>
                  <a:cxnLst>
                    <a:cxn ang="0">
                      <a:pos x="13" y="1"/>
                    </a:cxn>
                    <a:cxn ang="0">
                      <a:pos x="11" y="0"/>
                    </a:cxn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3" y="3"/>
                    </a:cxn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3" y="12"/>
                    </a:cxn>
                    <a:cxn ang="0">
                      <a:pos x="5" y="13"/>
                    </a:cxn>
                    <a:cxn ang="0">
                      <a:pos x="8" y="15"/>
                    </a:cxn>
                    <a:cxn ang="0">
                      <a:pos x="11" y="13"/>
                    </a:cxn>
                    <a:cxn ang="0">
                      <a:pos x="13" y="12"/>
                    </a:cxn>
                    <a:cxn ang="0">
                      <a:pos x="15" y="7"/>
                    </a:cxn>
                    <a:cxn ang="0">
                      <a:pos x="13" y="1"/>
                    </a:cxn>
                  </a:cxnLst>
                  <a:rect l="0" t="0" r="r" b="b"/>
                  <a:pathLst>
                    <a:path w="15" h="15">
                      <a:moveTo>
                        <a:pt x="13" y="1"/>
                      </a:moveTo>
                      <a:lnTo>
                        <a:pt x="11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3" y="3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3" y="12"/>
                      </a:lnTo>
                      <a:lnTo>
                        <a:pt x="5" y="13"/>
                      </a:lnTo>
                      <a:lnTo>
                        <a:pt x="8" y="15"/>
                      </a:lnTo>
                      <a:lnTo>
                        <a:pt x="11" y="13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52" name="Freeform 152"/>
                <p:cNvSpPr>
                  <a:spLocks/>
                </p:cNvSpPr>
                <p:nvPr/>
              </p:nvSpPr>
              <p:spPr bwMode="auto">
                <a:xfrm>
                  <a:off x="4269" y="1665"/>
                  <a:ext cx="15" cy="15"/>
                </a:xfrm>
                <a:custGeom>
                  <a:avLst/>
                  <a:gdLst/>
                  <a:ahLst/>
                  <a:cxnLst>
                    <a:cxn ang="0">
                      <a:pos x="12" y="2"/>
                    </a:cxn>
                    <a:cxn ang="0">
                      <a:pos x="10" y="0"/>
                    </a:cxn>
                    <a:cxn ang="0">
                      <a:pos x="8" y="0"/>
                    </a:cxn>
                    <a:cxn ang="0">
                      <a:pos x="4" y="0"/>
                    </a:cxn>
                    <a:cxn ang="0">
                      <a:pos x="3" y="2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2" y="12"/>
                    </a:cxn>
                    <a:cxn ang="0">
                      <a:pos x="4" y="13"/>
                    </a:cxn>
                    <a:cxn ang="0">
                      <a:pos x="8" y="15"/>
                    </a:cxn>
                    <a:cxn ang="0">
                      <a:pos x="10" y="13"/>
                    </a:cxn>
                    <a:cxn ang="0">
                      <a:pos x="12" y="12"/>
                    </a:cxn>
                    <a:cxn ang="0">
                      <a:pos x="15" y="7"/>
                    </a:cxn>
                    <a:cxn ang="0">
                      <a:pos x="12" y="2"/>
                    </a:cxn>
                  </a:cxnLst>
                  <a:rect l="0" t="0" r="r" b="b"/>
                  <a:pathLst>
                    <a:path w="15" h="15">
                      <a:moveTo>
                        <a:pt x="12" y="2"/>
                      </a:move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3" y="2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2" y="12"/>
                      </a:lnTo>
                      <a:lnTo>
                        <a:pt x="4" y="13"/>
                      </a:lnTo>
                      <a:lnTo>
                        <a:pt x="8" y="15"/>
                      </a:lnTo>
                      <a:lnTo>
                        <a:pt x="10" y="13"/>
                      </a:lnTo>
                      <a:lnTo>
                        <a:pt x="12" y="12"/>
                      </a:lnTo>
                      <a:lnTo>
                        <a:pt x="15" y="7"/>
                      </a:lnTo>
                      <a:lnTo>
                        <a:pt x="12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53" name="Freeform 153"/>
                <p:cNvSpPr>
                  <a:spLocks/>
                </p:cNvSpPr>
                <p:nvPr/>
              </p:nvSpPr>
              <p:spPr bwMode="auto">
                <a:xfrm>
                  <a:off x="4278" y="1691"/>
                  <a:ext cx="14" cy="15"/>
                </a:xfrm>
                <a:custGeom>
                  <a:avLst/>
                  <a:gdLst/>
                  <a:ahLst/>
                  <a:cxnLst>
                    <a:cxn ang="0">
                      <a:pos x="14" y="8"/>
                    </a:cxn>
                    <a:cxn ang="0">
                      <a:pos x="12" y="3"/>
                    </a:cxn>
                    <a:cxn ang="0">
                      <a:pos x="9" y="2"/>
                    </a:cxn>
                    <a:cxn ang="0">
                      <a:pos x="7" y="0"/>
                    </a:cxn>
                    <a:cxn ang="0">
                      <a:pos x="4" y="2"/>
                    </a:cxn>
                    <a:cxn ang="0">
                      <a:pos x="2" y="3"/>
                    </a:cxn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2" y="13"/>
                    </a:cxn>
                    <a:cxn ang="0">
                      <a:pos x="4" y="15"/>
                    </a:cxn>
                    <a:cxn ang="0">
                      <a:pos x="7" y="15"/>
                    </a:cxn>
                    <a:cxn ang="0">
                      <a:pos x="9" y="15"/>
                    </a:cxn>
                    <a:cxn ang="0">
                      <a:pos x="12" y="13"/>
                    </a:cxn>
                    <a:cxn ang="0">
                      <a:pos x="14" y="8"/>
                    </a:cxn>
                  </a:cxnLst>
                  <a:rect l="0" t="0" r="r" b="b"/>
                  <a:pathLst>
                    <a:path w="14" h="15">
                      <a:moveTo>
                        <a:pt x="14" y="8"/>
                      </a:moveTo>
                      <a:lnTo>
                        <a:pt x="12" y="3"/>
                      </a:lnTo>
                      <a:lnTo>
                        <a:pt x="9" y="2"/>
                      </a:lnTo>
                      <a:lnTo>
                        <a:pt x="7" y="0"/>
                      </a:lnTo>
                      <a:lnTo>
                        <a:pt x="4" y="2"/>
                      </a:lnTo>
                      <a:lnTo>
                        <a:pt x="2" y="3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2" y="13"/>
                      </a:lnTo>
                      <a:lnTo>
                        <a:pt x="4" y="15"/>
                      </a:lnTo>
                      <a:lnTo>
                        <a:pt x="7" y="15"/>
                      </a:lnTo>
                      <a:lnTo>
                        <a:pt x="9" y="15"/>
                      </a:lnTo>
                      <a:lnTo>
                        <a:pt x="12" y="13"/>
                      </a:lnTo>
                      <a:lnTo>
                        <a:pt x="14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54" name="Freeform 154"/>
                <p:cNvSpPr>
                  <a:spLocks/>
                </p:cNvSpPr>
                <p:nvPr/>
              </p:nvSpPr>
              <p:spPr bwMode="auto">
                <a:xfrm>
                  <a:off x="4281" y="1720"/>
                  <a:ext cx="15" cy="14"/>
                </a:xfrm>
                <a:custGeom>
                  <a:avLst/>
                  <a:gdLst/>
                  <a:ahLst/>
                  <a:cxnLst>
                    <a:cxn ang="0">
                      <a:pos x="15" y="7"/>
                    </a:cxn>
                    <a:cxn ang="0">
                      <a:pos x="12" y="2"/>
                    </a:cxn>
                    <a:cxn ang="0">
                      <a:pos x="10" y="1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3" y="2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5" y="14"/>
                    </a:cxn>
                    <a:cxn ang="0">
                      <a:pos x="7" y="14"/>
                    </a:cxn>
                    <a:cxn ang="0">
                      <a:pos x="10" y="14"/>
                    </a:cxn>
                    <a:cxn ang="0">
                      <a:pos x="12" y="12"/>
                    </a:cxn>
                    <a:cxn ang="0">
                      <a:pos x="15" y="7"/>
                    </a:cxn>
                  </a:cxnLst>
                  <a:rect l="0" t="0" r="r" b="b"/>
                  <a:pathLst>
                    <a:path w="15" h="14">
                      <a:moveTo>
                        <a:pt x="15" y="7"/>
                      </a:moveTo>
                      <a:lnTo>
                        <a:pt x="12" y="2"/>
                      </a:lnTo>
                      <a:lnTo>
                        <a:pt x="10" y="1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3" y="2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5" y="14"/>
                      </a:lnTo>
                      <a:lnTo>
                        <a:pt x="7" y="14"/>
                      </a:lnTo>
                      <a:lnTo>
                        <a:pt x="10" y="14"/>
                      </a:lnTo>
                      <a:lnTo>
                        <a:pt x="12" y="12"/>
                      </a:lnTo>
                      <a:lnTo>
                        <a:pt x="15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55" name="Freeform 155"/>
                <p:cNvSpPr>
                  <a:spLocks/>
                </p:cNvSpPr>
                <p:nvPr/>
              </p:nvSpPr>
              <p:spPr bwMode="auto">
                <a:xfrm>
                  <a:off x="4281" y="1748"/>
                  <a:ext cx="15" cy="15"/>
                </a:xfrm>
                <a:custGeom>
                  <a:avLst/>
                  <a:gdLst/>
                  <a:ahLst/>
                  <a:cxnLst>
                    <a:cxn ang="0">
                      <a:pos x="15" y="7"/>
                    </a:cxn>
                    <a:cxn ang="0">
                      <a:pos x="13" y="3"/>
                    </a:cxn>
                    <a:cxn ang="0">
                      <a:pos x="11" y="2"/>
                    </a:cxn>
                    <a:cxn ang="0">
                      <a:pos x="7" y="0"/>
                    </a:cxn>
                    <a:cxn ang="0">
                      <a:pos x="5" y="2"/>
                    </a:cxn>
                    <a:cxn ang="0">
                      <a:pos x="3" y="3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5" y="15"/>
                    </a:cxn>
                    <a:cxn ang="0">
                      <a:pos x="7" y="15"/>
                    </a:cxn>
                    <a:cxn ang="0">
                      <a:pos x="11" y="15"/>
                    </a:cxn>
                    <a:cxn ang="0">
                      <a:pos x="13" y="12"/>
                    </a:cxn>
                    <a:cxn ang="0">
                      <a:pos x="15" y="7"/>
                    </a:cxn>
                  </a:cxnLst>
                  <a:rect l="0" t="0" r="r" b="b"/>
                  <a:pathLst>
                    <a:path w="15" h="15">
                      <a:moveTo>
                        <a:pt x="15" y="7"/>
                      </a:moveTo>
                      <a:lnTo>
                        <a:pt x="13" y="3"/>
                      </a:lnTo>
                      <a:lnTo>
                        <a:pt x="11" y="2"/>
                      </a:lnTo>
                      <a:lnTo>
                        <a:pt x="7" y="0"/>
                      </a:lnTo>
                      <a:lnTo>
                        <a:pt x="5" y="2"/>
                      </a:lnTo>
                      <a:lnTo>
                        <a:pt x="3" y="3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5" y="15"/>
                      </a:lnTo>
                      <a:lnTo>
                        <a:pt x="7" y="15"/>
                      </a:lnTo>
                      <a:lnTo>
                        <a:pt x="11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56" name="Freeform 156"/>
                <p:cNvSpPr>
                  <a:spLocks/>
                </p:cNvSpPr>
                <p:nvPr/>
              </p:nvSpPr>
              <p:spPr bwMode="auto">
                <a:xfrm>
                  <a:off x="4281" y="1777"/>
                  <a:ext cx="15" cy="14"/>
                </a:xfrm>
                <a:custGeom>
                  <a:avLst/>
                  <a:gdLst/>
                  <a:ahLst/>
                  <a:cxnLst>
                    <a:cxn ang="0">
                      <a:pos x="15" y="7"/>
                    </a:cxn>
                    <a:cxn ang="0">
                      <a:pos x="12" y="2"/>
                    </a:cxn>
                    <a:cxn ang="0">
                      <a:pos x="10" y="1"/>
                    </a:cxn>
                    <a:cxn ang="0">
                      <a:pos x="7" y="0"/>
                    </a:cxn>
                    <a:cxn ang="0">
                      <a:pos x="4" y="1"/>
                    </a:cxn>
                    <a:cxn ang="0">
                      <a:pos x="3" y="2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4" y="14"/>
                    </a:cxn>
                    <a:cxn ang="0">
                      <a:pos x="7" y="14"/>
                    </a:cxn>
                    <a:cxn ang="0">
                      <a:pos x="10" y="14"/>
                    </a:cxn>
                    <a:cxn ang="0">
                      <a:pos x="12" y="12"/>
                    </a:cxn>
                    <a:cxn ang="0">
                      <a:pos x="15" y="7"/>
                    </a:cxn>
                  </a:cxnLst>
                  <a:rect l="0" t="0" r="r" b="b"/>
                  <a:pathLst>
                    <a:path w="15" h="14">
                      <a:moveTo>
                        <a:pt x="15" y="7"/>
                      </a:moveTo>
                      <a:lnTo>
                        <a:pt x="12" y="2"/>
                      </a:lnTo>
                      <a:lnTo>
                        <a:pt x="10" y="1"/>
                      </a:lnTo>
                      <a:lnTo>
                        <a:pt x="7" y="0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4" y="14"/>
                      </a:lnTo>
                      <a:lnTo>
                        <a:pt x="7" y="14"/>
                      </a:lnTo>
                      <a:lnTo>
                        <a:pt x="10" y="14"/>
                      </a:lnTo>
                      <a:lnTo>
                        <a:pt x="12" y="12"/>
                      </a:lnTo>
                      <a:lnTo>
                        <a:pt x="15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57" name="Freeform 157"/>
                <p:cNvSpPr>
                  <a:spLocks/>
                </p:cNvSpPr>
                <p:nvPr/>
              </p:nvSpPr>
              <p:spPr bwMode="auto">
                <a:xfrm>
                  <a:off x="4280" y="1805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4" y="7"/>
                    </a:cxn>
                    <a:cxn ang="0">
                      <a:pos x="12" y="3"/>
                    </a:cxn>
                    <a:cxn ang="0">
                      <a:pos x="10" y="1"/>
                    </a:cxn>
                    <a:cxn ang="0">
                      <a:pos x="7" y="0"/>
                    </a:cxn>
                    <a:cxn ang="0">
                      <a:pos x="4" y="1"/>
                    </a:cxn>
                    <a:cxn ang="0">
                      <a:pos x="2" y="3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4" y="14"/>
                    </a:cxn>
                    <a:cxn ang="0">
                      <a:pos x="7" y="14"/>
                    </a:cxn>
                    <a:cxn ang="0">
                      <a:pos x="10" y="14"/>
                    </a:cxn>
                    <a:cxn ang="0">
                      <a:pos x="12" y="12"/>
                    </a:cxn>
                    <a:cxn ang="0">
                      <a:pos x="14" y="7"/>
                    </a:cxn>
                  </a:cxnLst>
                  <a:rect l="0" t="0" r="r" b="b"/>
                  <a:pathLst>
                    <a:path w="14" h="14">
                      <a:moveTo>
                        <a:pt x="14" y="7"/>
                      </a:moveTo>
                      <a:lnTo>
                        <a:pt x="12" y="3"/>
                      </a:lnTo>
                      <a:lnTo>
                        <a:pt x="10" y="1"/>
                      </a:lnTo>
                      <a:lnTo>
                        <a:pt x="7" y="0"/>
                      </a:lnTo>
                      <a:lnTo>
                        <a:pt x="4" y="1"/>
                      </a:lnTo>
                      <a:lnTo>
                        <a:pt x="2" y="3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4" y="14"/>
                      </a:lnTo>
                      <a:lnTo>
                        <a:pt x="7" y="14"/>
                      </a:lnTo>
                      <a:lnTo>
                        <a:pt x="10" y="14"/>
                      </a:lnTo>
                      <a:lnTo>
                        <a:pt x="12" y="12"/>
                      </a:lnTo>
                      <a:lnTo>
                        <a:pt x="1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58" name="Freeform 158"/>
                <p:cNvSpPr>
                  <a:spLocks/>
                </p:cNvSpPr>
                <p:nvPr/>
              </p:nvSpPr>
              <p:spPr bwMode="auto">
                <a:xfrm>
                  <a:off x="4279" y="1834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9" y="1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2" y="11"/>
                    </a:cxn>
                    <a:cxn ang="0">
                      <a:pos x="5" y="14"/>
                    </a:cxn>
                    <a:cxn ang="0">
                      <a:pos x="7" y="14"/>
                    </a:cxn>
                    <a:cxn ang="0">
                      <a:pos x="9" y="14"/>
                    </a:cxn>
                    <a:cxn ang="0">
                      <a:pos x="12" y="11"/>
                    </a:cxn>
                    <a:cxn ang="0">
                      <a:pos x="14" y="7"/>
                    </a:cxn>
                  </a:cxnLst>
                  <a:rect l="0" t="0" r="r" b="b"/>
                  <a:pathLst>
                    <a:path w="14" h="14">
                      <a:moveTo>
                        <a:pt x="14" y="7"/>
                      </a:moveTo>
                      <a:lnTo>
                        <a:pt x="12" y="2"/>
                      </a:lnTo>
                      <a:lnTo>
                        <a:pt x="9" y="1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2" y="11"/>
                      </a:lnTo>
                      <a:lnTo>
                        <a:pt x="5" y="14"/>
                      </a:lnTo>
                      <a:lnTo>
                        <a:pt x="7" y="14"/>
                      </a:lnTo>
                      <a:lnTo>
                        <a:pt x="9" y="14"/>
                      </a:lnTo>
                      <a:lnTo>
                        <a:pt x="12" y="11"/>
                      </a:lnTo>
                      <a:lnTo>
                        <a:pt x="1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59" name="Freeform 159"/>
                <p:cNvSpPr>
                  <a:spLocks/>
                </p:cNvSpPr>
                <p:nvPr/>
              </p:nvSpPr>
              <p:spPr bwMode="auto">
                <a:xfrm>
                  <a:off x="4279" y="1862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9" y="1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5" y="14"/>
                    </a:cxn>
                    <a:cxn ang="0">
                      <a:pos x="7" y="14"/>
                    </a:cxn>
                    <a:cxn ang="0">
                      <a:pos x="9" y="14"/>
                    </a:cxn>
                    <a:cxn ang="0">
                      <a:pos x="12" y="12"/>
                    </a:cxn>
                    <a:cxn ang="0">
                      <a:pos x="14" y="7"/>
                    </a:cxn>
                  </a:cxnLst>
                  <a:rect l="0" t="0" r="r" b="b"/>
                  <a:pathLst>
                    <a:path w="14" h="14">
                      <a:moveTo>
                        <a:pt x="14" y="7"/>
                      </a:moveTo>
                      <a:lnTo>
                        <a:pt x="12" y="2"/>
                      </a:lnTo>
                      <a:lnTo>
                        <a:pt x="9" y="1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5" y="14"/>
                      </a:lnTo>
                      <a:lnTo>
                        <a:pt x="7" y="14"/>
                      </a:lnTo>
                      <a:lnTo>
                        <a:pt x="9" y="14"/>
                      </a:lnTo>
                      <a:lnTo>
                        <a:pt x="12" y="12"/>
                      </a:lnTo>
                      <a:lnTo>
                        <a:pt x="1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60" name="Freeform 160"/>
                <p:cNvSpPr>
                  <a:spLocks/>
                </p:cNvSpPr>
                <p:nvPr/>
              </p:nvSpPr>
              <p:spPr bwMode="auto">
                <a:xfrm>
                  <a:off x="4280" y="1891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10" y="1"/>
                    </a:cxn>
                    <a:cxn ang="0">
                      <a:pos x="7" y="0"/>
                    </a:cxn>
                    <a:cxn ang="0">
                      <a:pos x="4" y="1"/>
                    </a:cxn>
                    <a:cxn ang="0">
                      <a:pos x="1" y="2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1" y="11"/>
                    </a:cxn>
                    <a:cxn ang="0">
                      <a:pos x="4" y="14"/>
                    </a:cxn>
                    <a:cxn ang="0">
                      <a:pos x="7" y="14"/>
                    </a:cxn>
                    <a:cxn ang="0">
                      <a:pos x="10" y="14"/>
                    </a:cxn>
                    <a:cxn ang="0">
                      <a:pos x="12" y="11"/>
                    </a:cxn>
                    <a:cxn ang="0">
                      <a:pos x="14" y="7"/>
                    </a:cxn>
                  </a:cxnLst>
                  <a:rect l="0" t="0" r="r" b="b"/>
                  <a:pathLst>
                    <a:path w="14" h="14">
                      <a:moveTo>
                        <a:pt x="14" y="7"/>
                      </a:moveTo>
                      <a:lnTo>
                        <a:pt x="12" y="2"/>
                      </a:lnTo>
                      <a:lnTo>
                        <a:pt x="10" y="1"/>
                      </a:lnTo>
                      <a:lnTo>
                        <a:pt x="7" y="0"/>
                      </a:lnTo>
                      <a:lnTo>
                        <a:pt x="4" y="1"/>
                      </a:lnTo>
                      <a:lnTo>
                        <a:pt x="1" y="2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1" y="11"/>
                      </a:lnTo>
                      <a:lnTo>
                        <a:pt x="4" y="14"/>
                      </a:lnTo>
                      <a:lnTo>
                        <a:pt x="7" y="14"/>
                      </a:lnTo>
                      <a:lnTo>
                        <a:pt x="10" y="14"/>
                      </a:lnTo>
                      <a:lnTo>
                        <a:pt x="12" y="11"/>
                      </a:lnTo>
                      <a:lnTo>
                        <a:pt x="1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61" name="Freeform 161"/>
                <p:cNvSpPr>
                  <a:spLocks/>
                </p:cNvSpPr>
                <p:nvPr/>
              </p:nvSpPr>
              <p:spPr bwMode="auto">
                <a:xfrm>
                  <a:off x="4280" y="1919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4" y="7"/>
                    </a:cxn>
                    <a:cxn ang="0">
                      <a:pos x="13" y="2"/>
                    </a:cxn>
                    <a:cxn ang="0">
                      <a:pos x="11" y="1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5" y="14"/>
                    </a:cxn>
                    <a:cxn ang="0">
                      <a:pos x="7" y="14"/>
                    </a:cxn>
                    <a:cxn ang="0">
                      <a:pos x="11" y="14"/>
                    </a:cxn>
                    <a:cxn ang="0">
                      <a:pos x="13" y="12"/>
                    </a:cxn>
                    <a:cxn ang="0">
                      <a:pos x="14" y="7"/>
                    </a:cxn>
                  </a:cxnLst>
                  <a:rect l="0" t="0" r="r" b="b"/>
                  <a:pathLst>
                    <a:path w="14" h="14">
                      <a:moveTo>
                        <a:pt x="14" y="7"/>
                      </a:moveTo>
                      <a:lnTo>
                        <a:pt x="13" y="2"/>
                      </a:lnTo>
                      <a:lnTo>
                        <a:pt x="11" y="1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5" y="14"/>
                      </a:lnTo>
                      <a:lnTo>
                        <a:pt x="7" y="14"/>
                      </a:lnTo>
                      <a:lnTo>
                        <a:pt x="11" y="14"/>
                      </a:lnTo>
                      <a:lnTo>
                        <a:pt x="13" y="12"/>
                      </a:lnTo>
                      <a:lnTo>
                        <a:pt x="1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62" name="Freeform 162"/>
                <p:cNvSpPr>
                  <a:spLocks/>
                </p:cNvSpPr>
                <p:nvPr/>
              </p:nvSpPr>
              <p:spPr bwMode="auto">
                <a:xfrm>
                  <a:off x="4281" y="1947"/>
                  <a:ext cx="15" cy="15"/>
                </a:xfrm>
                <a:custGeom>
                  <a:avLst/>
                  <a:gdLst/>
                  <a:ahLst/>
                  <a:cxnLst>
                    <a:cxn ang="0">
                      <a:pos x="15" y="8"/>
                    </a:cxn>
                    <a:cxn ang="0">
                      <a:pos x="12" y="3"/>
                    </a:cxn>
                    <a:cxn ang="0">
                      <a:pos x="10" y="2"/>
                    </a:cxn>
                    <a:cxn ang="0">
                      <a:pos x="7" y="0"/>
                    </a:cxn>
                    <a:cxn ang="0">
                      <a:pos x="5" y="2"/>
                    </a:cxn>
                    <a:cxn ang="0">
                      <a:pos x="3" y="3"/>
                    </a:cxn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3" y="12"/>
                    </a:cxn>
                    <a:cxn ang="0">
                      <a:pos x="5" y="15"/>
                    </a:cxn>
                    <a:cxn ang="0">
                      <a:pos x="7" y="15"/>
                    </a:cxn>
                    <a:cxn ang="0">
                      <a:pos x="10" y="15"/>
                    </a:cxn>
                    <a:cxn ang="0">
                      <a:pos x="12" y="12"/>
                    </a:cxn>
                    <a:cxn ang="0">
                      <a:pos x="15" y="8"/>
                    </a:cxn>
                  </a:cxnLst>
                  <a:rect l="0" t="0" r="r" b="b"/>
                  <a:pathLst>
                    <a:path w="15" h="15">
                      <a:moveTo>
                        <a:pt x="15" y="8"/>
                      </a:moveTo>
                      <a:lnTo>
                        <a:pt x="12" y="3"/>
                      </a:lnTo>
                      <a:lnTo>
                        <a:pt x="10" y="2"/>
                      </a:lnTo>
                      <a:lnTo>
                        <a:pt x="7" y="0"/>
                      </a:lnTo>
                      <a:lnTo>
                        <a:pt x="5" y="2"/>
                      </a:lnTo>
                      <a:lnTo>
                        <a:pt x="3" y="3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3" y="12"/>
                      </a:lnTo>
                      <a:lnTo>
                        <a:pt x="5" y="15"/>
                      </a:lnTo>
                      <a:lnTo>
                        <a:pt x="7" y="15"/>
                      </a:lnTo>
                      <a:lnTo>
                        <a:pt x="10" y="15"/>
                      </a:lnTo>
                      <a:lnTo>
                        <a:pt x="12" y="12"/>
                      </a:lnTo>
                      <a:lnTo>
                        <a:pt x="15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63" name="Freeform 163"/>
                <p:cNvSpPr>
                  <a:spLocks/>
                </p:cNvSpPr>
                <p:nvPr/>
              </p:nvSpPr>
              <p:spPr bwMode="auto">
                <a:xfrm>
                  <a:off x="4282" y="1976"/>
                  <a:ext cx="15" cy="14"/>
                </a:xfrm>
                <a:custGeom>
                  <a:avLst/>
                  <a:gdLst/>
                  <a:ahLst/>
                  <a:cxnLst>
                    <a:cxn ang="0">
                      <a:pos x="15" y="7"/>
                    </a:cxn>
                    <a:cxn ang="0">
                      <a:pos x="12" y="2"/>
                    </a:cxn>
                    <a:cxn ang="0">
                      <a:pos x="10" y="1"/>
                    </a:cxn>
                    <a:cxn ang="0">
                      <a:pos x="8" y="0"/>
                    </a:cxn>
                    <a:cxn ang="0">
                      <a:pos x="4" y="1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4" y="14"/>
                    </a:cxn>
                    <a:cxn ang="0">
                      <a:pos x="8" y="14"/>
                    </a:cxn>
                    <a:cxn ang="0">
                      <a:pos x="10" y="14"/>
                    </a:cxn>
                    <a:cxn ang="0">
                      <a:pos x="12" y="12"/>
                    </a:cxn>
                    <a:cxn ang="0">
                      <a:pos x="15" y="7"/>
                    </a:cxn>
                  </a:cxnLst>
                  <a:rect l="0" t="0" r="r" b="b"/>
                  <a:pathLst>
                    <a:path w="15" h="14">
                      <a:moveTo>
                        <a:pt x="15" y="7"/>
                      </a:moveTo>
                      <a:lnTo>
                        <a:pt x="12" y="2"/>
                      </a:lnTo>
                      <a:lnTo>
                        <a:pt x="10" y="1"/>
                      </a:lnTo>
                      <a:lnTo>
                        <a:pt x="8" y="0"/>
                      </a:lnTo>
                      <a:lnTo>
                        <a:pt x="4" y="1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4" y="14"/>
                      </a:lnTo>
                      <a:lnTo>
                        <a:pt x="8" y="14"/>
                      </a:lnTo>
                      <a:lnTo>
                        <a:pt x="10" y="14"/>
                      </a:lnTo>
                      <a:lnTo>
                        <a:pt x="12" y="12"/>
                      </a:lnTo>
                      <a:lnTo>
                        <a:pt x="15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64" name="Freeform 164"/>
                <p:cNvSpPr>
                  <a:spLocks/>
                </p:cNvSpPr>
                <p:nvPr/>
              </p:nvSpPr>
              <p:spPr bwMode="auto">
                <a:xfrm>
                  <a:off x="4282" y="2004"/>
                  <a:ext cx="15" cy="14"/>
                </a:xfrm>
                <a:custGeom>
                  <a:avLst/>
                  <a:gdLst/>
                  <a:ahLst/>
                  <a:cxnLst>
                    <a:cxn ang="0">
                      <a:pos x="15" y="7"/>
                    </a:cxn>
                    <a:cxn ang="0">
                      <a:pos x="12" y="3"/>
                    </a:cxn>
                    <a:cxn ang="0">
                      <a:pos x="10" y="1"/>
                    </a:cxn>
                    <a:cxn ang="0">
                      <a:pos x="8" y="0"/>
                    </a:cxn>
                    <a:cxn ang="0">
                      <a:pos x="5" y="1"/>
                    </a:cxn>
                    <a:cxn ang="0">
                      <a:pos x="3" y="3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5" y="14"/>
                    </a:cxn>
                    <a:cxn ang="0">
                      <a:pos x="8" y="14"/>
                    </a:cxn>
                    <a:cxn ang="0">
                      <a:pos x="10" y="14"/>
                    </a:cxn>
                    <a:cxn ang="0">
                      <a:pos x="12" y="12"/>
                    </a:cxn>
                    <a:cxn ang="0">
                      <a:pos x="15" y="7"/>
                    </a:cxn>
                  </a:cxnLst>
                  <a:rect l="0" t="0" r="r" b="b"/>
                  <a:pathLst>
                    <a:path w="15" h="14">
                      <a:moveTo>
                        <a:pt x="15" y="7"/>
                      </a:moveTo>
                      <a:lnTo>
                        <a:pt x="12" y="3"/>
                      </a:lnTo>
                      <a:lnTo>
                        <a:pt x="10" y="1"/>
                      </a:lnTo>
                      <a:lnTo>
                        <a:pt x="8" y="0"/>
                      </a:lnTo>
                      <a:lnTo>
                        <a:pt x="5" y="1"/>
                      </a:lnTo>
                      <a:lnTo>
                        <a:pt x="3" y="3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5" y="14"/>
                      </a:lnTo>
                      <a:lnTo>
                        <a:pt x="8" y="14"/>
                      </a:lnTo>
                      <a:lnTo>
                        <a:pt x="10" y="14"/>
                      </a:lnTo>
                      <a:lnTo>
                        <a:pt x="12" y="12"/>
                      </a:lnTo>
                      <a:lnTo>
                        <a:pt x="15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65" name="Freeform 165"/>
                <p:cNvSpPr>
                  <a:spLocks/>
                </p:cNvSpPr>
                <p:nvPr/>
              </p:nvSpPr>
              <p:spPr bwMode="auto">
                <a:xfrm>
                  <a:off x="4282" y="2033"/>
                  <a:ext cx="15" cy="14"/>
                </a:xfrm>
                <a:custGeom>
                  <a:avLst/>
                  <a:gdLst/>
                  <a:ahLst/>
                  <a:cxnLst>
                    <a:cxn ang="0">
                      <a:pos x="15" y="7"/>
                    </a:cxn>
                    <a:cxn ang="0">
                      <a:pos x="12" y="2"/>
                    </a:cxn>
                    <a:cxn ang="0">
                      <a:pos x="10" y="1"/>
                    </a:cxn>
                    <a:cxn ang="0">
                      <a:pos x="8" y="0"/>
                    </a:cxn>
                    <a:cxn ang="0">
                      <a:pos x="5" y="1"/>
                    </a:cxn>
                    <a:cxn ang="0">
                      <a:pos x="3" y="2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5" y="13"/>
                    </a:cxn>
                    <a:cxn ang="0">
                      <a:pos x="8" y="14"/>
                    </a:cxn>
                    <a:cxn ang="0">
                      <a:pos x="10" y="13"/>
                    </a:cxn>
                    <a:cxn ang="0">
                      <a:pos x="12" y="12"/>
                    </a:cxn>
                    <a:cxn ang="0">
                      <a:pos x="15" y="7"/>
                    </a:cxn>
                  </a:cxnLst>
                  <a:rect l="0" t="0" r="r" b="b"/>
                  <a:pathLst>
                    <a:path w="15" h="14">
                      <a:moveTo>
                        <a:pt x="15" y="7"/>
                      </a:moveTo>
                      <a:lnTo>
                        <a:pt x="12" y="2"/>
                      </a:lnTo>
                      <a:lnTo>
                        <a:pt x="10" y="1"/>
                      </a:lnTo>
                      <a:lnTo>
                        <a:pt x="8" y="0"/>
                      </a:lnTo>
                      <a:lnTo>
                        <a:pt x="5" y="1"/>
                      </a:lnTo>
                      <a:lnTo>
                        <a:pt x="3" y="2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5" y="13"/>
                      </a:lnTo>
                      <a:lnTo>
                        <a:pt x="8" y="14"/>
                      </a:lnTo>
                      <a:lnTo>
                        <a:pt x="10" y="13"/>
                      </a:lnTo>
                      <a:lnTo>
                        <a:pt x="12" y="12"/>
                      </a:lnTo>
                      <a:lnTo>
                        <a:pt x="15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66" name="Freeform 166"/>
                <p:cNvSpPr>
                  <a:spLocks/>
                </p:cNvSpPr>
                <p:nvPr/>
              </p:nvSpPr>
              <p:spPr bwMode="auto">
                <a:xfrm>
                  <a:off x="4281" y="2061"/>
                  <a:ext cx="15" cy="14"/>
                </a:xfrm>
                <a:custGeom>
                  <a:avLst/>
                  <a:gdLst/>
                  <a:ahLst/>
                  <a:cxnLst>
                    <a:cxn ang="0">
                      <a:pos x="15" y="7"/>
                    </a:cxn>
                    <a:cxn ang="0">
                      <a:pos x="13" y="3"/>
                    </a:cxn>
                    <a:cxn ang="0">
                      <a:pos x="11" y="1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3" y="3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5" y="14"/>
                    </a:cxn>
                    <a:cxn ang="0">
                      <a:pos x="7" y="14"/>
                    </a:cxn>
                    <a:cxn ang="0">
                      <a:pos x="11" y="14"/>
                    </a:cxn>
                    <a:cxn ang="0">
                      <a:pos x="13" y="12"/>
                    </a:cxn>
                    <a:cxn ang="0">
                      <a:pos x="15" y="7"/>
                    </a:cxn>
                  </a:cxnLst>
                  <a:rect l="0" t="0" r="r" b="b"/>
                  <a:pathLst>
                    <a:path w="15" h="14">
                      <a:moveTo>
                        <a:pt x="15" y="7"/>
                      </a:moveTo>
                      <a:lnTo>
                        <a:pt x="13" y="3"/>
                      </a:lnTo>
                      <a:lnTo>
                        <a:pt x="11" y="1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3" y="3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5" y="14"/>
                      </a:lnTo>
                      <a:lnTo>
                        <a:pt x="7" y="14"/>
                      </a:lnTo>
                      <a:lnTo>
                        <a:pt x="11" y="14"/>
                      </a:lnTo>
                      <a:lnTo>
                        <a:pt x="13" y="12"/>
                      </a:lnTo>
                      <a:lnTo>
                        <a:pt x="15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67" name="Freeform 167"/>
                <p:cNvSpPr>
                  <a:spLocks/>
                </p:cNvSpPr>
                <p:nvPr/>
              </p:nvSpPr>
              <p:spPr bwMode="auto">
                <a:xfrm>
                  <a:off x="4280" y="2090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4" y="7"/>
                    </a:cxn>
                    <a:cxn ang="0">
                      <a:pos x="13" y="2"/>
                    </a:cxn>
                    <a:cxn ang="0">
                      <a:pos x="11" y="0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2" y="11"/>
                    </a:cxn>
                    <a:cxn ang="0">
                      <a:pos x="5" y="13"/>
                    </a:cxn>
                    <a:cxn ang="0">
                      <a:pos x="7" y="14"/>
                    </a:cxn>
                    <a:cxn ang="0">
                      <a:pos x="11" y="13"/>
                    </a:cxn>
                    <a:cxn ang="0">
                      <a:pos x="13" y="11"/>
                    </a:cxn>
                    <a:cxn ang="0">
                      <a:pos x="14" y="7"/>
                    </a:cxn>
                  </a:cxnLst>
                  <a:rect l="0" t="0" r="r" b="b"/>
                  <a:pathLst>
                    <a:path w="14" h="14">
                      <a:moveTo>
                        <a:pt x="14" y="7"/>
                      </a:moveTo>
                      <a:lnTo>
                        <a:pt x="13" y="2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2" y="11"/>
                      </a:lnTo>
                      <a:lnTo>
                        <a:pt x="5" y="13"/>
                      </a:lnTo>
                      <a:lnTo>
                        <a:pt x="7" y="14"/>
                      </a:lnTo>
                      <a:lnTo>
                        <a:pt x="11" y="13"/>
                      </a:lnTo>
                      <a:lnTo>
                        <a:pt x="13" y="11"/>
                      </a:lnTo>
                      <a:lnTo>
                        <a:pt x="1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68" name="Freeform 168"/>
                <p:cNvSpPr>
                  <a:spLocks/>
                </p:cNvSpPr>
                <p:nvPr/>
              </p:nvSpPr>
              <p:spPr bwMode="auto">
                <a:xfrm>
                  <a:off x="4278" y="2118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9" y="0"/>
                    </a:cxn>
                    <a:cxn ang="0">
                      <a:pos x="7" y="0"/>
                    </a:cxn>
                    <a:cxn ang="0">
                      <a:pos x="4" y="0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4" y="13"/>
                    </a:cxn>
                    <a:cxn ang="0">
                      <a:pos x="7" y="14"/>
                    </a:cxn>
                    <a:cxn ang="0">
                      <a:pos x="9" y="13"/>
                    </a:cxn>
                    <a:cxn ang="0">
                      <a:pos x="12" y="12"/>
                    </a:cxn>
                    <a:cxn ang="0">
                      <a:pos x="14" y="7"/>
                    </a:cxn>
                  </a:cxnLst>
                  <a:rect l="0" t="0" r="r" b="b"/>
                  <a:pathLst>
                    <a:path w="14" h="14">
                      <a:moveTo>
                        <a:pt x="14" y="7"/>
                      </a:moveTo>
                      <a:lnTo>
                        <a:pt x="12" y="2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4" y="13"/>
                      </a:lnTo>
                      <a:lnTo>
                        <a:pt x="7" y="14"/>
                      </a:lnTo>
                      <a:lnTo>
                        <a:pt x="9" y="13"/>
                      </a:lnTo>
                      <a:lnTo>
                        <a:pt x="12" y="12"/>
                      </a:lnTo>
                      <a:lnTo>
                        <a:pt x="1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69" name="Freeform 169"/>
                <p:cNvSpPr>
                  <a:spLocks/>
                </p:cNvSpPr>
                <p:nvPr/>
              </p:nvSpPr>
              <p:spPr bwMode="auto">
                <a:xfrm>
                  <a:off x="4273" y="2145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4" y="7"/>
                    </a:cxn>
                    <a:cxn ang="0">
                      <a:pos x="12" y="3"/>
                    </a:cxn>
                    <a:cxn ang="0">
                      <a:pos x="9" y="1"/>
                    </a:cxn>
                    <a:cxn ang="0">
                      <a:pos x="7" y="0"/>
                    </a:cxn>
                    <a:cxn ang="0">
                      <a:pos x="4" y="1"/>
                    </a:cxn>
                    <a:cxn ang="0">
                      <a:pos x="1" y="3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1" y="13"/>
                    </a:cxn>
                    <a:cxn ang="0">
                      <a:pos x="4" y="14"/>
                    </a:cxn>
                    <a:cxn ang="0">
                      <a:pos x="7" y="14"/>
                    </a:cxn>
                    <a:cxn ang="0">
                      <a:pos x="9" y="14"/>
                    </a:cxn>
                    <a:cxn ang="0">
                      <a:pos x="12" y="13"/>
                    </a:cxn>
                    <a:cxn ang="0">
                      <a:pos x="14" y="7"/>
                    </a:cxn>
                  </a:cxnLst>
                  <a:rect l="0" t="0" r="r" b="b"/>
                  <a:pathLst>
                    <a:path w="14" h="14">
                      <a:moveTo>
                        <a:pt x="14" y="7"/>
                      </a:moveTo>
                      <a:lnTo>
                        <a:pt x="12" y="3"/>
                      </a:lnTo>
                      <a:lnTo>
                        <a:pt x="9" y="1"/>
                      </a:lnTo>
                      <a:lnTo>
                        <a:pt x="7" y="0"/>
                      </a:lnTo>
                      <a:lnTo>
                        <a:pt x="4" y="1"/>
                      </a:lnTo>
                      <a:lnTo>
                        <a:pt x="1" y="3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1" y="13"/>
                      </a:lnTo>
                      <a:lnTo>
                        <a:pt x="4" y="14"/>
                      </a:lnTo>
                      <a:lnTo>
                        <a:pt x="7" y="14"/>
                      </a:lnTo>
                      <a:lnTo>
                        <a:pt x="9" y="14"/>
                      </a:lnTo>
                      <a:lnTo>
                        <a:pt x="12" y="13"/>
                      </a:lnTo>
                      <a:lnTo>
                        <a:pt x="1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70" name="Freeform 170"/>
                <p:cNvSpPr>
                  <a:spLocks/>
                </p:cNvSpPr>
                <p:nvPr/>
              </p:nvSpPr>
              <p:spPr bwMode="auto">
                <a:xfrm>
                  <a:off x="4265" y="2173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9" y="1"/>
                    </a:cxn>
                    <a:cxn ang="0">
                      <a:pos x="7" y="0"/>
                    </a:cxn>
                    <a:cxn ang="0">
                      <a:pos x="4" y="1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2" y="13"/>
                    </a:cxn>
                    <a:cxn ang="0">
                      <a:pos x="4" y="14"/>
                    </a:cxn>
                    <a:cxn ang="0">
                      <a:pos x="7" y="14"/>
                    </a:cxn>
                    <a:cxn ang="0">
                      <a:pos x="9" y="14"/>
                    </a:cxn>
                    <a:cxn ang="0">
                      <a:pos x="12" y="13"/>
                    </a:cxn>
                    <a:cxn ang="0">
                      <a:pos x="14" y="7"/>
                    </a:cxn>
                  </a:cxnLst>
                  <a:rect l="0" t="0" r="r" b="b"/>
                  <a:pathLst>
                    <a:path w="14" h="14">
                      <a:moveTo>
                        <a:pt x="14" y="7"/>
                      </a:moveTo>
                      <a:lnTo>
                        <a:pt x="12" y="2"/>
                      </a:lnTo>
                      <a:lnTo>
                        <a:pt x="9" y="1"/>
                      </a:lnTo>
                      <a:lnTo>
                        <a:pt x="7" y="0"/>
                      </a:lnTo>
                      <a:lnTo>
                        <a:pt x="4" y="1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2" y="13"/>
                      </a:lnTo>
                      <a:lnTo>
                        <a:pt x="4" y="14"/>
                      </a:lnTo>
                      <a:lnTo>
                        <a:pt x="7" y="14"/>
                      </a:lnTo>
                      <a:lnTo>
                        <a:pt x="9" y="14"/>
                      </a:lnTo>
                      <a:lnTo>
                        <a:pt x="12" y="13"/>
                      </a:lnTo>
                      <a:lnTo>
                        <a:pt x="1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71" name="Freeform 171"/>
                <p:cNvSpPr>
                  <a:spLocks/>
                </p:cNvSpPr>
                <p:nvPr/>
              </p:nvSpPr>
              <p:spPr bwMode="auto">
                <a:xfrm>
                  <a:off x="4253" y="2199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3" y="13"/>
                    </a:cxn>
                    <a:cxn ang="0">
                      <a:pos x="14" y="7"/>
                    </a:cxn>
                    <a:cxn ang="0">
                      <a:pos x="13" y="2"/>
                    </a:cxn>
                    <a:cxn ang="0">
                      <a:pos x="11" y="1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2" y="2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2" y="13"/>
                    </a:cxn>
                    <a:cxn ang="0">
                      <a:pos x="5" y="14"/>
                    </a:cxn>
                    <a:cxn ang="0">
                      <a:pos x="7" y="14"/>
                    </a:cxn>
                    <a:cxn ang="0">
                      <a:pos x="11" y="14"/>
                    </a:cxn>
                    <a:cxn ang="0">
                      <a:pos x="13" y="13"/>
                    </a:cxn>
                  </a:cxnLst>
                  <a:rect l="0" t="0" r="r" b="b"/>
                  <a:pathLst>
                    <a:path w="14" h="14">
                      <a:moveTo>
                        <a:pt x="13" y="13"/>
                      </a:moveTo>
                      <a:lnTo>
                        <a:pt x="14" y="7"/>
                      </a:lnTo>
                      <a:lnTo>
                        <a:pt x="13" y="2"/>
                      </a:lnTo>
                      <a:lnTo>
                        <a:pt x="11" y="1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2" y="13"/>
                      </a:lnTo>
                      <a:lnTo>
                        <a:pt x="5" y="14"/>
                      </a:lnTo>
                      <a:lnTo>
                        <a:pt x="7" y="14"/>
                      </a:lnTo>
                      <a:lnTo>
                        <a:pt x="11" y="14"/>
                      </a:lnTo>
                      <a:lnTo>
                        <a:pt x="13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72" name="Freeform 172"/>
                <p:cNvSpPr>
                  <a:spLocks/>
                </p:cNvSpPr>
                <p:nvPr/>
              </p:nvSpPr>
              <p:spPr bwMode="auto">
                <a:xfrm>
                  <a:off x="4236" y="2222"/>
                  <a:ext cx="14" cy="15"/>
                </a:xfrm>
                <a:custGeom>
                  <a:avLst/>
                  <a:gdLst/>
                  <a:ahLst/>
                  <a:cxnLst>
                    <a:cxn ang="0">
                      <a:pos x="13" y="12"/>
                    </a:cxn>
                    <a:cxn ang="0">
                      <a:pos x="14" y="7"/>
                    </a:cxn>
                    <a:cxn ang="0">
                      <a:pos x="13" y="3"/>
                    </a:cxn>
                    <a:cxn ang="0">
                      <a:pos x="11" y="0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3" y="1"/>
                    </a:cxn>
                    <a:cxn ang="0">
                      <a:pos x="3" y="1"/>
                    </a:cxn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5" y="13"/>
                    </a:cxn>
                    <a:cxn ang="0">
                      <a:pos x="7" y="15"/>
                    </a:cxn>
                    <a:cxn ang="0">
                      <a:pos x="11" y="13"/>
                    </a:cxn>
                    <a:cxn ang="0">
                      <a:pos x="13" y="12"/>
                    </a:cxn>
                  </a:cxnLst>
                  <a:rect l="0" t="0" r="r" b="b"/>
                  <a:pathLst>
                    <a:path w="14" h="15">
                      <a:moveTo>
                        <a:pt x="13" y="12"/>
                      </a:moveTo>
                      <a:lnTo>
                        <a:pt x="14" y="7"/>
                      </a:lnTo>
                      <a:lnTo>
                        <a:pt x="13" y="3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5" y="13"/>
                      </a:lnTo>
                      <a:lnTo>
                        <a:pt x="7" y="15"/>
                      </a:lnTo>
                      <a:lnTo>
                        <a:pt x="11" y="13"/>
                      </a:lnTo>
                      <a:lnTo>
                        <a:pt x="13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73" name="Freeform 173"/>
                <p:cNvSpPr>
                  <a:spLocks/>
                </p:cNvSpPr>
                <p:nvPr/>
              </p:nvSpPr>
              <p:spPr bwMode="auto">
                <a:xfrm>
                  <a:off x="4215" y="2240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1" y="14"/>
                    </a:cxn>
                    <a:cxn ang="0">
                      <a:pos x="12" y="13"/>
                    </a:cxn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11" y="1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5" y="1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2" y="13"/>
                    </a:cxn>
                    <a:cxn ang="0">
                      <a:pos x="5" y="14"/>
                    </a:cxn>
                    <a:cxn ang="0">
                      <a:pos x="7" y="14"/>
                    </a:cxn>
                    <a:cxn ang="0">
                      <a:pos x="11" y="14"/>
                    </a:cxn>
                  </a:cxnLst>
                  <a:rect l="0" t="0" r="r" b="b"/>
                  <a:pathLst>
                    <a:path w="14" h="14">
                      <a:moveTo>
                        <a:pt x="11" y="14"/>
                      </a:moveTo>
                      <a:lnTo>
                        <a:pt x="12" y="13"/>
                      </a:lnTo>
                      <a:lnTo>
                        <a:pt x="14" y="7"/>
                      </a:lnTo>
                      <a:lnTo>
                        <a:pt x="12" y="2"/>
                      </a:lnTo>
                      <a:lnTo>
                        <a:pt x="11" y="1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5" y="1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2" y="13"/>
                      </a:lnTo>
                      <a:lnTo>
                        <a:pt x="5" y="14"/>
                      </a:lnTo>
                      <a:lnTo>
                        <a:pt x="7" y="14"/>
                      </a:lnTo>
                      <a:lnTo>
                        <a:pt x="11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74" name="Freeform 174"/>
                <p:cNvSpPr>
                  <a:spLocks/>
                </p:cNvSpPr>
                <p:nvPr/>
              </p:nvSpPr>
              <p:spPr bwMode="auto">
                <a:xfrm>
                  <a:off x="4190" y="2254"/>
                  <a:ext cx="14" cy="15"/>
                </a:xfrm>
                <a:custGeom>
                  <a:avLst/>
                  <a:gdLst/>
                  <a:ahLst/>
                  <a:cxnLst>
                    <a:cxn ang="0">
                      <a:pos x="11" y="15"/>
                    </a:cxn>
                    <a:cxn ang="0">
                      <a:pos x="12" y="12"/>
                    </a:cxn>
                    <a:cxn ang="0">
                      <a:pos x="14" y="7"/>
                    </a:cxn>
                    <a:cxn ang="0">
                      <a:pos x="12" y="3"/>
                    </a:cxn>
                    <a:cxn ang="0">
                      <a:pos x="11" y="1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5" y="1"/>
                    </a:cxn>
                    <a:cxn ang="0">
                      <a:pos x="2" y="3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5" y="15"/>
                    </a:cxn>
                    <a:cxn ang="0">
                      <a:pos x="7" y="15"/>
                    </a:cxn>
                    <a:cxn ang="0">
                      <a:pos x="11" y="15"/>
                    </a:cxn>
                  </a:cxnLst>
                  <a:rect l="0" t="0" r="r" b="b"/>
                  <a:pathLst>
                    <a:path w="14" h="15">
                      <a:moveTo>
                        <a:pt x="11" y="15"/>
                      </a:moveTo>
                      <a:lnTo>
                        <a:pt x="12" y="12"/>
                      </a:lnTo>
                      <a:lnTo>
                        <a:pt x="14" y="7"/>
                      </a:lnTo>
                      <a:lnTo>
                        <a:pt x="12" y="3"/>
                      </a:lnTo>
                      <a:lnTo>
                        <a:pt x="11" y="1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5" y="1"/>
                      </a:lnTo>
                      <a:lnTo>
                        <a:pt x="2" y="3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5" y="15"/>
                      </a:lnTo>
                      <a:lnTo>
                        <a:pt x="7" y="15"/>
                      </a:lnTo>
                      <a:lnTo>
                        <a:pt x="11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75" name="Freeform 175"/>
                <p:cNvSpPr>
                  <a:spLocks/>
                </p:cNvSpPr>
                <p:nvPr/>
              </p:nvSpPr>
              <p:spPr bwMode="auto">
                <a:xfrm>
                  <a:off x="4164" y="2265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9" y="13"/>
                    </a:cxn>
                    <a:cxn ang="0">
                      <a:pos x="12" y="12"/>
                    </a:cxn>
                    <a:cxn ang="0">
                      <a:pos x="14" y="7"/>
                    </a:cxn>
                    <a:cxn ang="0">
                      <a:pos x="12" y="1"/>
                    </a:cxn>
                    <a:cxn ang="0">
                      <a:pos x="9" y="0"/>
                    </a:cxn>
                    <a:cxn ang="0">
                      <a:pos x="7" y="0"/>
                    </a:cxn>
                    <a:cxn ang="0">
                      <a:pos x="4" y="0"/>
                    </a:cxn>
                    <a:cxn ang="0">
                      <a:pos x="4" y="0"/>
                    </a:cxn>
                    <a:cxn ang="0">
                      <a:pos x="2" y="1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4" y="13"/>
                    </a:cxn>
                    <a:cxn ang="0">
                      <a:pos x="7" y="14"/>
                    </a:cxn>
                    <a:cxn ang="0">
                      <a:pos x="9" y="13"/>
                    </a:cxn>
                  </a:cxnLst>
                  <a:rect l="0" t="0" r="r" b="b"/>
                  <a:pathLst>
                    <a:path w="14" h="14">
                      <a:moveTo>
                        <a:pt x="9" y="13"/>
                      </a:moveTo>
                      <a:lnTo>
                        <a:pt x="12" y="12"/>
                      </a:lnTo>
                      <a:lnTo>
                        <a:pt x="14" y="7"/>
                      </a:lnTo>
                      <a:lnTo>
                        <a:pt x="12" y="1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4" y="13"/>
                      </a:lnTo>
                      <a:lnTo>
                        <a:pt x="7" y="14"/>
                      </a:lnTo>
                      <a:lnTo>
                        <a:pt x="9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76" name="Freeform 176"/>
                <p:cNvSpPr>
                  <a:spLocks/>
                </p:cNvSpPr>
                <p:nvPr/>
              </p:nvSpPr>
              <p:spPr bwMode="auto">
                <a:xfrm>
                  <a:off x="4136" y="2271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14"/>
                    </a:cxn>
                    <a:cxn ang="0">
                      <a:pos x="10" y="13"/>
                    </a:cxn>
                    <a:cxn ang="0">
                      <a:pos x="13" y="12"/>
                    </a:cxn>
                    <a:cxn ang="0">
                      <a:pos x="14" y="7"/>
                    </a:cxn>
                    <a:cxn ang="0">
                      <a:pos x="13" y="1"/>
                    </a:cxn>
                    <a:cxn ang="0">
                      <a:pos x="10" y="0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4" y="0"/>
                    </a:cxn>
                    <a:cxn ang="0">
                      <a:pos x="2" y="1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4" y="13"/>
                    </a:cxn>
                    <a:cxn ang="0">
                      <a:pos x="7" y="14"/>
                    </a:cxn>
                  </a:cxnLst>
                  <a:rect l="0" t="0" r="r" b="b"/>
                  <a:pathLst>
                    <a:path w="14" h="14">
                      <a:moveTo>
                        <a:pt x="7" y="14"/>
                      </a:moveTo>
                      <a:lnTo>
                        <a:pt x="10" y="13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1"/>
                      </a:ln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4" y="0"/>
                      </a:ln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4" y="13"/>
                      </a:lnTo>
                      <a:lnTo>
                        <a:pt x="7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77" name="Freeform 177"/>
                <p:cNvSpPr>
                  <a:spLocks/>
                </p:cNvSpPr>
                <p:nvPr/>
              </p:nvSpPr>
              <p:spPr bwMode="auto">
                <a:xfrm>
                  <a:off x="4108" y="2274"/>
                  <a:ext cx="15" cy="15"/>
                </a:xfrm>
                <a:custGeom>
                  <a:avLst/>
                  <a:gdLst/>
                  <a:ahLst/>
                  <a:cxnLst>
                    <a:cxn ang="0">
                      <a:pos x="7" y="15"/>
                    </a:cxn>
                    <a:cxn ang="0">
                      <a:pos x="10" y="13"/>
                    </a:cxn>
                    <a:cxn ang="0">
                      <a:pos x="12" y="12"/>
                    </a:cxn>
                    <a:cxn ang="0">
                      <a:pos x="15" y="8"/>
                    </a:cxn>
                    <a:cxn ang="0">
                      <a:pos x="12" y="3"/>
                    </a:cxn>
                    <a:cxn ang="0">
                      <a:pos x="10" y="0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4" y="0"/>
                    </a:cxn>
                    <a:cxn ang="0">
                      <a:pos x="1" y="3"/>
                    </a:cxn>
                    <a:cxn ang="0">
                      <a:pos x="0" y="8"/>
                    </a:cxn>
                    <a:cxn ang="0">
                      <a:pos x="1" y="12"/>
                    </a:cxn>
                    <a:cxn ang="0">
                      <a:pos x="4" y="13"/>
                    </a:cxn>
                    <a:cxn ang="0">
                      <a:pos x="7" y="15"/>
                    </a:cxn>
                  </a:cxnLst>
                  <a:rect l="0" t="0" r="r" b="b"/>
                  <a:pathLst>
                    <a:path w="15" h="15">
                      <a:moveTo>
                        <a:pt x="7" y="15"/>
                      </a:moveTo>
                      <a:lnTo>
                        <a:pt x="10" y="13"/>
                      </a:lnTo>
                      <a:lnTo>
                        <a:pt x="12" y="12"/>
                      </a:lnTo>
                      <a:lnTo>
                        <a:pt x="15" y="8"/>
                      </a:lnTo>
                      <a:lnTo>
                        <a:pt x="12" y="3"/>
                      </a:ln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4" y="0"/>
                      </a:lnTo>
                      <a:lnTo>
                        <a:pt x="1" y="3"/>
                      </a:lnTo>
                      <a:lnTo>
                        <a:pt x="0" y="8"/>
                      </a:lnTo>
                      <a:lnTo>
                        <a:pt x="1" y="12"/>
                      </a:lnTo>
                      <a:lnTo>
                        <a:pt x="4" y="13"/>
                      </a:lnTo>
                      <a:lnTo>
                        <a:pt x="7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78" name="Freeform 178"/>
                <p:cNvSpPr>
                  <a:spLocks/>
                </p:cNvSpPr>
                <p:nvPr/>
              </p:nvSpPr>
              <p:spPr bwMode="auto">
                <a:xfrm>
                  <a:off x="4080" y="2277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14"/>
                    </a:cxn>
                    <a:cxn ang="0">
                      <a:pos x="9" y="14"/>
                    </a:cxn>
                    <a:cxn ang="0">
                      <a:pos x="12" y="13"/>
                    </a:cxn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9" y="1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3" y="1"/>
                    </a:cxn>
                    <a:cxn ang="0">
                      <a:pos x="1" y="2"/>
                    </a:cxn>
                    <a:cxn ang="0">
                      <a:pos x="0" y="7"/>
                    </a:cxn>
                    <a:cxn ang="0">
                      <a:pos x="1" y="13"/>
                    </a:cxn>
                    <a:cxn ang="0">
                      <a:pos x="3" y="14"/>
                    </a:cxn>
                    <a:cxn ang="0">
                      <a:pos x="7" y="14"/>
                    </a:cxn>
                  </a:cxnLst>
                  <a:rect l="0" t="0" r="r" b="b"/>
                  <a:pathLst>
                    <a:path w="14" h="14">
                      <a:moveTo>
                        <a:pt x="7" y="14"/>
                      </a:moveTo>
                      <a:lnTo>
                        <a:pt x="9" y="14"/>
                      </a:lnTo>
                      <a:lnTo>
                        <a:pt x="12" y="13"/>
                      </a:lnTo>
                      <a:lnTo>
                        <a:pt x="14" y="7"/>
                      </a:lnTo>
                      <a:lnTo>
                        <a:pt x="12" y="2"/>
                      </a:lnTo>
                      <a:lnTo>
                        <a:pt x="9" y="1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3" y="1"/>
                      </a:lnTo>
                      <a:lnTo>
                        <a:pt x="1" y="2"/>
                      </a:lnTo>
                      <a:lnTo>
                        <a:pt x="0" y="7"/>
                      </a:lnTo>
                      <a:lnTo>
                        <a:pt x="1" y="13"/>
                      </a:lnTo>
                      <a:lnTo>
                        <a:pt x="3" y="14"/>
                      </a:lnTo>
                      <a:lnTo>
                        <a:pt x="7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79" name="Freeform 179"/>
                <p:cNvSpPr>
                  <a:spLocks/>
                </p:cNvSpPr>
                <p:nvPr/>
              </p:nvSpPr>
              <p:spPr bwMode="auto">
                <a:xfrm>
                  <a:off x="4051" y="2279"/>
                  <a:ext cx="15" cy="14"/>
                </a:xfrm>
                <a:custGeom>
                  <a:avLst/>
                  <a:gdLst/>
                  <a:ahLst/>
                  <a:cxnLst>
                    <a:cxn ang="0">
                      <a:pos x="8" y="14"/>
                    </a:cxn>
                    <a:cxn ang="0">
                      <a:pos x="10" y="13"/>
                    </a:cxn>
                    <a:cxn ang="0">
                      <a:pos x="12" y="12"/>
                    </a:cxn>
                    <a:cxn ang="0">
                      <a:pos x="15" y="7"/>
                    </a:cxn>
                    <a:cxn ang="0">
                      <a:pos x="12" y="3"/>
                    </a:cxn>
                    <a:cxn ang="0">
                      <a:pos x="10" y="0"/>
                    </a:cxn>
                    <a:cxn ang="0">
                      <a:pos x="8" y="0"/>
                    </a:cxn>
                    <a:cxn ang="0">
                      <a:pos x="8" y="0"/>
                    </a:cxn>
                    <a:cxn ang="0">
                      <a:pos x="4" y="0"/>
                    </a:cxn>
                    <a:cxn ang="0">
                      <a:pos x="3" y="3"/>
                    </a:cxn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4" y="13"/>
                    </a:cxn>
                    <a:cxn ang="0">
                      <a:pos x="8" y="14"/>
                    </a:cxn>
                  </a:cxnLst>
                  <a:rect l="0" t="0" r="r" b="b"/>
                  <a:pathLst>
                    <a:path w="15" h="14">
                      <a:moveTo>
                        <a:pt x="8" y="14"/>
                      </a:moveTo>
                      <a:lnTo>
                        <a:pt x="10" y="13"/>
                      </a:lnTo>
                      <a:lnTo>
                        <a:pt x="12" y="12"/>
                      </a:lnTo>
                      <a:lnTo>
                        <a:pt x="15" y="7"/>
                      </a:lnTo>
                      <a:lnTo>
                        <a:pt x="12" y="3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3" y="3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4" y="13"/>
                      </a:lnTo>
                      <a:lnTo>
                        <a:pt x="8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80" name="Freeform 180"/>
                <p:cNvSpPr>
                  <a:spLocks/>
                </p:cNvSpPr>
                <p:nvPr/>
              </p:nvSpPr>
              <p:spPr bwMode="auto">
                <a:xfrm>
                  <a:off x="3961" y="2239"/>
                  <a:ext cx="98" cy="96"/>
                </a:xfrm>
                <a:custGeom>
                  <a:avLst/>
                  <a:gdLst/>
                  <a:ahLst/>
                  <a:cxnLst>
                    <a:cxn ang="0">
                      <a:pos x="94" y="0"/>
                    </a:cxn>
                    <a:cxn ang="0">
                      <a:pos x="0" y="52"/>
                    </a:cxn>
                    <a:cxn ang="0">
                      <a:pos x="98" y="96"/>
                    </a:cxn>
                    <a:cxn ang="0">
                      <a:pos x="94" y="0"/>
                    </a:cxn>
                  </a:cxnLst>
                  <a:rect l="0" t="0" r="r" b="b"/>
                  <a:pathLst>
                    <a:path w="98" h="96">
                      <a:moveTo>
                        <a:pt x="94" y="0"/>
                      </a:moveTo>
                      <a:lnTo>
                        <a:pt x="0" y="52"/>
                      </a:lnTo>
                      <a:lnTo>
                        <a:pt x="98" y="96"/>
                      </a:lnTo>
                      <a:lnTo>
                        <a:pt x="9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181"/>
              <p:cNvGrpSpPr>
                <a:grpSpLocks/>
              </p:cNvGrpSpPr>
              <p:nvPr/>
            </p:nvGrpSpPr>
            <p:grpSpPr bwMode="auto">
              <a:xfrm>
                <a:off x="2025" y="804"/>
                <a:ext cx="3369" cy="1716"/>
                <a:chOff x="1662" y="1042"/>
                <a:chExt cx="3369" cy="1716"/>
              </a:xfrm>
            </p:grpSpPr>
            <p:grpSp>
              <p:nvGrpSpPr>
                <p:cNvPr id="7" name="Group 182"/>
                <p:cNvGrpSpPr>
                  <a:grpSpLocks/>
                </p:cNvGrpSpPr>
                <p:nvPr/>
              </p:nvGrpSpPr>
              <p:grpSpPr bwMode="auto">
                <a:xfrm>
                  <a:off x="1662" y="1042"/>
                  <a:ext cx="3366" cy="1620"/>
                  <a:chOff x="1662" y="1042"/>
                  <a:chExt cx="3366" cy="1620"/>
                </a:xfrm>
              </p:grpSpPr>
              <p:sp>
                <p:nvSpPr>
                  <p:cNvPr id="179383" name="Freeform 183"/>
                  <p:cNvSpPr>
                    <a:spLocks/>
                  </p:cNvSpPr>
                  <p:nvPr/>
                </p:nvSpPr>
                <p:spPr bwMode="auto">
                  <a:xfrm>
                    <a:off x="2471" y="2648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14"/>
                      </a:cxn>
                      <a:cxn ang="0">
                        <a:pos x="9" y="13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2" y="2"/>
                      </a:cxn>
                      <a:cxn ang="0">
                        <a:pos x="9" y="1"/>
                      </a:cxn>
                      <a:cxn ang="0">
                        <a:pos x="7" y="0"/>
                      </a:cxn>
                      <a:cxn ang="0">
                        <a:pos x="7" y="0"/>
                      </a:cxn>
                      <a:cxn ang="0">
                        <a:pos x="5" y="0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5" y="13"/>
                      </a:cxn>
                      <a:cxn ang="0">
                        <a:pos x="7" y="14"/>
                      </a:cxn>
                    </a:cxnLst>
                    <a:rect l="0" t="0" r="r" b="b"/>
                    <a:pathLst>
                      <a:path w="14" h="14">
                        <a:moveTo>
                          <a:pt x="7" y="14"/>
                        </a:moveTo>
                        <a:lnTo>
                          <a:pt x="9" y="13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2" y="2"/>
                        </a:lnTo>
                        <a:lnTo>
                          <a:pt x="9" y="1"/>
                        </a:lnTo>
                        <a:lnTo>
                          <a:pt x="7" y="0"/>
                        </a:lnTo>
                        <a:lnTo>
                          <a:pt x="7" y="0"/>
                        </a:lnTo>
                        <a:lnTo>
                          <a:pt x="5" y="0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5" y="13"/>
                        </a:lnTo>
                        <a:lnTo>
                          <a:pt x="7" y="1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384" name="Freeform 184"/>
                  <p:cNvSpPr>
                    <a:spLocks/>
                  </p:cNvSpPr>
                  <p:nvPr/>
                </p:nvSpPr>
                <p:spPr bwMode="auto">
                  <a:xfrm>
                    <a:off x="2442" y="2648"/>
                    <a:ext cx="15" cy="14"/>
                  </a:xfrm>
                  <a:custGeom>
                    <a:avLst/>
                    <a:gdLst/>
                    <a:ahLst/>
                    <a:cxnLst>
                      <a:cxn ang="0">
                        <a:pos x="8" y="14"/>
                      </a:cxn>
                      <a:cxn ang="0">
                        <a:pos x="10" y="13"/>
                      </a:cxn>
                      <a:cxn ang="0">
                        <a:pos x="12" y="12"/>
                      </a:cxn>
                      <a:cxn ang="0">
                        <a:pos x="15" y="7"/>
                      </a:cxn>
                      <a:cxn ang="0">
                        <a:pos x="12" y="2"/>
                      </a:cxn>
                      <a:cxn ang="0">
                        <a:pos x="10" y="0"/>
                      </a:cxn>
                      <a:cxn ang="0">
                        <a:pos x="8" y="0"/>
                      </a:cxn>
                      <a:cxn ang="0">
                        <a:pos x="8" y="0"/>
                      </a:cxn>
                      <a:cxn ang="0">
                        <a:pos x="5" y="0"/>
                      </a:cxn>
                      <a:cxn ang="0">
                        <a:pos x="3" y="2"/>
                      </a:cxn>
                      <a:cxn ang="0">
                        <a:pos x="0" y="7"/>
                      </a:cxn>
                      <a:cxn ang="0">
                        <a:pos x="3" y="12"/>
                      </a:cxn>
                      <a:cxn ang="0">
                        <a:pos x="5" y="13"/>
                      </a:cxn>
                      <a:cxn ang="0">
                        <a:pos x="8" y="14"/>
                      </a:cxn>
                    </a:cxnLst>
                    <a:rect l="0" t="0" r="r" b="b"/>
                    <a:pathLst>
                      <a:path w="15" h="14">
                        <a:moveTo>
                          <a:pt x="8" y="14"/>
                        </a:moveTo>
                        <a:lnTo>
                          <a:pt x="10" y="13"/>
                        </a:lnTo>
                        <a:lnTo>
                          <a:pt x="12" y="12"/>
                        </a:lnTo>
                        <a:lnTo>
                          <a:pt x="15" y="7"/>
                        </a:lnTo>
                        <a:lnTo>
                          <a:pt x="12" y="2"/>
                        </a:lnTo>
                        <a:lnTo>
                          <a:pt x="10" y="0"/>
                        </a:lnTo>
                        <a:lnTo>
                          <a:pt x="8" y="0"/>
                        </a:lnTo>
                        <a:lnTo>
                          <a:pt x="8" y="0"/>
                        </a:lnTo>
                        <a:lnTo>
                          <a:pt x="5" y="0"/>
                        </a:lnTo>
                        <a:lnTo>
                          <a:pt x="3" y="2"/>
                        </a:lnTo>
                        <a:lnTo>
                          <a:pt x="0" y="7"/>
                        </a:lnTo>
                        <a:lnTo>
                          <a:pt x="3" y="12"/>
                        </a:lnTo>
                        <a:lnTo>
                          <a:pt x="5" y="13"/>
                        </a:lnTo>
                        <a:lnTo>
                          <a:pt x="8" y="1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385" name="Freeform 185"/>
                  <p:cNvSpPr>
                    <a:spLocks/>
                  </p:cNvSpPr>
                  <p:nvPr/>
                </p:nvSpPr>
                <p:spPr bwMode="auto">
                  <a:xfrm>
                    <a:off x="2414" y="2648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14"/>
                      </a:cxn>
                      <a:cxn ang="0">
                        <a:pos x="9" y="13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2" y="1"/>
                      </a:cxn>
                      <a:cxn ang="0">
                        <a:pos x="9" y="0"/>
                      </a:cxn>
                      <a:cxn ang="0">
                        <a:pos x="7" y="0"/>
                      </a:cxn>
                      <a:cxn ang="0">
                        <a:pos x="7" y="0"/>
                      </a:cxn>
                      <a:cxn ang="0">
                        <a:pos x="5" y="0"/>
                      </a:cxn>
                      <a:cxn ang="0">
                        <a:pos x="2" y="1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5" y="13"/>
                      </a:cxn>
                      <a:cxn ang="0">
                        <a:pos x="7" y="14"/>
                      </a:cxn>
                    </a:cxnLst>
                    <a:rect l="0" t="0" r="r" b="b"/>
                    <a:pathLst>
                      <a:path w="14" h="14">
                        <a:moveTo>
                          <a:pt x="7" y="14"/>
                        </a:moveTo>
                        <a:lnTo>
                          <a:pt x="9" y="13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2" y="1"/>
                        </a:lnTo>
                        <a:lnTo>
                          <a:pt x="9" y="0"/>
                        </a:lnTo>
                        <a:lnTo>
                          <a:pt x="7" y="0"/>
                        </a:lnTo>
                        <a:lnTo>
                          <a:pt x="7" y="0"/>
                        </a:lnTo>
                        <a:lnTo>
                          <a:pt x="5" y="0"/>
                        </a:lnTo>
                        <a:lnTo>
                          <a:pt x="2" y="1"/>
                        </a:ln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5" y="13"/>
                        </a:lnTo>
                        <a:lnTo>
                          <a:pt x="7" y="1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386" name="Freeform 186"/>
                  <p:cNvSpPr>
                    <a:spLocks/>
                  </p:cNvSpPr>
                  <p:nvPr/>
                </p:nvSpPr>
                <p:spPr bwMode="auto">
                  <a:xfrm>
                    <a:off x="2386" y="2647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14"/>
                      </a:cxn>
                      <a:cxn ang="0">
                        <a:pos x="9" y="14"/>
                      </a:cxn>
                      <a:cxn ang="0">
                        <a:pos x="11" y="13"/>
                      </a:cxn>
                      <a:cxn ang="0">
                        <a:pos x="14" y="7"/>
                      </a:cxn>
                      <a:cxn ang="0">
                        <a:pos x="11" y="2"/>
                      </a:cxn>
                      <a:cxn ang="0">
                        <a:pos x="9" y="1"/>
                      </a:cxn>
                      <a:cxn ang="0">
                        <a:pos x="7" y="0"/>
                      </a:cxn>
                      <a:cxn ang="0">
                        <a:pos x="7" y="0"/>
                      </a:cxn>
                      <a:cxn ang="0">
                        <a:pos x="4" y="1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2" y="13"/>
                      </a:cxn>
                      <a:cxn ang="0">
                        <a:pos x="4" y="14"/>
                      </a:cxn>
                      <a:cxn ang="0">
                        <a:pos x="7" y="14"/>
                      </a:cxn>
                    </a:cxnLst>
                    <a:rect l="0" t="0" r="r" b="b"/>
                    <a:pathLst>
                      <a:path w="14" h="14">
                        <a:moveTo>
                          <a:pt x="7" y="14"/>
                        </a:moveTo>
                        <a:lnTo>
                          <a:pt x="9" y="14"/>
                        </a:lnTo>
                        <a:lnTo>
                          <a:pt x="11" y="13"/>
                        </a:lnTo>
                        <a:lnTo>
                          <a:pt x="14" y="7"/>
                        </a:lnTo>
                        <a:lnTo>
                          <a:pt x="11" y="2"/>
                        </a:lnTo>
                        <a:lnTo>
                          <a:pt x="9" y="1"/>
                        </a:lnTo>
                        <a:lnTo>
                          <a:pt x="7" y="0"/>
                        </a:lnTo>
                        <a:lnTo>
                          <a:pt x="7" y="0"/>
                        </a:lnTo>
                        <a:lnTo>
                          <a:pt x="4" y="1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2" y="13"/>
                        </a:lnTo>
                        <a:lnTo>
                          <a:pt x="4" y="14"/>
                        </a:lnTo>
                        <a:lnTo>
                          <a:pt x="7" y="1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387" name="Freeform 187"/>
                  <p:cNvSpPr>
                    <a:spLocks/>
                  </p:cNvSpPr>
                  <p:nvPr/>
                </p:nvSpPr>
                <p:spPr bwMode="auto">
                  <a:xfrm>
                    <a:off x="2357" y="2647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14"/>
                      </a:cxn>
                      <a:cxn ang="0">
                        <a:pos x="10" y="14"/>
                      </a:cxn>
                      <a:cxn ang="0">
                        <a:pos x="12" y="11"/>
                      </a:cxn>
                      <a:cxn ang="0">
                        <a:pos x="14" y="7"/>
                      </a:cxn>
                      <a:cxn ang="0">
                        <a:pos x="12" y="2"/>
                      </a:cxn>
                      <a:cxn ang="0">
                        <a:pos x="10" y="1"/>
                      </a:cxn>
                      <a:cxn ang="0">
                        <a:pos x="7" y="0"/>
                      </a:cxn>
                      <a:cxn ang="0">
                        <a:pos x="7" y="0"/>
                      </a:cxn>
                      <a:cxn ang="0">
                        <a:pos x="5" y="1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2" y="11"/>
                      </a:cxn>
                      <a:cxn ang="0">
                        <a:pos x="5" y="14"/>
                      </a:cxn>
                      <a:cxn ang="0">
                        <a:pos x="7" y="14"/>
                      </a:cxn>
                    </a:cxnLst>
                    <a:rect l="0" t="0" r="r" b="b"/>
                    <a:pathLst>
                      <a:path w="14" h="14">
                        <a:moveTo>
                          <a:pt x="7" y="14"/>
                        </a:moveTo>
                        <a:lnTo>
                          <a:pt x="10" y="14"/>
                        </a:lnTo>
                        <a:lnTo>
                          <a:pt x="12" y="11"/>
                        </a:lnTo>
                        <a:lnTo>
                          <a:pt x="14" y="7"/>
                        </a:lnTo>
                        <a:lnTo>
                          <a:pt x="12" y="2"/>
                        </a:lnTo>
                        <a:lnTo>
                          <a:pt x="10" y="1"/>
                        </a:lnTo>
                        <a:lnTo>
                          <a:pt x="7" y="0"/>
                        </a:lnTo>
                        <a:lnTo>
                          <a:pt x="7" y="0"/>
                        </a:lnTo>
                        <a:lnTo>
                          <a:pt x="5" y="1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2" y="11"/>
                        </a:lnTo>
                        <a:lnTo>
                          <a:pt x="5" y="14"/>
                        </a:lnTo>
                        <a:lnTo>
                          <a:pt x="7" y="1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388" name="Freeform 188"/>
                  <p:cNvSpPr>
                    <a:spLocks/>
                  </p:cNvSpPr>
                  <p:nvPr/>
                </p:nvSpPr>
                <p:spPr bwMode="auto">
                  <a:xfrm>
                    <a:off x="2329" y="2647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14"/>
                      </a:cxn>
                      <a:cxn ang="0">
                        <a:pos x="9" y="13"/>
                      </a:cxn>
                      <a:cxn ang="0">
                        <a:pos x="12" y="11"/>
                      </a:cxn>
                      <a:cxn ang="0">
                        <a:pos x="14" y="7"/>
                      </a:cxn>
                      <a:cxn ang="0">
                        <a:pos x="12" y="1"/>
                      </a:cxn>
                      <a:cxn ang="0">
                        <a:pos x="9" y="0"/>
                      </a:cxn>
                      <a:cxn ang="0">
                        <a:pos x="7" y="0"/>
                      </a:cxn>
                      <a:cxn ang="0">
                        <a:pos x="7" y="0"/>
                      </a:cxn>
                      <a:cxn ang="0">
                        <a:pos x="4" y="0"/>
                      </a:cxn>
                      <a:cxn ang="0">
                        <a:pos x="2" y="1"/>
                      </a:cxn>
                      <a:cxn ang="0">
                        <a:pos x="0" y="7"/>
                      </a:cxn>
                      <a:cxn ang="0">
                        <a:pos x="2" y="11"/>
                      </a:cxn>
                      <a:cxn ang="0">
                        <a:pos x="4" y="13"/>
                      </a:cxn>
                      <a:cxn ang="0">
                        <a:pos x="7" y="14"/>
                      </a:cxn>
                    </a:cxnLst>
                    <a:rect l="0" t="0" r="r" b="b"/>
                    <a:pathLst>
                      <a:path w="14" h="14">
                        <a:moveTo>
                          <a:pt x="7" y="14"/>
                        </a:moveTo>
                        <a:lnTo>
                          <a:pt x="9" y="13"/>
                        </a:lnTo>
                        <a:lnTo>
                          <a:pt x="12" y="11"/>
                        </a:lnTo>
                        <a:lnTo>
                          <a:pt x="14" y="7"/>
                        </a:lnTo>
                        <a:lnTo>
                          <a:pt x="12" y="1"/>
                        </a:lnTo>
                        <a:lnTo>
                          <a:pt x="9" y="0"/>
                        </a:lnTo>
                        <a:lnTo>
                          <a:pt x="7" y="0"/>
                        </a:lnTo>
                        <a:lnTo>
                          <a:pt x="7" y="0"/>
                        </a:lnTo>
                        <a:lnTo>
                          <a:pt x="4" y="0"/>
                        </a:lnTo>
                        <a:lnTo>
                          <a:pt x="2" y="1"/>
                        </a:lnTo>
                        <a:lnTo>
                          <a:pt x="0" y="7"/>
                        </a:lnTo>
                        <a:lnTo>
                          <a:pt x="2" y="11"/>
                        </a:lnTo>
                        <a:lnTo>
                          <a:pt x="4" y="13"/>
                        </a:lnTo>
                        <a:lnTo>
                          <a:pt x="7" y="1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389" name="Freeform 189"/>
                  <p:cNvSpPr>
                    <a:spLocks/>
                  </p:cNvSpPr>
                  <p:nvPr/>
                </p:nvSpPr>
                <p:spPr bwMode="auto">
                  <a:xfrm>
                    <a:off x="2300" y="2645"/>
                    <a:ext cx="14" cy="15"/>
                  </a:xfrm>
                  <a:custGeom>
                    <a:avLst/>
                    <a:gdLst/>
                    <a:ahLst/>
                    <a:cxnLst>
                      <a:cxn ang="0">
                        <a:pos x="7" y="15"/>
                      </a:cxn>
                      <a:cxn ang="0">
                        <a:pos x="10" y="13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2" y="3"/>
                      </a:cxn>
                      <a:cxn ang="0">
                        <a:pos x="10" y="2"/>
                      </a:cxn>
                      <a:cxn ang="0">
                        <a:pos x="7" y="0"/>
                      </a:cxn>
                      <a:cxn ang="0">
                        <a:pos x="7" y="0"/>
                      </a:cxn>
                      <a:cxn ang="0">
                        <a:pos x="5" y="2"/>
                      </a:cxn>
                      <a:cxn ang="0">
                        <a:pos x="3" y="3"/>
                      </a:cxn>
                      <a:cxn ang="0">
                        <a:pos x="0" y="7"/>
                      </a:cxn>
                      <a:cxn ang="0">
                        <a:pos x="3" y="12"/>
                      </a:cxn>
                      <a:cxn ang="0">
                        <a:pos x="5" y="13"/>
                      </a:cxn>
                      <a:cxn ang="0">
                        <a:pos x="7" y="15"/>
                      </a:cxn>
                    </a:cxnLst>
                    <a:rect l="0" t="0" r="r" b="b"/>
                    <a:pathLst>
                      <a:path w="14" h="15">
                        <a:moveTo>
                          <a:pt x="7" y="15"/>
                        </a:moveTo>
                        <a:lnTo>
                          <a:pt x="10" y="13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2" y="3"/>
                        </a:lnTo>
                        <a:lnTo>
                          <a:pt x="10" y="2"/>
                        </a:lnTo>
                        <a:lnTo>
                          <a:pt x="7" y="0"/>
                        </a:lnTo>
                        <a:lnTo>
                          <a:pt x="7" y="0"/>
                        </a:lnTo>
                        <a:lnTo>
                          <a:pt x="5" y="2"/>
                        </a:lnTo>
                        <a:lnTo>
                          <a:pt x="3" y="3"/>
                        </a:lnTo>
                        <a:lnTo>
                          <a:pt x="0" y="7"/>
                        </a:lnTo>
                        <a:lnTo>
                          <a:pt x="3" y="12"/>
                        </a:lnTo>
                        <a:lnTo>
                          <a:pt x="5" y="13"/>
                        </a:lnTo>
                        <a:lnTo>
                          <a:pt x="7" y="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390" name="Freeform 190"/>
                  <p:cNvSpPr>
                    <a:spLocks/>
                  </p:cNvSpPr>
                  <p:nvPr/>
                </p:nvSpPr>
                <p:spPr bwMode="auto">
                  <a:xfrm>
                    <a:off x="2272" y="2644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14"/>
                      </a:cxn>
                      <a:cxn ang="0">
                        <a:pos x="9" y="14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2" y="3"/>
                      </a:cxn>
                      <a:cxn ang="0">
                        <a:pos x="9" y="1"/>
                      </a:cxn>
                      <a:cxn ang="0">
                        <a:pos x="7" y="0"/>
                      </a:cxn>
                      <a:cxn ang="0">
                        <a:pos x="7" y="0"/>
                      </a:cxn>
                      <a:cxn ang="0">
                        <a:pos x="5" y="1"/>
                      </a:cxn>
                      <a:cxn ang="0">
                        <a:pos x="2" y="3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5" y="14"/>
                      </a:cxn>
                      <a:cxn ang="0">
                        <a:pos x="7" y="14"/>
                      </a:cxn>
                    </a:cxnLst>
                    <a:rect l="0" t="0" r="r" b="b"/>
                    <a:pathLst>
                      <a:path w="14" h="14">
                        <a:moveTo>
                          <a:pt x="7" y="14"/>
                        </a:moveTo>
                        <a:lnTo>
                          <a:pt x="9" y="14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2" y="3"/>
                        </a:lnTo>
                        <a:lnTo>
                          <a:pt x="9" y="1"/>
                        </a:lnTo>
                        <a:lnTo>
                          <a:pt x="7" y="0"/>
                        </a:lnTo>
                        <a:lnTo>
                          <a:pt x="7" y="0"/>
                        </a:lnTo>
                        <a:lnTo>
                          <a:pt x="5" y="1"/>
                        </a:lnTo>
                        <a:lnTo>
                          <a:pt x="2" y="3"/>
                        </a:ln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5" y="14"/>
                        </a:lnTo>
                        <a:lnTo>
                          <a:pt x="7" y="1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391" name="Freeform 191"/>
                  <p:cNvSpPr>
                    <a:spLocks/>
                  </p:cNvSpPr>
                  <p:nvPr/>
                </p:nvSpPr>
                <p:spPr bwMode="auto">
                  <a:xfrm>
                    <a:off x="2243" y="2643"/>
                    <a:ext cx="15" cy="14"/>
                  </a:xfrm>
                  <a:custGeom>
                    <a:avLst/>
                    <a:gdLst/>
                    <a:ahLst/>
                    <a:cxnLst>
                      <a:cxn ang="0">
                        <a:pos x="7" y="14"/>
                      </a:cxn>
                      <a:cxn ang="0">
                        <a:pos x="10" y="14"/>
                      </a:cxn>
                      <a:cxn ang="0">
                        <a:pos x="12" y="13"/>
                      </a:cxn>
                      <a:cxn ang="0">
                        <a:pos x="15" y="7"/>
                      </a:cxn>
                      <a:cxn ang="0">
                        <a:pos x="12" y="2"/>
                      </a:cxn>
                      <a:cxn ang="0">
                        <a:pos x="10" y="1"/>
                      </a:cxn>
                      <a:cxn ang="0">
                        <a:pos x="7" y="0"/>
                      </a:cxn>
                      <a:cxn ang="0">
                        <a:pos x="7" y="0"/>
                      </a:cxn>
                      <a:cxn ang="0">
                        <a:pos x="5" y="1"/>
                      </a:cxn>
                      <a:cxn ang="0">
                        <a:pos x="3" y="2"/>
                      </a:cxn>
                      <a:cxn ang="0">
                        <a:pos x="0" y="7"/>
                      </a:cxn>
                      <a:cxn ang="0">
                        <a:pos x="3" y="13"/>
                      </a:cxn>
                      <a:cxn ang="0">
                        <a:pos x="5" y="14"/>
                      </a:cxn>
                      <a:cxn ang="0">
                        <a:pos x="7" y="14"/>
                      </a:cxn>
                    </a:cxnLst>
                    <a:rect l="0" t="0" r="r" b="b"/>
                    <a:pathLst>
                      <a:path w="15" h="14">
                        <a:moveTo>
                          <a:pt x="7" y="14"/>
                        </a:moveTo>
                        <a:lnTo>
                          <a:pt x="10" y="14"/>
                        </a:lnTo>
                        <a:lnTo>
                          <a:pt x="12" y="13"/>
                        </a:lnTo>
                        <a:lnTo>
                          <a:pt x="15" y="7"/>
                        </a:lnTo>
                        <a:lnTo>
                          <a:pt x="12" y="2"/>
                        </a:lnTo>
                        <a:lnTo>
                          <a:pt x="10" y="1"/>
                        </a:lnTo>
                        <a:lnTo>
                          <a:pt x="7" y="0"/>
                        </a:lnTo>
                        <a:lnTo>
                          <a:pt x="7" y="0"/>
                        </a:lnTo>
                        <a:lnTo>
                          <a:pt x="5" y="1"/>
                        </a:lnTo>
                        <a:lnTo>
                          <a:pt x="3" y="2"/>
                        </a:lnTo>
                        <a:lnTo>
                          <a:pt x="0" y="7"/>
                        </a:lnTo>
                        <a:lnTo>
                          <a:pt x="3" y="13"/>
                        </a:lnTo>
                        <a:lnTo>
                          <a:pt x="5" y="14"/>
                        </a:lnTo>
                        <a:lnTo>
                          <a:pt x="7" y="1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392" name="Freeform 192"/>
                  <p:cNvSpPr>
                    <a:spLocks/>
                  </p:cNvSpPr>
                  <p:nvPr/>
                </p:nvSpPr>
                <p:spPr bwMode="auto">
                  <a:xfrm>
                    <a:off x="2215" y="2642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14"/>
                      </a:cxn>
                      <a:cxn ang="0">
                        <a:pos x="9" y="13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2" y="2"/>
                      </a:cxn>
                      <a:cxn ang="0">
                        <a:pos x="9" y="0"/>
                      </a:cxn>
                      <a:cxn ang="0">
                        <a:pos x="7" y="0"/>
                      </a:cxn>
                      <a:cxn ang="0">
                        <a:pos x="7" y="0"/>
                      </a:cxn>
                      <a:cxn ang="0">
                        <a:pos x="5" y="0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5" y="13"/>
                      </a:cxn>
                      <a:cxn ang="0">
                        <a:pos x="7" y="14"/>
                      </a:cxn>
                    </a:cxnLst>
                    <a:rect l="0" t="0" r="r" b="b"/>
                    <a:pathLst>
                      <a:path w="14" h="14">
                        <a:moveTo>
                          <a:pt x="7" y="14"/>
                        </a:moveTo>
                        <a:lnTo>
                          <a:pt x="9" y="13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2" y="2"/>
                        </a:lnTo>
                        <a:lnTo>
                          <a:pt x="9" y="0"/>
                        </a:lnTo>
                        <a:lnTo>
                          <a:pt x="7" y="0"/>
                        </a:lnTo>
                        <a:lnTo>
                          <a:pt x="7" y="0"/>
                        </a:lnTo>
                        <a:lnTo>
                          <a:pt x="5" y="0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5" y="13"/>
                        </a:lnTo>
                        <a:lnTo>
                          <a:pt x="7" y="1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393" name="Freeform 193"/>
                  <p:cNvSpPr>
                    <a:spLocks/>
                  </p:cNvSpPr>
                  <p:nvPr/>
                </p:nvSpPr>
                <p:spPr bwMode="auto">
                  <a:xfrm>
                    <a:off x="2186" y="2639"/>
                    <a:ext cx="15" cy="15"/>
                  </a:xfrm>
                  <a:custGeom>
                    <a:avLst/>
                    <a:gdLst/>
                    <a:ahLst/>
                    <a:cxnLst>
                      <a:cxn ang="0">
                        <a:pos x="8" y="15"/>
                      </a:cxn>
                      <a:cxn ang="0">
                        <a:pos x="11" y="15"/>
                      </a:cxn>
                      <a:cxn ang="0">
                        <a:pos x="12" y="13"/>
                      </a:cxn>
                      <a:cxn ang="0">
                        <a:pos x="15" y="8"/>
                      </a:cxn>
                      <a:cxn ang="0">
                        <a:pos x="12" y="3"/>
                      </a:cxn>
                      <a:cxn ang="0">
                        <a:pos x="11" y="2"/>
                      </a:cxn>
                      <a:cxn ang="0">
                        <a:pos x="8" y="0"/>
                      </a:cxn>
                      <a:cxn ang="0">
                        <a:pos x="8" y="0"/>
                      </a:cxn>
                      <a:cxn ang="0">
                        <a:pos x="5" y="2"/>
                      </a:cxn>
                      <a:cxn ang="0">
                        <a:pos x="3" y="3"/>
                      </a:cxn>
                      <a:cxn ang="0">
                        <a:pos x="0" y="8"/>
                      </a:cxn>
                      <a:cxn ang="0">
                        <a:pos x="3" y="13"/>
                      </a:cxn>
                      <a:cxn ang="0">
                        <a:pos x="5" y="15"/>
                      </a:cxn>
                      <a:cxn ang="0">
                        <a:pos x="8" y="15"/>
                      </a:cxn>
                    </a:cxnLst>
                    <a:rect l="0" t="0" r="r" b="b"/>
                    <a:pathLst>
                      <a:path w="15" h="15">
                        <a:moveTo>
                          <a:pt x="8" y="15"/>
                        </a:moveTo>
                        <a:lnTo>
                          <a:pt x="11" y="15"/>
                        </a:lnTo>
                        <a:lnTo>
                          <a:pt x="12" y="13"/>
                        </a:lnTo>
                        <a:lnTo>
                          <a:pt x="15" y="8"/>
                        </a:lnTo>
                        <a:lnTo>
                          <a:pt x="12" y="3"/>
                        </a:lnTo>
                        <a:lnTo>
                          <a:pt x="11" y="2"/>
                        </a:lnTo>
                        <a:lnTo>
                          <a:pt x="8" y="0"/>
                        </a:lnTo>
                        <a:lnTo>
                          <a:pt x="8" y="0"/>
                        </a:lnTo>
                        <a:lnTo>
                          <a:pt x="5" y="2"/>
                        </a:lnTo>
                        <a:lnTo>
                          <a:pt x="3" y="3"/>
                        </a:lnTo>
                        <a:lnTo>
                          <a:pt x="0" y="8"/>
                        </a:lnTo>
                        <a:lnTo>
                          <a:pt x="3" y="13"/>
                        </a:lnTo>
                        <a:lnTo>
                          <a:pt x="5" y="15"/>
                        </a:lnTo>
                        <a:lnTo>
                          <a:pt x="8" y="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394" name="Freeform 194"/>
                  <p:cNvSpPr>
                    <a:spLocks/>
                  </p:cNvSpPr>
                  <p:nvPr/>
                </p:nvSpPr>
                <p:spPr bwMode="auto">
                  <a:xfrm>
                    <a:off x="2158" y="2637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14"/>
                      </a:cxn>
                      <a:cxn ang="0">
                        <a:pos x="11" y="14"/>
                      </a:cxn>
                      <a:cxn ang="0">
                        <a:pos x="12" y="13"/>
                      </a:cxn>
                      <a:cxn ang="0">
                        <a:pos x="14" y="7"/>
                      </a:cxn>
                      <a:cxn ang="0">
                        <a:pos x="12" y="2"/>
                      </a:cxn>
                      <a:cxn ang="0">
                        <a:pos x="11" y="1"/>
                      </a:cxn>
                      <a:cxn ang="0">
                        <a:pos x="7" y="0"/>
                      </a:cxn>
                      <a:cxn ang="0">
                        <a:pos x="7" y="0"/>
                      </a:cxn>
                      <a:cxn ang="0">
                        <a:pos x="5" y="1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2" y="13"/>
                      </a:cxn>
                      <a:cxn ang="0">
                        <a:pos x="5" y="14"/>
                      </a:cxn>
                      <a:cxn ang="0">
                        <a:pos x="7" y="14"/>
                      </a:cxn>
                    </a:cxnLst>
                    <a:rect l="0" t="0" r="r" b="b"/>
                    <a:pathLst>
                      <a:path w="14" h="14">
                        <a:moveTo>
                          <a:pt x="7" y="14"/>
                        </a:moveTo>
                        <a:lnTo>
                          <a:pt x="11" y="14"/>
                        </a:lnTo>
                        <a:lnTo>
                          <a:pt x="12" y="13"/>
                        </a:lnTo>
                        <a:lnTo>
                          <a:pt x="14" y="7"/>
                        </a:lnTo>
                        <a:lnTo>
                          <a:pt x="12" y="2"/>
                        </a:lnTo>
                        <a:lnTo>
                          <a:pt x="11" y="1"/>
                        </a:lnTo>
                        <a:lnTo>
                          <a:pt x="7" y="0"/>
                        </a:lnTo>
                        <a:lnTo>
                          <a:pt x="7" y="0"/>
                        </a:lnTo>
                        <a:lnTo>
                          <a:pt x="5" y="1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2" y="13"/>
                        </a:lnTo>
                        <a:lnTo>
                          <a:pt x="5" y="14"/>
                        </a:lnTo>
                        <a:lnTo>
                          <a:pt x="7" y="1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395" name="Freeform 195"/>
                  <p:cNvSpPr>
                    <a:spLocks/>
                  </p:cNvSpPr>
                  <p:nvPr/>
                </p:nvSpPr>
                <p:spPr bwMode="auto">
                  <a:xfrm>
                    <a:off x="2130" y="2635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14"/>
                      </a:cxn>
                      <a:cxn ang="0">
                        <a:pos x="10" y="13"/>
                      </a:cxn>
                      <a:cxn ang="0">
                        <a:pos x="13" y="12"/>
                      </a:cxn>
                      <a:cxn ang="0">
                        <a:pos x="14" y="7"/>
                      </a:cxn>
                      <a:cxn ang="0">
                        <a:pos x="13" y="2"/>
                      </a:cxn>
                      <a:cxn ang="0">
                        <a:pos x="10" y="0"/>
                      </a:cxn>
                      <a:cxn ang="0">
                        <a:pos x="7" y="0"/>
                      </a:cxn>
                      <a:cxn ang="0">
                        <a:pos x="7" y="0"/>
                      </a:cxn>
                      <a:cxn ang="0">
                        <a:pos x="4" y="0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4" y="13"/>
                      </a:cxn>
                      <a:cxn ang="0">
                        <a:pos x="7" y="14"/>
                      </a:cxn>
                    </a:cxnLst>
                    <a:rect l="0" t="0" r="r" b="b"/>
                    <a:pathLst>
                      <a:path w="14" h="14">
                        <a:moveTo>
                          <a:pt x="7" y="14"/>
                        </a:moveTo>
                        <a:lnTo>
                          <a:pt x="10" y="13"/>
                        </a:lnTo>
                        <a:lnTo>
                          <a:pt x="13" y="12"/>
                        </a:lnTo>
                        <a:lnTo>
                          <a:pt x="14" y="7"/>
                        </a:lnTo>
                        <a:lnTo>
                          <a:pt x="13" y="2"/>
                        </a:lnTo>
                        <a:lnTo>
                          <a:pt x="10" y="0"/>
                        </a:lnTo>
                        <a:lnTo>
                          <a:pt x="7" y="0"/>
                        </a:lnTo>
                        <a:lnTo>
                          <a:pt x="7" y="0"/>
                        </a:lnTo>
                        <a:lnTo>
                          <a:pt x="4" y="0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4" y="13"/>
                        </a:lnTo>
                        <a:lnTo>
                          <a:pt x="7" y="1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396" name="Freeform 196"/>
                  <p:cNvSpPr>
                    <a:spLocks/>
                  </p:cNvSpPr>
                  <p:nvPr/>
                </p:nvSpPr>
                <p:spPr bwMode="auto">
                  <a:xfrm>
                    <a:off x="2101" y="2631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14"/>
                      </a:cxn>
                      <a:cxn ang="0">
                        <a:pos x="11" y="14"/>
                      </a:cxn>
                      <a:cxn ang="0">
                        <a:pos x="13" y="13"/>
                      </a:cxn>
                      <a:cxn ang="0">
                        <a:pos x="14" y="7"/>
                      </a:cxn>
                      <a:cxn ang="0">
                        <a:pos x="13" y="2"/>
                      </a:cxn>
                      <a:cxn ang="0">
                        <a:pos x="11" y="1"/>
                      </a:cxn>
                      <a:cxn ang="0">
                        <a:pos x="7" y="0"/>
                      </a:cxn>
                      <a:cxn ang="0">
                        <a:pos x="7" y="0"/>
                      </a:cxn>
                      <a:cxn ang="0">
                        <a:pos x="5" y="1"/>
                      </a:cxn>
                      <a:cxn ang="0">
                        <a:pos x="3" y="2"/>
                      </a:cxn>
                      <a:cxn ang="0">
                        <a:pos x="0" y="7"/>
                      </a:cxn>
                      <a:cxn ang="0">
                        <a:pos x="3" y="13"/>
                      </a:cxn>
                      <a:cxn ang="0">
                        <a:pos x="5" y="14"/>
                      </a:cxn>
                      <a:cxn ang="0">
                        <a:pos x="7" y="14"/>
                      </a:cxn>
                    </a:cxnLst>
                    <a:rect l="0" t="0" r="r" b="b"/>
                    <a:pathLst>
                      <a:path w="14" h="14">
                        <a:moveTo>
                          <a:pt x="7" y="14"/>
                        </a:moveTo>
                        <a:lnTo>
                          <a:pt x="11" y="14"/>
                        </a:lnTo>
                        <a:lnTo>
                          <a:pt x="13" y="13"/>
                        </a:lnTo>
                        <a:lnTo>
                          <a:pt x="14" y="7"/>
                        </a:lnTo>
                        <a:lnTo>
                          <a:pt x="13" y="2"/>
                        </a:lnTo>
                        <a:lnTo>
                          <a:pt x="11" y="1"/>
                        </a:lnTo>
                        <a:lnTo>
                          <a:pt x="7" y="0"/>
                        </a:lnTo>
                        <a:lnTo>
                          <a:pt x="7" y="0"/>
                        </a:lnTo>
                        <a:lnTo>
                          <a:pt x="5" y="1"/>
                        </a:lnTo>
                        <a:lnTo>
                          <a:pt x="3" y="2"/>
                        </a:lnTo>
                        <a:lnTo>
                          <a:pt x="0" y="7"/>
                        </a:lnTo>
                        <a:lnTo>
                          <a:pt x="3" y="13"/>
                        </a:lnTo>
                        <a:lnTo>
                          <a:pt x="5" y="14"/>
                        </a:lnTo>
                        <a:lnTo>
                          <a:pt x="7" y="1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397" name="Freeform 197"/>
                  <p:cNvSpPr>
                    <a:spLocks/>
                  </p:cNvSpPr>
                  <p:nvPr/>
                </p:nvSpPr>
                <p:spPr bwMode="auto">
                  <a:xfrm>
                    <a:off x="2074" y="2628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14"/>
                      </a:cxn>
                      <a:cxn ang="0">
                        <a:pos x="9" y="14"/>
                      </a:cxn>
                      <a:cxn ang="0">
                        <a:pos x="12" y="11"/>
                      </a:cxn>
                      <a:cxn ang="0">
                        <a:pos x="14" y="7"/>
                      </a:cxn>
                      <a:cxn ang="0">
                        <a:pos x="12" y="2"/>
                      </a:cxn>
                      <a:cxn ang="0">
                        <a:pos x="9" y="1"/>
                      </a:cxn>
                      <a:cxn ang="0">
                        <a:pos x="7" y="0"/>
                      </a:cxn>
                      <a:cxn ang="0">
                        <a:pos x="7" y="0"/>
                      </a:cxn>
                      <a:cxn ang="0">
                        <a:pos x="3" y="1"/>
                      </a:cxn>
                      <a:cxn ang="0">
                        <a:pos x="1" y="2"/>
                      </a:cxn>
                      <a:cxn ang="0">
                        <a:pos x="0" y="7"/>
                      </a:cxn>
                      <a:cxn ang="0">
                        <a:pos x="1" y="11"/>
                      </a:cxn>
                      <a:cxn ang="0">
                        <a:pos x="3" y="14"/>
                      </a:cxn>
                      <a:cxn ang="0">
                        <a:pos x="7" y="14"/>
                      </a:cxn>
                    </a:cxnLst>
                    <a:rect l="0" t="0" r="r" b="b"/>
                    <a:pathLst>
                      <a:path w="14" h="14">
                        <a:moveTo>
                          <a:pt x="7" y="14"/>
                        </a:moveTo>
                        <a:lnTo>
                          <a:pt x="9" y="14"/>
                        </a:lnTo>
                        <a:lnTo>
                          <a:pt x="12" y="11"/>
                        </a:lnTo>
                        <a:lnTo>
                          <a:pt x="14" y="7"/>
                        </a:lnTo>
                        <a:lnTo>
                          <a:pt x="12" y="2"/>
                        </a:lnTo>
                        <a:lnTo>
                          <a:pt x="9" y="1"/>
                        </a:lnTo>
                        <a:lnTo>
                          <a:pt x="7" y="0"/>
                        </a:lnTo>
                        <a:lnTo>
                          <a:pt x="7" y="0"/>
                        </a:lnTo>
                        <a:lnTo>
                          <a:pt x="3" y="1"/>
                        </a:lnTo>
                        <a:lnTo>
                          <a:pt x="1" y="2"/>
                        </a:lnTo>
                        <a:lnTo>
                          <a:pt x="0" y="7"/>
                        </a:lnTo>
                        <a:lnTo>
                          <a:pt x="1" y="11"/>
                        </a:lnTo>
                        <a:lnTo>
                          <a:pt x="3" y="14"/>
                        </a:lnTo>
                        <a:lnTo>
                          <a:pt x="7" y="1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398" name="Freeform 198"/>
                  <p:cNvSpPr>
                    <a:spLocks/>
                  </p:cNvSpPr>
                  <p:nvPr/>
                </p:nvSpPr>
                <p:spPr bwMode="auto">
                  <a:xfrm>
                    <a:off x="2045" y="2623"/>
                    <a:ext cx="15" cy="14"/>
                  </a:xfrm>
                  <a:custGeom>
                    <a:avLst/>
                    <a:gdLst/>
                    <a:ahLst/>
                    <a:cxnLst>
                      <a:cxn ang="0">
                        <a:pos x="8" y="14"/>
                      </a:cxn>
                      <a:cxn ang="0">
                        <a:pos x="10" y="13"/>
                      </a:cxn>
                      <a:cxn ang="0">
                        <a:pos x="12" y="12"/>
                      </a:cxn>
                      <a:cxn ang="0">
                        <a:pos x="15" y="7"/>
                      </a:cxn>
                      <a:cxn ang="0">
                        <a:pos x="12" y="2"/>
                      </a:cxn>
                      <a:cxn ang="0">
                        <a:pos x="10" y="0"/>
                      </a:cxn>
                      <a:cxn ang="0">
                        <a:pos x="8" y="0"/>
                      </a:cxn>
                      <a:cxn ang="0">
                        <a:pos x="8" y="0"/>
                      </a:cxn>
                      <a:cxn ang="0">
                        <a:pos x="5" y="0"/>
                      </a:cxn>
                      <a:cxn ang="0">
                        <a:pos x="3" y="2"/>
                      </a:cxn>
                      <a:cxn ang="0">
                        <a:pos x="0" y="7"/>
                      </a:cxn>
                      <a:cxn ang="0">
                        <a:pos x="3" y="12"/>
                      </a:cxn>
                      <a:cxn ang="0">
                        <a:pos x="5" y="13"/>
                      </a:cxn>
                      <a:cxn ang="0">
                        <a:pos x="8" y="14"/>
                      </a:cxn>
                    </a:cxnLst>
                    <a:rect l="0" t="0" r="r" b="b"/>
                    <a:pathLst>
                      <a:path w="15" h="14">
                        <a:moveTo>
                          <a:pt x="8" y="14"/>
                        </a:moveTo>
                        <a:lnTo>
                          <a:pt x="10" y="13"/>
                        </a:lnTo>
                        <a:lnTo>
                          <a:pt x="12" y="12"/>
                        </a:lnTo>
                        <a:lnTo>
                          <a:pt x="15" y="7"/>
                        </a:lnTo>
                        <a:lnTo>
                          <a:pt x="12" y="2"/>
                        </a:lnTo>
                        <a:lnTo>
                          <a:pt x="10" y="0"/>
                        </a:lnTo>
                        <a:lnTo>
                          <a:pt x="8" y="0"/>
                        </a:lnTo>
                        <a:lnTo>
                          <a:pt x="8" y="0"/>
                        </a:lnTo>
                        <a:lnTo>
                          <a:pt x="5" y="0"/>
                        </a:lnTo>
                        <a:lnTo>
                          <a:pt x="3" y="2"/>
                        </a:lnTo>
                        <a:lnTo>
                          <a:pt x="0" y="7"/>
                        </a:lnTo>
                        <a:lnTo>
                          <a:pt x="3" y="12"/>
                        </a:lnTo>
                        <a:lnTo>
                          <a:pt x="5" y="13"/>
                        </a:lnTo>
                        <a:lnTo>
                          <a:pt x="8" y="1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399" name="Freeform 199"/>
                  <p:cNvSpPr>
                    <a:spLocks/>
                  </p:cNvSpPr>
                  <p:nvPr/>
                </p:nvSpPr>
                <p:spPr bwMode="auto">
                  <a:xfrm>
                    <a:off x="2018" y="2617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4" y="13"/>
                      </a:cxn>
                      <a:cxn ang="0">
                        <a:pos x="7" y="14"/>
                      </a:cxn>
                      <a:cxn ang="0">
                        <a:pos x="10" y="13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2" y="2"/>
                      </a:cxn>
                      <a:cxn ang="0">
                        <a:pos x="10" y="0"/>
                      </a:cxn>
                      <a:cxn ang="0">
                        <a:pos x="10" y="0"/>
                      </a:cxn>
                      <a:cxn ang="0">
                        <a:pos x="7" y="0"/>
                      </a:cxn>
                      <a:cxn ang="0">
                        <a:pos x="4" y="0"/>
                      </a:cxn>
                      <a:cxn ang="0">
                        <a:pos x="1" y="2"/>
                      </a:cxn>
                      <a:cxn ang="0">
                        <a:pos x="0" y="7"/>
                      </a:cxn>
                      <a:cxn ang="0">
                        <a:pos x="1" y="12"/>
                      </a:cxn>
                      <a:cxn ang="0">
                        <a:pos x="4" y="13"/>
                      </a:cxn>
                    </a:cxnLst>
                    <a:rect l="0" t="0" r="r" b="b"/>
                    <a:pathLst>
                      <a:path w="14" h="14">
                        <a:moveTo>
                          <a:pt x="4" y="13"/>
                        </a:moveTo>
                        <a:lnTo>
                          <a:pt x="7" y="14"/>
                        </a:lnTo>
                        <a:lnTo>
                          <a:pt x="10" y="13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2" y="2"/>
                        </a:lnTo>
                        <a:lnTo>
                          <a:pt x="10" y="0"/>
                        </a:lnTo>
                        <a:lnTo>
                          <a:pt x="10" y="0"/>
                        </a:lnTo>
                        <a:lnTo>
                          <a:pt x="7" y="0"/>
                        </a:lnTo>
                        <a:lnTo>
                          <a:pt x="4" y="0"/>
                        </a:lnTo>
                        <a:lnTo>
                          <a:pt x="1" y="2"/>
                        </a:lnTo>
                        <a:lnTo>
                          <a:pt x="0" y="7"/>
                        </a:lnTo>
                        <a:lnTo>
                          <a:pt x="1" y="12"/>
                        </a:lnTo>
                        <a:lnTo>
                          <a:pt x="4" y="1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00" name="Freeform 200"/>
                  <p:cNvSpPr>
                    <a:spLocks/>
                  </p:cNvSpPr>
                  <p:nvPr/>
                </p:nvSpPr>
                <p:spPr bwMode="auto">
                  <a:xfrm>
                    <a:off x="1990" y="2610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5" y="14"/>
                      </a:cxn>
                      <a:cxn ang="0">
                        <a:pos x="7" y="14"/>
                      </a:cxn>
                      <a:cxn ang="0">
                        <a:pos x="10" y="14"/>
                      </a:cxn>
                      <a:cxn ang="0">
                        <a:pos x="13" y="12"/>
                      </a:cxn>
                      <a:cxn ang="0">
                        <a:pos x="14" y="7"/>
                      </a:cxn>
                      <a:cxn ang="0">
                        <a:pos x="13" y="2"/>
                      </a:cxn>
                      <a:cxn ang="0">
                        <a:pos x="10" y="1"/>
                      </a:cxn>
                      <a:cxn ang="0">
                        <a:pos x="10" y="1"/>
                      </a:cxn>
                      <a:cxn ang="0">
                        <a:pos x="7" y="0"/>
                      </a:cxn>
                      <a:cxn ang="0">
                        <a:pos x="5" y="1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5" y="14"/>
                      </a:cxn>
                    </a:cxnLst>
                    <a:rect l="0" t="0" r="r" b="b"/>
                    <a:pathLst>
                      <a:path w="14" h="14">
                        <a:moveTo>
                          <a:pt x="5" y="14"/>
                        </a:moveTo>
                        <a:lnTo>
                          <a:pt x="7" y="14"/>
                        </a:lnTo>
                        <a:lnTo>
                          <a:pt x="10" y="14"/>
                        </a:lnTo>
                        <a:lnTo>
                          <a:pt x="13" y="12"/>
                        </a:lnTo>
                        <a:lnTo>
                          <a:pt x="14" y="7"/>
                        </a:lnTo>
                        <a:lnTo>
                          <a:pt x="13" y="2"/>
                        </a:lnTo>
                        <a:lnTo>
                          <a:pt x="10" y="1"/>
                        </a:lnTo>
                        <a:lnTo>
                          <a:pt x="10" y="1"/>
                        </a:lnTo>
                        <a:lnTo>
                          <a:pt x="7" y="0"/>
                        </a:lnTo>
                        <a:lnTo>
                          <a:pt x="5" y="1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5" y="1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01" name="Freeform 201"/>
                  <p:cNvSpPr>
                    <a:spLocks/>
                  </p:cNvSpPr>
                  <p:nvPr/>
                </p:nvSpPr>
                <p:spPr bwMode="auto">
                  <a:xfrm>
                    <a:off x="1963" y="2601"/>
                    <a:ext cx="14" cy="15"/>
                  </a:xfrm>
                  <a:custGeom>
                    <a:avLst/>
                    <a:gdLst/>
                    <a:ahLst/>
                    <a:cxnLst>
                      <a:cxn ang="0">
                        <a:pos x="4" y="15"/>
                      </a:cxn>
                      <a:cxn ang="0">
                        <a:pos x="7" y="15"/>
                      </a:cxn>
                      <a:cxn ang="0">
                        <a:pos x="10" y="15"/>
                      </a:cxn>
                      <a:cxn ang="0">
                        <a:pos x="13" y="12"/>
                      </a:cxn>
                      <a:cxn ang="0">
                        <a:pos x="14" y="8"/>
                      </a:cxn>
                      <a:cxn ang="0">
                        <a:pos x="13" y="3"/>
                      </a:cxn>
                      <a:cxn ang="0">
                        <a:pos x="10" y="2"/>
                      </a:cxn>
                      <a:cxn ang="0">
                        <a:pos x="10" y="2"/>
                      </a:cxn>
                      <a:cxn ang="0">
                        <a:pos x="7" y="0"/>
                      </a:cxn>
                      <a:cxn ang="0">
                        <a:pos x="4" y="2"/>
                      </a:cxn>
                      <a:cxn ang="0">
                        <a:pos x="2" y="3"/>
                      </a:cxn>
                      <a:cxn ang="0">
                        <a:pos x="0" y="8"/>
                      </a:cxn>
                      <a:cxn ang="0">
                        <a:pos x="2" y="12"/>
                      </a:cxn>
                      <a:cxn ang="0">
                        <a:pos x="4" y="15"/>
                      </a:cxn>
                    </a:cxnLst>
                    <a:rect l="0" t="0" r="r" b="b"/>
                    <a:pathLst>
                      <a:path w="14" h="15">
                        <a:moveTo>
                          <a:pt x="4" y="15"/>
                        </a:moveTo>
                        <a:lnTo>
                          <a:pt x="7" y="15"/>
                        </a:lnTo>
                        <a:lnTo>
                          <a:pt x="10" y="15"/>
                        </a:lnTo>
                        <a:lnTo>
                          <a:pt x="13" y="12"/>
                        </a:lnTo>
                        <a:lnTo>
                          <a:pt x="14" y="8"/>
                        </a:lnTo>
                        <a:lnTo>
                          <a:pt x="13" y="3"/>
                        </a:lnTo>
                        <a:lnTo>
                          <a:pt x="10" y="2"/>
                        </a:lnTo>
                        <a:lnTo>
                          <a:pt x="10" y="2"/>
                        </a:lnTo>
                        <a:lnTo>
                          <a:pt x="7" y="0"/>
                        </a:lnTo>
                        <a:lnTo>
                          <a:pt x="4" y="2"/>
                        </a:lnTo>
                        <a:lnTo>
                          <a:pt x="2" y="3"/>
                        </a:lnTo>
                        <a:lnTo>
                          <a:pt x="0" y="8"/>
                        </a:lnTo>
                        <a:lnTo>
                          <a:pt x="2" y="12"/>
                        </a:lnTo>
                        <a:lnTo>
                          <a:pt x="4" y="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02" name="Freeform 202"/>
                  <p:cNvSpPr>
                    <a:spLocks/>
                  </p:cNvSpPr>
                  <p:nvPr/>
                </p:nvSpPr>
                <p:spPr bwMode="auto">
                  <a:xfrm>
                    <a:off x="1936" y="2592"/>
                    <a:ext cx="15" cy="14"/>
                  </a:xfrm>
                  <a:custGeom>
                    <a:avLst/>
                    <a:gdLst/>
                    <a:ahLst/>
                    <a:cxnLst>
                      <a:cxn ang="0">
                        <a:pos x="4" y="13"/>
                      </a:cxn>
                      <a:cxn ang="0">
                        <a:pos x="8" y="14"/>
                      </a:cxn>
                      <a:cxn ang="0">
                        <a:pos x="10" y="13"/>
                      </a:cxn>
                      <a:cxn ang="0">
                        <a:pos x="12" y="12"/>
                      </a:cxn>
                      <a:cxn ang="0">
                        <a:pos x="15" y="7"/>
                      </a:cxn>
                      <a:cxn ang="0">
                        <a:pos x="12" y="2"/>
                      </a:cxn>
                      <a:cxn ang="0">
                        <a:pos x="10" y="0"/>
                      </a:cxn>
                      <a:cxn ang="0">
                        <a:pos x="10" y="0"/>
                      </a:cxn>
                      <a:cxn ang="0">
                        <a:pos x="8" y="0"/>
                      </a:cxn>
                      <a:cxn ang="0">
                        <a:pos x="4" y="0"/>
                      </a:cxn>
                      <a:cxn ang="0">
                        <a:pos x="3" y="2"/>
                      </a:cxn>
                      <a:cxn ang="0">
                        <a:pos x="0" y="7"/>
                      </a:cxn>
                      <a:cxn ang="0">
                        <a:pos x="3" y="12"/>
                      </a:cxn>
                      <a:cxn ang="0">
                        <a:pos x="4" y="13"/>
                      </a:cxn>
                    </a:cxnLst>
                    <a:rect l="0" t="0" r="r" b="b"/>
                    <a:pathLst>
                      <a:path w="15" h="14">
                        <a:moveTo>
                          <a:pt x="4" y="13"/>
                        </a:moveTo>
                        <a:lnTo>
                          <a:pt x="8" y="14"/>
                        </a:lnTo>
                        <a:lnTo>
                          <a:pt x="10" y="13"/>
                        </a:lnTo>
                        <a:lnTo>
                          <a:pt x="12" y="12"/>
                        </a:lnTo>
                        <a:lnTo>
                          <a:pt x="15" y="7"/>
                        </a:lnTo>
                        <a:lnTo>
                          <a:pt x="12" y="2"/>
                        </a:lnTo>
                        <a:lnTo>
                          <a:pt x="10" y="0"/>
                        </a:lnTo>
                        <a:lnTo>
                          <a:pt x="10" y="0"/>
                        </a:lnTo>
                        <a:lnTo>
                          <a:pt x="8" y="0"/>
                        </a:lnTo>
                        <a:lnTo>
                          <a:pt x="4" y="0"/>
                        </a:lnTo>
                        <a:lnTo>
                          <a:pt x="3" y="2"/>
                        </a:lnTo>
                        <a:lnTo>
                          <a:pt x="0" y="7"/>
                        </a:lnTo>
                        <a:lnTo>
                          <a:pt x="3" y="12"/>
                        </a:lnTo>
                        <a:lnTo>
                          <a:pt x="4" y="1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03" name="Freeform 203"/>
                  <p:cNvSpPr>
                    <a:spLocks/>
                  </p:cNvSpPr>
                  <p:nvPr/>
                </p:nvSpPr>
                <p:spPr bwMode="auto">
                  <a:xfrm>
                    <a:off x="1910" y="2580"/>
                    <a:ext cx="15" cy="14"/>
                  </a:xfrm>
                  <a:custGeom>
                    <a:avLst/>
                    <a:gdLst/>
                    <a:ahLst/>
                    <a:cxnLst>
                      <a:cxn ang="0">
                        <a:pos x="4" y="14"/>
                      </a:cxn>
                      <a:cxn ang="0">
                        <a:pos x="8" y="14"/>
                      </a:cxn>
                      <a:cxn ang="0">
                        <a:pos x="10" y="14"/>
                      </a:cxn>
                      <a:cxn ang="0">
                        <a:pos x="12" y="13"/>
                      </a:cxn>
                      <a:cxn ang="0">
                        <a:pos x="15" y="7"/>
                      </a:cxn>
                      <a:cxn ang="0">
                        <a:pos x="12" y="3"/>
                      </a:cxn>
                      <a:cxn ang="0">
                        <a:pos x="10" y="1"/>
                      </a:cxn>
                      <a:cxn ang="0">
                        <a:pos x="10" y="1"/>
                      </a:cxn>
                      <a:cxn ang="0">
                        <a:pos x="8" y="0"/>
                      </a:cxn>
                      <a:cxn ang="0">
                        <a:pos x="4" y="1"/>
                      </a:cxn>
                      <a:cxn ang="0">
                        <a:pos x="3" y="3"/>
                      </a:cxn>
                      <a:cxn ang="0">
                        <a:pos x="0" y="7"/>
                      </a:cxn>
                      <a:cxn ang="0">
                        <a:pos x="3" y="13"/>
                      </a:cxn>
                      <a:cxn ang="0">
                        <a:pos x="4" y="14"/>
                      </a:cxn>
                    </a:cxnLst>
                    <a:rect l="0" t="0" r="r" b="b"/>
                    <a:pathLst>
                      <a:path w="15" h="14">
                        <a:moveTo>
                          <a:pt x="4" y="14"/>
                        </a:moveTo>
                        <a:lnTo>
                          <a:pt x="8" y="14"/>
                        </a:lnTo>
                        <a:lnTo>
                          <a:pt x="10" y="14"/>
                        </a:lnTo>
                        <a:lnTo>
                          <a:pt x="12" y="13"/>
                        </a:lnTo>
                        <a:lnTo>
                          <a:pt x="15" y="7"/>
                        </a:lnTo>
                        <a:lnTo>
                          <a:pt x="12" y="3"/>
                        </a:lnTo>
                        <a:lnTo>
                          <a:pt x="10" y="1"/>
                        </a:lnTo>
                        <a:lnTo>
                          <a:pt x="10" y="1"/>
                        </a:lnTo>
                        <a:lnTo>
                          <a:pt x="8" y="0"/>
                        </a:lnTo>
                        <a:lnTo>
                          <a:pt x="4" y="1"/>
                        </a:lnTo>
                        <a:lnTo>
                          <a:pt x="3" y="3"/>
                        </a:lnTo>
                        <a:lnTo>
                          <a:pt x="0" y="7"/>
                        </a:lnTo>
                        <a:lnTo>
                          <a:pt x="3" y="13"/>
                        </a:lnTo>
                        <a:lnTo>
                          <a:pt x="4" y="1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04" name="Freeform 204"/>
                  <p:cNvSpPr>
                    <a:spLocks/>
                  </p:cNvSpPr>
                  <p:nvPr/>
                </p:nvSpPr>
                <p:spPr bwMode="auto">
                  <a:xfrm>
                    <a:off x="1884" y="2569"/>
                    <a:ext cx="15" cy="15"/>
                  </a:xfrm>
                  <a:custGeom>
                    <a:avLst/>
                    <a:gdLst/>
                    <a:ahLst/>
                    <a:cxnLst>
                      <a:cxn ang="0">
                        <a:pos x="4" y="14"/>
                      </a:cxn>
                      <a:cxn ang="0">
                        <a:pos x="7" y="15"/>
                      </a:cxn>
                      <a:cxn ang="0">
                        <a:pos x="10" y="14"/>
                      </a:cxn>
                      <a:cxn ang="0">
                        <a:pos x="12" y="12"/>
                      </a:cxn>
                      <a:cxn ang="0">
                        <a:pos x="15" y="8"/>
                      </a:cxn>
                      <a:cxn ang="0">
                        <a:pos x="12" y="2"/>
                      </a:cxn>
                      <a:cxn ang="0">
                        <a:pos x="10" y="0"/>
                      </a:cxn>
                      <a:cxn ang="0">
                        <a:pos x="10" y="0"/>
                      </a:cxn>
                      <a:cxn ang="0">
                        <a:pos x="7" y="0"/>
                      </a:cxn>
                      <a:cxn ang="0">
                        <a:pos x="4" y="0"/>
                      </a:cxn>
                      <a:cxn ang="0">
                        <a:pos x="3" y="2"/>
                      </a:cxn>
                      <a:cxn ang="0">
                        <a:pos x="0" y="8"/>
                      </a:cxn>
                      <a:cxn ang="0">
                        <a:pos x="3" y="12"/>
                      </a:cxn>
                      <a:cxn ang="0">
                        <a:pos x="4" y="14"/>
                      </a:cxn>
                    </a:cxnLst>
                    <a:rect l="0" t="0" r="r" b="b"/>
                    <a:pathLst>
                      <a:path w="15" h="15">
                        <a:moveTo>
                          <a:pt x="4" y="14"/>
                        </a:moveTo>
                        <a:lnTo>
                          <a:pt x="7" y="15"/>
                        </a:lnTo>
                        <a:lnTo>
                          <a:pt x="10" y="14"/>
                        </a:lnTo>
                        <a:lnTo>
                          <a:pt x="12" y="12"/>
                        </a:lnTo>
                        <a:lnTo>
                          <a:pt x="15" y="8"/>
                        </a:lnTo>
                        <a:lnTo>
                          <a:pt x="12" y="2"/>
                        </a:lnTo>
                        <a:lnTo>
                          <a:pt x="10" y="0"/>
                        </a:lnTo>
                        <a:lnTo>
                          <a:pt x="10" y="0"/>
                        </a:lnTo>
                        <a:lnTo>
                          <a:pt x="7" y="0"/>
                        </a:lnTo>
                        <a:lnTo>
                          <a:pt x="4" y="0"/>
                        </a:lnTo>
                        <a:lnTo>
                          <a:pt x="3" y="2"/>
                        </a:lnTo>
                        <a:lnTo>
                          <a:pt x="0" y="8"/>
                        </a:lnTo>
                        <a:lnTo>
                          <a:pt x="3" y="12"/>
                        </a:lnTo>
                        <a:lnTo>
                          <a:pt x="4" y="1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05" name="Freeform 205"/>
                  <p:cNvSpPr>
                    <a:spLocks/>
                  </p:cNvSpPr>
                  <p:nvPr/>
                </p:nvSpPr>
                <p:spPr bwMode="auto">
                  <a:xfrm>
                    <a:off x="1858" y="2556"/>
                    <a:ext cx="14" cy="15"/>
                  </a:xfrm>
                  <a:custGeom>
                    <a:avLst/>
                    <a:gdLst/>
                    <a:ahLst/>
                    <a:cxnLst>
                      <a:cxn ang="0">
                        <a:pos x="5" y="13"/>
                      </a:cxn>
                      <a:cxn ang="0">
                        <a:pos x="7" y="15"/>
                      </a:cxn>
                      <a:cxn ang="0">
                        <a:pos x="11" y="13"/>
                      </a:cxn>
                      <a:cxn ang="0">
                        <a:pos x="13" y="12"/>
                      </a:cxn>
                      <a:cxn ang="0">
                        <a:pos x="14" y="8"/>
                      </a:cxn>
                      <a:cxn ang="0">
                        <a:pos x="13" y="3"/>
                      </a:cxn>
                      <a:cxn ang="0">
                        <a:pos x="11" y="0"/>
                      </a:cxn>
                      <a:cxn ang="0">
                        <a:pos x="11" y="0"/>
                      </a:cxn>
                      <a:cxn ang="0">
                        <a:pos x="7" y="0"/>
                      </a:cxn>
                      <a:cxn ang="0">
                        <a:pos x="5" y="0"/>
                      </a:cxn>
                      <a:cxn ang="0">
                        <a:pos x="3" y="3"/>
                      </a:cxn>
                      <a:cxn ang="0">
                        <a:pos x="0" y="8"/>
                      </a:cxn>
                      <a:cxn ang="0">
                        <a:pos x="3" y="12"/>
                      </a:cxn>
                      <a:cxn ang="0">
                        <a:pos x="5" y="13"/>
                      </a:cxn>
                    </a:cxnLst>
                    <a:rect l="0" t="0" r="r" b="b"/>
                    <a:pathLst>
                      <a:path w="14" h="15">
                        <a:moveTo>
                          <a:pt x="5" y="13"/>
                        </a:moveTo>
                        <a:lnTo>
                          <a:pt x="7" y="15"/>
                        </a:lnTo>
                        <a:lnTo>
                          <a:pt x="11" y="13"/>
                        </a:lnTo>
                        <a:lnTo>
                          <a:pt x="13" y="12"/>
                        </a:lnTo>
                        <a:lnTo>
                          <a:pt x="14" y="8"/>
                        </a:lnTo>
                        <a:lnTo>
                          <a:pt x="13" y="3"/>
                        </a:lnTo>
                        <a:lnTo>
                          <a:pt x="11" y="0"/>
                        </a:lnTo>
                        <a:lnTo>
                          <a:pt x="11" y="0"/>
                        </a:lnTo>
                        <a:lnTo>
                          <a:pt x="7" y="0"/>
                        </a:lnTo>
                        <a:lnTo>
                          <a:pt x="5" y="0"/>
                        </a:lnTo>
                        <a:lnTo>
                          <a:pt x="3" y="3"/>
                        </a:lnTo>
                        <a:lnTo>
                          <a:pt x="0" y="8"/>
                        </a:lnTo>
                        <a:lnTo>
                          <a:pt x="3" y="12"/>
                        </a:lnTo>
                        <a:lnTo>
                          <a:pt x="5" y="1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06" name="Freeform 206"/>
                  <p:cNvSpPr>
                    <a:spLocks/>
                  </p:cNvSpPr>
                  <p:nvPr/>
                </p:nvSpPr>
                <p:spPr bwMode="auto">
                  <a:xfrm>
                    <a:off x="1833" y="2542"/>
                    <a:ext cx="15" cy="14"/>
                  </a:xfrm>
                  <a:custGeom>
                    <a:avLst/>
                    <a:gdLst/>
                    <a:ahLst/>
                    <a:cxnLst>
                      <a:cxn ang="0">
                        <a:pos x="5" y="14"/>
                      </a:cxn>
                      <a:cxn ang="0">
                        <a:pos x="8" y="14"/>
                      </a:cxn>
                      <a:cxn ang="0">
                        <a:pos x="11" y="14"/>
                      </a:cxn>
                      <a:cxn ang="0">
                        <a:pos x="13" y="13"/>
                      </a:cxn>
                      <a:cxn ang="0">
                        <a:pos x="15" y="7"/>
                      </a:cxn>
                      <a:cxn ang="0">
                        <a:pos x="13" y="3"/>
                      </a:cxn>
                      <a:cxn ang="0">
                        <a:pos x="11" y="1"/>
                      </a:cxn>
                      <a:cxn ang="0">
                        <a:pos x="11" y="1"/>
                      </a:cxn>
                      <a:cxn ang="0">
                        <a:pos x="8" y="0"/>
                      </a:cxn>
                      <a:cxn ang="0">
                        <a:pos x="5" y="1"/>
                      </a:cxn>
                      <a:cxn ang="0">
                        <a:pos x="3" y="3"/>
                      </a:cxn>
                      <a:cxn ang="0">
                        <a:pos x="0" y="7"/>
                      </a:cxn>
                      <a:cxn ang="0">
                        <a:pos x="3" y="13"/>
                      </a:cxn>
                      <a:cxn ang="0">
                        <a:pos x="5" y="14"/>
                      </a:cxn>
                    </a:cxnLst>
                    <a:rect l="0" t="0" r="r" b="b"/>
                    <a:pathLst>
                      <a:path w="15" h="14">
                        <a:moveTo>
                          <a:pt x="5" y="14"/>
                        </a:moveTo>
                        <a:lnTo>
                          <a:pt x="8" y="14"/>
                        </a:lnTo>
                        <a:lnTo>
                          <a:pt x="11" y="14"/>
                        </a:lnTo>
                        <a:lnTo>
                          <a:pt x="13" y="13"/>
                        </a:lnTo>
                        <a:lnTo>
                          <a:pt x="15" y="7"/>
                        </a:lnTo>
                        <a:lnTo>
                          <a:pt x="13" y="3"/>
                        </a:lnTo>
                        <a:lnTo>
                          <a:pt x="11" y="1"/>
                        </a:lnTo>
                        <a:lnTo>
                          <a:pt x="11" y="1"/>
                        </a:lnTo>
                        <a:lnTo>
                          <a:pt x="8" y="0"/>
                        </a:lnTo>
                        <a:lnTo>
                          <a:pt x="5" y="1"/>
                        </a:lnTo>
                        <a:lnTo>
                          <a:pt x="3" y="3"/>
                        </a:lnTo>
                        <a:lnTo>
                          <a:pt x="0" y="7"/>
                        </a:lnTo>
                        <a:lnTo>
                          <a:pt x="3" y="13"/>
                        </a:lnTo>
                        <a:lnTo>
                          <a:pt x="5" y="1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07" name="Freeform 207"/>
                  <p:cNvSpPr>
                    <a:spLocks/>
                  </p:cNvSpPr>
                  <p:nvPr/>
                </p:nvSpPr>
                <p:spPr bwMode="auto">
                  <a:xfrm>
                    <a:off x="1810" y="2528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4" y="13"/>
                      </a:cxn>
                      <a:cxn ang="0">
                        <a:pos x="7" y="14"/>
                      </a:cxn>
                      <a:cxn ang="0">
                        <a:pos x="9" y="13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2" y="1"/>
                      </a:cxn>
                      <a:cxn ang="0">
                        <a:pos x="10" y="0"/>
                      </a:cxn>
                      <a:cxn ang="0">
                        <a:pos x="10" y="0"/>
                      </a:cxn>
                      <a:cxn ang="0">
                        <a:pos x="7" y="0"/>
                      </a:cxn>
                      <a:cxn ang="0">
                        <a:pos x="4" y="0"/>
                      </a:cxn>
                      <a:cxn ang="0">
                        <a:pos x="2" y="1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4" y="13"/>
                      </a:cxn>
                    </a:cxnLst>
                    <a:rect l="0" t="0" r="r" b="b"/>
                    <a:pathLst>
                      <a:path w="14" h="14">
                        <a:moveTo>
                          <a:pt x="4" y="13"/>
                        </a:moveTo>
                        <a:lnTo>
                          <a:pt x="7" y="14"/>
                        </a:lnTo>
                        <a:lnTo>
                          <a:pt x="9" y="13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2" y="1"/>
                        </a:lnTo>
                        <a:lnTo>
                          <a:pt x="10" y="0"/>
                        </a:lnTo>
                        <a:lnTo>
                          <a:pt x="10" y="0"/>
                        </a:lnTo>
                        <a:lnTo>
                          <a:pt x="7" y="0"/>
                        </a:lnTo>
                        <a:lnTo>
                          <a:pt x="4" y="0"/>
                        </a:lnTo>
                        <a:lnTo>
                          <a:pt x="2" y="1"/>
                        </a:ln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4" y="1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08" name="Freeform 208"/>
                  <p:cNvSpPr>
                    <a:spLocks/>
                  </p:cNvSpPr>
                  <p:nvPr/>
                </p:nvSpPr>
                <p:spPr bwMode="auto">
                  <a:xfrm>
                    <a:off x="1787" y="2511"/>
                    <a:ext cx="14" cy="15"/>
                  </a:xfrm>
                  <a:custGeom>
                    <a:avLst/>
                    <a:gdLst/>
                    <a:ahLst/>
                    <a:cxnLst>
                      <a:cxn ang="0">
                        <a:pos x="1" y="12"/>
                      </a:cxn>
                      <a:cxn ang="0">
                        <a:pos x="4" y="13"/>
                      </a:cxn>
                      <a:cxn ang="0">
                        <a:pos x="7" y="15"/>
                      </a:cxn>
                      <a:cxn ang="0">
                        <a:pos x="10" y="13"/>
                      </a:cxn>
                      <a:cxn ang="0">
                        <a:pos x="12" y="12"/>
                      </a:cxn>
                      <a:cxn ang="0">
                        <a:pos x="14" y="8"/>
                      </a:cxn>
                      <a:cxn ang="0">
                        <a:pos x="12" y="2"/>
                      </a:cxn>
                      <a:cxn ang="0">
                        <a:pos x="12" y="2"/>
                      </a:cxn>
                      <a:cxn ang="0">
                        <a:pos x="10" y="0"/>
                      </a:cxn>
                      <a:cxn ang="0">
                        <a:pos x="7" y="0"/>
                      </a:cxn>
                      <a:cxn ang="0">
                        <a:pos x="4" y="0"/>
                      </a:cxn>
                      <a:cxn ang="0">
                        <a:pos x="1" y="2"/>
                      </a:cxn>
                      <a:cxn ang="0">
                        <a:pos x="0" y="8"/>
                      </a:cxn>
                      <a:cxn ang="0">
                        <a:pos x="1" y="12"/>
                      </a:cxn>
                    </a:cxnLst>
                    <a:rect l="0" t="0" r="r" b="b"/>
                    <a:pathLst>
                      <a:path w="14" h="15">
                        <a:moveTo>
                          <a:pt x="1" y="12"/>
                        </a:moveTo>
                        <a:lnTo>
                          <a:pt x="4" y="13"/>
                        </a:lnTo>
                        <a:lnTo>
                          <a:pt x="7" y="15"/>
                        </a:lnTo>
                        <a:lnTo>
                          <a:pt x="10" y="13"/>
                        </a:lnTo>
                        <a:lnTo>
                          <a:pt x="12" y="12"/>
                        </a:lnTo>
                        <a:lnTo>
                          <a:pt x="14" y="8"/>
                        </a:lnTo>
                        <a:lnTo>
                          <a:pt x="12" y="2"/>
                        </a:lnTo>
                        <a:lnTo>
                          <a:pt x="12" y="2"/>
                        </a:lnTo>
                        <a:lnTo>
                          <a:pt x="10" y="0"/>
                        </a:lnTo>
                        <a:lnTo>
                          <a:pt x="7" y="0"/>
                        </a:lnTo>
                        <a:lnTo>
                          <a:pt x="4" y="0"/>
                        </a:lnTo>
                        <a:lnTo>
                          <a:pt x="1" y="2"/>
                        </a:lnTo>
                        <a:lnTo>
                          <a:pt x="0" y="8"/>
                        </a:lnTo>
                        <a:lnTo>
                          <a:pt x="1" y="1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09" name="Freeform 209"/>
                  <p:cNvSpPr>
                    <a:spLocks/>
                  </p:cNvSpPr>
                  <p:nvPr/>
                </p:nvSpPr>
                <p:spPr bwMode="auto">
                  <a:xfrm>
                    <a:off x="1766" y="2492"/>
                    <a:ext cx="14" cy="15"/>
                  </a:xfrm>
                  <a:custGeom>
                    <a:avLst/>
                    <a:gdLst/>
                    <a:ahLst/>
                    <a:cxnLst>
                      <a:cxn ang="0">
                        <a:pos x="1" y="12"/>
                      </a:cxn>
                      <a:cxn ang="0">
                        <a:pos x="3" y="13"/>
                      </a:cxn>
                      <a:cxn ang="0">
                        <a:pos x="7" y="15"/>
                      </a:cxn>
                      <a:cxn ang="0">
                        <a:pos x="9" y="13"/>
                      </a:cxn>
                      <a:cxn ang="0">
                        <a:pos x="12" y="12"/>
                      </a:cxn>
                      <a:cxn ang="0">
                        <a:pos x="14" y="8"/>
                      </a:cxn>
                      <a:cxn ang="0">
                        <a:pos x="12" y="2"/>
                      </a:cxn>
                      <a:cxn ang="0">
                        <a:pos x="12" y="2"/>
                      </a:cxn>
                      <a:cxn ang="0">
                        <a:pos x="9" y="0"/>
                      </a:cxn>
                      <a:cxn ang="0">
                        <a:pos x="7" y="0"/>
                      </a:cxn>
                      <a:cxn ang="0">
                        <a:pos x="3" y="0"/>
                      </a:cxn>
                      <a:cxn ang="0">
                        <a:pos x="1" y="2"/>
                      </a:cxn>
                      <a:cxn ang="0">
                        <a:pos x="0" y="8"/>
                      </a:cxn>
                      <a:cxn ang="0">
                        <a:pos x="1" y="12"/>
                      </a:cxn>
                    </a:cxnLst>
                    <a:rect l="0" t="0" r="r" b="b"/>
                    <a:pathLst>
                      <a:path w="14" h="15">
                        <a:moveTo>
                          <a:pt x="1" y="12"/>
                        </a:moveTo>
                        <a:lnTo>
                          <a:pt x="3" y="13"/>
                        </a:lnTo>
                        <a:lnTo>
                          <a:pt x="7" y="15"/>
                        </a:lnTo>
                        <a:lnTo>
                          <a:pt x="9" y="13"/>
                        </a:lnTo>
                        <a:lnTo>
                          <a:pt x="12" y="12"/>
                        </a:lnTo>
                        <a:lnTo>
                          <a:pt x="14" y="8"/>
                        </a:lnTo>
                        <a:lnTo>
                          <a:pt x="12" y="2"/>
                        </a:lnTo>
                        <a:lnTo>
                          <a:pt x="12" y="2"/>
                        </a:lnTo>
                        <a:lnTo>
                          <a:pt x="9" y="0"/>
                        </a:lnTo>
                        <a:lnTo>
                          <a:pt x="7" y="0"/>
                        </a:lnTo>
                        <a:lnTo>
                          <a:pt x="3" y="0"/>
                        </a:lnTo>
                        <a:lnTo>
                          <a:pt x="1" y="2"/>
                        </a:lnTo>
                        <a:lnTo>
                          <a:pt x="0" y="8"/>
                        </a:lnTo>
                        <a:lnTo>
                          <a:pt x="1" y="1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10" name="Freeform 210"/>
                  <p:cNvSpPr>
                    <a:spLocks/>
                  </p:cNvSpPr>
                  <p:nvPr/>
                </p:nvSpPr>
                <p:spPr bwMode="auto">
                  <a:xfrm>
                    <a:off x="1747" y="2471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1" y="12"/>
                      </a:cxn>
                      <a:cxn ang="0">
                        <a:pos x="3" y="13"/>
                      </a:cxn>
                      <a:cxn ang="0">
                        <a:pos x="7" y="14"/>
                      </a:cxn>
                      <a:cxn ang="0">
                        <a:pos x="9" y="13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2" y="1"/>
                      </a:cxn>
                      <a:cxn ang="0">
                        <a:pos x="12" y="1"/>
                      </a:cxn>
                      <a:cxn ang="0">
                        <a:pos x="9" y="0"/>
                      </a:cxn>
                      <a:cxn ang="0">
                        <a:pos x="7" y="0"/>
                      </a:cxn>
                      <a:cxn ang="0">
                        <a:pos x="3" y="0"/>
                      </a:cxn>
                      <a:cxn ang="0">
                        <a:pos x="1" y="3"/>
                      </a:cxn>
                      <a:cxn ang="0">
                        <a:pos x="0" y="7"/>
                      </a:cxn>
                      <a:cxn ang="0">
                        <a:pos x="1" y="12"/>
                      </a:cxn>
                    </a:cxnLst>
                    <a:rect l="0" t="0" r="r" b="b"/>
                    <a:pathLst>
                      <a:path w="14" h="14">
                        <a:moveTo>
                          <a:pt x="1" y="12"/>
                        </a:moveTo>
                        <a:lnTo>
                          <a:pt x="3" y="13"/>
                        </a:lnTo>
                        <a:lnTo>
                          <a:pt x="7" y="14"/>
                        </a:lnTo>
                        <a:lnTo>
                          <a:pt x="9" y="13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2" y="1"/>
                        </a:lnTo>
                        <a:lnTo>
                          <a:pt x="12" y="1"/>
                        </a:lnTo>
                        <a:lnTo>
                          <a:pt x="9" y="0"/>
                        </a:lnTo>
                        <a:lnTo>
                          <a:pt x="7" y="0"/>
                        </a:lnTo>
                        <a:lnTo>
                          <a:pt x="3" y="0"/>
                        </a:lnTo>
                        <a:lnTo>
                          <a:pt x="1" y="3"/>
                        </a:lnTo>
                        <a:lnTo>
                          <a:pt x="0" y="7"/>
                        </a:lnTo>
                        <a:lnTo>
                          <a:pt x="1" y="1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11" name="Freeform 211"/>
                  <p:cNvSpPr>
                    <a:spLocks/>
                  </p:cNvSpPr>
                  <p:nvPr/>
                </p:nvSpPr>
                <p:spPr bwMode="auto">
                  <a:xfrm>
                    <a:off x="1729" y="2449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3" y="11"/>
                      </a:cxn>
                      <a:cxn ang="0">
                        <a:pos x="5" y="13"/>
                      </a:cxn>
                      <a:cxn ang="0">
                        <a:pos x="7" y="14"/>
                      </a:cxn>
                      <a:cxn ang="0">
                        <a:pos x="11" y="13"/>
                      </a:cxn>
                      <a:cxn ang="0">
                        <a:pos x="12" y="11"/>
                      </a:cxn>
                      <a:cxn ang="0">
                        <a:pos x="14" y="7"/>
                      </a:cxn>
                      <a:cxn ang="0">
                        <a:pos x="13" y="1"/>
                      </a:cxn>
                      <a:cxn ang="0">
                        <a:pos x="13" y="1"/>
                      </a:cxn>
                      <a:cxn ang="0">
                        <a:pos x="11" y="0"/>
                      </a:cxn>
                      <a:cxn ang="0">
                        <a:pos x="7" y="0"/>
                      </a:cxn>
                      <a:cxn ang="0">
                        <a:pos x="5" y="0"/>
                      </a:cxn>
                      <a:cxn ang="0">
                        <a:pos x="3" y="1"/>
                      </a:cxn>
                      <a:cxn ang="0">
                        <a:pos x="0" y="7"/>
                      </a:cxn>
                      <a:cxn ang="0">
                        <a:pos x="3" y="11"/>
                      </a:cxn>
                    </a:cxnLst>
                    <a:rect l="0" t="0" r="r" b="b"/>
                    <a:pathLst>
                      <a:path w="14" h="14">
                        <a:moveTo>
                          <a:pt x="3" y="11"/>
                        </a:moveTo>
                        <a:lnTo>
                          <a:pt x="5" y="13"/>
                        </a:lnTo>
                        <a:lnTo>
                          <a:pt x="7" y="14"/>
                        </a:lnTo>
                        <a:lnTo>
                          <a:pt x="11" y="13"/>
                        </a:lnTo>
                        <a:lnTo>
                          <a:pt x="12" y="11"/>
                        </a:lnTo>
                        <a:lnTo>
                          <a:pt x="14" y="7"/>
                        </a:lnTo>
                        <a:lnTo>
                          <a:pt x="13" y="1"/>
                        </a:lnTo>
                        <a:lnTo>
                          <a:pt x="13" y="1"/>
                        </a:lnTo>
                        <a:lnTo>
                          <a:pt x="11" y="0"/>
                        </a:lnTo>
                        <a:lnTo>
                          <a:pt x="7" y="0"/>
                        </a:lnTo>
                        <a:lnTo>
                          <a:pt x="5" y="0"/>
                        </a:lnTo>
                        <a:lnTo>
                          <a:pt x="3" y="1"/>
                        </a:lnTo>
                        <a:lnTo>
                          <a:pt x="0" y="7"/>
                        </a:lnTo>
                        <a:lnTo>
                          <a:pt x="3" y="1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12" name="Freeform 212"/>
                  <p:cNvSpPr>
                    <a:spLocks/>
                  </p:cNvSpPr>
                  <p:nvPr/>
                </p:nvSpPr>
                <p:spPr bwMode="auto">
                  <a:xfrm>
                    <a:off x="1715" y="2424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1" y="13"/>
                      </a:cxn>
                      <a:cxn ang="0">
                        <a:pos x="3" y="14"/>
                      </a:cxn>
                      <a:cxn ang="0">
                        <a:pos x="7" y="14"/>
                      </a:cxn>
                      <a:cxn ang="0">
                        <a:pos x="9" y="14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2" y="2"/>
                      </a:cxn>
                      <a:cxn ang="0">
                        <a:pos x="12" y="2"/>
                      </a:cxn>
                      <a:cxn ang="0">
                        <a:pos x="9" y="1"/>
                      </a:cxn>
                      <a:cxn ang="0">
                        <a:pos x="7" y="0"/>
                      </a:cxn>
                      <a:cxn ang="0">
                        <a:pos x="3" y="1"/>
                      </a:cxn>
                      <a:cxn ang="0">
                        <a:pos x="1" y="2"/>
                      </a:cxn>
                      <a:cxn ang="0">
                        <a:pos x="0" y="7"/>
                      </a:cxn>
                      <a:cxn ang="0">
                        <a:pos x="1" y="13"/>
                      </a:cxn>
                    </a:cxnLst>
                    <a:rect l="0" t="0" r="r" b="b"/>
                    <a:pathLst>
                      <a:path w="14" h="14">
                        <a:moveTo>
                          <a:pt x="1" y="13"/>
                        </a:moveTo>
                        <a:lnTo>
                          <a:pt x="3" y="14"/>
                        </a:lnTo>
                        <a:lnTo>
                          <a:pt x="7" y="14"/>
                        </a:lnTo>
                        <a:lnTo>
                          <a:pt x="9" y="14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2" y="2"/>
                        </a:lnTo>
                        <a:lnTo>
                          <a:pt x="12" y="2"/>
                        </a:lnTo>
                        <a:lnTo>
                          <a:pt x="9" y="1"/>
                        </a:lnTo>
                        <a:lnTo>
                          <a:pt x="7" y="0"/>
                        </a:lnTo>
                        <a:lnTo>
                          <a:pt x="3" y="1"/>
                        </a:lnTo>
                        <a:lnTo>
                          <a:pt x="1" y="2"/>
                        </a:lnTo>
                        <a:lnTo>
                          <a:pt x="0" y="7"/>
                        </a:lnTo>
                        <a:lnTo>
                          <a:pt x="1" y="1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13" name="Freeform 213"/>
                  <p:cNvSpPr>
                    <a:spLocks/>
                  </p:cNvSpPr>
                  <p:nvPr/>
                </p:nvSpPr>
                <p:spPr bwMode="auto">
                  <a:xfrm>
                    <a:off x="1702" y="2399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2" y="12"/>
                      </a:cxn>
                      <a:cxn ang="0">
                        <a:pos x="5" y="13"/>
                      </a:cxn>
                      <a:cxn ang="0">
                        <a:pos x="7" y="14"/>
                      </a:cxn>
                      <a:cxn ang="0">
                        <a:pos x="11" y="13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3" y="1"/>
                      </a:cxn>
                      <a:cxn ang="0">
                        <a:pos x="13" y="1"/>
                      </a:cxn>
                      <a:cxn ang="0">
                        <a:pos x="11" y="0"/>
                      </a:cxn>
                      <a:cxn ang="0">
                        <a:pos x="7" y="0"/>
                      </a:cxn>
                      <a:cxn ang="0">
                        <a:pos x="5" y="0"/>
                      </a:cxn>
                      <a:cxn ang="0">
                        <a:pos x="2" y="1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</a:cxnLst>
                    <a:rect l="0" t="0" r="r" b="b"/>
                    <a:pathLst>
                      <a:path w="14" h="14">
                        <a:moveTo>
                          <a:pt x="2" y="12"/>
                        </a:moveTo>
                        <a:lnTo>
                          <a:pt x="5" y="13"/>
                        </a:lnTo>
                        <a:lnTo>
                          <a:pt x="7" y="14"/>
                        </a:lnTo>
                        <a:lnTo>
                          <a:pt x="11" y="13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3" y="1"/>
                        </a:lnTo>
                        <a:lnTo>
                          <a:pt x="13" y="1"/>
                        </a:lnTo>
                        <a:lnTo>
                          <a:pt x="11" y="0"/>
                        </a:lnTo>
                        <a:lnTo>
                          <a:pt x="7" y="0"/>
                        </a:lnTo>
                        <a:lnTo>
                          <a:pt x="5" y="0"/>
                        </a:lnTo>
                        <a:lnTo>
                          <a:pt x="2" y="1"/>
                        </a:lnTo>
                        <a:lnTo>
                          <a:pt x="0" y="7"/>
                        </a:lnTo>
                        <a:lnTo>
                          <a:pt x="2" y="1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14" name="Freeform 214"/>
                  <p:cNvSpPr>
                    <a:spLocks/>
                  </p:cNvSpPr>
                  <p:nvPr/>
                </p:nvSpPr>
                <p:spPr bwMode="auto">
                  <a:xfrm>
                    <a:off x="1691" y="2372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3" y="13"/>
                      </a:cxn>
                      <a:cxn ang="0">
                        <a:pos x="5" y="14"/>
                      </a:cxn>
                      <a:cxn ang="0">
                        <a:pos x="7" y="14"/>
                      </a:cxn>
                      <a:cxn ang="0">
                        <a:pos x="11" y="14"/>
                      </a:cxn>
                      <a:cxn ang="0">
                        <a:pos x="13" y="13"/>
                      </a:cxn>
                      <a:cxn ang="0">
                        <a:pos x="14" y="7"/>
                      </a:cxn>
                      <a:cxn ang="0">
                        <a:pos x="14" y="7"/>
                      </a:cxn>
                      <a:cxn ang="0">
                        <a:pos x="13" y="2"/>
                      </a:cxn>
                      <a:cxn ang="0">
                        <a:pos x="11" y="1"/>
                      </a:cxn>
                      <a:cxn ang="0">
                        <a:pos x="7" y="0"/>
                      </a:cxn>
                      <a:cxn ang="0">
                        <a:pos x="5" y="1"/>
                      </a:cxn>
                      <a:cxn ang="0">
                        <a:pos x="3" y="2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14" h="14">
                        <a:moveTo>
                          <a:pt x="0" y="7"/>
                        </a:moveTo>
                        <a:lnTo>
                          <a:pt x="3" y="13"/>
                        </a:lnTo>
                        <a:lnTo>
                          <a:pt x="5" y="14"/>
                        </a:lnTo>
                        <a:lnTo>
                          <a:pt x="7" y="14"/>
                        </a:lnTo>
                        <a:lnTo>
                          <a:pt x="11" y="14"/>
                        </a:lnTo>
                        <a:lnTo>
                          <a:pt x="13" y="13"/>
                        </a:lnTo>
                        <a:lnTo>
                          <a:pt x="14" y="7"/>
                        </a:lnTo>
                        <a:lnTo>
                          <a:pt x="14" y="7"/>
                        </a:lnTo>
                        <a:lnTo>
                          <a:pt x="13" y="2"/>
                        </a:lnTo>
                        <a:lnTo>
                          <a:pt x="11" y="1"/>
                        </a:lnTo>
                        <a:lnTo>
                          <a:pt x="7" y="0"/>
                        </a:lnTo>
                        <a:lnTo>
                          <a:pt x="5" y="1"/>
                        </a:lnTo>
                        <a:lnTo>
                          <a:pt x="3" y="2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15" name="Freeform 215"/>
                  <p:cNvSpPr>
                    <a:spLocks/>
                  </p:cNvSpPr>
                  <p:nvPr/>
                </p:nvSpPr>
                <p:spPr bwMode="auto">
                  <a:xfrm>
                    <a:off x="1683" y="2344"/>
                    <a:ext cx="14" cy="15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2" y="13"/>
                      </a:cxn>
                      <a:cxn ang="0">
                        <a:pos x="5" y="15"/>
                      </a:cxn>
                      <a:cxn ang="0">
                        <a:pos x="7" y="15"/>
                      </a:cxn>
                      <a:cxn ang="0">
                        <a:pos x="9" y="15"/>
                      </a:cxn>
                      <a:cxn ang="0">
                        <a:pos x="12" y="13"/>
                      </a:cxn>
                      <a:cxn ang="0">
                        <a:pos x="14" y="7"/>
                      </a:cxn>
                      <a:cxn ang="0">
                        <a:pos x="14" y="7"/>
                      </a:cxn>
                      <a:cxn ang="0">
                        <a:pos x="12" y="3"/>
                      </a:cxn>
                      <a:cxn ang="0">
                        <a:pos x="9" y="2"/>
                      </a:cxn>
                      <a:cxn ang="0">
                        <a:pos x="7" y="0"/>
                      </a:cxn>
                      <a:cxn ang="0">
                        <a:pos x="5" y="2"/>
                      </a:cxn>
                      <a:cxn ang="0">
                        <a:pos x="2" y="3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14" h="15">
                        <a:moveTo>
                          <a:pt x="0" y="7"/>
                        </a:moveTo>
                        <a:lnTo>
                          <a:pt x="2" y="13"/>
                        </a:lnTo>
                        <a:lnTo>
                          <a:pt x="5" y="15"/>
                        </a:lnTo>
                        <a:lnTo>
                          <a:pt x="7" y="15"/>
                        </a:lnTo>
                        <a:lnTo>
                          <a:pt x="9" y="15"/>
                        </a:lnTo>
                        <a:lnTo>
                          <a:pt x="12" y="13"/>
                        </a:lnTo>
                        <a:lnTo>
                          <a:pt x="14" y="7"/>
                        </a:lnTo>
                        <a:lnTo>
                          <a:pt x="14" y="7"/>
                        </a:lnTo>
                        <a:lnTo>
                          <a:pt x="12" y="3"/>
                        </a:lnTo>
                        <a:lnTo>
                          <a:pt x="9" y="2"/>
                        </a:lnTo>
                        <a:lnTo>
                          <a:pt x="7" y="0"/>
                        </a:lnTo>
                        <a:lnTo>
                          <a:pt x="5" y="2"/>
                        </a:lnTo>
                        <a:lnTo>
                          <a:pt x="2" y="3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16" name="Freeform 216"/>
                  <p:cNvSpPr>
                    <a:spLocks/>
                  </p:cNvSpPr>
                  <p:nvPr/>
                </p:nvSpPr>
                <p:spPr bwMode="auto">
                  <a:xfrm>
                    <a:off x="1676" y="2317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5" y="14"/>
                      </a:cxn>
                      <a:cxn ang="0">
                        <a:pos x="7" y="14"/>
                      </a:cxn>
                      <a:cxn ang="0">
                        <a:pos x="9" y="14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4" y="7"/>
                      </a:cxn>
                      <a:cxn ang="0">
                        <a:pos x="12" y="2"/>
                      </a:cxn>
                      <a:cxn ang="0">
                        <a:pos x="9" y="1"/>
                      </a:cxn>
                      <a:cxn ang="0">
                        <a:pos x="7" y="0"/>
                      </a:cxn>
                      <a:cxn ang="0">
                        <a:pos x="5" y="1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14" h="14">
                        <a:moveTo>
                          <a:pt x="0" y="7"/>
                        </a:moveTo>
                        <a:lnTo>
                          <a:pt x="2" y="12"/>
                        </a:lnTo>
                        <a:lnTo>
                          <a:pt x="5" y="14"/>
                        </a:lnTo>
                        <a:lnTo>
                          <a:pt x="7" y="14"/>
                        </a:lnTo>
                        <a:lnTo>
                          <a:pt x="9" y="14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4" y="7"/>
                        </a:lnTo>
                        <a:lnTo>
                          <a:pt x="12" y="2"/>
                        </a:lnTo>
                        <a:lnTo>
                          <a:pt x="9" y="1"/>
                        </a:lnTo>
                        <a:lnTo>
                          <a:pt x="7" y="0"/>
                        </a:lnTo>
                        <a:lnTo>
                          <a:pt x="5" y="1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17" name="Freeform 217"/>
                  <p:cNvSpPr>
                    <a:spLocks/>
                  </p:cNvSpPr>
                  <p:nvPr/>
                </p:nvSpPr>
                <p:spPr bwMode="auto">
                  <a:xfrm>
                    <a:off x="1670" y="2290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5" y="13"/>
                      </a:cxn>
                      <a:cxn ang="0">
                        <a:pos x="7" y="14"/>
                      </a:cxn>
                      <a:cxn ang="0">
                        <a:pos x="11" y="13"/>
                      </a:cxn>
                      <a:cxn ang="0">
                        <a:pos x="13" y="12"/>
                      </a:cxn>
                      <a:cxn ang="0">
                        <a:pos x="14" y="7"/>
                      </a:cxn>
                      <a:cxn ang="0">
                        <a:pos x="14" y="7"/>
                      </a:cxn>
                      <a:cxn ang="0">
                        <a:pos x="13" y="1"/>
                      </a:cxn>
                      <a:cxn ang="0">
                        <a:pos x="11" y="0"/>
                      </a:cxn>
                      <a:cxn ang="0">
                        <a:pos x="7" y="0"/>
                      </a:cxn>
                      <a:cxn ang="0">
                        <a:pos x="5" y="0"/>
                      </a:cxn>
                      <a:cxn ang="0">
                        <a:pos x="2" y="1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14" h="14">
                        <a:moveTo>
                          <a:pt x="0" y="7"/>
                        </a:moveTo>
                        <a:lnTo>
                          <a:pt x="2" y="12"/>
                        </a:lnTo>
                        <a:lnTo>
                          <a:pt x="5" y="13"/>
                        </a:lnTo>
                        <a:lnTo>
                          <a:pt x="7" y="14"/>
                        </a:lnTo>
                        <a:lnTo>
                          <a:pt x="11" y="13"/>
                        </a:lnTo>
                        <a:lnTo>
                          <a:pt x="13" y="12"/>
                        </a:lnTo>
                        <a:lnTo>
                          <a:pt x="14" y="7"/>
                        </a:lnTo>
                        <a:lnTo>
                          <a:pt x="14" y="7"/>
                        </a:lnTo>
                        <a:lnTo>
                          <a:pt x="13" y="1"/>
                        </a:lnTo>
                        <a:lnTo>
                          <a:pt x="11" y="0"/>
                        </a:lnTo>
                        <a:lnTo>
                          <a:pt x="7" y="0"/>
                        </a:lnTo>
                        <a:lnTo>
                          <a:pt x="5" y="0"/>
                        </a:lnTo>
                        <a:lnTo>
                          <a:pt x="2" y="1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18" name="Freeform 218"/>
                  <p:cNvSpPr>
                    <a:spLocks/>
                  </p:cNvSpPr>
                  <p:nvPr/>
                </p:nvSpPr>
                <p:spPr bwMode="auto">
                  <a:xfrm>
                    <a:off x="1666" y="2261"/>
                    <a:ext cx="15" cy="15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3" y="12"/>
                      </a:cxn>
                      <a:cxn ang="0">
                        <a:pos x="5" y="13"/>
                      </a:cxn>
                      <a:cxn ang="0">
                        <a:pos x="7" y="15"/>
                      </a:cxn>
                      <a:cxn ang="0">
                        <a:pos x="11" y="13"/>
                      </a:cxn>
                      <a:cxn ang="0">
                        <a:pos x="13" y="12"/>
                      </a:cxn>
                      <a:cxn ang="0">
                        <a:pos x="15" y="8"/>
                      </a:cxn>
                      <a:cxn ang="0">
                        <a:pos x="15" y="8"/>
                      </a:cxn>
                      <a:cxn ang="0">
                        <a:pos x="13" y="3"/>
                      </a:cxn>
                      <a:cxn ang="0">
                        <a:pos x="11" y="0"/>
                      </a:cxn>
                      <a:cxn ang="0">
                        <a:pos x="7" y="0"/>
                      </a:cxn>
                      <a:cxn ang="0">
                        <a:pos x="5" y="0"/>
                      </a:cxn>
                      <a:cxn ang="0">
                        <a:pos x="3" y="3"/>
                      </a:cxn>
                      <a:cxn ang="0">
                        <a:pos x="0" y="8"/>
                      </a:cxn>
                    </a:cxnLst>
                    <a:rect l="0" t="0" r="r" b="b"/>
                    <a:pathLst>
                      <a:path w="15" h="15">
                        <a:moveTo>
                          <a:pt x="0" y="8"/>
                        </a:moveTo>
                        <a:lnTo>
                          <a:pt x="3" y="12"/>
                        </a:lnTo>
                        <a:lnTo>
                          <a:pt x="5" y="13"/>
                        </a:lnTo>
                        <a:lnTo>
                          <a:pt x="7" y="15"/>
                        </a:lnTo>
                        <a:lnTo>
                          <a:pt x="11" y="13"/>
                        </a:lnTo>
                        <a:lnTo>
                          <a:pt x="13" y="12"/>
                        </a:lnTo>
                        <a:lnTo>
                          <a:pt x="15" y="8"/>
                        </a:lnTo>
                        <a:lnTo>
                          <a:pt x="15" y="8"/>
                        </a:lnTo>
                        <a:lnTo>
                          <a:pt x="13" y="3"/>
                        </a:lnTo>
                        <a:lnTo>
                          <a:pt x="11" y="0"/>
                        </a:lnTo>
                        <a:lnTo>
                          <a:pt x="7" y="0"/>
                        </a:lnTo>
                        <a:lnTo>
                          <a:pt x="5" y="0"/>
                        </a:lnTo>
                        <a:lnTo>
                          <a:pt x="3" y="3"/>
                        </a:lnTo>
                        <a:lnTo>
                          <a:pt x="0" y="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19" name="Freeform 219"/>
                  <p:cNvSpPr>
                    <a:spLocks/>
                  </p:cNvSpPr>
                  <p:nvPr/>
                </p:nvSpPr>
                <p:spPr bwMode="auto">
                  <a:xfrm>
                    <a:off x="1664" y="2233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5" y="14"/>
                      </a:cxn>
                      <a:cxn ang="0">
                        <a:pos x="7" y="14"/>
                      </a:cxn>
                      <a:cxn ang="0">
                        <a:pos x="9" y="14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4" y="7"/>
                      </a:cxn>
                      <a:cxn ang="0">
                        <a:pos x="12" y="2"/>
                      </a:cxn>
                      <a:cxn ang="0">
                        <a:pos x="9" y="1"/>
                      </a:cxn>
                      <a:cxn ang="0">
                        <a:pos x="7" y="0"/>
                      </a:cxn>
                      <a:cxn ang="0">
                        <a:pos x="5" y="1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14" h="14">
                        <a:moveTo>
                          <a:pt x="0" y="7"/>
                        </a:moveTo>
                        <a:lnTo>
                          <a:pt x="2" y="12"/>
                        </a:lnTo>
                        <a:lnTo>
                          <a:pt x="5" y="14"/>
                        </a:lnTo>
                        <a:lnTo>
                          <a:pt x="7" y="14"/>
                        </a:lnTo>
                        <a:lnTo>
                          <a:pt x="9" y="14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4" y="7"/>
                        </a:lnTo>
                        <a:lnTo>
                          <a:pt x="12" y="2"/>
                        </a:lnTo>
                        <a:lnTo>
                          <a:pt x="9" y="1"/>
                        </a:lnTo>
                        <a:lnTo>
                          <a:pt x="7" y="0"/>
                        </a:lnTo>
                        <a:lnTo>
                          <a:pt x="5" y="1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20" name="Freeform 220"/>
                  <p:cNvSpPr>
                    <a:spLocks/>
                  </p:cNvSpPr>
                  <p:nvPr/>
                </p:nvSpPr>
                <p:spPr bwMode="auto">
                  <a:xfrm>
                    <a:off x="1663" y="2205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2" y="11"/>
                      </a:cxn>
                      <a:cxn ang="0">
                        <a:pos x="3" y="14"/>
                      </a:cxn>
                      <a:cxn ang="0">
                        <a:pos x="7" y="14"/>
                      </a:cxn>
                      <a:cxn ang="0">
                        <a:pos x="9" y="14"/>
                      </a:cxn>
                      <a:cxn ang="0">
                        <a:pos x="12" y="11"/>
                      </a:cxn>
                      <a:cxn ang="0">
                        <a:pos x="14" y="7"/>
                      </a:cxn>
                      <a:cxn ang="0">
                        <a:pos x="14" y="7"/>
                      </a:cxn>
                      <a:cxn ang="0">
                        <a:pos x="12" y="2"/>
                      </a:cxn>
                      <a:cxn ang="0">
                        <a:pos x="9" y="1"/>
                      </a:cxn>
                      <a:cxn ang="0">
                        <a:pos x="7" y="0"/>
                      </a:cxn>
                      <a:cxn ang="0">
                        <a:pos x="3" y="1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14" h="14">
                        <a:moveTo>
                          <a:pt x="0" y="7"/>
                        </a:moveTo>
                        <a:lnTo>
                          <a:pt x="2" y="11"/>
                        </a:lnTo>
                        <a:lnTo>
                          <a:pt x="3" y="14"/>
                        </a:lnTo>
                        <a:lnTo>
                          <a:pt x="7" y="14"/>
                        </a:lnTo>
                        <a:lnTo>
                          <a:pt x="9" y="14"/>
                        </a:lnTo>
                        <a:lnTo>
                          <a:pt x="12" y="11"/>
                        </a:lnTo>
                        <a:lnTo>
                          <a:pt x="14" y="7"/>
                        </a:lnTo>
                        <a:lnTo>
                          <a:pt x="14" y="7"/>
                        </a:lnTo>
                        <a:lnTo>
                          <a:pt x="12" y="2"/>
                        </a:lnTo>
                        <a:lnTo>
                          <a:pt x="9" y="1"/>
                        </a:lnTo>
                        <a:lnTo>
                          <a:pt x="7" y="0"/>
                        </a:lnTo>
                        <a:lnTo>
                          <a:pt x="3" y="1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21" name="Freeform 221"/>
                  <p:cNvSpPr>
                    <a:spLocks/>
                  </p:cNvSpPr>
                  <p:nvPr/>
                </p:nvSpPr>
                <p:spPr bwMode="auto">
                  <a:xfrm>
                    <a:off x="1662" y="2176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4" y="14"/>
                      </a:cxn>
                      <a:cxn ang="0">
                        <a:pos x="7" y="14"/>
                      </a:cxn>
                      <a:cxn ang="0">
                        <a:pos x="9" y="14"/>
                      </a:cxn>
                      <a:cxn ang="0">
                        <a:pos x="11" y="12"/>
                      </a:cxn>
                      <a:cxn ang="0">
                        <a:pos x="14" y="7"/>
                      </a:cxn>
                      <a:cxn ang="0">
                        <a:pos x="14" y="7"/>
                      </a:cxn>
                      <a:cxn ang="0">
                        <a:pos x="11" y="2"/>
                      </a:cxn>
                      <a:cxn ang="0">
                        <a:pos x="9" y="1"/>
                      </a:cxn>
                      <a:cxn ang="0">
                        <a:pos x="7" y="0"/>
                      </a:cxn>
                      <a:cxn ang="0">
                        <a:pos x="4" y="1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14" h="14">
                        <a:moveTo>
                          <a:pt x="0" y="7"/>
                        </a:moveTo>
                        <a:lnTo>
                          <a:pt x="2" y="12"/>
                        </a:lnTo>
                        <a:lnTo>
                          <a:pt x="4" y="14"/>
                        </a:lnTo>
                        <a:lnTo>
                          <a:pt x="7" y="14"/>
                        </a:lnTo>
                        <a:lnTo>
                          <a:pt x="9" y="14"/>
                        </a:lnTo>
                        <a:lnTo>
                          <a:pt x="11" y="12"/>
                        </a:lnTo>
                        <a:lnTo>
                          <a:pt x="14" y="7"/>
                        </a:lnTo>
                        <a:lnTo>
                          <a:pt x="14" y="7"/>
                        </a:lnTo>
                        <a:lnTo>
                          <a:pt x="11" y="2"/>
                        </a:lnTo>
                        <a:lnTo>
                          <a:pt x="9" y="1"/>
                        </a:lnTo>
                        <a:lnTo>
                          <a:pt x="7" y="0"/>
                        </a:lnTo>
                        <a:lnTo>
                          <a:pt x="4" y="1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22" name="Freeform 222"/>
                  <p:cNvSpPr>
                    <a:spLocks/>
                  </p:cNvSpPr>
                  <p:nvPr/>
                </p:nvSpPr>
                <p:spPr bwMode="auto">
                  <a:xfrm>
                    <a:off x="1662" y="2148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1" y="11"/>
                      </a:cxn>
                      <a:cxn ang="0">
                        <a:pos x="3" y="14"/>
                      </a:cxn>
                      <a:cxn ang="0">
                        <a:pos x="7" y="14"/>
                      </a:cxn>
                      <a:cxn ang="0">
                        <a:pos x="9" y="14"/>
                      </a:cxn>
                      <a:cxn ang="0">
                        <a:pos x="11" y="11"/>
                      </a:cxn>
                      <a:cxn ang="0">
                        <a:pos x="14" y="7"/>
                      </a:cxn>
                      <a:cxn ang="0">
                        <a:pos x="14" y="7"/>
                      </a:cxn>
                      <a:cxn ang="0">
                        <a:pos x="11" y="2"/>
                      </a:cxn>
                      <a:cxn ang="0">
                        <a:pos x="9" y="1"/>
                      </a:cxn>
                      <a:cxn ang="0">
                        <a:pos x="7" y="0"/>
                      </a:cxn>
                      <a:cxn ang="0">
                        <a:pos x="3" y="1"/>
                      </a:cxn>
                      <a:cxn ang="0">
                        <a:pos x="1" y="2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14" h="14">
                        <a:moveTo>
                          <a:pt x="0" y="7"/>
                        </a:moveTo>
                        <a:lnTo>
                          <a:pt x="1" y="11"/>
                        </a:lnTo>
                        <a:lnTo>
                          <a:pt x="3" y="14"/>
                        </a:lnTo>
                        <a:lnTo>
                          <a:pt x="7" y="14"/>
                        </a:lnTo>
                        <a:lnTo>
                          <a:pt x="9" y="14"/>
                        </a:lnTo>
                        <a:lnTo>
                          <a:pt x="11" y="11"/>
                        </a:lnTo>
                        <a:lnTo>
                          <a:pt x="14" y="7"/>
                        </a:lnTo>
                        <a:lnTo>
                          <a:pt x="14" y="7"/>
                        </a:lnTo>
                        <a:lnTo>
                          <a:pt x="11" y="2"/>
                        </a:lnTo>
                        <a:lnTo>
                          <a:pt x="9" y="1"/>
                        </a:lnTo>
                        <a:lnTo>
                          <a:pt x="7" y="0"/>
                        </a:lnTo>
                        <a:lnTo>
                          <a:pt x="3" y="1"/>
                        </a:lnTo>
                        <a:lnTo>
                          <a:pt x="1" y="2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23" name="Freeform 223"/>
                  <p:cNvSpPr>
                    <a:spLocks/>
                  </p:cNvSpPr>
                  <p:nvPr/>
                </p:nvSpPr>
                <p:spPr bwMode="auto">
                  <a:xfrm>
                    <a:off x="1662" y="2119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4" y="14"/>
                      </a:cxn>
                      <a:cxn ang="0">
                        <a:pos x="7" y="14"/>
                      </a:cxn>
                      <a:cxn ang="0">
                        <a:pos x="9" y="14"/>
                      </a:cxn>
                      <a:cxn ang="0">
                        <a:pos x="11" y="12"/>
                      </a:cxn>
                      <a:cxn ang="0">
                        <a:pos x="14" y="7"/>
                      </a:cxn>
                      <a:cxn ang="0">
                        <a:pos x="14" y="7"/>
                      </a:cxn>
                      <a:cxn ang="0">
                        <a:pos x="11" y="3"/>
                      </a:cxn>
                      <a:cxn ang="0">
                        <a:pos x="9" y="1"/>
                      </a:cxn>
                      <a:cxn ang="0">
                        <a:pos x="7" y="0"/>
                      </a:cxn>
                      <a:cxn ang="0">
                        <a:pos x="4" y="1"/>
                      </a:cxn>
                      <a:cxn ang="0">
                        <a:pos x="2" y="3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14" h="14">
                        <a:moveTo>
                          <a:pt x="0" y="7"/>
                        </a:moveTo>
                        <a:lnTo>
                          <a:pt x="2" y="12"/>
                        </a:lnTo>
                        <a:lnTo>
                          <a:pt x="4" y="14"/>
                        </a:lnTo>
                        <a:lnTo>
                          <a:pt x="7" y="14"/>
                        </a:lnTo>
                        <a:lnTo>
                          <a:pt x="9" y="14"/>
                        </a:lnTo>
                        <a:lnTo>
                          <a:pt x="11" y="12"/>
                        </a:lnTo>
                        <a:lnTo>
                          <a:pt x="14" y="7"/>
                        </a:lnTo>
                        <a:lnTo>
                          <a:pt x="14" y="7"/>
                        </a:lnTo>
                        <a:lnTo>
                          <a:pt x="11" y="3"/>
                        </a:lnTo>
                        <a:lnTo>
                          <a:pt x="9" y="1"/>
                        </a:lnTo>
                        <a:lnTo>
                          <a:pt x="7" y="0"/>
                        </a:lnTo>
                        <a:lnTo>
                          <a:pt x="4" y="1"/>
                        </a:lnTo>
                        <a:lnTo>
                          <a:pt x="2" y="3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24" name="Freeform 224"/>
                  <p:cNvSpPr>
                    <a:spLocks/>
                  </p:cNvSpPr>
                  <p:nvPr/>
                </p:nvSpPr>
                <p:spPr bwMode="auto">
                  <a:xfrm>
                    <a:off x="1662" y="2091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4" y="14"/>
                      </a:cxn>
                      <a:cxn ang="0">
                        <a:pos x="7" y="14"/>
                      </a:cxn>
                      <a:cxn ang="0">
                        <a:pos x="10" y="14"/>
                      </a:cxn>
                      <a:cxn ang="0">
                        <a:pos x="13" y="12"/>
                      </a:cxn>
                      <a:cxn ang="0">
                        <a:pos x="14" y="7"/>
                      </a:cxn>
                      <a:cxn ang="0">
                        <a:pos x="14" y="7"/>
                      </a:cxn>
                      <a:cxn ang="0">
                        <a:pos x="13" y="2"/>
                      </a:cxn>
                      <a:cxn ang="0">
                        <a:pos x="10" y="1"/>
                      </a:cxn>
                      <a:cxn ang="0">
                        <a:pos x="7" y="0"/>
                      </a:cxn>
                      <a:cxn ang="0">
                        <a:pos x="4" y="1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14" h="14">
                        <a:moveTo>
                          <a:pt x="0" y="7"/>
                        </a:moveTo>
                        <a:lnTo>
                          <a:pt x="2" y="12"/>
                        </a:lnTo>
                        <a:lnTo>
                          <a:pt x="4" y="14"/>
                        </a:lnTo>
                        <a:lnTo>
                          <a:pt x="7" y="14"/>
                        </a:lnTo>
                        <a:lnTo>
                          <a:pt x="10" y="14"/>
                        </a:lnTo>
                        <a:lnTo>
                          <a:pt x="13" y="12"/>
                        </a:lnTo>
                        <a:lnTo>
                          <a:pt x="14" y="7"/>
                        </a:lnTo>
                        <a:lnTo>
                          <a:pt x="14" y="7"/>
                        </a:lnTo>
                        <a:lnTo>
                          <a:pt x="13" y="2"/>
                        </a:lnTo>
                        <a:lnTo>
                          <a:pt x="10" y="1"/>
                        </a:lnTo>
                        <a:lnTo>
                          <a:pt x="7" y="0"/>
                        </a:lnTo>
                        <a:lnTo>
                          <a:pt x="4" y="1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25" name="Freeform 225"/>
                  <p:cNvSpPr>
                    <a:spLocks/>
                  </p:cNvSpPr>
                  <p:nvPr/>
                </p:nvSpPr>
                <p:spPr bwMode="auto">
                  <a:xfrm>
                    <a:off x="1663" y="2062"/>
                    <a:ext cx="14" cy="15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5" y="15"/>
                      </a:cxn>
                      <a:cxn ang="0">
                        <a:pos x="7" y="15"/>
                      </a:cxn>
                      <a:cxn ang="0">
                        <a:pos x="10" y="15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4" y="7"/>
                      </a:cxn>
                      <a:cxn ang="0">
                        <a:pos x="12" y="3"/>
                      </a:cxn>
                      <a:cxn ang="0">
                        <a:pos x="10" y="2"/>
                      </a:cxn>
                      <a:cxn ang="0">
                        <a:pos x="7" y="0"/>
                      </a:cxn>
                      <a:cxn ang="0">
                        <a:pos x="5" y="2"/>
                      </a:cxn>
                      <a:cxn ang="0">
                        <a:pos x="2" y="3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14" h="15">
                        <a:moveTo>
                          <a:pt x="0" y="7"/>
                        </a:moveTo>
                        <a:lnTo>
                          <a:pt x="2" y="12"/>
                        </a:lnTo>
                        <a:lnTo>
                          <a:pt x="5" y="15"/>
                        </a:lnTo>
                        <a:lnTo>
                          <a:pt x="7" y="15"/>
                        </a:lnTo>
                        <a:lnTo>
                          <a:pt x="10" y="15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4" y="7"/>
                        </a:lnTo>
                        <a:lnTo>
                          <a:pt x="12" y="3"/>
                        </a:lnTo>
                        <a:lnTo>
                          <a:pt x="10" y="2"/>
                        </a:lnTo>
                        <a:lnTo>
                          <a:pt x="7" y="0"/>
                        </a:lnTo>
                        <a:lnTo>
                          <a:pt x="5" y="2"/>
                        </a:lnTo>
                        <a:lnTo>
                          <a:pt x="2" y="3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26" name="Freeform 226"/>
                  <p:cNvSpPr>
                    <a:spLocks/>
                  </p:cNvSpPr>
                  <p:nvPr/>
                </p:nvSpPr>
                <p:spPr bwMode="auto">
                  <a:xfrm>
                    <a:off x="1664" y="2034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5" y="14"/>
                      </a:cxn>
                      <a:cxn ang="0">
                        <a:pos x="7" y="14"/>
                      </a:cxn>
                      <a:cxn ang="0">
                        <a:pos x="11" y="14"/>
                      </a:cxn>
                      <a:cxn ang="0">
                        <a:pos x="13" y="12"/>
                      </a:cxn>
                      <a:cxn ang="0">
                        <a:pos x="14" y="7"/>
                      </a:cxn>
                      <a:cxn ang="0">
                        <a:pos x="14" y="7"/>
                      </a:cxn>
                      <a:cxn ang="0">
                        <a:pos x="13" y="2"/>
                      </a:cxn>
                      <a:cxn ang="0">
                        <a:pos x="11" y="1"/>
                      </a:cxn>
                      <a:cxn ang="0">
                        <a:pos x="7" y="0"/>
                      </a:cxn>
                      <a:cxn ang="0">
                        <a:pos x="5" y="1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14" h="14">
                        <a:moveTo>
                          <a:pt x="0" y="7"/>
                        </a:moveTo>
                        <a:lnTo>
                          <a:pt x="2" y="12"/>
                        </a:lnTo>
                        <a:lnTo>
                          <a:pt x="5" y="14"/>
                        </a:lnTo>
                        <a:lnTo>
                          <a:pt x="7" y="14"/>
                        </a:lnTo>
                        <a:lnTo>
                          <a:pt x="11" y="14"/>
                        </a:lnTo>
                        <a:lnTo>
                          <a:pt x="13" y="12"/>
                        </a:lnTo>
                        <a:lnTo>
                          <a:pt x="14" y="7"/>
                        </a:lnTo>
                        <a:lnTo>
                          <a:pt x="14" y="7"/>
                        </a:lnTo>
                        <a:lnTo>
                          <a:pt x="13" y="2"/>
                        </a:lnTo>
                        <a:lnTo>
                          <a:pt x="11" y="1"/>
                        </a:lnTo>
                        <a:lnTo>
                          <a:pt x="7" y="0"/>
                        </a:lnTo>
                        <a:lnTo>
                          <a:pt x="5" y="1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27" name="Freeform 227"/>
                  <p:cNvSpPr>
                    <a:spLocks/>
                  </p:cNvSpPr>
                  <p:nvPr/>
                </p:nvSpPr>
                <p:spPr bwMode="auto">
                  <a:xfrm>
                    <a:off x="1666" y="2005"/>
                    <a:ext cx="15" cy="15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2" y="12"/>
                      </a:cxn>
                      <a:cxn ang="0">
                        <a:pos x="4" y="15"/>
                      </a:cxn>
                      <a:cxn ang="0">
                        <a:pos x="7" y="15"/>
                      </a:cxn>
                      <a:cxn ang="0">
                        <a:pos x="10" y="15"/>
                      </a:cxn>
                      <a:cxn ang="0">
                        <a:pos x="12" y="12"/>
                      </a:cxn>
                      <a:cxn ang="0">
                        <a:pos x="15" y="8"/>
                      </a:cxn>
                      <a:cxn ang="0">
                        <a:pos x="15" y="8"/>
                      </a:cxn>
                      <a:cxn ang="0">
                        <a:pos x="12" y="3"/>
                      </a:cxn>
                      <a:cxn ang="0">
                        <a:pos x="10" y="2"/>
                      </a:cxn>
                      <a:cxn ang="0">
                        <a:pos x="7" y="0"/>
                      </a:cxn>
                      <a:cxn ang="0">
                        <a:pos x="4" y="2"/>
                      </a:cxn>
                      <a:cxn ang="0">
                        <a:pos x="2" y="3"/>
                      </a:cxn>
                      <a:cxn ang="0">
                        <a:pos x="0" y="8"/>
                      </a:cxn>
                    </a:cxnLst>
                    <a:rect l="0" t="0" r="r" b="b"/>
                    <a:pathLst>
                      <a:path w="15" h="15">
                        <a:moveTo>
                          <a:pt x="0" y="8"/>
                        </a:moveTo>
                        <a:lnTo>
                          <a:pt x="2" y="12"/>
                        </a:lnTo>
                        <a:lnTo>
                          <a:pt x="4" y="15"/>
                        </a:lnTo>
                        <a:lnTo>
                          <a:pt x="7" y="15"/>
                        </a:lnTo>
                        <a:lnTo>
                          <a:pt x="10" y="15"/>
                        </a:lnTo>
                        <a:lnTo>
                          <a:pt x="12" y="12"/>
                        </a:lnTo>
                        <a:lnTo>
                          <a:pt x="15" y="8"/>
                        </a:lnTo>
                        <a:lnTo>
                          <a:pt x="15" y="8"/>
                        </a:lnTo>
                        <a:lnTo>
                          <a:pt x="12" y="3"/>
                        </a:lnTo>
                        <a:lnTo>
                          <a:pt x="10" y="2"/>
                        </a:lnTo>
                        <a:lnTo>
                          <a:pt x="7" y="0"/>
                        </a:lnTo>
                        <a:lnTo>
                          <a:pt x="4" y="2"/>
                        </a:lnTo>
                        <a:lnTo>
                          <a:pt x="2" y="3"/>
                        </a:lnTo>
                        <a:lnTo>
                          <a:pt x="0" y="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28" name="Freeform 228"/>
                  <p:cNvSpPr>
                    <a:spLocks/>
                  </p:cNvSpPr>
                  <p:nvPr/>
                </p:nvSpPr>
                <p:spPr bwMode="auto">
                  <a:xfrm>
                    <a:off x="1668" y="1977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4" y="14"/>
                      </a:cxn>
                      <a:cxn ang="0">
                        <a:pos x="7" y="14"/>
                      </a:cxn>
                      <a:cxn ang="0">
                        <a:pos x="9" y="14"/>
                      </a:cxn>
                      <a:cxn ang="0">
                        <a:pos x="11" y="12"/>
                      </a:cxn>
                      <a:cxn ang="0">
                        <a:pos x="14" y="7"/>
                      </a:cxn>
                      <a:cxn ang="0">
                        <a:pos x="14" y="7"/>
                      </a:cxn>
                      <a:cxn ang="0">
                        <a:pos x="11" y="2"/>
                      </a:cxn>
                      <a:cxn ang="0">
                        <a:pos x="9" y="1"/>
                      </a:cxn>
                      <a:cxn ang="0">
                        <a:pos x="7" y="0"/>
                      </a:cxn>
                      <a:cxn ang="0">
                        <a:pos x="4" y="1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14" h="14">
                        <a:moveTo>
                          <a:pt x="0" y="7"/>
                        </a:moveTo>
                        <a:lnTo>
                          <a:pt x="2" y="12"/>
                        </a:lnTo>
                        <a:lnTo>
                          <a:pt x="4" y="14"/>
                        </a:lnTo>
                        <a:lnTo>
                          <a:pt x="7" y="14"/>
                        </a:lnTo>
                        <a:lnTo>
                          <a:pt x="9" y="14"/>
                        </a:lnTo>
                        <a:lnTo>
                          <a:pt x="11" y="12"/>
                        </a:lnTo>
                        <a:lnTo>
                          <a:pt x="14" y="7"/>
                        </a:lnTo>
                        <a:lnTo>
                          <a:pt x="14" y="7"/>
                        </a:lnTo>
                        <a:lnTo>
                          <a:pt x="11" y="2"/>
                        </a:lnTo>
                        <a:lnTo>
                          <a:pt x="9" y="1"/>
                        </a:lnTo>
                        <a:lnTo>
                          <a:pt x="7" y="0"/>
                        </a:lnTo>
                        <a:lnTo>
                          <a:pt x="4" y="1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29" name="Freeform 229"/>
                  <p:cNvSpPr>
                    <a:spLocks/>
                  </p:cNvSpPr>
                  <p:nvPr/>
                </p:nvSpPr>
                <p:spPr bwMode="auto">
                  <a:xfrm>
                    <a:off x="1670" y="1949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1" y="13"/>
                      </a:cxn>
                      <a:cxn ang="0">
                        <a:pos x="3" y="14"/>
                      </a:cxn>
                      <a:cxn ang="0">
                        <a:pos x="7" y="14"/>
                      </a:cxn>
                      <a:cxn ang="0">
                        <a:pos x="9" y="14"/>
                      </a:cxn>
                      <a:cxn ang="0">
                        <a:pos x="12" y="13"/>
                      </a:cxn>
                      <a:cxn ang="0">
                        <a:pos x="14" y="7"/>
                      </a:cxn>
                      <a:cxn ang="0">
                        <a:pos x="14" y="7"/>
                      </a:cxn>
                      <a:cxn ang="0">
                        <a:pos x="12" y="2"/>
                      </a:cxn>
                      <a:cxn ang="0">
                        <a:pos x="9" y="1"/>
                      </a:cxn>
                      <a:cxn ang="0">
                        <a:pos x="7" y="0"/>
                      </a:cxn>
                      <a:cxn ang="0">
                        <a:pos x="3" y="1"/>
                      </a:cxn>
                      <a:cxn ang="0">
                        <a:pos x="1" y="2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14" h="14">
                        <a:moveTo>
                          <a:pt x="0" y="7"/>
                        </a:moveTo>
                        <a:lnTo>
                          <a:pt x="1" y="13"/>
                        </a:lnTo>
                        <a:lnTo>
                          <a:pt x="3" y="14"/>
                        </a:lnTo>
                        <a:lnTo>
                          <a:pt x="7" y="14"/>
                        </a:lnTo>
                        <a:lnTo>
                          <a:pt x="9" y="14"/>
                        </a:lnTo>
                        <a:lnTo>
                          <a:pt x="12" y="13"/>
                        </a:lnTo>
                        <a:lnTo>
                          <a:pt x="14" y="7"/>
                        </a:lnTo>
                        <a:lnTo>
                          <a:pt x="14" y="7"/>
                        </a:lnTo>
                        <a:lnTo>
                          <a:pt x="12" y="2"/>
                        </a:lnTo>
                        <a:lnTo>
                          <a:pt x="9" y="1"/>
                        </a:lnTo>
                        <a:lnTo>
                          <a:pt x="7" y="0"/>
                        </a:lnTo>
                        <a:lnTo>
                          <a:pt x="3" y="1"/>
                        </a:lnTo>
                        <a:lnTo>
                          <a:pt x="1" y="2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30" name="Freeform 230"/>
                  <p:cNvSpPr>
                    <a:spLocks/>
                  </p:cNvSpPr>
                  <p:nvPr/>
                </p:nvSpPr>
                <p:spPr bwMode="auto">
                  <a:xfrm>
                    <a:off x="1671" y="1920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2" y="13"/>
                      </a:cxn>
                      <a:cxn ang="0">
                        <a:pos x="5" y="14"/>
                      </a:cxn>
                      <a:cxn ang="0">
                        <a:pos x="7" y="14"/>
                      </a:cxn>
                      <a:cxn ang="0">
                        <a:pos x="11" y="14"/>
                      </a:cxn>
                      <a:cxn ang="0">
                        <a:pos x="13" y="13"/>
                      </a:cxn>
                      <a:cxn ang="0">
                        <a:pos x="14" y="7"/>
                      </a:cxn>
                      <a:cxn ang="0">
                        <a:pos x="14" y="7"/>
                      </a:cxn>
                      <a:cxn ang="0">
                        <a:pos x="13" y="3"/>
                      </a:cxn>
                      <a:cxn ang="0">
                        <a:pos x="11" y="1"/>
                      </a:cxn>
                      <a:cxn ang="0">
                        <a:pos x="7" y="0"/>
                      </a:cxn>
                      <a:cxn ang="0">
                        <a:pos x="5" y="1"/>
                      </a:cxn>
                      <a:cxn ang="0">
                        <a:pos x="2" y="3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14" h="14">
                        <a:moveTo>
                          <a:pt x="0" y="7"/>
                        </a:moveTo>
                        <a:lnTo>
                          <a:pt x="2" y="13"/>
                        </a:lnTo>
                        <a:lnTo>
                          <a:pt x="5" y="14"/>
                        </a:lnTo>
                        <a:lnTo>
                          <a:pt x="7" y="14"/>
                        </a:lnTo>
                        <a:lnTo>
                          <a:pt x="11" y="14"/>
                        </a:lnTo>
                        <a:lnTo>
                          <a:pt x="13" y="13"/>
                        </a:lnTo>
                        <a:lnTo>
                          <a:pt x="14" y="7"/>
                        </a:lnTo>
                        <a:lnTo>
                          <a:pt x="14" y="7"/>
                        </a:lnTo>
                        <a:lnTo>
                          <a:pt x="13" y="3"/>
                        </a:lnTo>
                        <a:lnTo>
                          <a:pt x="11" y="1"/>
                        </a:lnTo>
                        <a:lnTo>
                          <a:pt x="7" y="0"/>
                        </a:lnTo>
                        <a:lnTo>
                          <a:pt x="5" y="1"/>
                        </a:lnTo>
                        <a:lnTo>
                          <a:pt x="2" y="3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31" name="Freeform 231"/>
                  <p:cNvSpPr>
                    <a:spLocks/>
                  </p:cNvSpPr>
                  <p:nvPr/>
                </p:nvSpPr>
                <p:spPr bwMode="auto">
                  <a:xfrm>
                    <a:off x="1673" y="1892"/>
                    <a:ext cx="15" cy="14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3" y="13"/>
                      </a:cxn>
                      <a:cxn ang="0">
                        <a:pos x="5" y="14"/>
                      </a:cxn>
                      <a:cxn ang="0">
                        <a:pos x="8" y="14"/>
                      </a:cxn>
                      <a:cxn ang="0">
                        <a:pos x="11" y="14"/>
                      </a:cxn>
                      <a:cxn ang="0">
                        <a:pos x="13" y="13"/>
                      </a:cxn>
                      <a:cxn ang="0">
                        <a:pos x="15" y="7"/>
                      </a:cxn>
                      <a:cxn ang="0">
                        <a:pos x="15" y="7"/>
                      </a:cxn>
                      <a:cxn ang="0">
                        <a:pos x="13" y="2"/>
                      </a:cxn>
                      <a:cxn ang="0">
                        <a:pos x="11" y="1"/>
                      </a:cxn>
                      <a:cxn ang="0">
                        <a:pos x="8" y="0"/>
                      </a:cxn>
                      <a:cxn ang="0">
                        <a:pos x="5" y="1"/>
                      </a:cxn>
                      <a:cxn ang="0">
                        <a:pos x="3" y="2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15" h="14">
                        <a:moveTo>
                          <a:pt x="0" y="7"/>
                        </a:moveTo>
                        <a:lnTo>
                          <a:pt x="3" y="13"/>
                        </a:lnTo>
                        <a:lnTo>
                          <a:pt x="5" y="14"/>
                        </a:lnTo>
                        <a:lnTo>
                          <a:pt x="8" y="14"/>
                        </a:lnTo>
                        <a:lnTo>
                          <a:pt x="11" y="14"/>
                        </a:lnTo>
                        <a:lnTo>
                          <a:pt x="13" y="13"/>
                        </a:lnTo>
                        <a:lnTo>
                          <a:pt x="15" y="7"/>
                        </a:lnTo>
                        <a:lnTo>
                          <a:pt x="15" y="7"/>
                        </a:lnTo>
                        <a:lnTo>
                          <a:pt x="13" y="2"/>
                        </a:lnTo>
                        <a:lnTo>
                          <a:pt x="11" y="1"/>
                        </a:lnTo>
                        <a:lnTo>
                          <a:pt x="8" y="0"/>
                        </a:lnTo>
                        <a:lnTo>
                          <a:pt x="5" y="1"/>
                        </a:lnTo>
                        <a:lnTo>
                          <a:pt x="3" y="2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32" name="Freeform 232"/>
                  <p:cNvSpPr>
                    <a:spLocks/>
                  </p:cNvSpPr>
                  <p:nvPr/>
                </p:nvSpPr>
                <p:spPr bwMode="auto">
                  <a:xfrm>
                    <a:off x="1676" y="1863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2" y="13"/>
                      </a:cxn>
                      <a:cxn ang="0">
                        <a:pos x="5" y="14"/>
                      </a:cxn>
                      <a:cxn ang="0">
                        <a:pos x="7" y="14"/>
                      </a:cxn>
                      <a:cxn ang="0">
                        <a:pos x="10" y="14"/>
                      </a:cxn>
                      <a:cxn ang="0">
                        <a:pos x="13" y="13"/>
                      </a:cxn>
                      <a:cxn ang="0">
                        <a:pos x="14" y="7"/>
                      </a:cxn>
                      <a:cxn ang="0">
                        <a:pos x="14" y="7"/>
                      </a:cxn>
                      <a:cxn ang="0">
                        <a:pos x="13" y="3"/>
                      </a:cxn>
                      <a:cxn ang="0">
                        <a:pos x="10" y="1"/>
                      </a:cxn>
                      <a:cxn ang="0">
                        <a:pos x="7" y="0"/>
                      </a:cxn>
                      <a:cxn ang="0">
                        <a:pos x="5" y="1"/>
                      </a:cxn>
                      <a:cxn ang="0">
                        <a:pos x="2" y="3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14" h="14">
                        <a:moveTo>
                          <a:pt x="0" y="7"/>
                        </a:moveTo>
                        <a:lnTo>
                          <a:pt x="2" y="13"/>
                        </a:lnTo>
                        <a:lnTo>
                          <a:pt x="5" y="14"/>
                        </a:lnTo>
                        <a:lnTo>
                          <a:pt x="7" y="14"/>
                        </a:lnTo>
                        <a:lnTo>
                          <a:pt x="10" y="14"/>
                        </a:lnTo>
                        <a:lnTo>
                          <a:pt x="13" y="13"/>
                        </a:lnTo>
                        <a:lnTo>
                          <a:pt x="14" y="7"/>
                        </a:lnTo>
                        <a:lnTo>
                          <a:pt x="14" y="7"/>
                        </a:lnTo>
                        <a:lnTo>
                          <a:pt x="13" y="3"/>
                        </a:lnTo>
                        <a:lnTo>
                          <a:pt x="10" y="1"/>
                        </a:lnTo>
                        <a:lnTo>
                          <a:pt x="7" y="0"/>
                        </a:lnTo>
                        <a:lnTo>
                          <a:pt x="5" y="1"/>
                        </a:lnTo>
                        <a:lnTo>
                          <a:pt x="2" y="3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33" name="Freeform 233"/>
                  <p:cNvSpPr>
                    <a:spLocks/>
                  </p:cNvSpPr>
                  <p:nvPr/>
                </p:nvSpPr>
                <p:spPr bwMode="auto">
                  <a:xfrm>
                    <a:off x="1678" y="1836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3" y="12"/>
                      </a:cxn>
                      <a:cxn ang="0">
                        <a:pos x="5" y="13"/>
                      </a:cxn>
                      <a:cxn ang="0">
                        <a:pos x="7" y="14"/>
                      </a:cxn>
                      <a:cxn ang="0">
                        <a:pos x="11" y="13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4" y="7"/>
                      </a:cxn>
                      <a:cxn ang="0">
                        <a:pos x="12" y="1"/>
                      </a:cxn>
                      <a:cxn ang="0">
                        <a:pos x="11" y="0"/>
                      </a:cxn>
                      <a:cxn ang="0">
                        <a:pos x="7" y="0"/>
                      </a:cxn>
                      <a:cxn ang="0">
                        <a:pos x="5" y="0"/>
                      </a:cxn>
                      <a:cxn ang="0">
                        <a:pos x="3" y="1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14" h="14">
                        <a:moveTo>
                          <a:pt x="0" y="7"/>
                        </a:moveTo>
                        <a:lnTo>
                          <a:pt x="3" y="12"/>
                        </a:lnTo>
                        <a:lnTo>
                          <a:pt x="5" y="13"/>
                        </a:lnTo>
                        <a:lnTo>
                          <a:pt x="7" y="14"/>
                        </a:lnTo>
                        <a:lnTo>
                          <a:pt x="11" y="13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4" y="7"/>
                        </a:lnTo>
                        <a:lnTo>
                          <a:pt x="12" y="1"/>
                        </a:lnTo>
                        <a:lnTo>
                          <a:pt x="11" y="0"/>
                        </a:lnTo>
                        <a:lnTo>
                          <a:pt x="7" y="0"/>
                        </a:lnTo>
                        <a:lnTo>
                          <a:pt x="5" y="0"/>
                        </a:lnTo>
                        <a:lnTo>
                          <a:pt x="3" y="1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34" name="Freeform 234"/>
                  <p:cNvSpPr>
                    <a:spLocks/>
                  </p:cNvSpPr>
                  <p:nvPr/>
                </p:nvSpPr>
                <p:spPr bwMode="auto">
                  <a:xfrm>
                    <a:off x="1681" y="1808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2" y="11"/>
                      </a:cxn>
                      <a:cxn ang="0">
                        <a:pos x="4" y="13"/>
                      </a:cxn>
                      <a:cxn ang="0">
                        <a:pos x="7" y="14"/>
                      </a:cxn>
                      <a:cxn ang="0">
                        <a:pos x="10" y="13"/>
                      </a:cxn>
                      <a:cxn ang="0">
                        <a:pos x="13" y="11"/>
                      </a:cxn>
                      <a:cxn ang="0">
                        <a:pos x="14" y="7"/>
                      </a:cxn>
                      <a:cxn ang="0">
                        <a:pos x="14" y="7"/>
                      </a:cxn>
                      <a:cxn ang="0">
                        <a:pos x="13" y="1"/>
                      </a:cxn>
                      <a:cxn ang="0">
                        <a:pos x="10" y="0"/>
                      </a:cxn>
                      <a:cxn ang="0">
                        <a:pos x="7" y="0"/>
                      </a:cxn>
                      <a:cxn ang="0">
                        <a:pos x="4" y="0"/>
                      </a:cxn>
                      <a:cxn ang="0">
                        <a:pos x="2" y="1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14" h="14">
                        <a:moveTo>
                          <a:pt x="0" y="7"/>
                        </a:moveTo>
                        <a:lnTo>
                          <a:pt x="2" y="11"/>
                        </a:lnTo>
                        <a:lnTo>
                          <a:pt x="4" y="13"/>
                        </a:lnTo>
                        <a:lnTo>
                          <a:pt x="7" y="14"/>
                        </a:lnTo>
                        <a:lnTo>
                          <a:pt x="10" y="13"/>
                        </a:lnTo>
                        <a:lnTo>
                          <a:pt x="13" y="11"/>
                        </a:lnTo>
                        <a:lnTo>
                          <a:pt x="14" y="7"/>
                        </a:lnTo>
                        <a:lnTo>
                          <a:pt x="14" y="7"/>
                        </a:lnTo>
                        <a:lnTo>
                          <a:pt x="13" y="1"/>
                        </a:lnTo>
                        <a:lnTo>
                          <a:pt x="10" y="0"/>
                        </a:lnTo>
                        <a:lnTo>
                          <a:pt x="7" y="0"/>
                        </a:lnTo>
                        <a:lnTo>
                          <a:pt x="4" y="0"/>
                        </a:lnTo>
                        <a:lnTo>
                          <a:pt x="2" y="1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35" name="Freeform 235"/>
                  <p:cNvSpPr>
                    <a:spLocks/>
                  </p:cNvSpPr>
                  <p:nvPr/>
                </p:nvSpPr>
                <p:spPr bwMode="auto">
                  <a:xfrm>
                    <a:off x="1684" y="1779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1" y="12"/>
                      </a:cxn>
                      <a:cxn ang="0">
                        <a:pos x="4" y="13"/>
                      </a:cxn>
                      <a:cxn ang="0">
                        <a:pos x="7" y="14"/>
                      </a:cxn>
                      <a:cxn ang="0">
                        <a:pos x="10" y="13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4" y="7"/>
                      </a:cxn>
                      <a:cxn ang="0">
                        <a:pos x="12" y="3"/>
                      </a:cxn>
                      <a:cxn ang="0">
                        <a:pos x="10" y="0"/>
                      </a:cxn>
                      <a:cxn ang="0">
                        <a:pos x="7" y="0"/>
                      </a:cxn>
                      <a:cxn ang="0">
                        <a:pos x="4" y="0"/>
                      </a:cxn>
                      <a:cxn ang="0">
                        <a:pos x="1" y="3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14" h="14">
                        <a:moveTo>
                          <a:pt x="0" y="7"/>
                        </a:moveTo>
                        <a:lnTo>
                          <a:pt x="1" y="12"/>
                        </a:lnTo>
                        <a:lnTo>
                          <a:pt x="4" y="13"/>
                        </a:lnTo>
                        <a:lnTo>
                          <a:pt x="7" y="14"/>
                        </a:lnTo>
                        <a:lnTo>
                          <a:pt x="10" y="13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4" y="7"/>
                        </a:lnTo>
                        <a:lnTo>
                          <a:pt x="12" y="3"/>
                        </a:lnTo>
                        <a:lnTo>
                          <a:pt x="10" y="0"/>
                        </a:lnTo>
                        <a:lnTo>
                          <a:pt x="7" y="0"/>
                        </a:lnTo>
                        <a:lnTo>
                          <a:pt x="4" y="0"/>
                        </a:lnTo>
                        <a:lnTo>
                          <a:pt x="1" y="3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36" name="Freeform 236"/>
                  <p:cNvSpPr>
                    <a:spLocks/>
                  </p:cNvSpPr>
                  <p:nvPr/>
                </p:nvSpPr>
                <p:spPr bwMode="auto">
                  <a:xfrm>
                    <a:off x="1686" y="1751"/>
                    <a:ext cx="15" cy="14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3" y="12"/>
                      </a:cxn>
                      <a:cxn ang="0">
                        <a:pos x="5" y="13"/>
                      </a:cxn>
                      <a:cxn ang="0">
                        <a:pos x="8" y="14"/>
                      </a:cxn>
                      <a:cxn ang="0">
                        <a:pos x="10" y="13"/>
                      </a:cxn>
                      <a:cxn ang="0">
                        <a:pos x="12" y="12"/>
                      </a:cxn>
                      <a:cxn ang="0">
                        <a:pos x="15" y="7"/>
                      </a:cxn>
                      <a:cxn ang="0">
                        <a:pos x="15" y="7"/>
                      </a:cxn>
                      <a:cxn ang="0">
                        <a:pos x="12" y="2"/>
                      </a:cxn>
                      <a:cxn ang="0">
                        <a:pos x="10" y="0"/>
                      </a:cxn>
                      <a:cxn ang="0">
                        <a:pos x="8" y="0"/>
                      </a:cxn>
                      <a:cxn ang="0">
                        <a:pos x="5" y="0"/>
                      </a:cxn>
                      <a:cxn ang="0">
                        <a:pos x="3" y="2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15" h="14">
                        <a:moveTo>
                          <a:pt x="0" y="7"/>
                        </a:moveTo>
                        <a:lnTo>
                          <a:pt x="3" y="12"/>
                        </a:lnTo>
                        <a:lnTo>
                          <a:pt x="5" y="13"/>
                        </a:lnTo>
                        <a:lnTo>
                          <a:pt x="8" y="14"/>
                        </a:lnTo>
                        <a:lnTo>
                          <a:pt x="10" y="13"/>
                        </a:lnTo>
                        <a:lnTo>
                          <a:pt x="12" y="12"/>
                        </a:lnTo>
                        <a:lnTo>
                          <a:pt x="15" y="7"/>
                        </a:lnTo>
                        <a:lnTo>
                          <a:pt x="15" y="7"/>
                        </a:lnTo>
                        <a:lnTo>
                          <a:pt x="12" y="2"/>
                        </a:lnTo>
                        <a:lnTo>
                          <a:pt x="10" y="0"/>
                        </a:lnTo>
                        <a:lnTo>
                          <a:pt x="8" y="0"/>
                        </a:lnTo>
                        <a:lnTo>
                          <a:pt x="5" y="0"/>
                        </a:lnTo>
                        <a:lnTo>
                          <a:pt x="3" y="2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37" name="Freeform 237"/>
                  <p:cNvSpPr>
                    <a:spLocks/>
                  </p:cNvSpPr>
                  <p:nvPr/>
                </p:nvSpPr>
                <p:spPr bwMode="auto">
                  <a:xfrm>
                    <a:off x="1689" y="1722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5" y="13"/>
                      </a:cxn>
                      <a:cxn ang="0">
                        <a:pos x="7" y="14"/>
                      </a:cxn>
                      <a:cxn ang="0">
                        <a:pos x="11" y="13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4" y="7"/>
                      </a:cxn>
                      <a:cxn ang="0">
                        <a:pos x="12" y="3"/>
                      </a:cxn>
                      <a:cxn ang="0">
                        <a:pos x="11" y="0"/>
                      </a:cxn>
                      <a:cxn ang="0">
                        <a:pos x="7" y="0"/>
                      </a:cxn>
                      <a:cxn ang="0">
                        <a:pos x="5" y="0"/>
                      </a:cxn>
                      <a:cxn ang="0">
                        <a:pos x="2" y="3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14" h="14">
                        <a:moveTo>
                          <a:pt x="0" y="7"/>
                        </a:moveTo>
                        <a:lnTo>
                          <a:pt x="2" y="12"/>
                        </a:lnTo>
                        <a:lnTo>
                          <a:pt x="5" y="13"/>
                        </a:lnTo>
                        <a:lnTo>
                          <a:pt x="7" y="14"/>
                        </a:lnTo>
                        <a:lnTo>
                          <a:pt x="11" y="13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4" y="7"/>
                        </a:lnTo>
                        <a:lnTo>
                          <a:pt x="12" y="3"/>
                        </a:lnTo>
                        <a:lnTo>
                          <a:pt x="11" y="0"/>
                        </a:lnTo>
                        <a:lnTo>
                          <a:pt x="7" y="0"/>
                        </a:lnTo>
                        <a:lnTo>
                          <a:pt x="5" y="0"/>
                        </a:lnTo>
                        <a:lnTo>
                          <a:pt x="2" y="3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38" name="Freeform 238"/>
                  <p:cNvSpPr>
                    <a:spLocks/>
                  </p:cNvSpPr>
                  <p:nvPr/>
                </p:nvSpPr>
                <p:spPr bwMode="auto">
                  <a:xfrm>
                    <a:off x="1691" y="1694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3" y="12"/>
                      </a:cxn>
                      <a:cxn ang="0">
                        <a:pos x="5" y="14"/>
                      </a:cxn>
                      <a:cxn ang="0">
                        <a:pos x="7" y="14"/>
                      </a:cxn>
                      <a:cxn ang="0">
                        <a:pos x="11" y="14"/>
                      </a:cxn>
                      <a:cxn ang="0">
                        <a:pos x="13" y="12"/>
                      </a:cxn>
                      <a:cxn ang="0">
                        <a:pos x="14" y="7"/>
                      </a:cxn>
                      <a:cxn ang="0">
                        <a:pos x="14" y="7"/>
                      </a:cxn>
                      <a:cxn ang="0">
                        <a:pos x="13" y="2"/>
                      </a:cxn>
                      <a:cxn ang="0">
                        <a:pos x="11" y="1"/>
                      </a:cxn>
                      <a:cxn ang="0">
                        <a:pos x="7" y="0"/>
                      </a:cxn>
                      <a:cxn ang="0">
                        <a:pos x="5" y="1"/>
                      </a:cxn>
                      <a:cxn ang="0">
                        <a:pos x="3" y="2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14" h="14">
                        <a:moveTo>
                          <a:pt x="0" y="7"/>
                        </a:moveTo>
                        <a:lnTo>
                          <a:pt x="3" y="12"/>
                        </a:lnTo>
                        <a:lnTo>
                          <a:pt x="5" y="14"/>
                        </a:lnTo>
                        <a:lnTo>
                          <a:pt x="7" y="14"/>
                        </a:lnTo>
                        <a:lnTo>
                          <a:pt x="11" y="14"/>
                        </a:lnTo>
                        <a:lnTo>
                          <a:pt x="13" y="12"/>
                        </a:lnTo>
                        <a:lnTo>
                          <a:pt x="14" y="7"/>
                        </a:lnTo>
                        <a:lnTo>
                          <a:pt x="14" y="7"/>
                        </a:lnTo>
                        <a:lnTo>
                          <a:pt x="13" y="2"/>
                        </a:lnTo>
                        <a:lnTo>
                          <a:pt x="11" y="1"/>
                        </a:lnTo>
                        <a:lnTo>
                          <a:pt x="7" y="0"/>
                        </a:lnTo>
                        <a:lnTo>
                          <a:pt x="5" y="1"/>
                        </a:lnTo>
                        <a:lnTo>
                          <a:pt x="3" y="2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39" name="Freeform 239"/>
                  <p:cNvSpPr>
                    <a:spLocks/>
                  </p:cNvSpPr>
                  <p:nvPr/>
                </p:nvSpPr>
                <p:spPr bwMode="auto">
                  <a:xfrm>
                    <a:off x="1695" y="1665"/>
                    <a:ext cx="14" cy="15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1" y="12"/>
                      </a:cxn>
                      <a:cxn ang="0">
                        <a:pos x="3" y="15"/>
                      </a:cxn>
                      <a:cxn ang="0">
                        <a:pos x="7" y="15"/>
                      </a:cxn>
                      <a:cxn ang="0">
                        <a:pos x="9" y="15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4" y="7"/>
                      </a:cxn>
                      <a:cxn ang="0">
                        <a:pos x="12" y="3"/>
                      </a:cxn>
                      <a:cxn ang="0">
                        <a:pos x="9" y="2"/>
                      </a:cxn>
                      <a:cxn ang="0">
                        <a:pos x="7" y="0"/>
                      </a:cxn>
                      <a:cxn ang="0">
                        <a:pos x="3" y="2"/>
                      </a:cxn>
                      <a:cxn ang="0">
                        <a:pos x="1" y="3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14" h="15">
                        <a:moveTo>
                          <a:pt x="0" y="7"/>
                        </a:moveTo>
                        <a:lnTo>
                          <a:pt x="1" y="12"/>
                        </a:lnTo>
                        <a:lnTo>
                          <a:pt x="3" y="15"/>
                        </a:lnTo>
                        <a:lnTo>
                          <a:pt x="7" y="15"/>
                        </a:lnTo>
                        <a:lnTo>
                          <a:pt x="9" y="15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4" y="7"/>
                        </a:lnTo>
                        <a:lnTo>
                          <a:pt x="12" y="3"/>
                        </a:lnTo>
                        <a:lnTo>
                          <a:pt x="9" y="2"/>
                        </a:lnTo>
                        <a:lnTo>
                          <a:pt x="7" y="0"/>
                        </a:lnTo>
                        <a:lnTo>
                          <a:pt x="3" y="2"/>
                        </a:lnTo>
                        <a:lnTo>
                          <a:pt x="1" y="3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40" name="Freeform 240"/>
                  <p:cNvSpPr>
                    <a:spLocks/>
                  </p:cNvSpPr>
                  <p:nvPr/>
                </p:nvSpPr>
                <p:spPr bwMode="auto">
                  <a:xfrm>
                    <a:off x="1697" y="1637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3" y="13"/>
                      </a:cxn>
                      <a:cxn ang="0">
                        <a:pos x="5" y="14"/>
                      </a:cxn>
                      <a:cxn ang="0">
                        <a:pos x="7" y="14"/>
                      </a:cxn>
                      <a:cxn ang="0">
                        <a:pos x="10" y="14"/>
                      </a:cxn>
                      <a:cxn ang="0">
                        <a:pos x="12" y="13"/>
                      </a:cxn>
                      <a:cxn ang="0">
                        <a:pos x="14" y="7"/>
                      </a:cxn>
                      <a:cxn ang="0">
                        <a:pos x="14" y="7"/>
                      </a:cxn>
                      <a:cxn ang="0">
                        <a:pos x="12" y="2"/>
                      </a:cxn>
                      <a:cxn ang="0">
                        <a:pos x="10" y="1"/>
                      </a:cxn>
                      <a:cxn ang="0">
                        <a:pos x="7" y="0"/>
                      </a:cxn>
                      <a:cxn ang="0">
                        <a:pos x="5" y="1"/>
                      </a:cxn>
                      <a:cxn ang="0">
                        <a:pos x="3" y="2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14" h="14">
                        <a:moveTo>
                          <a:pt x="0" y="7"/>
                        </a:moveTo>
                        <a:lnTo>
                          <a:pt x="3" y="13"/>
                        </a:lnTo>
                        <a:lnTo>
                          <a:pt x="5" y="14"/>
                        </a:lnTo>
                        <a:lnTo>
                          <a:pt x="7" y="14"/>
                        </a:lnTo>
                        <a:lnTo>
                          <a:pt x="10" y="14"/>
                        </a:lnTo>
                        <a:lnTo>
                          <a:pt x="12" y="13"/>
                        </a:lnTo>
                        <a:lnTo>
                          <a:pt x="14" y="7"/>
                        </a:lnTo>
                        <a:lnTo>
                          <a:pt x="14" y="7"/>
                        </a:lnTo>
                        <a:lnTo>
                          <a:pt x="12" y="2"/>
                        </a:lnTo>
                        <a:lnTo>
                          <a:pt x="10" y="1"/>
                        </a:lnTo>
                        <a:lnTo>
                          <a:pt x="7" y="0"/>
                        </a:lnTo>
                        <a:lnTo>
                          <a:pt x="5" y="1"/>
                        </a:lnTo>
                        <a:lnTo>
                          <a:pt x="3" y="2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41" name="Freeform 241"/>
                  <p:cNvSpPr>
                    <a:spLocks/>
                  </p:cNvSpPr>
                  <p:nvPr/>
                </p:nvSpPr>
                <p:spPr bwMode="auto">
                  <a:xfrm>
                    <a:off x="1700" y="1609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2" y="13"/>
                      </a:cxn>
                      <a:cxn ang="0">
                        <a:pos x="4" y="14"/>
                      </a:cxn>
                      <a:cxn ang="0">
                        <a:pos x="7" y="14"/>
                      </a:cxn>
                      <a:cxn ang="0">
                        <a:pos x="9" y="14"/>
                      </a:cxn>
                      <a:cxn ang="0">
                        <a:pos x="11" y="13"/>
                      </a:cxn>
                      <a:cxn ang="0">
                        <a:pos x="14" y="7"/>
                      </a:cxn>
                      <a:cxn ang="0">
                        <a:pos x="14" y="7"/>
                      </a:cxn>
                      <a:cxn ang="0">
                        <a:pos x="11" y="2"/>
                      </a:cxn>
                      <a:cxn ang="0">
                        <a:pos x="10" y="1"/>
                      </a:cxn>
                      <a:cxn ang="0">
                        <a:pos x="7" y="0"/>
                      </a:cxn>
                      <a:cxn ang="0">
                        <a:pos x="4" y="1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14" h="14">
                        <a:moveTo>
                          <a:pt x="0" y="7"/>
                        </a:moveTo>
                        <a:lnTo>
                          <a:pt x="2" y="13"/>
                        </a:lnTo>
                        <a:lnTo>
                          <a:pt x="4" y="14"/>
                        </a:lnTo>
                        <a:lnTo>
                          <a:pt x="7" y="14"/>
                        </a:lnTo>
                        <a:lnTo>
                          <a:pt x="9" y="14"/>
                        </a:lnTo>
                        <a:lnTo>
                          <a:pt x="11" y="13"/>
                        </a:lnTo>
                        <a:lnTo>
                          <a:pt x="14" y="7"/>
                        </a:lnTo>
                        <a:lnTo>
                          <a:pt x="14" y="7"/>
                        </a:lnTo>
                        <a:lnTo>
                          <a:pt x="11" y="2"/>
                        </a:lnTo>
                        <a:lnTo>
                          <a:pt x="10" y="1"/>
                        </a:lnTo>
                        <a:lnTo>
                          <a:pt x="7" y="0"/>
                        </a:lnTo>
                        <a:lnTo>
                          <a:pt x="4" y="1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42" name="Freeform 242"/>
                  <p:cNvSpPr>
                    <a:spLocks/>
                  </p:cNvSpPr>
                  <p:nvPr/>
                </p:nvSpPr>
                <p:spPr bwMode="auto">
                  <a:xfrm>
                    <a:off x="1702" y="1580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2" y="13"/>
                      </a:cxn>
                      <a:cxn ang="0">
                        <a:pos x="5" y="14"/>
                      </a:cxn>
                      <a:cxn ang="0">
                        <a:pos x="7" y="14"/>
                      </a:cxn>
                      <a:cxn ang="0">
                        <a:pos x="9" y="14"/>
                      </a:cxn>
                      <a:cxn ang="0">
                        <a:pos x="12" y="13"/>
                      </a:cxn>
                      <a:cxn ang="0">
                        <a:pos x="14" y="7"/>
                      </a:cxn>
                      <a:cxn ang="0">
                        <a:pos x="14" y="7"/>
                      </a:cxn>
                      <a:cxn ang="0">
                        <a:pos x="12" y="2"/>
                      </a:cxn>
                      <a:cxn ang="0">
                        <a:pos x="11" y="1"/>
                      </a:cxn>
                      <a:cxn ang="0">
                        <a:pos x="7" y="0"/>
                      </a:cxn>
                      <a:cxn ang="0">
                        <a:pos x="5" y="1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14" h="14">
                        <a:moveTo>
                          <a:pt x="0" y="7"/>
                        </a:moveTo>
                        <a:lnTo>
                          <a:pt x="2" y="13"/>
                        </a:lnTo>
                        <a:lnTo>
                          <a:pt x="5" y="14"/>
                        </a:lnTo>
                        <a:lnTo>
                          <a:pt x="7" y="14"/>
                        </a:lnTo>
                        <a:lnTo>
                          <a:pt x="9" y="14"/>
                        </a:lnTo>
                        <a:lnTo>
                          <a:pt x="12" y="13"/>
                        </a:lnTo>
                        <a:lnTo>
                          <a:pt x="14" y="7"/>
                        </a:lnTo>
                        <a:lnTo>
                          <a:pt x="14" y="7"/>
                        </a:lnTo>
                        <a:lnTo>
                          <a:pt x="12" y="2"/>
                        </a:lnTo>
                        <a:lnTo>
                          <a:pt x="11" y="1"/>
                        </a:lnTo>
                        <a:lnTo>
                          <a:pt x="7" y="0"/>
                        </a:lnTo>
                        <a:lnTo>
                          <a:pt x="5" y="1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43" name="Freeform 243"/>
                  <p:cNvSpPr>
                    <a:spLocks/>
                  </p:cNvSpPr>
                  <p:nvPr/>
                </p:nvSpPr>
                <p:spPr bwMode="auto">
                  <a:xfrm>
                    <a:off x="1704" y="1553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1" y="12"/>
                      </a:cxn>
                      <a:cxn ang="0">
                        <a:pos x="4" y="13"/>
                      </a:cxn>
                      <a:cxn ang="0">
                        <a:pos x="7" y="14"/>
                      </a:cxn>
                      <a:cxn ang="0">
                        <a:pos x="10" y="13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4" y="7"/>
                      </a:cxn>
                      <a:cxn ang="0">
                        <a:pos x="12" y="1"/>
                      </a:cxn>
                      <a:cxn ang="0">
                        <a:pos x="10" y="0"/>
                      </a:cxn>
                      <a:cxn ang="0">
                        <a:pos x="7" y="0"/>
                      </a:cxn>
                      <a:cxn ang="0">
                        <a:pos x="4" y="0"/>
                      </a:cxn>
                      <a:cxn ang="0">
                        <a:pos x="1" y="1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14" h="14">
                        <a:moveTo>
                          <a:pt x="0" y="7"/>
                        </a:moveTo>
                        <a:lnTo>
                          <a:pt x="1" y="12"/>
                        </a:lnTo>
                        <a:lnTo>
                          <a:pt x="4" y="13"/>
                        </a:lnTo>
                        <a:lnTo>
                          <a:pt x="7" y="14"/>
                        </a:lnTo>
                        <a:lnTo>
                          <a:pt x="10" y="13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4" y="7"/>
                        </a:lnTo>
                        <a:lnTo>
                          <a:pt x="12" y="1"/>
                        </a:lnTo>
                        <a:lnTo>
                          <a:pt x="10" y="0"/>
                        </a:lnTo>
                        <a:lnTo>
                          <a:pt x="7" y="0"/>
                        </a:lnTo>
                        <a:lnTo>
                          <a:pt x="4" y="0"/>
                        </a:lnTo>
                        <a:lnTo>
                          <a:pt x="1" y="1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44" name="Freeform 244"/>
                  <p:cNvSpPr>
                    <a:spLocks/>
                  </p:cNvSpPr>
                  <p:nvPr/>
                </p:nvSpPr>
                <p:spPr bwMode="auto">
                  <a:xfrm>
                    <a:off x="1705" y="1524"/>
                    <a:ext cx="15" cy="15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4" y="13"/>
                      </a:cxn>
                      <a:cxn ang="0">
                        <a:pos x="8" y="15"/>
                      </a:cxn>
                      <a:cxn ang="0">
                        <a:pos x="10" y="13"/>
                      </a:cxn>
                      <a:cxn ang="0">
                        <a:pos x="12" y="12"/>
                      </a:cxn>
                      <a:cxn ang="0">
                        <a:pos x="15" y="7"/>
                      </a:cxn>
                      <a:cxn ang="0">
                        <a:pos x="15" y="7"/>
                      </a:cxn>
                      <a:cxn ang="0">
                        <a:pos x="12" y="2"/>
                      </a:cxn>
                      <a:cxn ang="0">
                        <a:pos x="10" y="0"/>
                      </a:cxn>
                      <a:cxn ang="0">
                        <a:pos x="8" y="0"/>
                      </a:cxn>
                      <a:cxn ang="0">
                        <a:pos x="4" y="0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15" h="15">
                        <a:moveTo>
                          <a:pt x="0" y="7"/>
                        </a:moveTo>
                        <a:lnTo>
                          <a:pt x="2" y="12"/>
                        </a:lnTo>
                        <a:lnTo>
                          <a:pt x="4" y="13"/>
                        </a:lnTo>
                        <a:lnTo>
                          <a:pt x="8" y="15"/>
                        </a:lnTo>
                        <a:lnTo>
                          <a:pt x="10" y="13"/>
                        </a:lnTo>
                        <a:lnTo>
                          <a:pt x="12" y="12"/>
                        </a:lnTo>
                        <a:lnTo>
                          <a:pt x="15" y="7"/>
                        </a:lnTo>
                        <a:lnTo>
                          <a:pt x="15" y="7"/>
                        </a:lnTo>
                        <a:lnTo>
                          <a:pt x="12" y="2"/>
                        </a:lnTo>
                        <a:lnTo>
                          <a:pt x="10" y="0"/>
                        </a:lnTo>
                        <a:lnTo>
                          <a:pt x="8" y="0"/>
                        </a:lnTo>
                        <a:lnTo>
                          <a:pt x="4" y="0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45" name="Freeform 245"/>
                  <p:cNvSpPr>
                    <a:spLocks/>
                  </p:cNvSpPr>
                  <p:nvPr/>
                </p:nvSpPr>
                <p:spPr bwMode="auto">
                  <a:xfrm>
                    <a:off x="1705" y="1496"/>
                    <a:ext cx="15" cy="14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3" y="12"/>
                      </a:cxn>
                      <a:cxn ang="0">
                        <a:pos x="5" y="13"/>
                      </a:cxn>
                      <a:cxn ang="0">
                        <a:pos x="8" y="14"/>
                      </a:cxn>
                      <a:cxn ang="0">
                        <a:pos x="10" y="13"/>
                      </a:cxn>
                      <a:cxn ang="0">
                        <a:pos x="12" y="12"/>
                      </a:cxn>
                      <a:cxn ang="0">
                        <a:pos x="15" y="7"/>
                      </a:cxn>
                      <a:cxn ang="0">
                        <a:pos x="15" y="7"/>
                      </a:cxn>
                      <a:cxn ang="0">
                        <a:pos x="12" y="1"/>
                      </a:cxn>
                      <a:cxn ang="0">
                        <a:pos x="10" y="0"/>
                      </a:cxn>
                      <a:cxn ang="0">
                        <a:pos x="8" y="0"/>
                      </a:cxn>
                      <a:cxn ang="0">
                        <a:pos x="5" y="0"/>
                      </a:cxn>
                      <a:cxn ang="0">
                        <a:pos x="3" y="1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15" h="14">
                        <a:moveTo>
                          <a:pt x="0" y="7"/>
                        </a:moveTo>
                        <a:lnTo>
                          <a:pt x="3" y="12"/>
                        </a:lnTo>
                        <a:lnTo>
                          <a:pt x="5" y="13"/>
                        </a:lnTo>
                        <a:lnTo>
                          <a:pt x="8" y="14"/>
                        </a:lnTo>
                        <a:lnTo>
                          <a:pt x="10" y="13"/>
                        </a:lnTo>
                        <a:lnTo>
                          <a:pt x="12" y="12"/>
                        </a:lnTo>
                        <a:lnTo>
                          <a:pt x="15" y="7"/>
                        </a:lnTo>
                        <a:lnTo>
                          <a:pt x="15" y="7"/>
                        </a:lnTo>
                        <a:lnTo>
                          <a:pt x="12" y="1"/>
                        </a:lnTo>
                        <a:lnTo>
                          <a:pt x="10" y="0"/>
                        </a:lnTo>
                        <a:lnTo>
                          <a:pt x="8" y="0"/>
                        </a:lnTo>
                        <a:lnTo>
                          <a:pt x="5" y="0"/>
                        </a:lnTo>
                        <a:lnTo>
                          <a:pt x="3" y="1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46" name="Freeform 246"/>
                  <p:cNvSpPr>
                    <a:spLocks/>
                  </p:cNvSpPr>
                  <p:nvPr/>
                </p:nvSpPr>
                <p:spPr bwMode="auto">
                  <a:xfrm>
                    <a:off x="1705" y="1467"/>
                    <a:ext cx="15" cy="15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3" y="12"/>
                      </a:cxn>
                      <a:cxn ang="0">
                        <a:pos x="5" y="14"/>
                      </a:cxn>
                      <a:cxn ang="0">
                        <a:pos x="8" y="15"/>
                      </a:cxn>
                      <a:cxn ang="0">
                        <a:pos x="10" y="14"/>
                      </a:cxn>
                      <a:cxn ang="0">
                        <a:pos x="12" y="12"/>
                      </a:cxn>
                      <a:cxn ang="0">
                        <a:pos x="15" y="8"/>
                      </a:cxn>
                      <a:cxn ang="0">
                        <a:pos x="15" y="8"/>
                      </a:cxn>
                      <a:cxn ang="0">
                        <a:pos x="12" y="2"/>
                      </a:cxn>
                      <a:cxn ang="0">
                        <a:pos x="10" y="0"/>
                      </a:cxn>
                      <a:cxn ang="0">
                        <a:pos x="8" y="0"/>
                      </a:cxn>
                      <a:cxn ang="0">
                        <a:pos x="5" y="0"/>
                      </a:cxn>
                      <a:cxn ang="0">
                        <a:pos x="3" y="2"/>
                      </a:cxn>
                      <a:cxn ang="0">
                        <a:pos x="0" y="8"/>
                      </a:cxn>
                    </a:cxnLst>
                    <a:rect l="0" t="0" r="r" b="b"/>
                    <a:pathLst>
                      <a:path w="15" h="15">
                        <a:moveTo>
                          <a:pt x="0" y="8"/>
                        </a:moveTo>
                        <a:lnTo>
                          <a:pt x="3" y="12"/>
                        </a:lnTo>
                        <a:lnTo>
                          <a:pt x="5" y="14"/>
                        </a:lnTo>
                        <a:lnTo>
                          <a:pt x="8" y="15"/>
                        </a:lnTo>
                        <a:lnTo>
                          <a:pt x="10" y="14"/>
                        </a:lnTo>
                        <a:lnTo>
                          <a:pt x="12" y="12"/>
                        </a:lnTo>
                        <a:lnTo>
                          <a:pt x="15" y="8"/>
                        </a:lnTo>
                        <a:lnTo>
                          <a:pt x="15" y="8"/>
                        </a:lnTo>
                        <a:lnTo>
                          <a:pt x="12" y="2"/>
                        </a:lnTo>
                        <a:lnTo>
                          <a:pt x="10" y="0"/>
                        </a:lnTo>
                        <a:lnTo>
                          <a:pt x="8" y="0"/>
                        </a:lnTo>
                        <a:lnTo>
                          <a:pt x="5" y="0"/>
                        </a:lnTo>
                        <a:lnTo>
                          <a:pt x="3" y="2"/>
                        </a:lnTo>
                        <a:lnTo>
                          <a:pt x="0" y="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47" name="Freeform 247"/>
                  <p:cNvSpPr>
                    <a:spLocks/>
                  </p:cNvSpPr>
                  <p:nvPr/>
                </p:nvSpPr>
                <p:spPr bwMode="auto">
                  <a:xfrm>
                    <a:off x="1704" y="1439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3" y="12"/>
                      </a:cxn>
                      <a:cxn ang="0">
                        <a:pos x="5" y="13"/>
                      </a:cxn>
                      <a:cxn ang="0">
                        <a:pos x="7" y="14"/>
                      </a:cxn>
                      <a:cxn ang="0">
                        <a:pos x="11" y="13"/>
                      </a:cxn>
                      <a:cxn ang="0">
                        <a:pos x="13" y="12"/>
                      </a:cxn>
                      <a:cxn ang="0">
                        <a:pos x="14" y="7"/>
                      </a:cxn>
                      <a:cxn ang="0">
                        <a:pos x="14" y="7"/>
                      </a:cxn>
                      <a:cxn ang="0">
                        <a:pos x="13" y="1"/>
                      </a:cxn>
                      <a:cxn ang="0">
                        <a:pos x="11" y="0"/>
                      </a:cxn>
                      <a:cxn ang="0">
                        <a:pos x="7" y="0"/>
                      </a:cxn>
                      <a:cxn ang="0">
                        <a:pos x="5" y="0"/>
                      </a:cxn>
                      <a:cxn ang="0">
                        <a:pos x="3" y="1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14" h="14">
                        <a:moveTo>
                          <a:pt x="0" y="7"/>
                        </a:moveTo>
                        <a:lnTo>
                          <a:pt x="3" y="12"/>
                        </a:lnTo>
                        <a:lnTo>
                          <a:pt x="5" y="13"/>
                        </a:lnTo>
                        <a:lnTo>
                          <a:pt x="7" y="14"/>
                        </a:lnTo>
                        <a:lnTo>
                          <a:pt x="11" y="13"/>
                        </a:lnTo>
                        <a:lnTo>
                          <a:pt x="13" y="12"/>
                        </a:lnTo>
                        <a:lnTo>
                          <a:pt x="14" y="7"/>
                        </a:lnTo>
                        <a:lnTo>
                          <a:pt x="14" y="7"/>
                        </a:lnTo>
                        <a:lnTo>
                          <a:pt x="13" y="1"/>
                        </a:lnTo>
                        <a:lnTo>
                          <a:pt x="11" y="0"/>
                        </a:lnTo>
                        <a:lnTo>
                          <a:pt x="7" y="0"/>
                        </a:lnTo>
                        <a:lnTo>
                          <a:pt x="5" y="0"/>
                        </a:lnTo>
                        <a:lnTo>
                          <a:pt x="3" y="1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48" name="Freeform 248"/>
                  <p:cNvSpPr>
                    <a:spLocks/>
                  </p:cNvSpPr>
                  <p:nvPr/>
                </p:nvSpPr>
                <p:spPr bwMode="auto">
                  <a:xfrm>
                    <a:off x="1703" y="1411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2" y="11"/>
                      </a:cxn>
                      <a:cxn ang="0">
                        <a:pos x="5" y="13"/>
                      </a:cxn>
                      <a:cxn ang="0">
                        <a:pos x="7" y="14"/>
                      </a:cxn>
                      <a:cxn ang="0">
                        <a:pos x="11" y="13"/>
                      </a:cxn>
                      <a:cxn ang="0">
                        <a:pos x="13" y="11"/>
                      </a:cxn>
                      <a:cxn ang="0">
                        <a:pos x="14" y="7"/>
                      </a:cxn>
                      <a:cxn ang="0">
                        <a:pos x="14" y="7"/>
                      </a:cxn>
                      <a:cxn ang="0">
                        <a:pos x="13" y="1"/>
                      </a:cxn>
                      <a:cxn ang="0">
                        <a:pos x="11" y="0"/>
                      </a:cxn>
                      <a:cxn ang="0">
                        <a:pos x="7" y="0"/>
                      </a:cxn>
                      <a:cxn ang="0">
                        <a:pos x="5" y="0"/>
                      </a:cxn>
                      <a:cxn ang="0">
                        <a:pos x="2" y="1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14" h="14">
                        <a:moveTo>
                          <a:pt x="0" y="7"/>
                        </a:moveTo>
                        <a:lnTo>
                          <a:pt x="2" y="11"/>
                        </a:lnTo>
                        <a:lnTo>
                          <a:pt x="5" y="13"/>
                        </a:lnTo>
                        <a:lnTo>
                          <a:pt x="7" y="14"/>
                        </a:lnTo>
                        <a:lnTo>
                          <a:pt x="11" y="13"/>
                        </a:lnTo>
                        <a:lnTo>
                          <a:pt x="13" y="11"/>
                        </a:lnTo>
                        <a:lnTo>
                          <a:pt x="14" y="7"/>
                        </a:lnTo>
                        <a:lnTo>
                          <a:pt x="14" y="7"/>
                        </a:lnTo>
                        <a:lnTo>
                          <a:pt x="13" y="1"/>
                        </a:lnTo>
                        <a:lnTo>
                          <a:pt x="11" y="0"/>
                        </a:lnTo>
                        <a:lnTo>
                          <a:pt x="7" y="0"/>
                        </a:lnTo>
                        <a:lnTo>
                          <a:pt x="5" y="0"/>
                        </a:lnTo>
                        <a:lnTo>
                          <a:pt x="2" y="1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49" name="Freeform 249"/>
                  <p:cNvSpPr>
                    <a:spLocks/>
                  </p:cNvSpPr>
                  <p:nvPr/>
                </p:nvSpPr>
                <p:spPr bwMode="auto">
                  <a:xfrm>
                    <a:off x="1703" y="1382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5" y="13"/>
                      </a:cxn>
                      <a:cxn ang="0">
                        <a:pos x="7" y="14"/>
                      </a:cxn>
                      <a:cxn ang="0">
                        <a:pos x="10" y="13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4" y="7"/>
                      </a:cxn>
                      <a:cxn ang="0">
                        <a:pos x="12" y="1"/>
                      </a:cxn>
                      <a:cxn ang="0">
                        <a:pos x="10" y="0"/>
                      </a:cxn>
                      <a:cxn ang="0">
                        <a:pos x="7" y="0"/>
                      </a:cxn>
                      <a:cxn ang="0">
                        <a:pos x="5" y="0"/>
                      </a:cxn>
                      <a:cxn ang="0">
                        <a:pos x="2" y="1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14" h="14">
                        <a:moveTo>
                          <a:pt x="0" y="7"/>
                        </a:moveTo>
                        <a:lnTo>
                          <a:pt x="2" y="12"/>
                        </a:lnTo>
                        <a:lnTo>
                          <a:pt x="5" y="13"/>
                        </a:lnTo>
                        <a:lnTo>
                          <a:pt x="7" y="14"/>
                        </a:lnTo>
                        <a:lnTo>
                          <a:pt x="10" y="13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4" y="7"/>
                        </a:lnTo>
                        <a:lnTo>
                          <a:pt x="12" y="1"/>
                        </a:lnTo>
                        <a:lnTo>
                          <a:pt x="10" y="0"/>
                        </a:lnTo>
                        <a:lnTo>
                          <a:pt x="7" y="0"/>
                        </a:lnTo>
                        <a:lnTo>
                          <a:pt x="5" y="0"/>
                        </a:lnTo>
                        <a:lnTo>
                          <a:pt x="2" y="1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50" name="Freeform 250"/>
                  <p:cNvSpPr>
                    <a:spLocks/>
                  </p:cNvSpPr>
                  <p:nvPr/>
                </p:nvSpPr>
                <p:spPr bwMode="auto">
                  <a:xfrm>
                    <a:off x="1703" y="1354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5" y="13"/>
                      </a:cxn>
                      <a:cxn ang="0">
                        <a:pos x="7" y="14"/>
                      </a:cxn>
                      <a:cxn ang="0">
                        <a:pos x="11" y="13"/>
                      </a:cxn>
                      <a:cxn ang="0">
                        <a:pos x="13" y="12"/>
                      </a:cxn>
                      <a:cxn ang="0">
                        <a:pos x="14" y="7"/>
                      </a:cxn>
                      <a:cxn ang="0">
                        <a:pos x="14" y="7"/>
                      </a:cxn>
                      <a:cxn ang="0">
                        <a:pos x="13" y="1"/>
                      </a:cxn>
                      <a:cxn ang="0">
                        <a:pos x="11" y="0"/>
                      </a:cxn>
                      <a:cxn ang="0">
                        <a:pos x="7" y="0"/>
                      </a:cxn>
                      <a:cxn ang="0">
                        <a:pos x="5" y="0"/>
                      </a:cxn>
                      <a:cxn ang="0">
                        <a:pos x="2" y="1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14" h="14">
                        <a:moveTo>
                          <a:pt x="0" y="7"/>
                        </a:moveTo>
                        <a:lnTo>
                          <a:pt x="2" y="12"/>
                        </a:lnTo>
                        <a:lnTo>
                          <a:pt x="5" y="13"/>
                        </a:lnTo>
                        <a:lnTo>
                          <a:pt x="7" y="14"/>
                        </a:lnTo>
                        <a:lnTo>
                          <a:pt x="11" y="13"/>
                        </a:lnTo>
                        <a:lnTo>
                          <a:pt x="13" y="12"/>
                        </a:lnTo>
                        <a:lnTo>
                          <a:pt x="14" y="7"/>
                        </a:lnTo>
                        <a:lnTo>
                          <a:pt x="14" y="7"/>
                        </a:lnTo>
                        <a:lnTo>
                          <a:pt x="13" y="1"/>
                        </a:lnTo>
                        <a:lnTo>
                          <a:pt x="11" y="0"/>
                        </a:lnTo>
                        <a:lnTo>
                          <a:pt x="7" y="0"/>
                        </a:lnTo>
                        <a:lnTo>
                          <a:pt x="5" y="0"/>
                        </a:lnTo>
                        <a:lnTo>
                          <a:pt x="2" y="1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51" name="Freeform 251"/>
                  <p:cNvSpPr>
                    <a:spLocks/>
                  </p:cNvSpPr>
                  <p:nvPr/>
                </p:nvSpPr>
                <p:spPr bwMode="auto">
                  <a:xfrm>
                    <a:off x="1707" y="1325"/>
                    <a:ext cx="14" cy="15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1" y="12"/>
                      </a:cxn>
                      <a:cxn ang="0">
                        <a:pos x="3" y="13"/>
                      </a:cxn>
                      <a:cxn ang="0">
                        <a:pos x="7" y="15"/>
                      </a:cxn>
                      <a:cxn ang="0">
                        <a:pos x="9" y="13"/>
                      </a:cxn>
                      <a:cxn ang="0">
                        <a:pos x="11" y="12"/>
                      </a:cxn>
                      <a:cxn ang="0">
                        <a:pos x="14" y="7"/>
                      </a:cxn>
                      <a:cxn ang="0">
                        <a:pos x="14" y="7"/>
                      </a:cxn>
                      <a:cxn ang="0">
                        <a:pos x="11" y="1"/>
                      </a:cxn>
                      <a:cxn ang="0">
                        <a:pos x="9" y="0"/>
                      </a:cxn>
                      <a:cxn ang="0">
                        <a:pos x="7" y="0"/>
                      </a:cxn>
                      <a:cxn ang="0">
                        <a:pos x="3" y="0"/>
                      </a:cxn>
                      <a:cxn ang="0">
                        <a:pos x="1" y="1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14" h="15">
                        <a:moveTo>
                          <a:pt x="0" y="7"/>
                        </a:moveTo>
                        <a:lnTo>
                          <a:pt x="1" y="12"/>
                        </a:lnTo>
                        <a:lnTo>
                          <a:pt x="3" y="13"/>
                        </a:lnTo>
                        <a:lnTo>
                          <a:pt x="7" y="15"/>
                        </a:lnTo>
                        <a:lnTo>
                          <a:pt x="9" y="13"/>
                        </a:lnTo>
                        <a:lnTo>
                          <a:pt x="11" y="12"/>
                        </a:lnTo>
                        <a:lnTo>
                          <a:pt x="14" y="7"/>
                        </a:lnTo>
                        <a:lnTo>
                          <a:pt x="14" y="7"/>
                        </a:lnTo>
                        <a:lnTo>
                          <a:pt x="11" y="1"/>
                        </a:lnTo>
                        <a:lnTo>
                          <a:pt x="9" y="0"/>
                        </a:lnTo>
                        <a:lnTo>
                          <a:pt x="7" y="0"/>
                        </a:lnTo>
                        <a:lnTo>
                          <a:pt x="3" y="0"/>
                        </a:lnTo>
                        <a:lnTo>
                          <a:pt x="1" y="1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52" name="Freeform 252"/>
                  <p:cNvSpPr>
                    <a:spLocks/>
                  </p:cNvSpPr>
                  <p:nvPr/>
                </p:nvSpPr>
                <p:spPr bwMode="auto">
                  <a:xfrm>
                    <a:off x="1714" y="1298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3" y="13"/>
                      </a:cxn>
                      <a:cxn ang="0">
                        <a:pos x="7" y="14"/>
                      </a:cxn>
                      <a:cxn ang="0">
                        <a:pos x="9" y="13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4" y="7"/>
                      </a:cxn>
                      <a:cxn ang="0">
                        <a:pos x="12" y="1"/>
                      </a:cxn>
                      <a:cxn ang="0">
                        <a:pos x="9" y="0"/>
                      </a:cxn>
                      <a:cxn ang="0">
                        <a:pos x="7" y="0"/>
                      </a:cxn>
                      <a:cxn ang="0">
                        <a:pos x="3" y="0"/>
                      </a:cxn>
                      <a:cxn ang="0">
                        <a:pos x="2" y="1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14" h="14">
                        <a:moveTo>
                          <a:pt x="0" y="7"/>
                        </a:moveTo>
                        <a:lnTo>
                          <a:pt x="2" y="12"/>
                        </a:lnTo>
                        <a:lnTo>
                          <a:pt x="3" y="13"/>
                        </a:lnTo>
                        <a:lnTo>
                          <a:pt x="7" y="14"/>
                        </a:lnTo>
                        <a:lnTo>
                          <a:pt x="9" y="13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4" y="7"/>
                        </a:lnTo>
                        <a:lnTo>
                          <a:pt x="12" y="1"/>
                        </a:lnTo>
                        <a:lnTo>
                          <a:pt x="9" y="0"/>
                        </a:lnTo>
                        <a:lnTo>
                          <a:pt x="7" y="0"/>
                        </a:lnTo>
                        <a:lnTo>
                          <a:pt x="3" y="0"/>
                        </a:lnTo>
                        <a:lnTo>
                          <a:pt x="2" y="1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53" name="Freeform 253"/>
                  <p:cNvSpPr>
                    <a:spLocks/>
                  </p:cNvSpPr>
                  <p:nvPr/>
                </p:nvSpPr>
                <p:spPr bwMode="auto">
                  <a:xfrm>
                    <a:off x="1726" y="1272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1" y="1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4" y="13"/>
                      </a:cxn>
                      <a:cxn ang="0">
                        <a:pos x="7" y="14"/>
                      </a:cxn>
                      <a:cxn ang="0">
                        <a:pos x="9" y="13"/>
                      </a:cxn>
                      <a:cxn ang="0">
                        <a:pos x="11" y="12"/>
                      </a:cxn>
                      <a:cxn ang="0">
                        <a:pos x="11" y="12"/>
                      </a:cxn>
                      <a:cxn ang="0">
                        <a:pos x="14" y="7"/>
                      </a:cxn>
                      <a:cxn ang="0">
                        <a:pos x="11" y="2"/>
                      </a:cxn>
                      <a:cxn ang="0">
                        <a:pos x="9" y="0"/>
                      </a:cxn>
                      <a:cxn ang="0">
                        <a:pos x="7" y="0"/>
                      </a:cxn>
                      <a:cxn ang="0">
                        <a:pos x="4" y="0"/>
                      </a:cxn>
                      <a:cxn ang="0">
                        <a:pos x="1" y="1"/>
                      </a:cxn>
                    </a:cxnLst>
                    <a:rect l="0" t="0" r="r" b="b"/>
                    <a:pathLst>
                      <a:path w="14" h="14">
                        <a:moveTo>
                          <a:pt x="1" y="1"/>
                        </a:move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4" y="13"/>
                        </a:lnTo>
                        <a:lnTo>
                          <a:pt x="7" y="14"/>
                        </a:lnTo>
                        <a:lnTo>
                          <a:pt x="9" y="13"/>
                        </a:lnTo>
                        <a:lnTo>
                          <a:pt x="11" y="12"/>
                        </a:lnTo>
                        <a:lnTo>
                          <a:pt x="11" y="12"/>
                        </a:lnTo>
                        <a:lnTo>
                          <a:pt x="14" y="7"/>
                        </a:lnTo>
                        <a:lnTo>
                          <a:pt x="11" y="2"/>
                        </a:lnTo>
                        <a:lnTo>
                          <a:pt x="9" y="0"/>
                        </a:lnTo>
                        <a:lnTo>
                          <a:pt x="7" y="0"/>
                        </a:lnTo>
                        <a:lnTo>
                          <a:pt x="4" y="0"/>
                        </a:lnTo>
                        <a:lnTo>
                          <a:pt x="1" y="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54" name="Freeform 254"/>
                  <p:cNvSpPr>
                    <a:spLocks/>
                  </p:cNvSpPr>
                  <p:nvPr/>
                </p:nvSpPr>
                <p:spPr bwMode="auto">
                  <a:xfrm>
                    <a:off x="1742" y="1248"/>
                    <a:ext cx="14" cy="15"/>
                  </a:xfrm>
                  <a:custGeom>
                    <a:avLst/>
                    <a:gdLst/>
                    <a:ahLst/>
                    <a:cxnLst>
                      <a:cxn ang="0">
                        <a:pos x="3" y="3"/>
                      </a:cxn>
                      <a:cxn ang="0">
                        <a:pos x="0" y="7"/>
                      </a:cxn>
                      <a:cxn ang="0">
                        <a:pos x="3" y="13"/>
                      </a:cxn>
                      <a:cxn ang="0">
                        <a:pos x="5" y="15"/>
                      </a:cxn>
                      <a:cxn ang="0">
                        <a:pos x="7" y="15"/>
                      </a:cxn>
                      <a:cxn ang="0">
                        <a:pos x="10" y="15"/>
                      </a:cxn>
                      <a:cxn ang="0">
                        <a:pos x="13" y="13"/>
                      </a:cxn>
                      <a:cxn ang="0">
                        <a:pos x="13" y="13"/>
                      </a:cxn>
                      <a:cxn ang="0">
                        <a:pos x="14" y="7"/>
                      </a:cxn>
                      <a:cxn ang="0">
                        <a:pos x="12" y="3"/>
                      </a:cxn>
                      <a:cxn ang="0">
                        <a:pos x="10" y="1"/>
                      </a:cxn>
                      <a:cxn ang="0">
                        <a:pos x="7" y="0"/>
                      </a:cxn>
                      <a:cxn ang="0">
                        <a:pos x="5" y="1"/>
                      </a:cxn>
                      <a:cxn ang="0">
                        <a:pos x="3" y="3"/>
                      </a:cxn>
                    </a:cxnLst>
                    <a:rect l="0" t="0" r="r" b="b"/>
                    <a:pathLst>
                      <a:path w="14" h="15">
                        <a:moveTo>
                          <a:pt x="3" y="3"/>
                        </a:moveTo>
                        <a:lnTo>
                          <a:pt x="0" y="7"/>
                        </a:lnTo>
                        <a:lnTo>
                          <a:pt x="3" y="13"/>
                        </a:lnTo>
                        <a:lnTo>
                          <a:pt x="5" y="15"/>
                        </a:lnTo>
                        <a:lnTo>
                          <a:pt x="7" y="15"/>
                        </a:lnTo>
                        <a:lnTo>
                          <a:pt x="10" y="15"/>
                        </a:lnTo>
                        <a:lnTo>
                          <a:pt x="13" y="13"/>
                        </a:lnTo>
                        <a:lnTo>
                          <a:pt x="13" y="13"/>
                        </a:lnTo>
                        <a:lnTo>
                          <a:pt x="14" y="7"/>
                        </a:lnTo>
                        <a:lnTo>
                          <a:pt x="12" y="3"/>
                        </a:lnTo>
                        <a:lnTo>
                          <a:pt x="10" y="1"/>
                        </a:lnTo>
                        <a:lnTo>
                          <a:pt x="7" y="0"/>
                        </a:lnTo>
                        <a:lnTo>
                          <a:pt x="5" y="1"/>
                        </a:lnTo>
                        <a:lnTo>
                          <a:pt x="3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55" name="Freeform 255"/>
                  <p:cNvSpPr>
                    <a:spLocks/>
                  </p:cNvSpPr>
                  <p:nvPr/>
                </p:nvSpPr>
                <p:spPr bwMode="auto">
                  <a:xfrm>
                    <a:off x="1762" y="1228"/>
                    <a:ext cx="15" cy="14"/>
                  </a:xfrm>
                  <a:custGeom>
                    <a:avLst/>
                    <a:gdLst/>
                    <a:ahLst/>
                    <a:cxnLst>
                      <a:cxn ang="0">
                        <a:pos x="1" y="3"/>
                      </a:cxn>
                      <a:cxn ang="0">
                        <a:pos x="0" y="7"/>
                      </a:cxn>
                      <a:cxn ang="0">
                        <a:pos x="3" y="13"/>
                      </a:cxn>
                      <a:cxn ang="0">
                        <a:pos x="4" y="14"/>
                      </a:cxn>
                      <a:cxn ang="0">
                        <a:pos x="7" y="14"/>
                      </a:cxn>
                      <a:cxn ang="0">
                        <a:pos x="10" y="14"/>
                      </a:cxn>
                      <a:cxn ang="0">
                        <a:pos x="12" y="13"/>
                      </a:cxn>
                      <a:cxn ang="0">
                        <a:pos x="12" y="13"/>
                      </a:cxn>
                      <a:cxn ang="0">
                        <a:pos x="15" y="7"/>
                      </a:cxn>
                      <a:cxn ang="0">
                        <a:pos x="12" y="3"/>
                      </a:cxn>
                      <a:cxn ang="0">
                        <a:pos x="10" y="1"/>
                      </a:cxn>
                      <a:cxn ang="0">
                        <a:pos x="7" y="0"/>
                      </a:cxn>
                      <a:cxn ang="0">
                        <a:pos x="4" y="1"/>
                      </a:cxn>
                      <a:cxn ang="0">
                        <a:pos x="1" y="3"/>
                      </a:cxn>
                    </a:cxnLst>
                    <a:rect l="0" t="0" r="r" b="b"/>
                    <a:pathLst>
                      <a:path w="15" h="14">
                        <a:moveTo>
                          <a:pt x="1" y="3"/>
                        </a:moveTo>
                        <a:lnTo>
                          <a:pt x="0" y="7"/>
                        </a:lnTo>
                        <a:lnTo>
                          <a:pt x="3" y="13"/>
                        </a:lnTo>
                        <a:lnTo>
                          <a:pt x="4" y="14"/>
                        </a:lnTo>
                        <a:lnTo>
                          <a:pt x="7" y="14"/>
                        </a:lnTo>
                        <a:lnTo>
                          <a:pt x="10" y="14"/>
                        </a:lnTo>
                        <a:lnTo>
                          <a:pt x="12" y="13"/>
                        </a:lnTo>
                        <a:lnTo>
                          <a:pt x="12" y="13"/>
                        </a:lnTo>
                        <a:lnTo>
                          <a:pt x="15" y="7"/>
                        </a:lnTo>
                        <a:lnTo>
                          <a:pt x="12" y="3"/>
                        </a:lnTo>
                        <a:lnTo>
                          <a:pt x="10" y="1"/>
                        </a:lnTo>
                        <a:lnTo>
                          <a:pt x="7" y="0"/>
                        </a:lnTo>
                        <a:lnTo>
                          <a:pt x="4" y="1"/>
                        </a:lnTo>
                        <a:lnTo>
                          <a:pt x="1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56" name="Freeform 256"/>
                  <p:cNvSpPr>
                    <a:spLocks/>
                  </p:cNvSpPr>
                  <p:nvPr/>
                </p:nvSpPr>
                <p:spPr bwMode="auto">
                  <a:xfrm>
                    <a:off x="1782" y="1209"/>
                    <a:ext cx="15" cy="14"/>
                  </a:xfrm>
                  <a:custGeom>
                    <a:avLst/>
                    <a:gdLst/>
                    <a:ahLst/>
                    <a:cxnLst>
                      <a:cxn ang="0">
                        <a:pos x="3" y="1"/>
                      </a:cxn>
                      <a:cxn ang="0">
                        <a:pos x="0" y="7"/>
                      </a:cxn>
                      <a:cxn ang="0">
                        <a:pos x="3" y="12"/>
                      </a:cxn>
                      <a:cxn ang="0">
                        <a:pos x="5" y="13"/>
                      </a:cxn>
                      <a:cxn ang="0">
                        <a:pos x="8" y="14"/>
                      </a:cxn>
                      <a:cxn ang="0">
                        <a:pos x="11" y="13"/>
                      </a:cxn>
                      <a:cxn ang="0">
                        <a:pos x="13" y="12"/>
                      </a:cxn>
                      <a:cxn ang="0">
                        <a:pos x="13" y="12"/>
                      </a:cxn>
                      <a:cxn ang="0">
                        <a:pos x="15" y="7"/>
                      </a:cxn>
                      <a:cxn ang="0">
                        <a:pos x="12" y="3"/>
                      </a:cxn>
                      <a:cxn ang="0">
                        <a:pos x="11" y="0"/>
                      </a:cxn>
                      <a:cxn ang="0">
                        <a:pos x="8" y="0"/>
                      </a:cxn>
                      <a:cxn ang="0">
                        <a:pos x="5" y="0"/>
                      </a:cxn>
                      <a:cxn ang="0">
                        <a:pos x="3" y="1"/>
                      </a:cxn>
                    </a:cxnLst>
                    <a:rect l="0" t="0" r="r" b="b"/>
                    <a:pathLst>
                      <a:path w="15" h="14">
                        <a:moveTo>
                          <a:pt x="3" y="1"/>
                        </a:moveTo>
                        <a:lnTo>
                          <a:pt x="0" y="7"/>
                        </a:lnTo>
                        <a:lnTo>
                          <a:pt x="3" y="12"/>
                        </a:lnTo>
                        <a:lnTo>
                          <a:pt x="5" y="13"/>
                        </a:lnTo>
                        <a:lnTo>
                          <a:pt x="8" y="14"/>
                        </a:lnTo>
                        <a:lnTo>
                          <a:pt x="11" y="13"/>
                        </a:lnTo>
                        <a:lnTo>
                          <a:pt x="13" y="12"/>
                        </a:lnTo>
                        <a:lnTo>
                          <a:pt x="13" y="12"/>
                        </a:lnTo>
                        <a:lnTo>
                          <a:pt x="15" y="7"/>
                        </a:lnTo>
                        <a:lnTo>
                          <a:pt x="12" y="3"/>
                        </a:lnTo>
                        <a:lnTo>
                          <a:pt x="11" y="0"/>
                        </a:lnTo>
                        <a:lnTo>
                          <a:pt x="8" y="0"/>
                        </a:lnTo>
                        <a:lnTo>
                          <a:pt x="5" y="0"/>
                        </a:lnTo>
                        <a:lnTo>
                          <a:pt x="3" y="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57" name="Freeform 257"/>
                  <p:cNvSpPr>
                    <a:spLocks/>
                  </p:cNvSpPr>
                  <p:nvPr/>
                </p:nvSpPr>
                <p:spPr bwMode="auto">
                  <a:xfrm>
                    <a:off x="1803" y="1189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2" y="1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4" y="13"/>
                      </a:cxn>
                      <a:cxn ang="0">
                        <a:pos x="7" y="14"/>
                      </a:cxn>
                      <a:cxn ang="0">
                        <a:pos x="10" y="13"/>
                      </a:cxn>
                      <a:cxn ang="0">
                        <a:pos x="13" y="12"/>
                      </a:cxn>
                      <a:cxn ang="0">
                        <a:pos x="13" y="12"/>
                      </a:cxn>
                      <a:cxn ang="0">
                        <a:pos x="14" y="7"/>
                      </a:cxn>
                      <a:cxn ang="0">
                        <a:pos x="13" y="2"/>
                      </a:cxn>
                      <a:cxn ang="0">
                        <a:pos x="10" y="0"/>
                      </a:cxn>
                      <a:cxn ang="0">
                        <a:pos x="7" y="0"/>
                      </a:cxn>
                      <a:cxn ang="0">
                        <a:pos x="4" y="0"/>
                      </a:cxn>
                      <a:cxn ang="0">
                        <a:pos x="2" y="1"/>
                      </a:cxn>
                    </a:cxnLst>
                    <a:rect l="0" t="0" r="r" b="b"/>
                    <a:pathLst>
                      <a:path w="14" h="14">
                        <a:moveTo>
                          <a:pt x="2" y="1"/>
                        </a:move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4" y="13"/>
                        </a:lnTo>
                        <a:lnTo>
                          <a:pt x="7" y="14"/>
                        </a:lnTo>
                        <a:lnTo>
                          <a:pt x="10" y="13"/>
                        </a:lnTo>
                        <a:lnTo>
                          <a:pt x="13" y="12"/>
                        </a:lnTo>
                        <a:lnTo>
                          <a:pt x="13" y="12"/>
                        </a:lnTo>
                        <a:lnTo>
                          <a:pt x="14" y="7"/>
                        </a:lnTo>
                        <a:lnTo>
                          <a:pt x="13" y="2"/>
                        </a:lnTo>
                        <a:lnTo>
                          <a:pt x="10" y="0"/>
                        </a:lnTo>
                        <a:lnTo>
                          <a:pt x="7" y="0"/>
                        </a:lnTo>
                        <a:lnTo>
                          <a:pt x="4" y="0"/>
                        </a:lnTo>
                        <a:lnTo>
                          <a:pt x="2" y="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58" name="Freeform 258"/>
                  <p:cNvSpPr>
                    <a:spLocks/>
                  </p:cNvSpPr>
                  <p:nvPr/>
                </p:nvSpPr>
                <p:spPr bwMode="auto">
                  <a:xfrm>
                    <a:off x="1824" y="1170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2" y="1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5" y="13"/>
                      </a:cxn>
                      <a:cxn ang="0">
                        <a:pos x="7" y="14"/>
                      </a:cxn>
                      <a:cxn ang="0">
                        <a:pos x="9" y="13"/>
                      </a:cxn>
                      <a:cxn ang="0">
                        <a:pos x="13" y="12"/>
                      </a:cxn>
                      <a:cxn ang="0">
                        <a:pos x="13" y="12"/>
                      </a:cxn>
                      <a:cxn ang="0">
                        <a:pos x="14" y="7"/>
                      </a:cxn>
                      <a:cxn ang="0">
                        <a:pos x="12" y="2"/>
                      </a:cxn>
                      <a:cxn ang="0">
                        <a:pos x="9" y="0"/>
                      </a:cxn>
                      <a:cxn ang="0">
                        <a:pos x="7" y="0"/>
                      </a:cxn>
                      <a:cxn ang="0">
                        <a:pos x="5" y="0"/>
                      </a:cxn>
                      <a:cxn ang="0">
                        <a:pos x="2" y="1"/>
                      </a:cxn>
                    </a:cxnLst>
                    <a:rect l="0" t="0" r="r" b="b"/>
                    <a:pathLst>
                      <a:path w="14" h="14">
                        <a:moveTo>
                          <a:pt x="2" y="1"/>
                        </a:move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5" y="13"/>
                        </a:lnTo>
                        <a:lnTo>
                          <a:pt x="7" y="14"/>
                        </a:lnTo>
                        <a:lnTo>
                          <a:pt x="9" y="13"/>
                        </a:lnTo>
                        <a:lnTo>
                          <a:pt x="13" y="12"/>
                        </a:lnTo>
                        <a:lnTo>
                          <a:pt x="13" y="12"/>
                        </a:lnTo>
                        <a:lnTo>
                          <a:pt x="14" y="7"/>
                        </a:lnTo>
                        <a:lnTo>
                          <a:pt x="12" y="2"/>
                        </a:lnTo>
                        <a:lnTo>
                          <a:pt x="9" y="0"/>
                        </a:lnTo>
                        <a:lnTo>
                          <a:pt x="7" y="0"/>
                        </a:lnTo>
                        <a:lnTo>
                          <a:pt x="5" y="0"/>
                        </a:lnTo>
                        <a:lnTo>
                          <a:pt x="2" y="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59" name="Freeform 259"/>
                  <p:cNvSpPr>
                    <a:spLocks/>
                  </p:cNvSpPr>
                  <p:nvPr/>
                </p:nvSpPr>
                <p:spPr bwMode="auto">
                  <a:xfrm>
                    <a:off x="1848" y="1153"/>
                    <a:ext cx="14" cy="15"/>
                  </a:xfrm>
                  <a:custGeom>
                    <a:avLst/>
                    <a:gdLst/>
                    <a:ahLst/>
                    <a:cxnLst>
                      <a:cxn ang="0">
                        <a:pos x="3" y="2"/>
                      </a:cxn>
                      <a:cxn ang="0">
                        <a:pos x="1" y="3"/>
                      </a:cxn>
                      <a:cxn ang="0">
                        <a:pos x="0" y="8"/>
                      </a:cxn>
                      <a:cxn ang="0">
                        <a:pos x="1" y="12"/>
                      </a:cxn>
                      <a:cxn ang="0">
                        <a:pos x="3" y="15"/>
                      </a:cxn>
                      <a:cxn ang="0">
                        <a:pos x="7" y="15"/>
                      </a:cxn>
                      <a:cxn ang="0">
                        <a:pos x="9" y="15"/>
                      </a:cxn>
                      <a:cxn ang="0">
                        <a:pos x="9" y="15"/>
                      </a:cxn>
                      <a:cxn ang="0">
                        <a:pos x="11" y="12"/>
                      </a:cxn>
                      <a:cxn ang="0">
                        <a:pos x="14" y="8"/>
                      </a:cxn>
                      <a:cxn ang="0">
                        <a:pos x="11" y="3"/>
                      </a:cxn>
                      <a:cxn ang="0">
                        <a:pos x="9" y="2"/>
                      </a:cxn>
                      <a:cxn ang="0">
                        <a:pos x="7" y="0"/>
                      </a:cxn>
                      <a:cxn ang="0">
                        <a:pos x="3" y="2"/>
                      </a:cxn>
                    </a:cxnLst>
                    <a:rect l="0" t="0" r="r" b="b"/>
                    <a:pathLst>
                      <a:path w="14" h="15">
                        <a:moveTo>
                          <a:pt x="3" y="2"/>
                        </a:moveTo>
                        <a:lnTo>
                          <a:pt x="1" y="3"/>
                        </a:lnTo>
                        <a:lnTo>
                          <a:pt x="0" y="8"/>
                        </a:lnTo>
                        <a:lnTo>
                          <a:pt x="1" y="12"/>
                        </a:lnTo>
                        <a:lnTo>
                          <a:pt x="3" y="15"/>
                        </a:lnTo>
                        <a:lnTo>
                          <a:pt x="7" y="15"/>
                        </a:lnTo>
                        <a:lnTo>
                          <a:pt x="9" y="15"/>
                        </a:lnTo>
                        <a:lnTo>
                          <a:pt x="9" y="15"/>
                        </a:lnTo>
                        <a:lnTo>
                          <a:pt x="11" y="12"/>
                        </a:lnTo>
                        <a:lnTo>
                          <a:pt x="14" y="8"/>
                        </a:lnTo>
                        <a:lnTo>
                          <a:pt x="11" y="3"/>
                        </a:lnTo>
                        <a:lnTo>
                          <a:pt x="9" y="2"/>
                        </a:lnTo>
                        <a:lnTo>
                          <a:pt x="7" y="0"/>
                        </a:lnTo>
                        <a:lnTo>
                          <a:pt x="3" y="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60" name="Freeform 260"/>
                  <p:cNvSpPr>
                    <a:spLocks/>
                  </p:cNvSpPr>
                  <p:nvPr/>
                </p:nvSpPr>
                <p:spPr bwMode="auto">
                  <a:xfrm>
                    <a:off x="1872" y="1140"/>
                    <a:ext cx="15" cy="15"/>
                  </a:xfrm>
                  <a:custGeom>
                    <a:avLst/>
                    <a:gdLst/>
                    <a:ahLst/>
                    <a:cxnLst>
                      <a:cxn ang="0">
                        <a:pos x="5" y="2"/>
                      </a:cxn>
                      <a:cxn ang="0">
                        <a:pos x="3" y="3"/>
                      </a:cxn>
                      <a:cxn ang="0">
                        <a:pos x="0" y="8"/>
                      </a:cxn>
                      <a:cxn ang="0">
                        <a:pos x="3" y="13"/>
                      </a:cxn>
                      <a:cxn ang="0">
                        <a:pos x="5" y="15"/>
                      </a:cxn>
                      <a:cxn ang="0">
                        <a:pos x="8" y="15"/>
                      </a:cxn>
                      <a:cxn ang="0">
                        <a:pos x="11" y="15"/>
                      </a:cxn>
                      <a:cxn ang="0">
                        <a:pos x="11" y="15"/>
                      </a:cxn>
                      <a:cxn ang="0">
                        <a:pos x="12" y="13"/>
                      </a:cxn>
                      <a:cxn ang="0">
                        <a:pos x="15" y="8"/>
                      </a:cxn>
                      <a:cxn ang="0">
                        <a:pos x="12" y="3"/>
                      </a:cxn>
                      <a:cxn ang="0">
                        <a:pos x="11" y="2"/>
                      </a:cxn>
                      <a:cxn ang="0">
                        <a:pos x="8" y="0"/>
                      </a:cxn>
                      <a:cxn ang="0">
                        <a:pos x="5" y="2"/>
                      </a:cxn>
                    </a:cxnLst>
                    <a:rect l="0" t="0" r="r" b="b"/>
                    <a:pathLst>
                      <a:path w="15" h="15">
                        <a:moveTo>
                          <a:pt x="5" y="2"/>
                        </a:moveTo>
                        <a:lnTo>
                          <a:pt x="3" y="3"/>
                        </a:lnTo>
                        <a:lnTo>
                          <a:pt x="0" y="8"/>
                        </a:lnTo>
                        <a:lnTo>
                          <a:pt x="3" y="13"/>
                        </a:lnTo>
                        <a:lnTo>
                          <a:pt x="5" y="15"/>
                        </a:lnTo>
                        <a:lnTo>
                          <a:pt x="8" y="15"/>
                        </a:lnTo>
                        <a:lnTo>
                          <a:pt x="11" y="15"/>
                        </a:lnTo>
                        <a:lnTo>
                          <a:pt x="11" y="15"/>
                        </a:lnTo>
                        <a:lnTo>
                          <a:pt x="12" y="13"/>
                        </a:lnTo>
                        <a:lnTo>
                          <a:pt x="15" y="8"/>
                        </a:lnTo>
                        <a:lnTo>
                          <a:pt x="12" y="3"/>
                        </a:lnTo>
                        <a:lnTo>
                          <a:pt x="11" y="2"/>
                        </a:lnTo>
                        <a:lnTo>
                          <a:pt x="8" y="0"/>
                        </a:lnTo>
                        <a:lnTo>
                          <a:pt x="5" y="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61" name="Freeform 261"/>
                  <p:cNvSpPr>
                    <a:spLocks/>
                  </p:cNvSpPr>
                  <p:nvPr/>
                </p:nvSpPr>
                <p:spPr bwMode="auto">
                  <a:xfrm>
                    <a:off x="1900" y="1131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3" y="1"/>
                      </a:cxn>
                      <a:cxn ang="0">
                        <a:pos x="1" y="2"/>
                      </a:cxn>
                      <a:cxn ang="0">
                        <a:pos x="0" y="7"/>
                      </a:cxn>
                      <a:cxn ang="0">
                        <a:pos x="1" y="12"/>
                      </a:cxn>
                      <a:cxn ang="0">
                        <a:pos x="3" y="14"/>
                      </a:cxn>
                      <a:cxn ang="0">
                        <a:pos x="7" y="14"/>
                      </a:cxn>
                      <a:cxn ang="0">
                        <a:pos x="9" y="14"/>
                      </a:cxn>
                      <a:cxn ang="0">
                        <a:pos x="9" y="14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2" y="2"/>
                      </a:cxn>
                      <a:cxn ang="0">
                        <a:pos x="9" y="1"/>
                      </a:cxn>
                      <a:cxn ang="0">
                        <a:pos x="7" y="0"/>
                      </a:cxn>
                      <a:cxn ang="0">
                        <a:pos x="3" y="1"/>
                      </a:cxn>
                    </a:cxnLst>
                    <a:rect l="0" t="0" r="r" b="b"/>
                    <a:pathLst>
                      <a:path w="14" h="14">
                        <a:moveTo>
                          <a:pt x="3" y="1"/>
                        </a:moveTo>
                        <a:lnTo>
                          <a:pt x="1" y="2"/>
                        </a:lnTo>
                        <a:lnTo>
                          <a:pt x="0" y="7"/>
                        </a:lnTo>
                        <a:lnTo>
                          <a:pt x="1" y="12"/>
                        </a:lnTo>
                        <a:lnTo>
                          <a:pt x="3" y="14"/>
                        </a:lnTo>
                        <a:lnTo>
                          <a:pt x="7" y="14"/>
                        </a:lnTo>
                        <a:lnTo>
                          <a:pt x="9" y="14"/>
                        </a:lnTo>
                        <a:lnTo>
                          <a:pt x="9" y="14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2" y="2"/>
                        </a:lnTo>
                        <a:lnTo>
                          <a:pt x="9" y="1"/>
                        </a:lnTo>
                        <a:lnTo>
                          <a:pt x="7" y="0"/>
                        </a:lnTo>
                        <a:lnTo>
                          <a:pt x="3" y="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62" name="Freeform 262"/>
                  <p:cNvSpPr>
                    <a:spLocks/>
                  </p:cNvSpPr>
                  <p:nvPr/>
                </p:nvSpPr>
                <p:spPr bwMode="auto">
                  <a:xfrm>
                    <a:off x="1927" y="1124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4" y="0"/>
                      </a:cxn>
                      <a:cxn ang="0">
                        <a:pos x="2" y="1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4" y="13"/>
                      </a:cxn>
                      <a:cxn ang="0">
                        <a:pos x="7" y="14"/>
                      </a:cxn>
                      <a:cxn ang="0">
                        <a:pos x="9" y="13"/>
                      </a:cxn>
                      <a:cxn ang="0">
                        <a:pos x="9" y="13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2" y="1"/>
                      </a:cxn>
                      <a:cxn ang="0">
                        <a:pos x="9" y="0"/>
                      </a:cxn>
                      <a:cxn ang="0">
                        <a:pos x="7" y="0"/>
                      </a:cxn>
                      <a:cxn ang="0">
                        <a:pos x="4" y="0"/>
                      </a:cxn>
                    </a:cxnLst>
                    <a:rect l="0" t="0" r="r" b="b"/>
                    <a:pathLst>
                      <a:path w="14" h="14">
                        <a:moveTo>
                          <a:pt x="4" y="0"/>
                        </a:moveTo>
                        <a:lnTo>
                          <a:pt x="2" y="1"/>
                        </a:ln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4" y="13"/>
                        </a:lnTo>
                        <a:lnTo>
                          <a:pt x="7" y="14"/>
                        </a:lnTo>
                        <a:lnTo>
                          <a:pt x="9" y="13"/>
                        </a:lnTo>
                        <a:lnTo>
                          <a:pt x="9" y="13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2" y="1"/>
                        </a:lnTo>
                        <a:lnTo>
                          <a:pt x="9" y="0"/>
                        </a:lnTo>
                        <a:lnTo>
                          <a:pt x="7" y="0"/>
                        </a:lnTo>
                        <a:lnTo>
                          <a:pt x="4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63" name="Freeform 263"/>
                  <p:cNvSpPr>
                    <a:spLocks/>
                  </p:cNvSpPr>
                  <p:nvPr/>
                </p:nvSpPr>
                <p:spPr bwMode="auto">
                  <a:xfrm>
                    <a:off x="1954" y="1118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5" y="0"/>
                      </a:cxn>
                      <a:cxn ang="0">
                        <a:pos x="3" y="1"/>
                      </a:cxn>
                      <a:cxn ang="0">
                        <a:pos x="0" y="7"/>
                      </a:cxn>
                      <a:cxn ang="0">
                        <a:pos x="3" y="12"/>
                      </a:cxn>
                      <a:cxn ang="0">
                        <a:pos x="5" y="13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11" y="13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2" y="1"/>
                      </a:cxn>
                      <a:cxn ang="0">
                        <a:pos x="11" y="0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5" y="0"/>
                        </a:lnTo>
                        <a:lnTo>
                          <a:pt x="3" y="1"/>
                        </a:lnTo>
                        <a:lnTo>
                          <a:pt x="0" y="7"/>
                        </a:lnTo>
                        <a:lnTo>
                          <a:pt x="3" y="12"/>
                        </a:lnTo>
                        <a:lnTo>
                          <a:pt x="5" y="13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11" y="13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2" y="1"/>
                        </a:lnTo>
                        <a:lnTo>
                          <a:pt x="11" y="0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64" name="Freeform 264"/>
                  <p:cNvSpPr>
                    <a:spLocks/>
                  </p:cNvSpPr>
                  <p:nvPr/>
                </p:nvSpPr>
                <p:spPr bwMode="auto">
                  <a:xfrm>
                    <a:off x="1983" y="1112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3" y="1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3" y="14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9" y="14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2" y="2"/>
                      </a:cxn>
                      <a:cxn ang="0">
                        <a:pos x="9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3" y="1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3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9" y="14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2" y="2"/>
                        </a:lnTo>
                        <a:lnTo>
                          <a:pt x="9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65" name="Freeform 265"/>
                  <p:cNvSpPr>
                    <a:spLocks/>
                  </p:cNvSpPr>
                  <p:nvPr/>
                </p:nvSpPr>
                <p:spPr bwMode="auto">
                  <a:xfrm>
                    <a:off x="2011" y="1107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4" y="1"/>
                      </a:cxn>
                      <a:cxn ang="0">
                        <a:pos x="1" y="3"/>
                      </a:cxn>
                      <a:cxn ang="0">
                        <a:pos x="0" y="7"/>
                      </a:cxn>
                      <a:cxn ang="0">
                        <a:pos x="1" y="13"/>
                      </a:cxn>
                      <a:cxn ang="0">
                        <a:pos x="4" y="14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10" y="14"/>
                      </a:cxn>
                      <a:cxn ang="0">
                        <a:pos x="12" y="13"/>
                      </a:cxn>
                      <a:cxn ang="0">
                        <a:pos x="14" y="7"/>
                      </a:cxn>
                      <a:cxn ang="0">
                        <a:pos x="12" y="3"/>
                      </a:cxn>
                      <a:cxn ang="0">
                        <a:pos x="10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4" y="1"/>
                        </a:lnTo>
                        <a:lnTo>
                          <a:pt x="1" y="3"/>
                        </a:lnTo>
                        <a:lnTo>
                          <a:pt x="0" y="7"/>
                        </a:lnTo>
                        <a:lnTo>
                          <a:pt x="1" y="13"/>
                        </a:lnTo>
                        <a:lnTo>
                          <a:pt x="4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10" y="14"/>
                        </a:lnTo>
                        <a:lnTo>
                          <a:pt x="12" y="13"/>
                        </a:lnTo>
                        <a:lnTo>
                          <a:pt x="14" y="7"/>
                        </a:lnTo>
                        <a:lnTo>
                          <a:pt x="12" y="3"/>
                        </a:lnTo>
                        <a:lnTo>
                          <a:pt x="10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66" name="Freeform 266"/>
                  <p:cNvSpPr>
                    <a:spLocks/>
                  </p:cNvSpPr>
                  <p:nvPr/>
                </p:nvSpPr>
                <p:spPr bwMode="auto">
                  <a:xfrm>
                    <a:off x="2038" y="1104"/>
                    <a:ext cx="15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5" y="1"/>
                      </a:cxn>
                      <a:cxn ang="0">
                        <a:pos x="3" y="2"/>
                      </a:cxn>
                      <a:cxn ang="0">
                        <a:pos x="0" y="7"/>
                      </a:cxn>
                      <a:cxn ang="0">
                        <a:pos x="3" y="12"/>
                      </a:cxn>
                      <a:cxn ang="0">
                        <a:pos x="5" y="14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11" y="14"/>
                      </a:cxn>
                      <a:cxn ang="0">
                        <a:pos x="13" y="12"/>
                      </a:cxn>
                      <a:cxn ang="0">
                        <a:pos x="15" y="7"/>
                      </a:cxn>
                      <a:cxn ang="0">
                        <a:pos x="13" y="2"/>
                      </a:cxn>
                      <a:cxn ang="0">
                        <a:pos x="11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5" h="14">
                        <a:moveTo>
                          <a:pt x="7" y="0"/>
                        </a:moveTo>
                        <a:lnTo>
                          <a:pt x="5" y="1"/>
                        </a:lnTo>
                        <a:lnTo>
                          <a:pt x="3" y="2"/>
                        </a:lnTo>
                        <a:lnTo>
                          <a:pt x="0" y="7"/>
                        </a:lnTo>
                        <a:lnTo>
                          <a:pt x="3" y="12"/>
                        </a:lnTo>
                        <a:lnTo>
                          <a:pt x="5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11" y="14"/>
                        </a:lnTo>
                        <a:lnTo>
                          <a:pt x="13" y="12"/>
                        </a:lnTo>
                        <a:lnTo>
                          <a:pt x="15" y="7"/>
                        </a:lnTo>
                        <a:lnTo>
                          <a:pt x="13" y="2"/>
                        </a:lnTo>
                        <a:lnTo>
                          <a:pt x="11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67" name="Freeform 267"/>
                  <p:cNvSpPr>
                    <a:spLocks/>
                  </p:cNvSpPr>
                  <p:nvPr/>
                </p:nvSpPr>
                <p:spPr bwMode="auto">
                  <a:xfrm>
                    <a:off x="2067" y="1100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5" y="1"/>
                      </a:cxn>
                      <a:cxn ang="0">
                        <a:pos x="2" y="3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5" y="14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10" y="14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2" y="3"/>
                      </a:cxn>
                      <a:cxn ang="0">
                        <a:pos x="10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5" y="1"/>
                        </a:lnTo>
                        <a:lnTo>
                          <a:pt x="2" y="3"/>
                        </a:ln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5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10" y="14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2" y="3"/>
                        </a:lnTo>
                        <a:lnTo>
                          <a:pt x="10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68" name="Freeform 268"/>
                  <p:cNvSpPr>
                    <a:spLocks/>
                  </p:cNvSpPr>
                  <p:nvPr/>
                </p:nvSpPr>
                <p:spPr bwMode="auto">
                  <a:xfrm>
                    <a:off x="2095" y="1098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5" y="0"/>
                      </a:cxn>
                      <a:cxn ang="0">
                        <a:pos x="3" y="1"/>
                      </a:cxn>
                      <a:cxn ang="0">
                        <a:pos x="0" y="7"/>
                      </a:cxn>
                      <a:cxn ang="0">
                        <a:pos x="3" y="12"/>
                      </a:cxn>
                      <a:cxn ang="0">
                        <a:pos x="5" y="13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10" y="13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2" y="1"/>
                      </a:cxn>
                      <a:cxn ang="0">
                        <a:pos x="10" y="0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5" y="0"/>
                        </a:lnTo>
                        <a:lnTo>
                          <a:pt x="3" y="1"/>
                        </a:lnTo>
                        <a:lnTo>
                          <a:pt x="0" y="7"/>
                        </a:lnTo>
                        <a:lnTo>
                          <a:pt x="3" y="12"/>
                        </a:lnTo>
                        <a:lnTo>
                          <a:pt x="5" y="13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10" y="13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2" y="1"/>
                        </a:lnTo>
                        <a:lnTo>
                          <a:pt x="10" y="0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69" name="Freeform 269"/>
                  <p:cNvSpPr>
                    <a:spLocks/>
                  </p:cNvSpPr>
                  <p:nvPr/>
                </p:nvSpPr>
                <p:spPr bwMode="auto">
                  <a:xfrm>
                    <a:off x="2124" y="1094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3" y="1"/>
                      </a:cxn>
                      <a:cxn ang="0">
                        <a:pos x="2" y="3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3" y="14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9" y="14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2" y="3"/>
                      </a:cxn>
                      <a:cxn ang="0">
                        <a:pos x="9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3" y="1"/>
                        </a:lnTo>
                        <a:lnTo>
                          <a:pt x="2" y="3"/>
                        </a:ln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3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9" y="14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2" y="3"/>
                        </a:lnTo>
                        <a:lnTo>
                          <a:pt x="9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70" name="Freeform 270"/>
                  <p:cNvSpPr>
                    <a:spLocks/>
                  </p:cNvSpPr>
                  <p:nvPr/>
                </p:nvSpPr>
                <p:spPr bwMode="auto">
                  <a:xfrm>
                    <a:off x="2152" y="1092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4" y="1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4" y="14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10" y="14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2" y="2"/>
                      </a:cxn>
                      <a:cxn ang="0">
                        <a:pos x="10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4" y="1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4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10" y="14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2" y="2"/>
                        </a:lnTo>
                        <a:lnTo>
                          <a:pt x="10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71" name="Freeform 271"/>
                  <p:cNvSpPr>
                    <a:spLocks/>
                  </p:cNvSpPr>
                  <p:nvPr/>
                </p:nvSpPr>
                <p:spPr bwMode="auto">
                  <a:xfrm>
                    <a:off x="2181" y="1090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3" y="1"/>
                      </a:cxn>
                      <a:cxn ang="0">
                        <a:pos x="1" y="2"/>
                      </a:cxn>
                      <a:cxn ang="0">
                        <a:pos x="0" y="7"/>
                      </a:cxn>
                      <a:cxn ang="0">
                        <a:pos x="1" y="11"/>
                      </a:cxn>
                      <a:cxn ang="0">
                        <a:pos x="3" y="14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9" y="14"/>
                      </a:cxn>
                      <a:cxn ang="0">
                        <a:pos x="11" y="11"/>
                      </a:cxn>
                      <a:cxn ang="0">
                        <a:pos x="14" y="7"/>
                      </a:cxn>
                      <a:cxn ang="0">
                        <a:pos x="11" y="2"/>
                      </a:cxn>
                      <a:cxn ang="0">
                        <a:pos x="9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3" y="1"/>
                        </a:lnTo>
                        <a:lnTo>
                          <a:pt x="1" y="2"/>
                        </a:lnTo>
                        <a:lnTo>
                          <a:pt x="0" y="7"/>
                        </a:lnTo>
                        <a:lnTo>
                          <a:pt x="1" y="11"/>
                        </a:lnTo>
                        <a:lnTo>
                          <a:pt x="3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9" y="14"/>
                        </a:lnTo>
                        <a:lnTo>
                          <a:pt x="11" y="11"/>
                        </a:lnTo>
                        <a:lnTo>
                          <a:pt x="14" y="7"/>
                        </a:lnTo>
                        <a:lnTo>
                          <a:pt x="11" y="2"/>
                        </a:lnTo>
                        <a:lnTo>
                          <a:pt x="9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72" name="Freeform 272"/>
                  <p:cNvSpPr>
                    <a:spLocks/>
                  </p:cNvSpPr>
                  <p:nvPr/>
                </p:nvSpPr>
                <p:spPr bwMode="auto">
                  <a:xfrm>
                    <a:off x="2209" y="1087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4" y="1"/>
                      </a:cxn>
                      <a:cxn ang="0">
                        <a:pos x="1" y="3"/>
                      </a:cxn>
                      <a:cxn ang="0">
                        <a:pos x="0" y="7"/>
                      </a:cxn>
                      <a:cxn ang="0">
                        <a:pos x="1" y="12"/>
                      </a:cxn>
                      <a:cxn ang="0">
                        <a:pos x="4" y="14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9" y="14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2" y="3"/>
                      </a:cxn>
                      <a:cxn ang="0">
                        <a:pos x="9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4" y="1"/>
                        </a:lnTo>
                        <a:lnTo>
                          <a:pt x="1" y="3"/>
                        </a:lnTo>
                        <a:lnTo>
                          <a:pt x="0" y="7"/>
                        </a:lnTo>
                        <a:lnTo>
                          <a:pt x="1" y="12"/>
                        </a:lnTo>
                        <a:lnTo>
                          <a:pt x="4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9" y="14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2" y="3"/>
                        </a:lnTo>
                        <a:lnTo>
                          <a:pt x="9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73" name="Freeform 273"/>
                  <p:cNvSpPr>
                    <a:spLocks/>
                  </p:cNvSpPr>
                  <p:nvPr/>
                </p:nvSpPr>
                <p:spPr bwMode="auto">
                  <a:xfrm>
                    <a:off x="2237" y="1085"/>
                    <a:ext cx="15" cy="14"/>
                  </a:xfrm>
                  <a:custGeom>
                    <a:avLst/>
                    <a:gdLst/>
                    <a:ahLst/>
                    <a:cxnLst>
                      <a:cxn ang="0">
                        <a:pos x="8" y="0"/>
                      </a:cxn>
                      <a:cxn ang="0">
                        <a:pos x="4" y="1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2" y="13"/>
                      </a:cxn>
                      <a:cxn ang="0">
                        <a:pos x="4" y="14"/>
                      </a:cxn>
                      <a:cxn ang="0">
                        <a:pos x="8" y="14"/>
                      </a:cxn>
                      <a:cxn ang="0">
                        <a:pos x="8" y="14"/>
                      </a:cxn>
                      <a:cxn ang="0">
                        <a:pos x="10" y="14"/>
                      </a:cxn>
                      <a:cxn ang="0">
                        <a:pos x="12" y="13"/>
                      </a:cxn>
                      <a:cxn ang="0">
                        <a:pos x="15" y="7"/>
                      </a:cxn>
                      <a:cxn ang="0">
                        <a:pos x="12" y="2"/>
                      </a:cxn>
                      <a:cxn ang="0">
                        <a:pos x="10" y="1"/>
                      </a:cxn>
                      <a:cxn ang="0">
                        <a:pos x="8" y="0"/>
                      </a:cxn>
                    </a:cxnLst>
                    <a:rect l="0" t="0" r="r" b="b"/>
                    <a:pathLst>
                      <a:path w="15" h="14">
                        <a:moveTo>
                          <a:pt x="8" y="0"/>
                        </a:moveTo>
                        <a:lnTo>
                          <a:pt x="4" y="1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2" y="13"/>
                        </a:lnTo>
                        <a:lnTo>
                          <a:pt x="4" y="14"/>
                        </a:lnTo>
                        <a:lnTo>
                          <a:pt x="8" y="14"/>
                        </a:lnTo>
                        <a:lnTo>
                          <a:pt x="8" y="14"/>
                        </a:lnTo>
                        <a:lnTo>
                          <a:pt x="10" y="14"/>
                        </a:lnTo>
                        <a:lnTo>
                          <a:pt x="12" y="13"/>
                        </a:lnTo>
                        <a:lnTo>
                          <a:pt x="15" y="7"/>
                        </a:lnTo>
                        <a:lnTo>
                          <a:pt x="12" y="2"/>
                        </a:lnTo>
                        <a:lnTo>
                          <a:pt x="10" y="1"/>
                        </a:lnTo>
                        <a:lnTo>
                          <a:pt x="8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74" name="Freeform 274"/>
                  <p:cNvSpPr>
                    <a:spLocks/>
                  </p:cNvSpPr>
                  <p:nvPr/>
                </p:nvSpPr>
                <p:spPr bwMode="auto">
                  <a:xfrm>
                    <a:off x="2265" y="1084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4" y="0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2" y="11"/>
                      </a:cxn>
                      <a:cxn ang="0">
                        <a:pos x="4" y="13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10" y="13"/>
                      </a:cxn>
                      <a:cxn ang="0">
                        <a:pos x="13" y="11"/>
                      </a:cxn>
                      <a:cxn ang="0">
                        <a:pos x="14" y="7"/>
                      </a:cxn>
                      <a:cxn ang="0">
                        <a:pos x="13" y="1"/>
                      </a:cxn>
                      <a:cxn ang="0">
                        <a:pos x="10" y="0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4" y="0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2" y="11"/>
                        </a:lnTo>
                        <a:lnTo>
                          <a:pt x="4" y="13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10" y="13"/>
                        </a:lnTo>
                        <a:lnTo>
                          <a:pt x="13" y="11"/>
                        </a:lnTo>
                        <a:lnTo>
                          <a:pt x="14" y="7"/>
                        </a:lnTo>
                        <a:lnTo>
                          <a:pt x="13" y="1"/>
                        </a:lnTo>
                        <a:lnTo>
                          <a:pt x="10" y="0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75" name="Freeform 275"/>
                  <p:cNvSpPr>
                    <a:spLocks/>
                  </p:cNvSpPr>
                  <p:nvPr/>
                </p:nvSpPr>
                <p:spPr bwMode="auto">
                  <a:xfrm>
                    <a:off x="2293" y="1081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5" y="1"/>
                      </a:cxn>
                      <a:cxn ang="0">
                        <a:pos x="2" y="3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5" y="14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11" y="14"/>
                      </a:cxn>
                      <a:cxn ang="0">
                        <a:pos x="13" y="12"/>
                      </a:cxn>
                      <a:cxn ang="0">
                        <a:pos x="14" y="7"/>
                      </a:cxn>
                      <a:cxn ang="0">
                        <a:pos x="13" y="3"/>
                      </a:cxn>
                      <a:cxn ang="0">
                        <a:pos x="11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5" y="1"/>
                        </a:lnTo>
                        <a:lnTo>
                          <a:pt x="2" y="3"/>
                        </a:ln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5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11" y="14"/>
                        </a:lnTo>
                        <a:lnTo>
                          <a:pt x="13" y="12"/>
                        </a:lnTo>
                        <a:lnTo>
                          <a:pt x="14" y="7"/>
                        </a:lnTo>
                        <a:lnTo>
                          <a:pt x="13" y="3"/>
                        </a:lnTo>
                        <a:lnTo>
                          <a:pt x="11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76" name="Freeform 276"/>
                  <p:cNvSpPr>
                    <a:spLocks/>
                  </p:cNvSpPr>
                  <p:nvPr/>
                </p:nvSpPr>
                <p:spPr bwMode="auto">
                  <a:xfrm>
                    <a:off x="2322" y="1080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4" y="0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4" y="13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10" y="13"/>
                      </a:cxn>
                      <a:cxn ang="0">
                        <a:pos x="13" y="12"/>
                      </a:cxn>
                      <a:cxn ang="0">
                        <a:pos x="14" y="7"/>
                      </a:cxn>
                      <a:cxn ang="0">
                        <a:pos x="13" y="2"/>
                      </a:cxn>
                      <a:cxn ang="0">
                        <a:pos x="10" y="0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4" y="0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4" y="13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10" y="13"/>
                        </a:lnTo>
                        <a:lnTo>
                          <a:pt x="13" y="12"/>
                        </a:lnTo>
                        <a:lnTo>
                          <a:pt x="14" y="7"/>
                        </a:lnTo>
                        <a:lnTo>
                          <a:pt x="13" y="2"/>
                        </a:lnTo>
                        <a:lnTo>
                          <a:pt x="10" y="0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77" name="Freeform 277"/>
                  <p:cNvSpPr>
                    <a:spLocks/>
                  </p:cNvSpPr>
                  <p:nvPr/>
                </p:nvSpPr>
                <p:spPr bwMode="auto">
                  <a:xfrm>
                    <a:off x="2350" y="1078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5" y="1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2" y="13"/>
                      </a:cxn>
                      <a:cxn ang="0">
                        <a:pos x="5" y="14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11" y="14"/>
                      </a:cxn>
                      <a:cxn ang="0">
                        <a:pos x="13" y="13"/>
                      </a:cxn>
                      <a:cxn ang="0">
                        <a:pos x="14" y="7"/>
                      </a:cxn>
                      <a:cxn ang="0">
                        <a:pos x="13" y="2"/>
                      </a:cxn>
                      <a:cxn ang="0">
                        <a:pos x="11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5" y="1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2" y="13"/>
                        </a:lnTo>
                        <a:lnTo>
                          <a:pt x="5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11" y="14"/>
                        </a:lnTo>
                        <a:lnTo>
                          <a:pt x="13" y="13"/>
                        </a:lnTo>
                        <a:lnTo>
                          <a:pt x="14" y="7"/>
                        </a:lnTo>
                        <a:lnTo>
                          <a:pt x="13" y="2"/>
                        </a:lnTo>
                        <a:lnTo>
                          <a:pt x="11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78" name="Freeform 278"/>
                  <p:cNvSpPr>
                    <a:spLocks/>
                  </p:cNvSpPr>
                  <p:nvPr/>
                </p:nvSpPr>
                <p:spPr bwMode="auto">
                  <a:xfrm>
                    <a:off x="2378" y="1076"/>
                    <a:ext cx="15" cy="15"/>
                  </a:xfrm>
                  <a:custGeom>
                    <a:avLst/>
                    <a:gdLst/>
                    <a:ahLst/>
                    <a:cxnLst>
                      <a:cxn ang="0">
                        <a:pos x="8" y="0"/>
                      </a:cxn>
                      <a:cxn ang="0">
                        <a:pos x="5" y="2"/>
                      </a:cxn>
                      <a:cxn ang="0">
                        <a:pos x="3" y="3"/>
                      </a:cxn>
                      <a:cxn ang="0">
                        <a:pos x="0" y="8"/>
                      </a:cxn>
                      <a:cxn ang="0">
                        <a:pos x="3" y="12"/>
                      </a:cxn>
                      <a:cxn ang="0">
                        <a:pos x="5" y="15"/>
                      </a:cxn>
                      <a:cxn ang="0">
                        <a:pos x="8" y="15"/>
                      </a:cxn>
                      <a:cxn ang="0">
                        <a:pos x="8" y="15"/>
                      </a:cxn>
                      <a:cxn ang="0">
                        <a:pos x="11" y="15"/>
                      </a:cxn>
                      <a:cxn ang="0">
                        <a:pos x="13" y="12"/>
                      </a:cxn>
                      <a:cxn ang="0">
                        <a:pos x="15" y="8"/>
                      </a:cxn>
                      <a:cxn ang="0">
                        <a:pos x="13" y="3"/>
                      </a:cxn>
                      <a:cxn ang="0">
                        <a:pos x="11" y="2"/>
                      </a:cxn>
                      <a:cxn ang="0">
                        <a:pos x="8" y="0"/>
                      </a:cxn>
                    </a:cxnLst>
                    <a:rect l="0" t="0" r="r" b="b"/>
                    <a:pathLst>
                      <a:path w="15" h="15">
                        <a:moveTo>
                          <a:pt x="8" y="0"/>
                        </a:moveTo>
                        <a:lnTo>
                          <a:pt x="5" y="2"/>
                        </a:lnTo>
                        <a:lnTo>
                          <a:pt x="3" y="3"/>
                        </a:lnTo>
                        <a:lnTo>
                          <a:pt x="0" y="8"/>
                        </a:lnTo>
                        <a:lnTo>
                          <a:pt x="3" y="12"/>
                        </a:lnTo>
                        <a:lnTo>
                          <a:pt x="5" y="15"/>
                        </a:lnTo>
                        <a:lnTo>
                          <a:pt x="8" y="15"/>
                        </a:lnTo>
                        <a:lnTo>
                          <a:pt x="8" y="15"/>
                        </a:lnTo>
                        <a:lnTo>
                          <a:pt x="11" y="15"/>
                        </a:lnTo>
                        <a:lnTo>
                          <a:pt x="13" y="12"/>
                        </a:lnTo>
                        <a:lnTo>
                          <a:pt x="15" y="8"/>
                        </a:lnTo>
                        <a:lnTo>
                          <a:pt x="13" y="3"/>
                        </a:lnTo>
                        <a:lnTo>
                          <a:pt x="11" y="2"/>
                        </a:lnTo>
                        <a:lnTo>
                          <a:pt x="8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79" name="Freeform 279"/>
                  <p:cNvSpPr>
                    <a:spLocks/>
                  </p:cNvSpPr>
                  <p:nvPr/>
                </p:nvSpPr>
                <p:spPr bwMode="auto">
                  <a:xfrm>
                    <a:off x="2407" y="1075"/>
                    <a:ext cx="14" cy="15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5" y="0"/>
                      </a:cxn>
                      <a:cxn ang="0">
                        <a:pos x="2" y="3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5" y="13"/>
                      </a:cxn>
                      <a:cxn ang="0">
                        <a:pos x="7" y="15"/>
                      </a:cxn>
                      <a:cxn ang="0">
                        <a:pos x="7" y="15"/>
                      </a:cxn>
                      <a:cxn ang="0">
                        <a:pos x="11" y="13"/>
                      </a:cxn>
                      <a:cxn ang="0">
                        <a:pos x="13" y="12"/>
                      </a:cxn>
                      <a:cxn ang="0">
                        <a:pos x="14" y="7"/>
                      </a:cxn>
                      <a:cxn ang="0">
                        <a:pos x="13" y="3"/>
                      </a:cxn>
                      <a:cxn ang="0">
                        <a:pos x="11" y="0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5">
                        <a:moveTo>
                          <a:pt x="7" y="0"/>
                        </a:moveTo>
                        <a:lnTo>
                          <a:pt x="5" y="0"/>
                        </a:lnTo>
                        <a:lnTo>
                          <a:pt x="2" y="3"/>
                        </a:ln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5" y="13"/>
                        </a:lnTo>
                        <a:lnTo>
                          <a:pt x="7" y="15"/>
                        </a:lnTo>
                        <a:lnTo>
                          <a:pt x="7" y="15"/>
                        </a:lnTo>
                        <a:lnTo>
                          <a:pt x="11" y="13"/>
                        </a:lnTo>
                        <a:lnTo>
                          <a:pt x="13" y="12"/>
                        </a:lnTo>
                        <a:lnTo>
                          <a:pt x="14" y="7"/>
                        </a:lnTo>
                        <a:lnTo>
                          <a:pt x="13" y="3"/>
                        </a:lnTo>
                        <a:lnTo>
                          <a:pt x="11" y="0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80" name="Freeform 280"/>
                  <p:cNvSpPr>
                    <a:spLocks/>
                  </p:cNvSpPr>
                  <p:nvPr/>
                </p:nvSpPr>
                <p:spPr bwMode="auto">
                  <a:xfrm>
                    <a:off x="2435" y="1074"/>
                    <a:ext cx="15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5" y="0"/>
                      </a:cxn>
                      <a:cxn ang="0">
                        <a:pos x="3" y="1"/>
                      </a:cxn>
                      <a:cxn ang="0">
                        <a:pos x="0" y="7"/>
                      </a:cxn>
                      <a:cxn ang="0">
                        <a:pos x="3" y="12"/>
                      </a:cxn>
                      <a:cxn ang="0">
                        <a:pos x="5" y="13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11" y="13"/>
                      </a:cxn>
                      <a:cxn ang="0">
                        <a:pos x="13" y="12"/>
                      </a:cxn>
                      <a:cxn ang="0">
                        <a:pos x="15" y="7"/>
                      </a:cxn>
                      <a:cxn ang="0">
                        <a:pos x="13" y="1"/>
                      </a:cxn>
                      <a:cxn ang="0">
                        <a:pos x="11" y="0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5" h="14">
                        <a:moveTo>
                          <a:pt x="7" y="0"/>
                        </a:moveTo>
                        <a:lnTo>
                          <a:pt x="5" y="0"/>
                        </a:lnTo>
                        <a:lnTo>
                          <a:pt x="3" y="1"/>
                        </a:lnTo>
                        <a:lnTo>
                          <a:pt x="0" y="7"/>
                        </a:lnTo>
                        <a:lnTo>
                          <a:pt x="3" y="12"/>
                        </a:lnTo>
                        <a:lnTo>
                          <a:pt x="5" y="13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11" y="13"/>
                        </a:lnTo>
                        <a:lnTo>
                          <a:pt x="13" y="12"/>
                        </a:lnTo>
                        <a:lnTo>
                          <a:pt x="15" y="7"/>
                        </a:lnTo>
                        <a:lnTo>
                          <a:pt x="13" y="1"/>
                        </a:lnTo>
                        <a:lnTo>
                          <a:pt x="11" y="0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81" name="Freeform 281"/>
                  <p:cNvSpPr>
                    <a:spLocks/>
                  </p:cNvSpPr>
                  <p:nvPr/>
                </p:nvSpPr>
                <p:spPr bwMode="auto">
                  <a:xfrm>
                    <a:off x="2464" y="1072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4" y="1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2" y="13"/>
                      </a:cxn>
                      <a:cxn ang="0">
                        <a:pos x="4" y="14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10" y="14"/>
                      </a:cxn>
                      <a:cxn ang="0">
                        <a:pos x="12" y="13"/>
                      </a:cxn>
                      <a:cxn ang="0">
                        <a:pos x="14" y="7"/>
                      </a:cxn>
                      <a:cxn ang="0">
                        <a:pos x="12" y="2"/>
                      </a:cxn>
                      <a:cxn ang="0">
                        <a:pos x="10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4" y="1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2" y="13"/>
                        </a:lnTo>
                        <a:lnTo>
                          <a:pt x="4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10" y="14"/>
                        </a:lnTo>
                        <a:lnTo>
                          <a:pt x="12" y="13"/>
                        </a:lnTo>
                        <a:lnTo>
                          <a:pt x="14" y="7"/>
                        </a:lnTo>
                        <a:lnTo>
                          <a:pt x="12" y="2"/>
                        </a:lnTo>
                        <a:lnTo>
                          <a:pt x="10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82" name="Freeform 282"/>
                  <p:cNvSpPr>
                    <a:spLocks/>
                  </p:cNvSpPr>
                  <p:nvPr/>
                </p:nvSpPr>
                <p:spPr bwMode="auto">
                  <a:xfrm>
                    <a:off x="2492" y="1071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5" y="1"/>
                      </a:cxn>
                      <a:cxn ang="0">
                        <a:pos x="3" y="2"/>
                      </a:cxn>
                      <a:cxn ang="0">
                        <a:pos x="0" y="7"/>
                      </a:cxn>
                      <a:cxn ang="0">
                        <a:pos x="3" y="13"/>
                      </a:cxn>
                      <a:cxn ang="0">
                        <a:pos x="5" y="14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11" y="14"/>
                      </a:cxn>
                      <a:cxn ang="0">
                        <a:pos x="12" y="13"/>
                      </a:cxn>
                      <a:cxn ang="0">
                        <a:pos x="14" y="7"/>
                      </a:cxn>
                      <a:cxn ang="0">
                        <a:pos x="12" y="2"/>
                      </a:cxn>
                      <a:cxn ang="0">
                        <a:pos x="11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5" y="1"/>
                        </a:lnTo>
                        <a:lnTo>
                          <a:pt x="3" y="2"/>
                        </a:lnTo>
                        <a:lnTo>
                          <a:pt x="0" y="7"/>
                        </a:lnTo>
                        <a:lnTo>
                          <a:pt x="3" y="13"/>
                        </a:lnTo>
                        <a:lnTo>
                          <a:pt x="5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11" y="14"/>
                        </a:lnTo>
                        <a:lnTo>
                          <a:pt x="12" y="13"/>
                        </a:lnTo>
                        <a:lnTo>
                          <a:pt x="14" y="7"/>
                        </a:lnTo>
                        <a:lnTo>
                          <a:pt x="12" y="2"/>
                        </a:lnTo>
                        <a:lnTo>
                          <a:pt x="11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83" name="Freeform 283"/>
                  <p:cNvSpPr>
                    <a:spLocks/>
                  </p:cNvSpPr>
                  <p:nvPr/>
                </p:nvSpPr>
                <p:spPr bwMode="auto">
                  <a:xfrm>
                    <a:off x="2521" y="1069"/>
                    <a:ext cx="14" cy="15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4" y="2"/>
                      </a:cxn>
                      <a:cxn ang="0">
                        <a:pos x="2" y="3"/>
                      </a:cxn>
                      <a:cxn ang="0">
                        <a:pos x="0" y="7"/>
                      </a:cxn>
                      <a:cxn ang="0">
                        <a:pos x="2" y="13"/>
                      </a:cxn>
                      <a:cxn ang="0">
                        <a:pos x="4" y="15"/>
                      </a:cxn>
                      <a:cxn ang="0">
                        <a:pos x="7" y="15"/>
                      </a:cxn>
                      <a:cxn ang="0">
                        <a:pos x="7" y="15"/>
                      </a:cxn>
                      <a:cxn ang="0">
                        <a:pos x="10" y="15"/>
                      </a:cxn>
                      <a:cxn ang="0">
                        <a:pos x="11" y="13"/>
                      </a:cxn>
                      <a:cxn ang="0">
                        <a:pos x="14" y="7"/>
                      </a:cxn>
                      <a:cxn ang="0">
                        <a:pos x="11" y="3"/>
                      </a:cxn>
                      <a:cxn ang="0">
                        <a:pos x="10" y="2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5">
                        <a:moveTo>
                          <a:pt x="7" y="0"/>
                        </a:moveTo>
                        <a:lnTo>
                          <a:pt x="4" y="2"/>
                        </a:lnTo>
                        <a:lnTo>
                          <a:pt x="2" y="3"/>
                        </a:lnTo>
                        <a:lnTo>
                          <a:pt x="0" y="7"/>
                        </a:lnTo>
                        <a:lnTo>
                          <a:pt x="2" y="13"/>
                        </a:lnTo>
                        <a:lnTo>
                          <a:pt x="4" y="15"/>
                        </a:lnTo>
                        <a:lnTo>
                          <a:pt x="7" y="15"/>
                        </a:lnTo>
                        <a:lnTo>
                          <a:pt x="7" y="15"/>
                        </a:lnTo>
                        <a:lnTo>
                          <a:pt x="10" y="15"/>
                        </a:lnTo>
                        <a:lnTo>
                          <a:pt x="11" y="13"/>
                        </a:lnTo>
                        <a:lnTo>
                          <a:pt x="14" y="7"/>
                        </a:lnTo>
                        <a:lnTo>
                          <a:pt x="11" y="3"/>
                        </a:lnTo>
                        <a:lnTo>
                          <a:pt x="10" y="2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84" name="Freeform 284"/>
                  <p:cNvSpPr>
                    <a:spLocks/>
                  </p:cNvSpPr>
                  <p:nvPr/>
                </p:nvSpPr>
                <p:spPr bwMode="auto">
                  <a:xfrm>
                    <a:off x="2549" y="1068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5" y="1"/>
                      </a:cxn>
                      <a:cxn ang="0">
                        <a:pos x="2" y="3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5" y="14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11" y="14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2" y="3"/>
                      </a:cxn>
                      <a:cxn ang="0">
                        <a:pos x="11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5" y="1"/>
                        </a:lnTo>
                        <a:lnTo>
                          <a:pt x="2" y="3"/>
                        </a:ln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5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11" y="14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2" y="3"/>
                        </a:lnTo>
                        <a:lnTo>
                          <a:pt x="11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85" name="Freeform 285"/>
                  <p:cNvSpPr>
                    <a:spLocks/>
                  </p:cNvSpPr>
                  <p:nvPr/>
                </p:nvSpPr>
                <p:spPr bwMode="auto">
                  <a:xfrm>
                    <a:off x="2577" y="1067"/>
                    <a:ext cx="15" cy="14"/>
                  </a:xfrm>
                  <a:custGeom>
                    <a:avLst/>
                    <a:gdLst/>
                    <a:ahLst/>
                    <a:cxnLst>
                      <a:cxn ang="0">
                        <a:pos x="8" y="0"/>
                      </a:cxn>
                      <a:cxn ang="0">
                        <a:pos x="5" y="1"/>
                      </a:cxn>
                      <a:cxn ang="0">
                        <a:pos x="3" y="2"/>
                      </a:cxn>
                      <a:cxn ang="0">
                        <a:pos x="0" y="7"/>
                      </a:cxn>
                      <a:cxn ang="0">
                        <a:pos x="3" y="12"/>
                      </a:cxn>
                      <a:cxn ang="0">
                        <a:pos x="5" y="14"/>
                      </a:cxn>
                      <a:cxn ang="0">
                        <a:pos x="8" y="14"/>
                      </a:cxn>
                      <a:cxn ang="0">
                        <a:pos x="8" y="14"/>
                      </a:cxn>
                      <a:cxn ang="0">
                        <a:pos x="11" y="14"/>
                      </a:cxn>
                      <a:cxn ang="0">
                        <a:pos x="12" y="12"/>
                      </a:cxn>
                      <a:cxn ang="0">
                        <a:pos x="15" y="7"/>
                      </a:cxn>
                      <a:cxn ang="0">
                        <a:pos x="12" y="2"/>
                      </a:cxn>
                      <a:cxn ang="0">
                        <a:pos x="11" y="1"/>
                      </a:cxn>
                      <a:cxn ang="0">
                        <a:pos x="8" y="0"/>
                      </a:cxn>
                    </a:cxnLst>
                    <a:rect l="0" t="0" r="r" b="b"/>
                    <a:pathLst>
                      <a:path w="15" h="14">
                        <a:moveTo>
                          <a:pt x="8" y="0"/>
                        </a:moveTo>
                        <a:lnTo>
                          <a:pt x="5" y="1"/>
                        </a:lnTo>
                        <a:lnTo>
                          <a:pt x="3" y="2"/>
                        </a:lnTo>
                        <a:lnTo>
                          <a:pt x="0" y="7"/>
                        </a:lnTo>
                        <a:lnTo>
                          <a:pt x="3" y="12"/>
                        </a:lnTo>
                        <a:lnTo>
                          <a:pt x="5" y="14"/>
                        </a:lnTo>
                        <a:lnTo>
                          <a:pt x="8" y="14"/>
                        </a:lnTo>
                        <a:lnTo>
                          <a:pt x="8" y="14"/>
                        </a:lnTo>
                        <a:lnTo>
                          <a:pt x="11" y="14"/>
                        </a:lnTo>
                        <a:lnTo>
                          <a:pt x="12" y="12"/>
                        </a:lnTo>
                        <a:lnTo>
                          <a:pt x="15" y="7"/>
                        </a:lnTo>
                        <a:lnTo>
                          <a:pt x="12" y="2"/>
                        </a:lnTo>
                        <a:lnTo>
                          <a:pt x="11" y="1"/>
                        </a:lnTo>
                        <a:lnTo>
                          <a:pt x="8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86" name="Freeform 286"/>
                  <p:cNvSpPr>
                    <a:spLocks/>
                  </p:cNvSpPr>
                  <p:nvPr/>
                </p:nvSpPr>
                <p:spPr bwMode="auto">
                  <a:xfrm>
                    <a:off x="2606" y="1066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5" y="1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5" y="14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9" y="14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2" y="2"/>
                      </a:cxn>
                      <a:cxn ang="0">
                        <a:pos x="9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5" y="1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5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9" y="14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2" y="2"/>
                        </a:lnTo>
                        <a:lnTo>
                          <a:pt x="9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87" name="Freeform 287"/>
                  <p:cNvSpPr>
                    <a:spLocks/>
                  </p:cNvSpPr>
                  <p:nvPr/>
                </p:nvSpPr>
                <p:spPr bwMode="auto">
                  <a:xfrm>
                    <a:off x="2634" y="1065"/>
                    <a:ext cx="15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5" y="1"/>
                      </a:cxn>
                      <a:cxn ang="0">
                        <a:pos x="3" y="2"/>
                      </a:cxn>
                      <a:cxn ang="0">
                        <a:pos x="0" y="7"/>
                      </a:cxn>
                      <a:cxn ang="0">
                        <a:pos x="3" y="13"/>
                      </a:cxn>
                      <a:cxn ang="0">
                        <a:pos x="5" y="14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10" y="14"/>
                      </a:cxn>
                      <a:cxn ang="0">
                        <a:pos x="12" y="13"/>
                      </a:cxn>
                      <a:cxn ang="0">
                        <a:pos x="15" y="7"/>
                      </a:cxn>
                      <a:cxn ang="0">
                        <a:pos x="12" y="2"/>
                      </a:cxn>
                      <a:cxn ang="0">
                        <a:pos x="10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5" h="14">
                        <a:moveTo>
                          <a:pt x="7" y="0"/>
                        </a:moveTo>
                        <a:lnTo>
                          <a:pt x="5" y="1"/>
                        </a:lnTo>
                        <a:lnTo>
                          <a:pt x="3" y="2"/>
                        </a:lnTo>
                        <a:lnTo>
                          <a:pt x="0" y="7"/>
                        </a:lnTo>
                        <a:lnTo>
                          <a:pt x="3" y="13"/>
                        </a:lnTo>
                        <a:lnTo>
                          <a:pt x="5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10" y="14"/>
                        </a:lnTo>
                        <a:lnTo>
                          <a:pt x="12" y="13"/>
                        </a:lnTo>
                        <a:lnTo>
                          <a:pt x="15" y="7"/>
                        </a:lnTo>
                        <a:lnTo>
                          <a:pt x="12" y="2"/>
                        </a:lnTo>
                        <a:lnTo>
                          <a:pt x="10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88" name="Freeform 288"/>
                  <p:cNvSpPr>
                    <a:spLocks/>
                  </p:cNvSpPr>
                  <p:nvPr/>
                </p:nvSpPr>
                <p:spPr bwMode="auto">
                  <a:xfrm>
                    <a:off x="2663" y="1063"/>
                    <a:ext cx="14" cy="15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5" y="2"/>
                      </a:cxn>
                      <a:cxn ang="0">
                        <a:pos x="2" y="3"/>
                      </a:cxn>
                      <a:cxn ang="0">
                        <a:pos x="0" y="8"/>
                      </a:cxn>
                      <a:cxn ang="0">
                        <a:pos x="2" y="13"/>
                      </a:cxn>
                      <a:cxn ang="0">
                        <a:pos x="5" y="15"/>
                      </a:cxn>
                      <a:cxn ang="0">
                        <a:pos x="7" y="15"/>
                      </a:cxn>
                      <a:cxn ang="0">
                        <a:pos x="7" y="15"/>
                      </a:cxn>
                      <a:cxn ang="0">
                        <a:pos x="9" y="15"/>
                      </a:cxn>
                      <a:cxn ang="0">
                        <a:pos x="12" y="13"/>
                      </a:cxn>
                      <a:cxn ang="0">
                        <a:pos x="14" y="8"/>
                      </a:cxn>
                      <a:cxn ang="0">
                        <a:pos x="12" y="3"/>
                      </a:cxn>
                      <a:cxn ang="0">
                        <a:pos x="9" y="2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5">
                        <a:moveTo>
                          <a:pt x="7" y="0"/>
                        </a:moveTo>
                        <a:lnTo>
                          <a:pt x="5" y="2"/>
                        </a:lnTo>
                        <a:lnTo>
                          <a:pt x="2" y="3"/>
                        </a:lnTo>
                        <a:lnTo>
                          <a:pt x="0" y="8"/>
                        </a:lnTo>
                        <a:lnTo>
                          <a:pt x="2" y="13"/>
                        </a:lnTo>
                        <a:lnTo>
                          <a:pt x="5" y="15"/>
                        </a:lnTo>
                        <a:lnTo>
                          <a:pt x="7" y="15"/>
                        </a:lnTo>
                        <a:lnTo>
                          <a:pt x="7" y="15"/>
                        </a:lnTo>
                        <a:lnTo>
                          <a:pt x="9" y="15"/>
                        </a:lnTo>
                        <a:lnTo>
                          <a:pt x="12" y="13"/>
                        </a:lnTo>
                        <a:lnTo>
                          <a:pt x="14" y="8"/>
                        </a:lnTo>
                        <a:lnTo>
                          <a:pt x="12" y="3"/>
                        </a:lnTo>
                        <a:lnTo>
                          <a:pt x="9" y="2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89" name="Freeform 289"/>
                  <p:cNvSpPr>
                    <a:spLocks/>
                  </p:cNvSpPr>
                  <p:nvPr/>
                </p:nvSpPr>
                <p:spPr bwMode="auto">
                  <a:xfrm>
                    <a:off x="2691" y="1062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5" y="1"/>
                      </a:cxn>
                      <a:cxn ang="0">
                        <a:pos x="3" y="3"/>
                      </a:cxn>
                      <a:cxn ang="0">
                        <a:pos x="0" y="7"/>
                      </a:cxn>
                      <a:cxn ang="0">
                        <a:pos x="3" y="13"/>
                      </a:cxn>
                      <a:cxn ang="0">
                        <a:pos x="5" y="14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10" y="14"/>
                      </a:cxn>
                      <a:cxn ang="0">
                        <a:pos x="12" y="13"/>
                      </a:cxn>
                      <a:cxn ang="0">
                        <a:pos x="14" y="7"/>
                      </a:cxn>
                      <a:cxn ang="0">
                        <a:pos x="12" y="3"/>
                      </a:cxn>
                      <a:cxn ang="0">
                        <a:pos x="10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5" y="1"/>
                        </a:lnTo>
                        <a:lnTo>
                          <a:pt x="3" y="3"/>
                        </a:lnTo>
                        <a:lnTo>
                          <a:pt x="0" y="7"/>
                        </a:lnTo>
                        <a:lnTo>
                          <a:pt x="3" y="13"/>
                        </a:lnTo>
                        <a:lnTo>
                          <a:pt x="5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10" y="14"/>
                        </a:lnTo>
                        <a:lnTo>
                          <a:pt x="12" y="13"/>
                        </a:lnTo>
                        <a:lnTo>
                          <a:pt x="14" y="7"/>
                        </a:lnTo>
                        <a:lnTo>
                          <a:pt x="12" y="3"/>
                        </a:lnTo>
                        <a:lnTo>
                          <a:pt x="10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90" name="Freeform 290"/>
                  <p:cNvSpPr>
                    <a:spLocks/>
                  </p:cNvSpPr>
                  <p:nvPr/>
                </p:nvSpPr>
                <p:spPr bwMode="auto">
                  <a:xfrm>
                    <a:off x="2720" y="1062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4" y="0"/>
                      </a:cxn>
                      <a:cxn ang="0">
                        <a:pos x="2" y="1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4" y="13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9" y="13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2" y="1"/>
                      </a:cxn>
                      <a:cxn ang="0">
                        <a:pos x="9" y="0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4" y="0"/>
                        </a:lnTo>
                        <a:lnTo>
                          <a:pt x="2" y="1"/>
                        </a:ln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4" y="13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9" y="13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2" y="1"/>
                        </a:lnTo>
                        <a:lnTo>
                          <a:pt x="9" y="0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91" name="Freeform 291"/>
                  <p:cNvSpPr>
                    <a:spLocks/>
                  </p:cNvSpPr>
                  <p:nvPr/>
                </p:nvSpPr>
                <p:spPr bwMode="auto">
                  <a:xfrm>
                    <a:off x="2748" y="1061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5" y="0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5" y="13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10" y="13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2" y="2"/>
                      </a:cxn>
                      <a:cxn ang="0">
                        <a:pos x="10" y="0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5" y="0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5" y="13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10" y="13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2" y="2"/>
                        </a:lnTo>
                        <a:lnTo>
                          <a:pt x="10" y="0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92" name="Freeform 292"/>
                  <p:cNvSpPr>
                    <a:spLocks/>
                  </p:cNvSpPr>
                  <p:nvPr/>
                </p:nvSpPr>
                <p:spPr bwMode="auto">
                  <a:xfrm>
                    <a:off x="2777" y="1060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4" y="0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4" y="13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9" y="13"/>
                      </a:cxn>
                      <a:cxn ang="0">
                        <a:pos x="11" y="12"/>
                      </a:cxn>
                      <a:cxn ang="0">
                        <a:pos x="14" y="7"/>
                      </a:cxn>
                      <a:cxn ang="0">
                        <a:pos x="11" y="2"/>
                      </a:cxn>
                      <a:cxn ang="0">
                        <a:pos x="9" y="0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4" y="0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4" y="13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9" y="13"/>
                        </a:lnTo>
                        <a:lnTo>
                          <a:pt x="11" y="12"/>
                        </a:lnTo>
                        <a:lnTo>
                          <a:pt x="14" y="7"/>
                        </a:lnTo>
                        <a:lnTo>
                          <a:pt x="11" y="2"/>
                        </a:lnTo>
                        <a:lnTo>
                          <a:pt x="9" y="0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93" name="Freeform 293"/>
                  <p:cNvSpPr>
                    <a:spLocks/>
                  </p:cNvSpPr>
                  <p:nvPr/>
                </p:nvSpPr>
                <p:spPr bwMode="auto">
                  <a:xfrm>
                    <a:off x="2805" y="1059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5" y="1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5" y="14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9" y="14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2" y="2"/>
                      </a:cxn>
                      <a:cxn ang="0">
                        <a:pos x="9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5" y="1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5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9" y="14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2" y="2"/>
                        </a:lnTo>
                        <a:lnTo>
                          <a:pt x="9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94" name="Freeform 294"/>
                  <p:cNvSpPr>
                    <a:spLocks/>
                  </p:cNvSpPr>
                  <p:nvPr/>
                </p:nvSpPr>
                <p:spPr bwMode="auto">
                  <a:xfrm>
                    <a:off x="2833" y="1058"/>
                    <a:ext cx="15" cy="14"/>
                  </a:xfrm>
                  <a:custGeom>
                    <a:avLst/>
                    <a:gdLst/>
                    <a:ahLst/>
                    <a:cxnLst>
                      <a:cxn ang="0">
                        <a:pos x="8" y="0"/>
                      </a:cxn>
                      <a:cxn ang="0">
                        <a:pos x="5" y="1"/>
                      </a:cxn>
                      <a:cxn ang="0">
                        <a:pos x="3" y="2"/>
                      </a:cxn>
                      <a:cxn ang="0">
                        <a:pos x="0" y="7"/>
                      </a:cxn>
                      <a:cxn ang="0">
                        <a:pos x="3" y="13"/>
                      </a:cxn>
                      <a:cxn ang="0">
                        <a:pos x="5" y="14"/>
                      </a:cxn>
                      <a:cxn ang="0">
                        <a:pos x="8" y="14"/>
                      </a:cxn>
                      <a:cxn ang="0">
                        <a:pos x="8" y="14"/>
                      </a:cxn>
                      <a:cxn ang="0">
                        <a:pos x="10" y="14"/>
                      </a:cxn>
                      <a:cxn ang="0">
                        <a:pos x="12" y="13"/>
                      </a:cxn>
                      <a:cxn ang="0">
                        <a:pos x="15" y="7"/>
                      </a:cxn>
                      <a:cxn ang="0">
                        <a:pos x="12" y="2"/>
                      </a:cxn>
                      <a:cxn ang="0">
                        <a:pos x="10" y="1"/>
                      </a:cxn>
                      <a:cxn ang="0">
                        <a:pos x="8" y="0"/>
                      </a:cxn>
                    </a:cxnLst>
                    <a:rect l="0" t="0" r="r" b="b"/>
                    <a:pathLst>
                      <a:path w="15" h="14">
                        <a:moveTo>
                          <a:pt x="8" y="0"/>
                        </a:moveTo>
                        <a:lnTo>
                          <a:pt x="5" y="1"/>
                        </a:lnTo>
                        <a:lnTo>
                          <a:pt x="3" y="2"/>
                        </a:lnTo>
                        <a:lnTo>
                          <a:pt x="0" y="7"/>
                        </a:lnTo>
                        <a:lnTo>
                          <a:pt x="3" y="13"/>
                        </a:lnTo>
                        <a:lnTo>
                          <a:pt x="5" y="14"/>
                        </a:lnTo>
                        <a:lnTo>
                          <a:pt x="8" y="14"/>
                        </a:lnTo>
                        <a:lnTo>
                          <a:pt x="8" y="14"/>
                        </a:lnTo>
                        <a:lnTo>
                          <a:pt x="10" y="14"/>
                        </a:lnTo>
                        <a:lnTo>
                          <a:pt x="12" y="13"/>
                        </a:lnTo>
                        <a:lnTo>
                          <a:pt x="15" y="7"/>
                        </a:lnTo>
                        <a:lnTo>
                          <a:pt x="12" y="2"/>
                        </a:lnTo>
                        <a:lnTo>
                          <a:pt x="10" y="1"/>
                        </a:lnTo>
                        <a:lnTo>
                          <a:pt x="8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95" name="Freeform 295"/>
                  <p:cNvSpPr>
                    <a:spLocks/>
                  </p:cNvSpPr>
                  <p:nvPr/>
                </p:nvSpPr>
                <p:spPr bwMode="auto">
                  <a:xfrm>
                    <a:off x="2862" y="1058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5" y="0"/>
                      </a:cxn>
                      <a:cxn ang="0">
                        <a:pos x="2" y="1"/>
                      </a:cxn>
                      <a:cxn ang="0">
                        <a:pos x="0" y="7"/>
                      </a:cxn>
                      <a:cxn ang="0">
                        <a:pos x="2" y="11"/>
                      </a:cxn>
                      <a:cxn ang="0">
                        <a:pos x="5" y="13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9" y="13"/>
                      </a:cxn>
                      <a:cxn ang="0">
                        <a:pos x="12" y="11"/>
                      </a:cxn>
                      <a:cxn ang="0">
                        <a:pos x="14" y="7"/>
                      </a:cxn>
                      <a:cxn ang="0">
                        <a:pos x="12" y="1"/>
                      </a:cxn>
                      <a:cxn ang="0">
                        <a:pos x="9" y="0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5" y="0"/>
                        </a:lnTo>
                        <a:lnTo>
                          <a:pt x="2" y="1"/>
                        </a:lnTo>
                        <a:lnTo>
                          <a:pt x="0" y="7"/>
                        </a:lnTo>
                        <a:lnTo>
                          <a:pt x="2" y="11"/>
                        </a:lnTo>
                        <a:lnTo>
                          <a:pt x="5" y="13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9" y="13"/>
                        </a:lnTo>
                        <a:lnTo>
                          <a:pt x="12" y="11"/>
                        </a:lnTo>
                        <a:lnTo>
                          <a:pt x="14" y="7"/>
                        </a:lnTo>
                        <a:lnTo>
                          <a:pt x="12" y="1"/>
                        </a:lnTo>
                        <a:lnTo>
                          <a:pt x="9" y="0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96" name="Freeform 296"/>
                  <p:cNvSpPr>
                    <a:spLocks/>
                  </p:cNvSpPr>
                  <p:nvPr/>
                </p:nvSpPr>
                <p:spPr bwMode="auto">
                  <a:xfrm>
                    <a:off x="2890" y="1056"/>
                    <a:ext cx="15" cy="15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5" y="0"/>
                      </a:cxn>
                      <a:cxn ang="0">
                        <a:pos x="3" y="3"/>
                      </a:cxn>
                      <a:cxn ang="0">
                        <a:pos x="0" y="7"/>
                      </a:cxn>
                      <a:cxn ang="0">
                        <a:pos x="3" y="12"/>
                      </a:cxn>
                      <a:cxn ang="0">
                        <a:pos x="5" y="13"/>
                      </a:cxn>
                      <a:cxn ang="0">
                        <a:pos x="7" y="15"/>
                      </a:cxn>
                      <a:cxn ang="0">
                        <a:pos x="7" y="15"/>
                      </a:cxn>
                      <a:cxn ang="0">
                        <a:pos x="10" y="13"/>
                      </a:cxn>
                      <a:cxn ang="0">
                        <a:pos x="12" y="12"/>
                      </a:cxn>
                      <a:cxn ang="0">
                        <a:pos x="15" y="7"/>
                      </a:cxn>
                      <a:cxn ang="0">
                        <a:pos x="12" y="3"/>
                      </a:cxn>
                      <a:cxn ang="0">
                        <a:pos x="10" y="0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5" h="15">
                        <a:moveTo>
                          <a:pt x="7" y="0"/>
                        </a:moveTo>
                        <a:lnTo>
                          <a:pt x="5" y="0"/>
                        </a:lnTo>
                        <a:lnTo>
                          <a:pt x="3" y="3"/>
                        </a:lnTo>
                        <a:lnTo>
                          <a:pt x="0" y="7"/>
                        </a:lnTo>
                        <a:lnTo>
                          <a:pt x="3" y="12"/>
                        </a:lnTo>
                        <a:lnTo>
                          <a:pt x="5" y="13"/>
                        </a:lnTo>
                        <a:lnTo>
                          <a:pt x="7" y="15"/>
                        </a:lnTo>
                        <a:lnTo>
                          <a:pt x="7" y="15"/>
                        </a:lnTo>
                        <a:lnTo>
                          <a:pt x="10" y="13"/>
                        </a:lnTo>
                        <a:lnTo>
                          <a:pt x="12" y="12"/>
                        </a:lnTo>
                        <a:lnTo>
                          <a:pt x="15" y="7"/>
                        </a:lnTo>
                        <a:lnTo>
                          <a:pt x="12" y="3"/>
                        </a:lnTo>
                        <a:lnTo>
                          <a:pt x="10" y="0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97" name="Freeform 297"/>
                  <p:cNvSpPr>
                    <a:spLocks/>
                  </p:cNvSpPr>
                  <p:nvPr/>
                </p:nvSpPr>
                <p:spPr bwMode="auto">
                  <a:xfrm>
                    <a:off x="2919" y="1055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4" y="1"/>
                      </a:cxn>
                      <a:cxn ang="0">
                        <a:pos x="2" y="3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4" y="14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9" y="14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2" y="3"/>
                      </a:cxn>
                      <a:cxn ang="0">
                        <a:pos x="9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4" y="1"/>
                        </a:lnTo>
                        <a:lnTo>
                          <a:pt x="2" y="3"/>
                        </a:ln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4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9" y="14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2" y="3"/>
                        </a:lnTo>
                        <a:lnTo>
                          <a:pt x="9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98" name="Freeform 298"/>
                  <p:cNvSpPr>
                    <a:spLocks/>
                  </p:cNvSpPr>
                  <p:nvPr/>
                </p:nvSpPr>
                <p:spPr bwMode="auto">
                  <a:xfrm>
                    <a:off x="2947" y="1054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5" y="1"/>
                      </a:cxn>
                      <a:cxn ang="0">
                        <a:pos x="3" y="2"/>
                      </a:cxn>
                      <a:cxn ang="0">
                        <a:pos x="0" y="7"/>
                      </a:cxn>
                      <a:cxn ang="0">
                        <a:pos x="3" y="13"/>
                      </a:cxn>
                      <a:cxn ang="0">
                        <a:pos x="5" y="14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10" y="14"/>
                      </a:cxn>
                      <a:cxn ang="0">
                        <a:pos x="12" y="13"/>
                      </a:cxn>
                      <a:cxn ang="0">
                        <a:pos x="14" y="7"/>
                      </a:cxn>
                      <a:cxn ang="0">
                        <a:pos x="12" y="2"/>
                      </a:cxn>
                      <a:cxn ang="0">
                        <a:pos x="10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5" y="1"/>
                        </a:lnTo>
                        <a:lnTo>
                          <a:pt x="3" y="2"/>
                        </a:lnTo>
                        <a:lnTo>
                          <a:pt x="0" y="7"/>
                        </a:lnTo>
                        <a:lnTo>
                          <a:pt x="3" y="13"/>
                        </a:lnTo>
                        <a:lnTo>
                          <a:pt x="5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10" y="14"/>
                        </a:lnTo>
                        <a:lnTo>
                          <a:pt x="12" y="13"/>
                        </a:lnTo>
                        <a:lnTo>
                          <a:pt x="14" y="7"/>
                        </a:lnTo>
                        <a:lnTo>
                          <a:pt x="12" y="2"/>
                        </a:lnTo>
                        <a:lnTo>
                          <a:pt x="10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499" name="Freeform 299"/>
                  <p:cNvSpPr>
                    <a:spLocks/>
                  </p:cNvSpPr>
                  <p:nvPr/>
                </p:nvSpPr>
                <p:spPr bwMode="auto">
                  <a:xfrm>
                    <a:off x="2976" y="1054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4" y="0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4" y="13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9" y="13"/>
                      </a:cxn>
                      <a:cxn ang="0">
                        <a:pos x="11" y="12"/>
                      </a:cxn>
                      <a:cxn ang="0">
                        <a:pos x="14" y="7"/>
                      </a:cxn>
                      <a:cxn ang="0">
                        <a:pos x="11" y="2"/>
                      </a:cxn>
                      <a:cxn ang="0">
                        <a:pos x="9" y="0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4" y="0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4" y="13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9" y="13"/>
                        </a:lnTo>
                        <a:lnTo>
                          <a:pt x="11" y="12"/>
                        </a:lnTo>
                        <a:lnTo>
                          <a:pt x="14" y="7"/>
                        </a:lnTo>
                        <a:lnTo>
                          <a:pt x="11" y="2"/>
                        </a:lnTo>
                        <a:lnTo>
                          <a:pt x="9" y="0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00" name="Freeform 300"/>
                  <p:cNvSpPr>
                    <a:spLocks/>
                  </p:cNvSpPr>
                  <p:nvPr/>
                </p:nvSpPr>
                <p:spPr bwMode="auto">
                  <a:xfrm>
                    <a:off x="3004" y="1053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5" y="1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5" y="14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10" y="14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2" y="2"/>
                      </a:cxn>
                      <a:cxn ang="0">
                        <a:pos x="10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5" y="1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5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10" y="14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2" y="2"/>
                        </a:lnTo>
                        <a:lnTo>
                          <a:pt x="10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01" name="Freeform 301"/>
                  <p:cNvSpPr>
                    <a:spLocks/>
                  </p:cNvSpPr>
                  <p:nvPr/>
                </p:nvSpPr>
                <p:spPr bwMode="auto">
                  <a:xfrm>
                    <a:off x="3032" y="1053"/>
                    <a:ext cx="15" cy="14"/>
                  </a:xfrm>
                  <a:custGeom>
                    <a:avLst/>
                    <a:gdLst/>
                    <a:ahLst/>
                    <a:cxnLst>
                      <a:cxn ang="0">
                        <a:pos x="8" y="0"/>
                      </a:cxn>
                      <a:cxn ang="0">
                        <a:pos x="5" y="0"/>
                      </a:cxn>
                      <a:cxn ang="0">
                        <a:pos x="3" y="1"/>
                      </a:cxn>
                      <a:cxn ang="0">
                        <a:pos x="0" y="7"/>
                      </a:cxn>
                      <a:cxn ang="0">
                        <a:pos x="3" y="12"/>
                      </a:cxn>
                      <a:cxn ang="0">
                        <a:pos x="5" y="13"/>
                      </a:cxn>
                      <a:cxn ang="0">
                        <a:pos x="8" y="14"/>
                      </a:cxn>
                      <a:cxn ang="0">
                        <a:pos x="8" y="14"/>
                      </a:cxn>
                      <a:cxn ang="0">
                        <a:pos x="10" y="13"/>
                      </a:cxn>
                      <a:cxn ang="0">
                        <a:pos x="12" y="12"/>
                      </a:cxn>
                      <a:cxn ang="0">
                        <a:pos x="15" y="7"/>
                      </a:cxn>
                      <a:cxn ang="0">
                        <a:pos x="12" y="1"/>
                      </a:cxn>
                      <a:cxn ang="0">
                        <a:pos x="10" y="0"/>
                      </a:cxn>
                      <a:cxn ang="0">
                        <a:pos x="8" y="0"/>
                      </a:cxn>
                    </a:cxnLst>
                    <a:rect l="0" t="0" r="r" b="b"/>
                    <a:pathLst>
                      <a:path w="15" h="14">
                        <a:moveTo>
                          <a:pt x="8" y="0"/>
                        </a:moveTo>
                        <a:lnTo>
                          <a:pt x="5" y="0"/>
                        </a:lnTo>
                        <a:lnTo>
                          <a:pt x="3" y="1"/>
                        </a:lnTo>
                        <a:lnTo>
                          <a:pt x="0" y="7"/>
                        </a:lnTo>
                        <a:lnTo>
                          <a:pt x="3" y="12"/>
                        </a:lnTo>
                        <a:lnTo>
                          <a:pt x="5" y="13"/>
                        </a:lnTo>
                        <a:lnTo>
                          <a:pt x="8" y="14"/>
                        </a:lnTo>
                        <a:lnTo>
                          <a:pt x="8" y="14"/>
                        </a:lnTo>
                        <a:lnTo>
                          <a:pt x="10" y="13"/>
                        </a:lnTo>
                        <a:lnTo>
                          <a:pt x="12" y="12"/>
                        </a:lnTo>
                        <a:lnTo>
                          <a:pt x="15" y="7"/>
                        </a:lnTo>
                        <a:lnTo>
                          <a:pt x="12" y="1"/>
                        </a:lnTo>
                        <a:lnTo>
                          <a:pt x="10" y="0"/>
                        </a:lnTo>
                        <a:lnTo>
                          <a:pt x="8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02" name="Freeform 302"/>
                  <p:cNvSpPr>
                    <a:spLocks/>
                  </p:cNvSpPr>
                  <p:nvPr/>
                </p:nvSpPr>
                <p:spPr bwMode="auto">
                  <a:xfrm>
                    <a:off x="3061" y="1052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5" y="1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2" y="11"/>
                      </a:cxn>
                      <a:cxn ang="0">
                        <a:pos x="5" y="14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9" y="14"/>
                      </a:cxn>
                      <a:cxn ang="0">
                        <a:pos x="12" y="11"/>
                      </a:cxn>
                      <a:cxn ang="0">
                        <a:pos x="14" y="7"/>
                      </a:cxn>
                      <a:cxn ang="0">
                        <a:pos x="12" y="2"/>
                      </a:cxn>
                      <a:cxn ang="0">
                        <a:pos x="9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5" y="1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2" y="11"/>
                        </a:lnTo>
                        <a:lnTo>
                          <a:pt x="5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9" y="14"/>
                        </a:lnTo>
                        <a:lnTo>
                          <a:pt x="12" y="11"/>
                        </a:lnTo>
                        <a:lnTo>
                          <a:pt x="14" y="7"/>
                        </a:lnTo>
                        <a:lnTo>
                          <a:pt x="12" y="2"/>
                        </a:lnTo>
                        <a:lnTo>
                          <a:pt x="9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03" name="Freeform 303"/>
                  <p:cNvSpPr>
                    <a:spLocks/>
                  </p:cNvSpPr>
                  <p:nvPr/>
                </p:nvSpPr>
                <p:spPr bwMode="auto">
                  <a:xfrm>
                    <a:off x="3089" y="1050"/>
                    <a:ext cx="15" cy="15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5" y="2"/>
                      </a:cxn>
                      <a:cxn ang="0">
                        <a:pos x="3" y="3"/>
                      </a:cxn>
                      <a:cxn ang="0">
                        <a:pos x="0" y="8"/>
                      </a:cxn>
                      <a:cxn ang="0">
                        <a:pos x="3" y="13"/>
                      </a:cxn>
                      <a:cxn ang="0">
                        <a:pos x="5" y="15"/>
                      </a:cxn>
                      <a:cxn ang="0">
                        <a:pos x="7" y="15"/>
                      </a:cxn>
                      <a:cxn ang="0">
                        <a:pos x="7" y="15"/>
                      </a:cxn>
                      <a:cxn ang="0">
                        <a:pos x="10" y="15"/>
                      </a:cxn>
                      <a:cxn ang="0">
                        <a:pos x="12" y="13"/>
                      </a:cxn>
                      <a:cxn ang="0">
                        <a:pos x="15" y="8"/>
                      </a:cxn>
                      <a:cxn ang="0">
                        <a:pos x="12" y="3"/>
                      </a:cxn>
                      <a:cxn ang="0">
                        <a:pos x="10" y="2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5" h="15">
                        <a:moveTo>
                          <a:pt x="7" y="0"/>
                        </a:moveTo>
                        <a:lnTo>
                          <a:pt x="5" y="2"/>
                        </a:lnTo>
                        <a:lnTo>
                          <a:pt x="3" y="3"/>
                        </a:lnTo>
                        <a:lnTo>
                          <a:pt x="0" y="8"/>
                        </a:lnTo>
                        <a:lnTo>
                          <a:pt x="3" y="13"/>
                        </a:lnTo>
                        <a:lnTo>
                          <a:pt x="5" y="15"/>
                        </a:lnTo>
                        <a:lnTo>
                          <a:pt x="7" y="15"/>
                        </a:lnTo>
                        <a:lnTo>
                          <a:pt x="7" y="15"/>
                        </a:lnTo>
                        <a:lnTo>
                          <a:pt x="10" y="15"/>
                        </a:lnTo>
                        <a:lnTo>
                          <a:pt x="12" y="13"/>
                        </a:lnTo>
                        <a:lnTo>
                          <a:pt x="15" y="8"/>
                        </a:lnTo>
                        <a:lnTo>
                          <a:pt x="12" y="3"/>
                        </a:lnTo>
                        <a:lnTo>
                          <a:pt x="10" y="2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04" name="Freeform 304"/>
                  <p:cNvSpPr>
                    <a:spLocks/>
                  </p:cNvSpPr>
                  <p:nvPr/>
                </p:nvSpPr>
                <p:spPr bwMode="auto">
                  <a:xfrm>
                    <a:off x="3118" y="1050"/>
                    <a:ext cx="14" cy="15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5" y="0"/>
                      </a:cxn>
                      <a:cxn ang="0">
                        <a:pos x="2" y="3"/>
                      </a:cxn>
                      <a:cxn ang="0">
                        <a:pos x="0" y="8"/>
                      </a:cxn>
                      <a:cxn ang="0">
                        <a:pos x="2" y="12"/>
                      </a:cxn>
                      <a:cxn ang="0">
                        <a:pos x="5" y="13"/>
                      </a:cxn>
                      <a:cxn ang="0">
                        <a:pos x="7" y="15"/>
                      </a:cxn>
                      <a:cxn ang="0">
                        <a:pos x="7" y="15"/>
                      </a:cxn>
                      <a:cxn ang="0">
                        <a:pos x="9" y="13"/>
                      </a:cxn>
                      <a:cxn ang="0">
                        <a:pos x="12" y="12"/>
                      </a:cxn>
                      <a:cxn ang="0">
                        <a:pos x="14" y="8"/>
                      </a:cxn>
                      <a:cxn ang="0">
                        <a:pos x="12" y="3"/>
                      </a:cxn>
                      <a:cxn ang="0">
                        <a:pos x="9" y="0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5">
                        <a:moveTo>
                          <a:pt x="7" y="0"/>
                        </a:moveTo>
                        <a:lnTo>
                          <a:pt x="5" y="0"/>
                        </a:lnTo>
                        <a:lnTo>
                          <a:pt x="2" y="3"/>
                        </a:lnTo>
                        <a:lnTo>
                          <a:pt x="0" y="8"/>
                        </a:lnTo>
                        <a:lnTo>
                          <a:pt x="2" y="12"/>
                        </a:lnTo>
                        <a:lnTo>
                          <a:pt x="5" y="13"/>
                        </a:lnTo>
                        <a:lnTo>
                          <a:pt x="7" y="15"/>
                        </a:lnTo>
                        <a:lnTo>
                          <a:pt x="7" y="15"/>
                        </a:lnTo>
                        <a:lnTo>
                          <a:pt x="9" y="13"/>
                        </a:lnTo>
                        <a:lnTo>
                          <a:pt x="12" y="12"/>
                        </a:lnTo>
                        <a:lnTo>
                          <a:pt x="14" y="8"/>
                        </a:lnTo>
                        <a:lnTo>
                          <a:pt x="12" y="3"/>
                        </a:lnTo>
                        <a:lnTo>
                          <a:pt x="9" y="0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05" name="Freeform 305"/>
                  <p:cNvSpPr>
                    <a:spLocks/>
                  </p:cNvSpPr>
                  <p:nvPr/>
                </p:nvSpPr>
                <p:spPr bwMode="auto">
                  <a:xfrm>
                    <a:off x="3146" y="1049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5" y="1"/>
                      </a:cxn>
                      <a:cxn ang="0">
                        <a:pos x="3" y="3"/>
                      </a:cxn>
                      <a:cxn ang="0">
                        <a:pos x="0" y="7"/>
                      </a:cxn>
                      <a:cxn ang="0">
                        <a:pos x="3" y="13"/>
                      </a:cxn>
                      <a:cxn ang="0">
                        <a:pos x="5" y="14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10" y="14"/>
                      </a:cxn>
                      <a:cxn ang="0">
                        <a:pos x="12" y="13"/>
                      </a:cxn>
                      <a:cxn ang="0">
                        <a:pos x="14" y="7"/>
                      </a:cxn>
                      <a:cxn ang="0">
                        <a:pos x="12" y="3"/>
                      </a:cxn>
                      <a:cxn ang="0">
                        <a:pos x="10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5" y="1"/>
                        </a:lnTo>
                        <a:lnTo>
                          <a:pt x="3" y="3"/>
                        </a:lnTo>
                        <a:lnTo>
                          <a:pt x="0" y="7"/>
                        </a:lnTo>
                        <a:lnTo>
                          <a:pt x="3" y="13"/>
                        </a:lnTo>
                        <a:lnTo>
                          <a:pt x="5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10" y="14"/>
                        </a:lnTo>
                        <a:lnTo>
                          <a:pt x="12" y="13"/>
                        </a:lnTo>
                        <a:lnTo>
                          <a:pt x="14" y="7"/>
                        </a:lnTo>
                        <a:lnTo>
                          <a:pt x="12" y="3"/>
                        </a:lnTo>
                        <a:lnTo>
                          <a:pt x="10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06" name="Freeform 306"/>
                  <p:cNvSpPr>
                    <a:spLocks/>
                  </p:cNvSpPr>
                  <p:nvPr/>
                </p:nvSpPr>
                <p:spPr bwMode="auto">
                  <a:xfrm>
                    <a:off x="3175" y="1049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4" y="0"/>
                      </a:cxn>
                      <a:cxn ang="0">
                        <a:pos x="2" y="3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4" y="13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9" y="13"/>
                      </a:cxn>
                      <a:cxn ang="0">
                        <a:pos x="11" y="12"/>
                      </a:cxn>
                      <a:cxn ang="0">
                        <a:pos x="14" y="7"/>
                      </a:cxn>
                      <a:cxn ang="0">
                        <a:pos x="11" y="3"/>
                      </a:cxn>
                      <a:cxn ang="0">
                        <a:pos x="9" y="0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4" y="0"/>
                        </a:lnTo>
                        <a:lnTo>
                          <a:pt x="2" y="3"/>
                        </a:ln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4" y="13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9" y="13"/>
                        </a:lnTo>
                        <a:lnTo>
                          <a:pt x="11" y="12"/>
                        </a:lnTo>
                        <a:lnTo>
                          <a:pt x="14" y="7"/>
                        </a:lnTo>
                        <a:lnTo>
                          <a:pt x="11" y="3"/>
                        </a:lnTo>
                        <a:lnTo>
                          <a:pt x="9" y="0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07" name="Freeform 307"/>
                  <p:cNvSpPr>
                    <a:spLocks/>
                  </p:cNvSpPr>
                  <p:nvPr/>
                </p:nvSpPr>
                <p:spPr bwMode="auto">
                  <a:xfrm>
                    <a:off x="3203" y="1048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5" y="1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2" y="13"/>
                      </a:cxn>
                      <a:cxn ang="0">
                        <a:pos x="5" y="14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10" y="14"/>
                      </a:cxn>
                      <a:cxn ang="0">
                        <a:pos x="12" y="13"/>
                      </a:cxn>
                      <a:cxn ang="0">
                        <a:pos x="14" y="7"/>
                      </a:cxn>
                      <a:cxn ang="0">
                        <a:pos x="12" y="2"/>
                      </a:cxn>
                      <a:cxn ang="0">
                        <a:pos x="10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5" y="1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2" y="13"/>
                        </a:lnTo>
                        <a:lnTo>
                          <a:pt x="5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10" y="14"/>
                        </a:lnTo>
                        <a:lnTo>
                          <a:pt x="12" y="13"/>
                        </a:lnTo>
                        <a:lnTo>
                          <a:pt x="14" y="7"/>
                        </a:lnTo>
                        <a:lnTo>
                          <a:pt x="12" y="2"/>
                        </a:lnTo>
                        <a:lnTo>
                          <a:pt x="10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08" name="Freeform 308"/>
                  <p:cNvSpPr>
                    <a:spLocks/>
                  </p:cNvSpPr>
                  <p:nvPr/>
                </p:nvSpPr>
                <p:spPr bwMode="auto">
                  <a:xfrm>
                    <a:off x="3232" y="1048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4" y="0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4" y="13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9" y="13"/>
                      </a:cxn>
                      <a:cxn ang="0">
                        <a:pos x="11" y="12"/>
                      </a:cxn>
                      <a:cxn ang="0">
                        <a:pos x="14" y="7"/>
                      </a:cxn>
                      <a:cxn ang="0">
                        <a:pos x="11" y="2"/>
                      </a:cxn>
                      <a:cxn ang="0">
                        <a:pos x="9" y="0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4" y="0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4" y="13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9" y="13"/>
                        </a:lnTo>
                        <a:lnTo>
                          <a:pt x="11" y="12"/>
                        </a:lnTo>
                        <a:lnTo>
                          <a:pt x="14" y="7"/>
                        </a:lnTo>
                        <a:lnTo>
                          <a:pt x="11" y="2"/>
                        </a:lnTo>
                        <a:lnTo>
                          <a:pt x="9" y="0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09" name="Freeform 309"/>
                  <p:cNvSpPr>
                    <a:spLocks/>
                  </p:cNvSpPr>
                  <p:nvPr/>
                </p:nvSpPr>
                <p:spPr bwMode="auto">
                  <a:xfrm>
                    <a:off x="3260" y="1047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4" y="1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2" y="13"/>
                      </a:cxn>
                      <a:cxn ang="0">
                        <a:pos x="4" y="14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9" y="14"/>
                      </a:cxn>
                      <a:cxn ang="0">
                        <a:pos x="12" y="13"/>
                      </a:cxn>
                      <a:cxn ang="0">
                        <a:pos x="14" y="7"/>
                      </a:cxn>
                      <a:cxn ang="0">
                        <a:pos x="12" y="2"/>
                      </a:cxn>
                      <a:cxn ang="0">
                        <a:pos x="9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4" y="1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2" y="13"/>
                        </a:lnTo>
                        <a:lnTo>
                          <a:pt x="4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9" y="14"/>
                        </a:lnTo>
                        <a:lnTo>
                          <a:pt x="12" y="13"/>
                        </a:lnTo>
                        <a:lnTo>
                          <a:pt x="14" y="7"/>
                        </a:lnTo>
                        <a:lnTo>
                          <a:pt x="12" y="2"/>
                        </a:lnTo>
                        <a:lnTo>
                          <a:pt x="9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10" name="Freeform 310"/>
                  <p:cNvSpPr>
                    <a:spLocks/>
                  </p:cNvSpPr>
                  <p:nvPr/>
                </p:nvSpPr>
                <p:spPr bwMode="auto">
                  <a:xfrm>
                    <a:off x="3288" y="1047"/>
                    <a:ext cx="15" cy="14"/>
                  </a:xfrm>
                  <a:custGeom>
                    <a:avLst/>
                    <a:gdLst/>
                    <a:ahLst/>
                    <a:cxnLst>
                      <a:cxn ang="0">
                        <a:pos x="8" y="0"/>
                      </a:cxn>
                      <a:cxn ang="0">
                        <a:pos x="4" y="0"/>
                      </a:cxn>
                      <a:cxn ang="0">
                        <a:pos x="3" y="2"/>
                      </a:cxn>
                      <a:cxn ang="0">
                        <a:pos x="0" y="7"/>
                      </a:cxn>
                      <a:cxn ang="0">
                        <a:pos x="3" y="12"/>
                      </a:cxn>
                      <a:cxn ang="0">
                        <a:pos x="4" y="13"/>
                      </a:cxn>
                      <a:cxn ang="0">
                        <a:pos x="8" y="14"/>
                      </a:cxn>
                      <a:cxn ang="0">
                        <a:pos x="8" y="14"/>
                      </a:cxn>
                      <a:cxn ang="0">
                        <a:pos x="10" y="13"/>
                      </a:cxn>
                      <a:cxn ang="0">
                        <a:pos x="12" y="12"/>
                      </a:cxn>
                      <a:cxn ang="0">
                        <a:pos x="15" y="7"/>
                      </a:cxn>
                      <a:cxn ang="0">
                        <a:pos x="12" y="2"/>
                      </a:cxn>
                      <a:cxn ang="0">
                        <a:pos x="10" y="0"/>
                      </a:cxn>
                      <a:cxn ang="0">
                        <a:pos x="8" y="0"/>
                      </a:cxn>
                    </a:cxnLst>
                    <a:rect l="0" t="0" r="r" b="b"/>
                    <a:pathLst>
                      <a:path w="15" h="14">
                        <a:moveTo>
                          <a:pt x="8" y="0"/>
                        </a:moveTo>
                        <a:lnTo>
                          <a:pt x="4" y="0"/>
                        </a:lnTo>
                        <a:lnTo>
                          <a:pt x="3" y="2"/>
                        </a:lnTo>
                        <a:lnTo>
                          <a:pt x="0" y="7"/>
                        </a:lnTo>
                        <a:lnTo>
                          <a:pt x="3" y="12"/>
                        </a:lnTo>
                        <a:lnTo>
                          <a:pt x="4" y="13"/>
                        </a:lnTo>
                        <a:lnTo>
                          <a:pt x="8" y="14"/>
                        </a:lnTo>
                        <a:lnTo>
                          <a:pt x="8" y="14"/>
                        </a:lnTo>
                        <a:lnTo>
                          <a:pt x="10" y="13"/>
                        </a:lnTo>
                        <a:lnTo>
                          <a:pt x="12" y="12"/>
                        </a:lnTo>
                        <a:lnTo>
                          <a:pt x="15" y="7"/>
                        </a:lnTo>
                        <a:lnTo>
                          <a:pt x="12" y="2"/>
                        </a:lnTo>
                        <a:lnTo>
                          <a:pt x="10" y="0"/>
                        </a:lnTo>
                        <a:lnTo>
                          <a:pt x="8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11" name="Freeform 311"/>
                  <p:cNvSpPr>
                    <a:spLocks/>
                  </p:cNvSpPr>
                  <p:nvPr/>
                </p:nvSpPr>
                <p:spPr bwMode="auto">
                  <a:xfrm>
                    <a:off x="3317" y="1047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3" y="0"/>
                      </a:cxn>
                      <a:cxn ang="0">
                        <a:pos x="2" y="1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3" y="13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9" y="13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2" y="1"/>
                      </a:cxn>
                      <a:cxn ang="0">
                        <a:pos x="9" y="0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3" y="0"/>
                        </a:lnTo>
                        <a:lnTo>
                          <a:pt x="2" y="1"/>
                        </a:ln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3" y="13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9" y="13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2" y="1"/>
                        </a:lnTo>
                        <a:lnTo>
                          <a:pt x="9" y="0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12" name="Freeform 312"/>
                  <p:cNvSpPr>
                    <a:spLocks/>
                  </p:cNvSpPr>
                  <p:nvPr/>
                </p:nvSpPr>
                <p:spPr bwMode="auto">
                  <a:xfrm>
                    <a:off x="3345" y="1046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4" y="1"/>
                      </a:cxn>
                      <a:cxn ang="0">
                        <a:pos x="3" y="2"/>
                      </a:cxn>
                      <a:cxn ang="0">
                        <a:pos x="0" y="7"/>
                      </a:cxn>
                      <a:cxn ang="0">
                        <a:pos x="3" y="12"/>
                      </a:cxn>
                      <a:cxn ang="0">
                        <a:pos x="4" y="14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10" y="14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2" y="2"/>
                      </a:cxn>
                      <a:cxn ang="0">
                        <a:pos x="10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4" y="1"/>
                        </a:lnTo>
                        <a:lnTo>
                          <a:pt x="3" y="2"/>
                        </a:lnTo>
                        <a:lnTo>
                          <a:pt x="0" y="7"/>
                        </a:lnTo>
                        <a:lnTo>
                          <a:pt x="3" y="12"/>
                        </a:lnTo>
                        <a:lnTo>
                          <a:pt x="4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10" y="14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2" y="2"/>
                        </a:lnTo>
                        <a:lnTo>
                          <a:pt x="10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13" name="Freeform 313"/>
                  <p:cNvSpPr>
                    <a:spLocks/>
                  </p:cNvSpPr>
                  <p:nvPr/>
                </p:nvSpPr>
                <p:spPr bwMode="auto">
                  <a:xfrm>
                    <a:off x="3374" y="1046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3" y="0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3" y="13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9" y="13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2" y="2"/>
                      </a:cxn>
                      <a:cxn ang="0">
                        <a:pos x="9" y="0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3" y="0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3" y="13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9" y="13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2" y="2"/>
                        </a:lnTo>
                        <a:lnTo>
                          <a:pt x="9" y="0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14" name="Freeform 314"/>
                  <p:cNvSpPr>
                    <a:spLocks/>
                  </p:cNvSpPr>
                  <p:nvPr/>
                </p:nvSpPr>
                <p:spPr bwMode="auto">
                  <a:xfrm>
                    <a:off x="3402" y="1044"/>
                    <a:ext cx="14" cy="15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4" y="2"/>
                      </a:cxn>
                      <a:cxn ang="0">
                        <a:pos x="3" y="3"/>
                      </a:cxn>
                      <a:cxn ang="0">
                        <a:pos x="0" y="8"/>
                      </a:cxn>
                      <a:cxn ang="0">
                        <a:pos x="3" y="14"/>
                      </a:cxn>
                      <a:cxn ang="0">
                        <a:pos x="4" y="15"/>
                      </a:cxn>
                      <a:cxn ang="0">
                        <a:pos x="7" y="15"/>
                      </a:cxn>
                      <a:cxn ang="0">
                        <a:pos x="7" y="15"/>
                      </a:cxn>
                      <a:cxn ang="0">
                        <a:pos x="10" y="15"/>
                      </a:cxn>
                      <a:cxn ang="0">
                        <a:pos x="12" y="14"/>
                      </a:cxn>
                      <a:cxn ang="0">
                        <a:pos x="14" y="8"/>
                      </a:cxn>
                      <a:cxn ang="0">
                        <a:pos x="12" y="3"/>
                      </a:cxn>
                      <a:cxn ang="0">
                        <a:pos x="10" y="2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5">
                        <a:moveTo>
                          <a:pt x="7" y="0"/>
                        </a:moveTo>
                        <a:lnTo>
                          <a:pt x="4" y="2"/>
                        </a:lnTo>
                        <a:lnTo>
                          <a:pt x="3" y="3"/>
                        </a:lnTo>
                        <a:lnTo>
                          <a:pt x="0" y="8"/>
                        </a:lnTo>
                        <a:lnTo>
                          <a:pt x="3" y="14"/>
                        </a:lnTo>
                        <a:lnTo>
                          <a:pt x="4" y="15"/>
                        </a:lnTo>
                        <a:lnTo>
                          <a:pt x="7" y="15"/>
                        </a:lnTo>
                        <a:lnTo>
                          <a:pt x="7" y="15"/>
                        </a:lnTo>
                        <a:lnTo>
                          <a:pt x="10" y="15"/>
                        </a:lnTo>
                        <a:lnTo>
                          <a:pt x="12" y="14"/>
                        </a:lnTo>
                        <a:lnTo>
                          <a:pt x="14" y="8"/>
                        </a:lnTo>
                        <a:lnTo>
                          <a:pt x="12" y="3"/>
                        </a:lnTo>
                        <a:lnTo>
                          <a:pt x="10" y="2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15" name="Freeform 315"/>
                  <p:cNvSpPr>
                    <a:spLocks/>
                  </p:cNvSpPr>
                  <p:nvPr/>
                </p:nvSpPr>
                <p:spPr bwMode="auto">
                  <a:xfrm>
                    <a:off x="3431" y="1044"/>
                    <a:ext cx="14" cy="15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3" y="2"/>
                      </a:cxn>
                      <a:cxn ang="0">
                        <a:pos x="2" y="3"/>
                      </a:cxn>
                      <a:cxn ang="0">
                        <a:pos x="0" y="8"/>
                      </a:cxn>
                      <a:cxn ang="0">
                        <a:pos x="2" y="12"/>
                      </a:cxn>
                      <a:cxn ang="0">
                        <a:pos x="3" y="15"/>
                      </a:cxn>
                      <a:cxn ang="0">
                        <a:pos x="7" y="15"/>
                      </a:cxn>
                      <a:cxn ang="0">
                        <a:pos x="7" y="15"/>
                      </a:cxn>
                      <a:cxn ang="0">
                        <a:pos x="9" y="15"/>
                      </a:cxn>
                      <a:cxn ang="0">
                        <a:pos x="11" y="12"/>
                      </a:cxn>
                      <a:cxn ang="0">
                        <a:pos x="14" y="8"/>
                      </a:cxn>
                      <a:cxn ang="0">
                        <a:pos x="11" y="3"/>
                      </a:cxn>
                      <a:cxn ang="0">
                        <a:pos x="9" y="2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5">
                        <a:moveTo>
                          <a:pt x="7" y="0"/>
                        </a:moveTo>
                        <a:lnTo>
                          <a:pt x="3" y="2"/>
                        </a:lnTo>
                        <a:lnTo>
                          <a:pt x="2" y="3"/>
                        </a:lnTo>
                        <a:lnTo>
                          <a:pt x="0" y="8"/>
                        </a:lnTo>
                        <a:lnTo>
                          <a:pt x="2" y="12"/>
                        </a:lnTo>
                        <a:lnTo>
                          <a:pt x="3" y="15"/>
                        </a:lnTo>
                        <a:lnTo>
                          <a:pt x="7" y="15"/>
                        </a:lnTo>
                        <a:lnTo>
                          <a:pt x="7" y="15"/>
                        </a:lnTo>
                        <a:lnTo>
                          <a:pt x="9" y="15"/>
                        </a:lnTo>
                        <a:lnTo>
                          <a:pt x="11" y="12"/>
                        </a:lnTo>
                        <a:lnTo>
                          <a:pt x="14" y="8"/>
                        </a:lnTo>
                        <a:lnTo>
                          <a:pt x="11" y="3"/>
                        </a:lnTo>
                        <a:lnTo>
                          <a:pt x="9" y="2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16" name="Freeform 316"/>
                  <p:cNvSpPr>
                    <a:spLocks/>
                  </p:cNvSpPr>
                  <p:nvPr/>
                </p:nvSpPr>
                <p:spPr bwMode="auto">
                  <a:xfrm>
                    <a:off x="3459" y="1044"/>
                    <a:ext cx="14" cy="15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4" y="0"/>
                      </a:cxn>
                      <a:cxn ang="0">
                        <a:pos x="2" y="3"/>
                      </a:cxn>
                      <a:cxn ang="0">
                        <a:pos x="0" y="8"/>
                      </a:cxn>
                      <a:cxn ang="0">
                        <a:pos x="2" y="12"/>
                      </a:cxn>
                      <a:cxn ang="0">
                        <a:pos x="4" y="14"/>
                      </a:cxn>
                      <a:cxn ang="0">
                        <a:pos x="7" y="15"/>
                      </a:cxn>
                      <a:cxn ang="0">
                        <a:pos x="7" y="15"/>
                      </a:cxn>
                      <a:cxn ang="0">
                        <a:pos x="9" y="14"/>
                      </a:cxn>
                      <a:cxn ang="0">
                        <a:pos x="12" y="12"/>
                      </a:cxn>
                      <a:cxn ang="0">
                        <a:pos x="14" y="8"/>
                      </a:cxn>
                      <a:cxn ang="0">
                        <a:pos x="12" y="3"/>
                      </a:cxn>
                      <a:cxn ang="0">
                        <a:pos x="9" y="0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5">
                        <a:moveTo>
                          <a:pt x="7" y="0"/>
                        </a:moveTo>
                        <a:lnTo>
                          <a:pt x="4" y="0"/>
                        </a:lnTo>
                        <a:lnTo>
                          <a:pt x="2" y="3"/>
                        </a:lnTo>
                        <a:lnTo>
                          <a:pt x="0" y="8"/>
                        </a:lnTo>
                        <a:lnTo>
                          <a:pt x="2" y="12"/>
                        </a:lnTo>
                        <a:lnTo>
                          <a:pt x="4" y="14"/>
                        </a:lnTo>
                        <a:lnTo>
                          <a:pt x="7" y="15"/>
                        </a:lnTo>
                        <a:lnTo>
                          <a:pt x="7" y="15"/>
                        </a:lnTo>
                        <a:lnTo>
                          <a:pt x="9" y="14"/>
                        </a:lnTo>
                        <a:lnTo>
                          <a:pt x="12" y="12"/>
                        </a:lnTo>
                        <a:lnTo>
                          <a:pt x="14" y="8"/>
                        </a:lnTo>
                        <a:lnTo>
                          <a:pt x="12" y="3"/>
                        </a:lnTo>
                        <a:lnTo>
                          <a:pt x="9" y="0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17" name="Freeform 317"/>
                  <p:cNvSpPr>
                    <a:spLocks/>
                  </p:cNvSpPr>
                  <p:nvPr/>
                </p:nvSpPr>
                <p:spPr bwMode="auto">
                  <a:xfrm>
                    <a:off x="3487" y="1044"/>
                    <a:ext cx="15" cy="15"/>
                  </a:xfrm>
                  <a:custGeom>
                    <a:avLst/>
                    <a:gdLst/>
                    <a:ahLst/>
                    <a:cxnLst>
                      <a:cxn ang="0">
                        <a:pos x="8" y="0"/>
                      </a:cxn>
                      <a:cxn ang="0">
                        <a:pos x="4" y="0"/>
                      </a:cxn>
                      <a:cxn ang="0">
                        <a:pos x="3" y="2"/>
                      </a:cxn>
                      <a:cxn ang="0">
                        <a:pos x="0" y="8"/>
                      </a:cxn>
                      <a:cxn ang="0">
                        <a:pos x="3" y="12"/>
                      </a:cxn>
                      <a:cxn ang="0">
                        <a:pos x="4" y="14"/>
                      </a:cxn>
                      <a:cxn ang="0">
                        <a:pos x="8" y="15"/>
                      </a:cxn>
                      <a:cxn ang="0">
                        <a:pos x="8" y="15"/>
                      </a:cxn>
                      <a:cxn ang="0">
                        <a:pos x="10" y="14"/>
                      </a:cxn>
                      <a:cxn ang="0">
                        <a:pos x="12" y="12"/>
                      </a:cxn>
                      <a:cxn ang="0">
                        <a:pos x="15" y="8"/>
                      </a:cxn>
                      <a:cxn ang="0">
                        <a:pos x="12" y="2"/>
                      </a:cxn>
                      <a:cxn ang="0">
                        <a:pos x="10" y="0"/>
                      </a:cxn>
                      <a:cxn ang="0">
                        <a:pos x="8" y="0"/>
                      </a:cxn>
                    </a:cxnLst>
                    <a:rect l="0" t="0" r="r" b="b"/>
                    <a:pathLst>
                      <a:path w="15" h="15">
                        <a:moveTo>
                          <a:pt x="8" y="0"/>
                        </a:moveTo>
                        <a:lnTo>
                          <a:pt x="4" y="0"/>
                        </a:lnTo>
                        <a:lnTo>
                          <a:pt x="3" y="2"/>
                        </a:lnTo>
                        <a:lnTo>
                          <a:pt x="0" y="8"/>
                        </a:lnTo>
                        <a:lnTo>
                          <a:pt x="3" y="12"/>
                        </a:lnTo>
                        <a:lnTo>
                          <a:pt x="4" y="14"/>
                        </a:lnTo>
                        <a:lnTo>
                          <a:pt x="8" y="15"/>
                        </a:lnTo>
                        <a:lnTo>
                          <a:pt x="8" y="15"/>
                        </a:lnTo>
                        <a:lnTo>
                          <a:pt x="10" y="14"/>
                        </a:lnTo>
                        <a:lnTo>
                          <a:pt x="12" y="12"/>
                        </a:lnTo>
                        <a:lnTo>
                          <a:pt x="15" y="8"/>
                        </a:lnTo>
                        <a:lnTo>
                          <a:pt x="12" y="2"/>
                        </a:lnTo>
                        <a:lnTo>
                          <a:pt x="10" y="0"/>
                        </a:lnTo>
                        <a:lnTo>
                          <a:pt x="8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18" name="Freeform 318"/>
                  <p:cNvSpPr>
                    <a:spLocks/>
                  </p:cNvSpPr>
                  <p:nvPr/>
                </p:nvSpPr>
                <p:spPr bwMode="auto">
                  <a:xfrm>
                    <a:off x="3516" y="1043"/>
                    <a:ext cx="14" cy="15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3" y="1"/>
                      </a:cxn>
                      <a:cxn ang="0">
                        <a:pos x="2" y="3"/>
                      </a:cxn>
                      <a:cxn ang="0">
                        <a:pos x="0" y="7"/>
                      </a:cxn>
                      <a:cxn ang="0">
                        <a:pos x="2" y="13"/>
                      </a:cxn>
                      <a:cxn ang="0">
                        <a:pos x="3" y="15"/>
                      </a:cxn>
                      <a:cxn ang="0">
                        <a:pos x="7" y="15"/>
                      </a:cxn>
                      <a:cxn ang="0">
                        <a:pos x="7" y="15"/>
                      </a:cxn>
                      <a:cxn ang="0">
                        <a:pos x="9" y="15"/>
                      </a:cxn>
                      <a:cxn ang="0">
                        <a:pos x="12" y="13"/>
                      </a:cxn>
                      <a:cxn ang="0">
                        <a:pos x="14" y="7"/>
                      </a:cxn>
                      <a:cxn ang="0">
                        <a:pos x="12" y="3"/>
                      </a:cxn>
                      <a:cxn ang="0">
                        <a:pos x="9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5">
                        <a:moveTo>
                          <a:pt x="7" y="0"/>
                        </a:moveTo>
                        <a:lnTo>
                          <a:pt x="3" y="1"/>
                        </a:lnTo>
                        <a:lnTo>
                          <a:pt x="2" y="3"/>
                        </a:lnTo>
                        <a:lnTo>
                          <a:pt x="0" y="7"/>
                        </a:lnTo>
                        <a:lnTo>
                          <a:pt x="2" y="13"/>
                        </a:lnTo>
                        <a:lnTo>
                          <a:pt x="3" y="15"/>
                        </a:lnTo>
                        <a:lnTo>
                          <a:pt x="7" y="15"/>
                        </a:lnTo>
                        <a:lnTo>
                          <a:pt x="7" y="15"/>
                        </a:lnTo>
                        <a:lnTo>
                          <a:pt x="9" y="15"/>
                        </a:lnTo>
                        <a:lnTo>
                          <a:pt x="12" y="13"/>
                        </a:lnTo>
                        <a:lnTo>
                          <a:pt x="14" y="7"/>
                        </a:lnTo>
                        <a:lnTo>
                          <a:pt x="12" y="3"/>
                        </a:lnTo>
                        <a:lnTo>
                          <a:pt x="9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19" name="Freeform 319"/>
                  <p:cNvSpPr>
                    <a:spLocks/>
                  </p:cNvSpPr>
                  <p:nvPr/>
                </p:nvSpPr>
                <p:spPr bwMode="auto">
                  <a:xfrm>
                    <a:off x="3544" y="1043"/>
                    <a:ext cx="15" cy="15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4" y="0"/>
                      </a:cxn>
                      <a:cxn ang="0">
                        <a:pos x="3" y="3"/>
                      </a:cxn>
                      <a:cxn ang="0">
                        <a:pos x="0" y="7"/>
                      </a:cxn>
                      <a:cxn ang="0">
                        <a:pos x="3" y="12"/>
                      </a:cxn>
                      <a:cxn ang="0">
                        <a:pos x="4" y="13"/>
                      </a:cxn>
                      <a:cxn ang="0">
                        <a:pos x="7" y="15"/>
                      </a:cxn>
                      <a:cxn ang="0">
                        <a:pos x="7" y="15"/>
                      </a:cxn>
                      <a:cxn ang="0">
                        <a:pos x="10" y="13"/>
                      </a:cxn>
                      <a:cxn ang="0">
                        <a:pos x="12" y="12"/>
                      </a:cxn>
                      <a:cxn ang="0">
                        <a:pos x="15" y="7"/>
                      </a:cxn>
                      <a:cxn ang="0">
                        <a:pos x="12" y="3"/>
                      </a:cxn>
                      <a:cxn ang="0">
                        <a:pos x="10" y="0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5" h="15">
                        <a:moveTo>
                          <a:pt x="7" y="0"/>
                        </a:moveTo>
                        <a:lnTo>
                          <a:pt x="4" y="0"/>
                        </a:lnTo>
                        <a:lnTo>
                          <a:pt x="3" y="3"/>
                        </a:lnTo>
                        <a:lnTo>
                          <a:pt x="0" y="7"/>
                        </a:lnTo>
                        <a:lnTo>
                          <a:pt x="3" y="12"/>
                        </a:lnTo>
                        <a:lnTo>
                          <a:pt x="4" y="13"/>
                        </a:lnTo>
                        <a:lnTo>
                          <a:pt x="7" y="15"/>
                        </a:lnTo>
                        <a:lnTo>
                          <a:pt x="7" y="15"/>
                        </a:lnTo>
                        <a:lnTo>
                          <a:pt x="10" y="13"/>
                        </a:lnTo>
                        <a:lnTo>
                          <a:pt x="12" y="12"/>
                        </a:lnTo>
                        <a:lnTo>
                          <a:pt x="15" y="7"/>
                        </a:lnTo>
                        <a:lnTo>
                          <a:pt x="12" y="3"/>
                        </a:lnTo>
                        <a:lnTo>
                          <a:pt x="10" y="0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20" name="Freeform 320"/>
                  <p:cNvSpPr>
                    <a:spLocks/>
                  </p:cNvSpPr>
                  <p:nvPr/>
                </p:nvSpPr>
                <p:spPr bwMode="auto">
                  <a:xfrm>
                    <a:off x="3573" y="1043"/>
                    <a:ext cx="14" cy="15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3" y="0"/>
                      </a:cxn>
                      <a:cxn ang="0">
                        <a:pos x="2" y="3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3" y="13"/>
                      </a:cxn>
                      <a:cxn ang="0">
                        <a:pos x="7" y="15"/>
                      </a:cxn>
                      <a:cxn ang="0">
                        <a:pos x="7" y="15"/>
                      </a:cxn>
                      <a:cxn ang="0">
                        <a:pos x="9" y="13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2" y="3"/>
                      </a:cxn>
                      <a:cxn ang="0">
                        <a:pos x="9" y="0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5">
                        <a:moveTo>
                          <a:pt x="7" y="0"/>
                        </a:moveTo>
                        <a:lnTo>
                          <a:pt x="3" y="0"/>
                        </a:lnTo>
                        <a:lnTo>
                          <a:pt x="2" y="3"/>
                        </a:ln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3" y="13"/>
                        </a:lnTo>
                        <a:lnTo>
                          <a:pt x="7" y="15"/>
                        </a:lnTo>
                        <a:lnTo>
                          <a:pt x="7" y="15"/>
                        </a:lnTo>
                        <a:lnTo>
                          <a:pt x="9" y="13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2" y="3"/>
                        </a:lnTo>
                        <a:lnTo>
                          <a:pt x="9" y="0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21" name="Freeform 321"/>
                  <p:cNvSpPr>
                    <a:spLocks/>
                  </p:cNvSpPr>
                  <p:nvPr/>
                </p:nvSpPr>
                <p:spPr bwMode="auto">
                  <a:xfrm>
                    <a:off x="3601" y="1043"/>
                    <a:ext cx="14" cy="15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4" y="0"/>
                      </a:cxn>
                      <a:cxn ang="0">
                        <a:pos x="3" y="1"/>
                      </a:cxn>
                      <a:cxn ang="0">
                        <a:pos x="0" y="7"/>
                      </a:cxn>
                      <a:cxn ang="0">
                        <a:pos x="3" y="12"/>
                      </a:cxn>
                      <a:cxn ang="0">
                        <a:pos x="4" y="13"/>
                      </a:cxn>
                      <a:cxn ang="0">
                        <a:pos x="7" y="15"/>
                      </a:cxn>
                      <a:cxn ang="0">
                        <a:pos x="7" y="15"/>
                      </a:cxn>
                      <a:cxn ang="0">
                        <a:pos x="10" y="13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2" y="1"/>
                      </a:cxn>
                      <a:cxn ang="0">
                        <a:pos x="10" y="0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5">
                        <a:moveTo>
                          <a:pt x="7" y="0"/>
                        </a:moveTo>
                        <a:lnTo>
                          <a:pt x="4" y="0"/>
                        </a:lnTo>
                        <a:lnTo>
                          <a:pt x="3" y="1"/>
                        </a:lnTo>
                        <a:lnTo>
                          <a:pt x="0" y="7"/>
                        </a:lnTo>
                        <a:lnTo>
                          <a:pt x="3" y="12"/>
                        </a:lnTo>
                        <a:lnTo>
                          <a:pt x="4" y="13"/>
                        </a:lnTo>
                        <a:lnTo>
                          <a:pt x="7" y="15"/>
                        </a:lnTo>
                        <a:lnTo>
                          <a:pt x="7" y="15"/>
                        </a:lnTo>
                        <a:lnTo>
                          <a:pt x="10" y="13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2" y="1"/>
                        </a:lnTo>
                        <a:lnTo>
                          <a:pt x="10" y="0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22" name="Freeform 322"/>
                  <p:cNvSpPr>
                    <a:spLocks/>
                  </p:cNvSpPr>
                  <p:nvPr/>
                </p:nvSpPr>
                <p:spPr bwMode="auto">
                  <a:xfrm>
                    <a:off x="3630" y="1042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3" y="1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2" y="13"/>
                      </a:cxn>
                      <a:cxn ang="0">
                        <a:pos x="3" y="14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9" y="14"/>
                      </a:cxn>
                      <a:cxn ang="0">
                        <a:pos x="11" y="13"/>
                      </a:cxn>
                      <a:cxn ang="0">
                        <a:pos x="14" y="7"/>
                      </a:cxn>
                      <a:cxn ang="0">
                        <a:pos x="11" y="2"/>
                      </a:cxn>
                      <a:cxn ang="0">
                        <a:pos x="9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3" y="1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2" y="13"/>
                        </a:lnTo>
                        <a:lnTo>
                          <a:pt x="3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9" y="14"/>
                        </a:lnTo>
                        <a:lnTo>
                          <a:pt x="11" y="13"/>
                        </a:lnTo>
                        <a:lnTo>
                          <a:pt x="14" y="7"/>
                        </a:lnTo>
                        <a:lnTo>
                          <a:pt x="11" y="2"/>
                        </a:lnTo>
                        <a:lnTo>
                          <a:pt x="9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23" name="Freeform 323"/>
                  <p:cNvSpPr>
                    <a:spLocks/>
                  </p:cNvSpPr>
                  <p:nvPr/>
                </p:nvSpPr>
                <p:spPr bwMode="auto">
                  <a:xfrm>
                    <a:off x="3658" y="1042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4" y="1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2" y="13"/>
                      </a:cxn>
                      <a:cxn ang="0">
                        <a:pos x="4" y="14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10" y="14"/>
                      </a:cxn>
                      <a:cxn ang="0">
                        <a:pos x="12" y="13"/>
                      </a:cxn>
                      <a:cxn ang="0">
                        <a:pos x="14" y="7"/>
                      </a:cxn>
                      <a:cxn ang="0">
                        <a:pos x="12" y="2"/>
                      </a:cxn>
                      <a:cxn ang="0">
                        <a:pos x="10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4" y="1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2" y="13"/>
                        </a:lnTo>
                        <a:lnTo>
                          <a:pt x="4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10" y="14"/>
                        </a:lnTo>
                        <a:lnTo>
                          <a:pt x="12" y="13"/>
                        </a:lnTo>
                        <a:lnTo>
                          <a:pt x="14" y="7"/>
                        </a:lnTo>
                        <a:lnTo>
                          <a:pt x="12" y="2"/>
                        </a:lnTo>
                        <a:lnTo>
                          <a:pt x="10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24" name="Freeform 324"/>
                  <p:cNvSpPr>
                    <a:spLocks/>
                  </p:cNvSpPr>
                  <p:nvPr/>
                </p:nvSpPr>
                <p:spPr bwMode="auto">
                  <a:xfrm>
                    <a:off x="3687" y="1042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3" y="1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2" y="13"/>
                      </a:cxn>
                      <a:cxn ang="0">
                        <a:pos x="3" y="14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9" y="14"/>
                      </a:cxn>
                      <a:cxn ang="0">
                        <a:pos x="11" y="13"/>
                      </a:cxn>
                      <a:cxn ang="0">
                        <a:pos x="14" y="7"/>
                      </a:cxn>
                      <a:cxn ang="0">
                        <a:pos x="11" y="2"/>
                      </a:cxn>
                      <a:cxn ang="0">
                        <a:pos x="9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3" y="1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2" y="13"/>
                        </a:lnTo>
                        <a:lnTo>
                          <a:pt x="3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9" y="14"/>
                        </a:lnTo>
                        <a:lnTo>
                          <a:pt x="11" y="13"/>
                        </a:lnTo>
                        <a:lnTo>
                          <a:pt x="14" y="7"/>
                        </a:lnTo>
                        <a:lnTo>
                          <a:pt x="11" y="2"/>
                        </a:lnTo>
                        <a:lnTo>
                          <a:pt x="9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25" name="Freeform 325"/>
                  <p:cNvSpPr>
                    <a:spLocks/>
                  </p:cNvSpPr>
                  <p:nvPr/>
                </p:nvSpPr>
                <p:spPr bwMode="auto">
                  <a:xfrm>
                    <a:off x="3715" y="1042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3" y="1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2" y="13"/>
                      </a:cxn>
                      <a:cxn ang="0">
                        <a:pos x="3" y="14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9" y="14"/>
                      </a:cxn>
                      <a:cxn ang="0">
                        <a:pos x="12" y="13"/>
                      </a:cxn>
                      <a:cxn ang="0">
                        <a:pos x="14" y="7"/>
                      </a:cxn>
                      <a:cxn ang="0">
                        <a:pos x="12" y="2"/>
                      </a:cxn>
                      <a:cxn ang="0">
                        <a:pos x="9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3" y="1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2" y="13"/>
                        </a:lnTo>
                        <a:lnTo>
                          <a:pt x="3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9" y="14"/>
                        </a:lnTo>
                        <a:lnTo>
                          <a:pt x="12" y="13"/>
                        </a:lnTo>
                        <a:lnTo>
                          <a:pt x="14" y="7"/>
                        </a:lnTo>
                        <a:lnTo>
                          <a:pt x="12" y="2"/>
                        </a:lnTo>
                        <a:lnTo>
                          <a:pt x="9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26" name="Freeform 326"/>
                  <p:cNvSpPr>
                    <a:spLocks/>
                  </p:cNvSpPr>
                  <p:nvPr/>
                </p:nvSpPr>
                <p:spPr bwMode="auto">
                  <a:xfrm>
                    <a:off x="3743" y="1042"/>
                    <a:ext cx="15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4" y="1"/>
                      </a:cxn>
                      <a:cxn ang="0">
                        <a:pos x="3" y="2"/>
                      </a:cxn>
                      <a:cxn ang="0">
                        <a:pos x="0" y="7"/>
                      </a:cxn>
                      <a:cxn ang="0">
                        <a:pos x="3" y="13"/>
                      </a:cxn>
                      <a:cxn ang="0">
                        <a:pos x="4" y="14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10" y="14"/>
                      </a:cxn>
                      <a:cxn ang="0">
                        <a:pos x="12" y="13"/>
                      </a:cxn>
                      <a:cxn ang="0">
                        <a:pos x="15" y="7"/>
                      </a:cxn>
                      <a:cxn ang="0">
                        <a:pos x="12" y="2"/>
                      </a:cxn>
                      <a:cxn ang="0">
                        <a:pos x="10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5" h="14">
                        <a:moveTo>
                          <a:pt x="7" y="0"/>
                        </a:moveTo>
                        <a:lnTo>
                          <a:pt x="4" y="1"/>
                        </a:lnTo>
                        <a:lnTo>
                          <a:pt x="3" y="2"/>
                        </a:lnTo>
                        <a:lnTo>
                          <a:pt x="0" y="7"/>
                        </a:lnTo>
                        <a:lnTo>
                          <a:pt x="3" y="13"/>
                        </a:lnTo>
                        <a:lnTo>
                          <a:pt x="4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10" y="14"/>
                        </a:lnTo>
                        <a:lnTo>
                          <a:pt x="12" y="13"/>
                        </a:lnTo>
                        <a:lnTo>
                          <a:pt x="15" y="7"/>
                        </a:lnTo>
                        <a:lnTo>
                          <a:pt x="12" y="2"/>
                        </a:lnTo>
                        <a:lnTo>
                          <a:pt x="10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27" name="Freeform 327"/>
                  <p:cNvSpPr>
                    <a:spLocks/>
                  </p:cNvSpPr>
                  <p:nvPr/>
                </p:nvSpPr>
                <p:spPr bwMode="auto">
                  <a:xfrm>
                    <a:off x="3772" y="1042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3" y="1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2" y="13"/>
                      </a:cxn>
                      <a:cxn ang="0">
                        <a:pos x="3" y="14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9" y="14"/>
                      </a:cxn>
                      <a:cxn ang="0">
                        <a:pos x="12" y="13"/>
                      </a:cxn>
                      <a:cxn ang="0">
                        <a:pos x="14" y="7"/>
                      </a:cxn>
                      <a:cxn ang="0">
                        <a:pos x="12" y="2"/>
                      </a:cxn>
                      <a:cxn ang="0">
                        <a:pos x="9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3" y="1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2" y="13"/>
                        </a:lnTo>
                        <a:lnTo>
                          <a:pt x="3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9" y="14"/>
                        </a:lnTo>
                        <a:lnTo>
                          <a:pt x="12" y="13"/>
                        </a:lnTo>
                        <a:lnTo>
                          <a:pt x="14" y="7"/>
                        </a:lnTo>
                        <a:lnTo>
                          <a:pt x="12" y="2"/>
                        </a:lnTo>
                        <a:lnTo>
                          <a:pt x="9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28" name="Freeform 328"/>
                  <p:cNvSpPr>
                    <a:spLocks/>
                  </p:cNvSpPr>
                  <p:nvPr/>
                </p:nvSpPr>
                <p:spPr bwMode="auto">
                  <a:xfrm>
                    <a:off x="3800" y="1042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4" y="1"/>
                      </a:cxn>
                      <a:cxn ang="0">
                        <a:pos x="3" y="2"/>
                      </a:cxn>
                      <a:cxn ang="0">
                        <a:pos x="0" y="7"/>
                      </a:cxn>
                      <a:cxn ang="0">
                        <a:pos x="3" y="13"/>
                      </a:cxn>
                      <a:cxn ang="0">
                        <a:pos x="4" y="14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10" y="14"/>
                      </a:cxn>
                      <a:cxn ang="0">
                        <a:pos x="12" y="13"/>
                      </a:cxn>
                      <a:cxn ang="0">
                        <a:pos x="14" y="7"/>
                      </a:cxn>
                      <a:cxn ang="0">
                        <a:pos x="12" y="2"/>
                      </a:cxn>
                      <a:cxn ang="0">
                        <a:pos x="10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4" y="1"/>
                        </a:lnTo>
                        <a:lnTo>
                          <a:pt x="3" y="2"/>
                        </a:lnTo>
                        <a:lnTo>
                          <a:pt x="0" y="7"/>
                        </a:lnTo>
                        <a:lnTo>
                          <a:pt x="3" y="13"/>
                        </a:lnTo>
                        <a:lnTo>
                          <a:pt x="4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10" y="14"/>
                        </a:lnTo>
                        <a:lnTo>
                          <a:pt x="12" y="13"/>
                        </a:lnTo>
                        <a:lnTo>
                          <a:pt x="14" y="7"/>
                        </a:lnTo>
                        <a:lnTo>
                          <a:pt x="12" y="2"/>
                        </a:lnTo>
                        <a:lnTo>
                          <a:pt x="10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29" name="Freeform 329"/>
                  <p:cNvSpPr>
                    <a:spLocks/>
                  </p:cNvSpPr>
                  <p:nvPr/>
                </p:nvSpPr>
                <p:spPr bwMode="auto">
                  <a:xfrm>
                    <a:off x="3829" y="1042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3" y="1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2" y="13"/>
                      </a:cxn>
                      <a:cxn ang="0">
                        <a:pos x="3" y="14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9" y="14"/>
                      </a:cxn>
                      <a:cxn ang="0">
                        <a:pos x="12" y="13"/>
                      </a:cxn>
                      <a:cxn ang="0">
                        <a:pos x="14" y="7"/>
                      </a:cxn>
                      <a:cxn ang="0">
                        <a:pos x="12" y="2"/>
                      </a:cxn>
                      <a:cxn ang="0">
                        <a:pos x="9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3" y="1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2" y="13"/>
                        </a:lnTo>
                        <a:lnTo>
                          <a:pt x="3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9" y="14"/>
                        </a:lnTo>
                        <a:lnTo>
                          <a:pt x="12" y="13"/>
                        </a:lnTo>
                        <a:lnTo>
                          <a:pt x="14" y="7"/>
                        </a:lnTo>
                        <a:lnTo>
                          <a:pt x="12" y="2"/>
                        </a:lnTo>
                        <a:lnTo>
                          <a:pt x="9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30" name="Freeform 330"/>
                  <p:cNvSpPr>
                    <a:spLocks/>
                  </p:cNvSpPr>
                  <p:nvPr/>
                </p:nvSpPr>
                <p:spPr bwMode="auto">
                  <a:xfrm>
                    <a:off x="3857" y="1043"/>
                    <a:ext cx="14" cy="15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4" y="0"/>
                      </a:cxn>
                      <a:cxn ang="0">
                        <a:pos x="2" y="1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4" y="13"/>
                      </a:cxn>
                      <a:cxn ang="0">
                        <a:pos x="7" y="15"/>
                      </a:cxn>
                      <a:cxn ang="0">
                        <a:pos x="7" y="15"/>
                      </a:cxn>
                      <a:cxn ang="0">
                        <a:pos x="10" y="13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2" y="1"/>
                      </a:cxn>
                      <a:cxn ang="0">
                        <a:pos x="10" y="0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5">
                        <a:moveTo>
                          <a:pt x="7" y="0"/>
                        </a:moveTo>
                        <a:lnTo>
                          <a:pt x="4" y="0"/>
                        </a:lnTo>
                        <a:lnTo>
                          <a:pt x="2" y="1"/>
                        </a:ln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4" y="13"/>
                        </a:lnTo>
                        <a:lnTo>
                          <a:pt x="7" y="15"/>
                        </a:lnTo>
                        <a:lnTo>
                          <a:pt x="7" y="15"/>
                        </a:lnTo>
                        <a:lnTo>
                          <a:pt x="10" y="13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2" y="1"/>
                        </a:lnTo>
                        <a:lnTo>
                          <a:pt x="10" y="0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31" name="Freeform 331"/>
                  <p:cNvSpPr>
                    <a:spLocks/>
                  </p:cNvSpPr>
                  <p:nvPr/>
                </p:nvSpPr>
                <p:spPr bwMode="auto">
                  <a:xfrm>
                    <a:off x="3886" y="1043"/>
                    <a:ext cx="14" cy="15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3" y="0"/>
                      </a:cxn>
                      <a:cxn ang="0">
                        <a:pos x="2" y="1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3" y="13"/>
                      </a:cxn>
                      <a:cxn ang="0">
                        <a:pos x="7" y="15"/>
                      </a:cxn>
                      <a:cxn ang="0">
                        <a:pos x="7" y="15"/>
                      </a:cxn>
                      <a:cxn ang="0">
                        <a:pos x="9" y="13"/>
                      </a:cxn>
                      <a:cxn ang="0">
                        <a:pos x="11" y="12"/>
                      </a:cxn>
                      <a:cxn ang="0">
                        <a:pos x="14" y="7"/>
                      </a:cxn>
                      <a:cxn ang="0">
                        <a:pos x="11" y="1"/>
                      </a:cxn>
                      <a:cxn ang="0">
                        <a:pos x="9" y="0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5">
                        <a:moveTo>
                          <a:pt x="7" y="0"/>
                        </a:moveTo>
                        <a:lnTo>
                          <a:pt x="3" y="0"/>
                        </a:lnTo>
                        <a:lnTo>
                          <a:pt x="2" y="1"/>
                        </a:ln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3" y="13"/>
                        </a:lnTo>
                        <a:lnTo>
                          <a:pt x="7" y="15"/>
                        </a:lnTo>
                        <a:lnTo>
                          <a:pt x="7" y="15"/>
                        </a:lnTo>
                        <a:lnTo>
                          <a:pt x="9" y="13"/>
                        </a:lnTo>
                        <a:lnTo>
                          <a:pt x="11" y="12"/>
                        </a:lnTo>
                        <a:lnTo>
                          <a:pt x="14" y="7"/>
                        </a:lnTo>
                        <a:lnTo>
                          <a:pt x="11" y="1"/>
                        </a:lnTo>
                        <a:lnTo>
                          <a:pt x="9" y="0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32" name="Freeform 332"/>
                  <p:cNvSpPr>
                    <a:spLocks/>
                  </p:cNvSpPr>
                  <p:nvPr/>
                </p:nvSpPr>
                <p:spPr bwMode="auto">
                  <a:xfrm>
                    <a:off x="3914" y="1043"/>
                    <a:ext cx="14" cy="15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4" y="0"/>
                      </a:cxn>
                      <a:cxn ang="0">
                        <a:pos x="2" y="3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4" y="13"/>
                      </a:cxn>
                      <a:cxn ang="0">
                        <a:pos x="7" y="15"/>
                      </a:cxn>
                      <a:cxn ang="0">
                        <a:pos x="7" y="15"/>
                      </a:cxn>
                      <a:cxn ang="0">
                        <a:pos x="9" y="13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2" y="3"/>
                      </a:cxn>
                      <a:cxn ang="0">
                        <a:pos x="9" y="0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5">
                        <a:moveTo>
                          <a:pt x="7" y="0"/>
                        </a:moveTo>
                        <a:lnTo>
                          <a:pt x="4" y="0"/>
                        </a:lnTo>
                        <a:lnTo>
                          <a:pt x="2" y="3"/>
                        </a:ln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4" y="13"/>
                        </a:lnTo>
                        <a:lnTo>
                          <a:pt x="7" y="15"/>
                        </a:lnTo>
                        <a:lnTo>
                          <a:pt x="7" y="15"/>
                        </a:lnTo>
                        <a:lnTo>
                          <a:pt x="9" y="13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2" y="3"/>
                        </a:lnTo>
                        <a:lnTo>
                          <a:pt x="9" y="0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33" name="Freeform 333"/>
                  <p:cNvSpPr>
                    <a:spLocks/>
                  </p:cNvSpPr>
                  <p:nvPr/>
                </p:nvSpPr>
                <p:spPr bwMode="auto">
                  <a:xfrm>
                    <a:off x="3942" y="1043"/>
                    <a:ext cx="15" cy="15"/>
                  </a:xfrm>
                  <a:custGeom>
                    <a:avLst/>
                    <a:gdLst/>
                    <a:ahLst/>
                    <a:cxnLst>
                      <a:cxn ang="0">
                        <a:pos x="8" y="0"/>
                      </a:cxn>
                      <a:cxn ang="0">
                        <a:pos x="4" y="1"/>
                      </a:cxn>
                      <a:cxn ang="0">
                        <a:pos x="3" y="3"/>
                      </a:cxn>
                      <a:cxn ang="0">
                        <a:pos x="0" y="7"/>
                      </a:cxn>
                      <a:cxn ang="0">
                        <a:pos x="3" y="12"/>
                      </a:cxn>
                      <a:cxn ang="0">
                        <a:pos x="4" y="15"/>
                      </a:cxn>
                      <a:cxn ang="0">
                        <a:pos x="8" y="15"/>
                      </a:cxn>
                      <a:cxn ang="0">
                        <a:pos x="8" y="15"/>
                      </a:cxn>
                      <a:cxn ang="0">
                        <a:pos x="10" y="15"/>
                      </a:cxn>
                      <a:cxn ang="0">
                        <a:pos x="12" y="12"/>
                      </a:cxn>
                      <a:cxn ang="0">
                        <a:pos x="15" y="7"/>
                      </a:cxn>
                      <a:cxn ang="0">
                        <a:pos x="12" y="3"/>
                      </a:cxn>
                      <a:cxn ang="0">
                        <a:pos x="10" y="1"/>
                      </a:cxn>
                      <a:cxn ang="0">
                        <a:pos x="8" y="0"/>
                      </a:cxn>
                    </a:cxnLst>
                    <a:rect l="0" t="0" r="r" b="b"/>
                    <a:pathLst>
                      <a:path w="15" h="15">
                        <a:moveTo>
                          <a:pt x="8" y="0"/>
                        </a:moveTo>
                        <a:lnTo>
                          <a:pt x="4" y="1"/>
                        </a:lnTo>
                        <a:lnTo>
                          <a:pt x="3" y="3"/>
                        </a:lnTo>
                        <a:lnTo>
                          <a:pt x="0" y="7"/>
                        </a:lnTo>
                        <a:lnTo>
                          <a:pt x="3" y="12"/>
                        </a:lnTo>
                        <a:lnTo>
                          <a:pt x="4" y="15"/>
                        </a:lnTo>
                        <a:lnTo>
                          <a:pt x="8" y="15"/>
                        </a:lnTo>
                        <a:lnTo>
                          <a:pt x="8" y="15"/>
                        </a:lnTo>
                        <a:lnTo>
                          <a:pt x="10" y="15"/>
                        </a:lnTo>
                        <a:lnTo>
                          <a:pt x="12" y="12"/>
                        </a:lnTo>
                        <a:lnTo>
                          <a:pt x="15" y="7"/>
                        </a:lnTo>
                        <a:lnTo>
                          <a:pt x="12" y="3"/>
                        </a:lnTo>
                        <a:lnTo>
                          <a:pt x="10" y="1"/>
                        </a:lnTo>
                        <a:lnTo>
                          <a:pt x="8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34" name="Freeform 334"/>
                  <p:cNvSpPr>
                    <a:spLocks/>
                  </p:cNvSpPr>
                  <p:nvPr/>
                </p:nvSpPr>
                <p:spPr bwMode="auto">
                  <a:xfrm>
                    <a:off x="3971" y="1044"/>
                    <a:ext cx="14" cy="15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3" y="0"/>
                      </a:cxn>
                      <a:cxn ang="0">
                        <a:pos x="2" y="2"/>
                      </a:cxn>
                      <a:cxn ang="0">
                        <a:pos x="0" y="8"/>
                      </a:cxn>
                      <a:cxn ang="0">
                        <a:pos x="2" y="12"/>
                      </a:cxn>
                      <a:cxn ang="0">
                        <a:pos x="3" y="14"/>
                      </a:cxn>
                      <a:cxn ang="0">
                        <a:pos x="7" y="15"/>
                      </a:cxn>
                      <a:cxn ang="0">
                        <a:pos x="7" y="15"/>
                      </a:cxn>
                      <a:cxn ang="0">
                        <a:pos x="9" y="14"/>
                      </a:cxn>
                      <a:cxn ang="0">
                        <a:pos x="12" y="12"/>
                      </a:cxn>
                      <a:cxn ang="0">
                        <a:pos x="14" y="8"/>
                      </a:cxn>
                      <a:cxn ang="0">
                        <a:pos x="12" y="2"/>
                      </a:cxn>
                      <a:cxn ang="0">
                        <a:pos x="9" y="0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5">
                        <a:moveTo>
                          <a:pt x="7" y="0"/>
                        </a:moveTo>
                        <a:lnTo>
                          <a:pt x="3" y="0"/>
                        </a:lnTo>
                        <a:lnTo>
                          <a:pt x="2" y="2"/>
                        </a:lnTo>
                        <a:lnTo>
                          <a:pt x="0" y="8"/>
                        </a:lnTo>
                        <a:lnTo>
                          <a:pt x="2" y="12"/>
                        </a:lnTo>
                        <a:lnTo>
                          <a:pt x="3" y="14"/>
                        </a:lnTo>
                        <a:lnTo>
                          <a:pt x="7" y="15"/>
                        </a:lnTo>
                        <a:lnTo>
                          <a:pt x="7" y="15"/>
                        </a:lnTo>
                        <a:lnTo>
                          <a:pt x="9" y="14"/>
                        </a:lnTo>
                        <a:lnTo>
                          <a:pt x="12" y="12"/>
                        </a:lnTo>
                        <a:lnTo>
                          <a:pt x="14" y="8"/>
                        </a:lnTo>
                        <a:lnTo>
                          <a:pt x="12" y="2"/>
                        </a:lnTo>
                        <a:lnTo>
                          <a:pt x="9" y="0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35" name="Freeform 335"/>
                  <p:cNvSpPr>
                    <a:spLocks/>
                  </p:cNvSpPr>
                  <p:nvPr/>
                </p:nvSpPr>
                <p:spPr bwMode="auto">
                  <a:xfrm>
                    <a:off x="3999" y="1044"/>
                    <a:ext cx="15" cy="15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4" y="0"/>
                      </a:cxn>
                      <a:cxn ang="0">
                        <a:pos x="3" y="3"/>
                      </a:cxn>
                      <a:cxn ang="0">
                        <a:pos x="0" y="8"/>
                      </a:cxn>
                      <a:cxn ang="0">
                        <a:pos x="3" y="12"/>
                      </a:cxn>
                      <a:cxn ang="0">
                        <a:pos x="4" y="14"/>
                      </a:cxn>
                      <a:cxn ang="0">
                        <a:pos x="7" y="15"/>
                      </a:cxn>
                      <a:cxn ang="0">
                        <a:pos x="7" y="15"/>
                      </a:cxn>
                      <a:cxn ang="0">
                        <a:pos x="10" y="14"/>
                      </a:cxn>
                      <a:cxn ang="0">
                        <a:pos x="12" y="12"/>
                      </a:cxn>
                      <a:cxn ang="0">
                        <a:pos x="15" y="8"/>
                      </a:cxn>
                      <a:cxn ang="0">
                        <a:pos x="12" y="3"/>
                      </a:cxn>
                      <a:cxn ang="0">
                        <a:pos x="10" y="0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5" h="15">
                        <a:moveTo>
                          <a:pt x="7" y="0"/>
                        </a:moveTo>
                        <a:lnTo>
                          <a:pt x="4" y="0"/>
                        </a:lnTo>
                        <a:lnTo>
                          <a:pt x="3" y="3"/>
                        </a:lnTo>
                        <a:lnTo>
                          <a:pt x="0" y="8"/>
                        </a:lnTo>
                        <a:lnTo>
                          <a:pt x="3" y="12"/>
                        </a:lnTo>
                        <a:lnTo>
                          <a:pt x="4" y="14"/>
                        </a:lnTo>
                        <a:lnTo>
                          <a:pt x="7" y="15"/>
                        </a:lnTo>
                        <a:lnTo>
                          <a:pt x="7" y="15"/>
                        </a:lnTo>
                        <a:lnTo>
                          <a:pt x="10" y="14"/>
                        </a:lnTo>
                        <a:lnTo>
                          <a:pt x="12" y="12"/>
                        </a:lnTo>
                        <a:lnTo>
                          <a:pt x="15" y="8"/>
                        </a:lnTo>
                        <a:lnTo>
                          <a:pt x="12" y="3"/>
                        </a:lnTo>
                        <a:lnTo>
                          <a:pt x="10" y="0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36" name="Freeform 336"/>
                  <p:cNvSpPr>
                    <a:spLocks/>
                  </p:cNvSpPr>
                  <p:nvPr/>
                </p:nvSpPr>
                <p:spPr bwMode="auto">
                  <a:xfrm>
                    <a:off x="4028" y="1044"/>
                    <a:ext cx="14" cy="15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3" y="2"/>
                      </a:cxn>
                      <a:cxn ang="0">
                        <a:pos x="2" y="3"/>
                      </a:cxn>
                      <a:cxn ang="0">
                        <a:pos x="0" y="8"/>
                      </a:cxn>
                      <a:cxn ang="0">
                        <a:pos x="2" y="14"/>
                      </a:cxn>
                      <a:cxn ang="0">
                        <a:pos x="3" y="15"/>
                      </a:cxn>
                      <a:cxn ang="0">
                        <a:pos x="7" y="15"/>
                      </a:cxn>
                      <a:cxn ang="0">
                        <a:pos x="7" y="15"/>
                      </a:cxn>
                      <a:cxn ang="0">
                        <a:pos x="9" y="15"/>
                      </a:cxn>
                      <a:cxn ang="0">
                        <a:pos x="12" y="14"/>
                      </a:cxn>
                      <a:cxn ang="0">
                        <a:pos x="14" y="8"/>
                      </a:cxn>
                      <a:cxn ang="0">
                        <a:pos x="12" y="3"/>
                      </a:cxn>
                      <a:cxn ang="0">
                        <a:pos x="9" y="2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5">
                        <a:moveTo>
                          <a:pt x="7" y="0"/>
                        </a:moveTo>
                        <a:lnTo>
                          <a:pt x="3" y="2"/>
                        </a:lnTo>
                        <a:lnTo>
                          <a:pt x="2" y="3"/>
                        </a:lnTo>
                        <a:lnTo>
                          <a:pt x="0" y="8"/>
                        </a:lnTo>
                        <a:lnTo>
                          <a:pt x="2" y="14"/>
                        </a:lnTo>
                        <a:lnTo>
                          <a:pt x="3" y="15"/>
                        </a:lnTo>
                        <a:lnTo>
                          <a:pt x="7" y="15"/>
                        </a:lnTo>
                        <a:lnTo>
                          <a:pt x="7" y="15"/>
                        </a:lnTo>
                        <a:lnTo>
                          <a:pt x="9" y="15"/>
                        </a:lnTo>
                        <a:lnTo>
                          <a:pt x="12" y="14"/>
                        </a:lnTo>
                        <a:lnTo>
                          <a:pt x="14" y="8"/>
                        </a:lnTo>
                        <a:lnTo>
                          <a:pt x="12" y="3"/>
                        </a:lnTo>
                        <a:lnTo>
                          <a:pt x="9" y="2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37" name="Freeform 337"/>
                  <p:cNvSpPr>
                    <a:spLocks/>
                  </p:cNvSpPr>
                  <p:nvPr/>
                </p:nvSpPr>
                <p:spPr bwMode="auto">
                  <a:xfrm>
                    <a:off x="4056" y="1046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4" y="0"/>
                      </a:cxn>
                      <a:cxn ang="0">
                        <a:pos x="3" y="2"/>
                      </a:cxn>
                      <a:cxn ang="0">
                        <a:pos x="0" y="7"/>
                      </a:cxn>
                      <a:cxn ang="0">
                        <a:pos x="3" y="12"/>
                      </a:cxn>
                      <a:cxn ang="0">
                        <a:pos x="4" y="13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10" y="13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2" y="2"/>
                      </a:cxn>
                      <a:cxn ang="0">
                        <a:pos x="10" y="0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4" y="0"/>
                        </a:lnTo>
                        <a:lnTo>
                          <a:pt x="3" y="2"/>
                        </a:lnTo>
                        <a:lnTo>
                          <a:pt x="0" y="7"/>
                        </a:lnTo>
                        <a:lnTo>
                          <a:pt x="3" y="12"/>
                        </a:lnTo>
                        <a:lnTo>
                          <a:pt x="4" y="13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10" y="13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2" y="2"/>
                        </a:lnTo>
                        <a:lnTo>
                          <a:pt x="10" y="0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38" name="Freeform 338"/>
                  <p:cNvSpPr>
                    <a:spLocks/>
                  </p:cNvSpPr>
                  <p:nvPr/>
                </p:nvSpPr>
                <p:spPr bwMode="auto">
                  <a:xfrm>
                    <a:off x="4085" y="1046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3" y="1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2" y="13"/>
                      </a:cxn>
                      <a:cxn ang="0">
                        <a:pos x="3" y="14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9" y="14"/>
                      </a:cxn>
                      <a:cxn ang="0">
                        <a:pos x="11" y="13"/>
                      </a:cxn>
                      <a:cxn ang="0">
                        <a:pos x="14" y="7"/>
                      </a:cxn>
                      <a:cxn ang="0">
                        <a:pos x="11" y="2"/>
                      </a:cxn>
                      <a:cxn ang="0">
                        <a:pos x="9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3" y="1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2" y="13"/>
                        </a:lnTo>
                        <a:lnTo>
                          <a:pt x="3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9" y="14"/>
                        </a:lnTo>
                        <a:lnTo>
                          <a:pt x="11" y="13"/>
                        </a:lnTo>
                        <a:lnTo>
                          <a:pt x="14" y="7"/>
                        </a:lnTo>
                        <a:lnTo>
                          <a:pt x="11" y="2"/>
                        </a:lnTo>
                        <a:lnTo>
                          <a:pt x="9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39" name="Freeform 339"/>
                  <p:cNvSpPr>
                    <a:spLocks/>
                  </p:cNvSpPr>
                  <p:nvPr/>
                </p:nvSpPr>
                <p:spPr bwMode="auto">
                  <a:xfrm>
                    <a:off x="4113" y="1047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4" y="1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4" y="14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10" y="14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2" y="2"/>
                      </a:cxn>
                      <a:cxn ang="0">
                        <a:pos x="10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4" y="1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4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10" y="14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2" y="2"/>
                        </a:lnTo>
                        <a:lnTo>
                          <a:pt x="10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40" name="Freeform 340"/>
                  <p:cNvSpPr>
                    <a:spLocks/>
                  </p:cNvSpPr>
                  <p:nvPr/>
                </p:nvSpPr>
                <p:spPr bwMode="auto">
                  <a:xfrm>
                    <a:off x="4141" y="1048"/>
                    <a:ext cx="15" cy="14"/>
                  </a:xfrm>
                  <a:custGeom>
                    <a:avLst/>
                    <a:gdLst/>
                    <a:ahLst/>
                    <a:cxnLst>
                      <a:cxn ang="0">
                        <a:pos x="8" y="0"/>
                      </a:cxn>
                      <a:cxn ang="0">
                        <a:pos x="4" y="0"/>
                      </a:cxn>
                      <a:cxn ang="0">
                        <a:pos x="3" y="2"/>
                      </a:cxn>
                      <a:cxn ang="0">
                        <a:pos x="0" y="7"/>
                      </a:cxn>
                      <a:cxn ang="0">
                        <a:pos x="3" y="12"/>
                      </a:cxn>
                      <a:cxn ang="0">
                        <a:pos x="4" y="13"/>
                      </a:cxn>
                      <a:cxn ang="0">
                        <a:pos x="8" y="14"/>
                      </a:cxn>
                      <a:cxn ang="0">
                        <a:pos x="8" y="14"/>
                      </a:cxn>
                      <a:cxn ang="0">
                        <a:pos x="10" y="13"/>
                      </a:cxn>
                      <a:cxn ang="0">
                        <a:pos x="12" y="12"/>
                      </a:cxn>
                      <a:cxn ang="0">
                        <a:pos x="15" y="7"/>
                      </a:cxn>
                      <a:cxn ang="0">
                        <a:pos x="12" y="2"/>
                      </a:cxn>
                      <a:cxn ang="0">
                        <a:pos x="10" y="0"/>
                      </a:cxn>
                      <a:cxn ang="0">
                        <a:pos x="8" y="0"/>
                      </a:cxn>
                    </a:cxnLst>
                    <a:rect l="0" t="0" r="r" b="b"/>
                    <a:pathLst>
                      <a:path w="15" h="14">
                        <a:moveTo>
                          <a:pt x="8" y="0"/>
                        </a:moveTo>
                        <a:lnTo>
                          <a:pt x="4" y="0"/>
                        </a:lnTo>
                        <a:lnTo>
                          <a:pt x="3" y="2"/>
                        </a:lnTo>
                        <a:lnTo>
                          <a:pt x="0" y="7"/>
                        </a:lnTo>
                        <a:lnTo>
                          <a:pt x="3" y="12"/>
                        </a:lnTo>
                        <a:lnTo>
                          <a:pt x="4" y="13"/>
                        </a:lnTo>
                        <a:lnTo>
                          <a:pt x="8" y="14"/>
                        </a:lnTo>
                        <a:lnTo>
                          <a:pt x="8" y="14"/>
                        </a:lnTo>
                        <a:lnTo>
                          <a:pt x="10" y="13"/>
                        </a:lnTo>
                        <a:lnTo>
                          <a:pt x="12" y="12"/>
                        </a:lnTo>
                        <a:lnTo>
                          <a:pt x="15" y="7"/>
                        </a:lnTo>
                        <a:lnTo>
                          <a:pt x="12" y="2"/>
                        </a:lnTo>
                        <a:lnTo>
                          <a:pt x="10" y="0"/>
                        </a:lnTo>
                        <a:lnTo>
                          <a:pt x="8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41" name="Freeform 341"/>
                  <p:cNvSpPr>
                    <a:spLocks/>
                  </p:cNvSpPr>
                  <p:nvPr/>
                </p:nvSpPr>
                <p:spPr bwMode="auto">
                  <a:xfrm>
                    <a:off x="4170" y="1049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3" y="0"/>
                      </a:cxn>
                      <a:cxn ang="0">
                        <a:pos x="2" y="3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3" y="13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9" y="13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2" y="3"/>
                      </a:cxn>
                      <a:cxn ang="0">
                        <a:pos x="9" y="0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3" y="0"/>
                        </a:lnTo>
                        <a:lnTo>
                          <a:pt x="2" y="3"/>
                        </a:ln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3" y="13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9" y="13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2" y="3"/>
                        </a:lnTo>
                        <a:lnTo>
                          <a:pt x="9" y="0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42" name="Freeform 342"/>
                  <p:cNvSpPr>
                    <a:spLocks/>
                  </p:cNvSpPr>
                  <p:nvPr/>
                </p:nvSpPr>
                <p:spPr bwMode="auto">
                  <a:xfrm>
                    <a:off x="4198" y="1050"/>
                    <a:ext cx="15" cy="15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4" y="0"/>
                      </a:cxn>
                      <a:cxn ang="0">
                        <a:pos x="3" y="3"/>
                      </a:cxn>
                      <a:cxn ang="0">
                        <a:pos x="0" y="8"/>
                      </a:cxn>
                      <a:cxn ang="0">
                        <a:pos x="3" y="12"/>
                      </a:cxn>
                      <a:cxn ang="0">
                        <a:pos x="4" y="13"/>
                      </a:cxn>
                      <a:cxn ang="0">
                        <a:pos x="7" y="15"/>
                      </a:cxn>
                      <a:cxn ang="0">
                        <a:pos x="7" y="15"/>
                      </a:cxn>
                      <a:cxn ang="0">
                        <a:pos x="10" y="13"/>
                      </a:cxn>
                      <a:cxn ang="0">
                        <a:pos x="12" y="12"/>
                      </a:cxn>
                      <a:cxn ang="0">
                        <a:pos x="15" y="8"/>
                      </a:cxn>
                      <a:cxn ang="0">
                        <a:pos x="12" y="3"/>
                      </a:cxn>
                      <a:cxn ang="0">
                        <a:pos x="10" y="0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5" h="15">
                        <a:moveTo>
                          <a:pt x="7" y="0"/>
                        </a:moveTo>
                        <a:lnTo>
                          <a:pt x="4" y="0"/>
                        </a:lnTo>
                        <a:lnTo>
                          <a:pt x="3" y="3"/>
                        </a:lnTo>
                        <a:lnTo>
                          <a:pt x="0" y="8"/>
                        </a:lnTo>
                        <a:lnTo>
                          <a:pt x="3" y="12"/>
                        </a:lnTo>
                        <a:lnTo>
                          <a:pt x="4" y="13"/>
                        </a:lnTo>
                        <a:lnTo>
                          <a:pt x="7" y="15"/>
                        </a:lnTo>
                        <a:lnTo>
                          <a:pt x="7" y="15"/>
                        </a:lnTo>
                        <a:lnTo>
                          <a:pt x="10" y="13"/>
                        </a:lnTo>
                        <a:lnTo>
                          <a:pt x="12" y="12"/>
                        </a:lnTo>
                        <a:lnTo>
                          <a:pt x="15" y="8"/>
                        </a:lnTo>
                        <a:lnTo>
                          <a:pt x="12" y="3"/>
                        </a:lnTo>
                        <a:lnTo>
                          <a:pt x="10" y="0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43" name="Freeform 343"/>
                  <p:cNvSpPr>
                    <a:spLocks/>
                  </p:cNvSpPr>
                  <p:nvPr/>
                </p:nvSpPr>
                <p:spPr bwMode="auto">
                  <a:xfrm>
                    <a:off x="4227" y="1052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3" y="0"/>
                      </a:cxn>
                      <a:cxn ang="0">
                        <a:pos x="1" y="2"/>
                      </a:cxn>
                      <a:cxn ang="0">
                        <a:pos x="0" y="7"/>
                      </a:cxn>
                      <a:cxn ang="0">
                        <a:pos x="1" y="11"/>
                      </a:cxn>
                      <a:cxn ang="0">
                        <a:pos x="3" y="13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9" y="13"/>
                      </a:cxn>
                      <a:cxn ang="0">
                        <a:pos x="12" y="11"/>
                      </a:cxn>
                      <a:cxn ang="0">
                        <a:pos x="14" y="7"/>
                      </a:cxn>
                      <a:cxn ang="0">
                        <a:pos x="12" y="2"/>
                      </a:cxn>
                      <a:cxn ang="0">
                        <a:pos x="9" y="0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3" y="0"/>
                        </a:lnTo>
                        <a:lnTo>
                          <a:pt x="1" y="2"/>
                        </a:lnTo>
                        <a:lnTo>
                          <a:pt x="0" y="7"/>
                        </a:lnTo>
                        <a:lnTo>
                          <a:pt x="1" y="11"/>
                        </a:lnTo>
                        <a:lnTo>
                          <a:pt x="3" y="13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9" y="13"/>
                        </a:lnTo>
                        <a:lnTo>
                          <a:pt x="12" y="11"/>
                        </a:lnTo>
                        <a:lnTo>
                          <a:pt x="14" y="7"/>
                        </a:lnTo>
                        <a:lnTo>
                          <a:pt x="12" y="2"/>
                        </a:lnTo>
                        <a:lnTo>
                          <a:pt x="9" y="0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44" name="Freeform 344"/>
                  <p:cNvSpPr>
                    <a:spLocks/>
                  </p:cNvSpPr>
                  <p:nvPr/>
                </p:nvSpPr>
                <p:spPr bwMode="auto">
                  <a:xfrm>
                    <a:off x="4255" y="1053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4" y="1"/>
                      </a:cxn>
                      <a:cxn ang="0">
                        <a:pos x="1" y="2"/>
                      </a:cxn>
                      <a:cxn ang="0">
                        <a:pos x="0" y="7"/>
                      </a:cxn>
                      <a:cxn ang="0">
                        <a:pos x="1" y="12"/>
                      </a:cxn>
                      <a:cxn ang="0">
                        <a:pos x="4" y="14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10" y="14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2" y="2"/>
                      </a:cxn>
                      <a:cxn ang="0">
                        <a:pos x="10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4" y="1"/>
                        </a:lnTo>
                        <a:lnTo>
                          <a:pt x="1" y="2"/>
                        </a:lnTo>
                        <a:lnTo>
                          <a:pt x="0" y="7"/>
                        </a:lnTo>
                        <a:lnTo>
                          <a:pt x="1" y="12"/>
                        </a:lnTo>
                        <a:lnTo>
                          <a:pt x="4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10" y="14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2" y="2"/>
                        </a:lnTo>
                        <a:lnTo>
                          <a:pt x="10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45" name="Freeform 345"/>
                  <p:cNvSpPr>
                    <a:spLocks/>
                  </p:cNvSpPr>
                  <p:nvPr/>
                </p:nvSpPr>
                <p:spPr bwMode="auto">
                  <a:xfrm>
                    <a:off x="4284" y="1055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3" y="0"/>
                      </a:cxn>
                      <a:cxn ang="0">
                        <a:pos x="1" y="1"/>
                      </a:cxn>
                      <a:cxn ang="0">
                        <a:pos x="0" y="7"/>
                      </a:cxn>
                      <a:cxn ang="0">
                        <a:pos x="1" y="12"/>
                      </a:cxn>
                      <a:cxn ang="0">
                        <a:pos x="3" y="13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9" y="13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2" y="1"/>
                      </a:cxn>
                      <a:cxn ang="0">
                        <a:pos x="9" y="0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3" y="0"/>
                        </a:lnTo>
                        <a:lnTo>
                          <a:pt x="1" y="1"/>
                        </a:lnTo>
                        <a:lnTo>
                          <a:pt x="0" y="7"/>
                        </a:lnTo>
                        <a:lnTo>
                          <a:pt x="1" y="12"/>
                        </a:lnTo>
                        <a:lnTo>
                          <a:pt x="3" y="13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9" y="13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2" y="1"/>
                        </a:lnTo>
                        <a:lnTo>
                          <a:pt x="9" y="0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46" name="Freeform 346"/>
                  <p:cNvSpPr>
                    <a:spLocks/>
                  </p:cNvSpPr>
                  <p:nvPr/>
                </p:nvSpPr>
                <p:spPr bwMode="auto">
                  <a:xfrm>
                    <a:off x="4312" y="1056"/>
                    <a:ext cx="14" cy="15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4" y="2"/>
                      </a:cxn>
                      <a:cxn ang="0">
                        <a:pos x="1" y="3"/>
                      </a:cxn>
                      <a:cxn ang="0">
                        <a:pos x="0" y="7"/>
                      </a:cxn>
                      <a:cxn ang="0">
                        <a:pos x="1" y="13"/>
                      </a:cxn>
                      <a:cxn ang="0">
                        <a:pos x="4" y="15"/>
                      </a:cxn>
                      <a:cxn ang="0">
                        <a:pos x="7" y="15"/>
                      </a:cxn>
                      <a:cxn ang="0">
                        <a:pos x="7" y="15"/>
                      </a:cxn>
                      <a:cxn ang="0">
                        <a:pos x="10" y="15"/>
                      </a:cxn>
                      <a:cxn ang="0">
                        <a:pos x="12" y="13"/>
                      </a:cxn>
                      <a:cxn ang="0">
                        <a:pos x="14" y="7"/>
                      </a:cxn>
                      <a:cxn ang="0">
                        <a:pos x="12" y="3"/>
                      </a:cxn>
                      <a:cxn ang="0">
                        <a:pos x="10" y="2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5">
                        <a:moveTo>
                          <a:pt x="7" y="0"/>
                        </a:moveTo>
                        <a:lnTo>
                          <a:pt x="4" y="2"/>
                        </a:lnTo>
                        <a:lnTo>
                          <a:pt x="1" y="3"/>
                        </a:lnTo>
                        <a:lnTo>
                          <a:pt x="0" y="7"/>
                        </a:lnTo>
                        <a:lnTo>
                          <a:pt x="1" y="13"/>
                        </a:lnTo>
                        <a:lnTo>
                          <a:pt x="4" y="15"/>
                        </a:lnTo>
                        <a:lnTo>
                          <a:pt x="7" y="15"/>
                        </a:lnTo>
                        <a:lnTo>
                          <a:pt x="7" y="15"/>
                        </a:lnTo>
                        <a:lnTo>
                          <a:pt x="10" y="15"/>
                        </a:lnTo>
                        <a:lnTo>
                          <a:pt x="12" y="13"/>
                        </a:lnTo>
                        <a:lnTo>
                          <a:pt x="14" y="7"/>
                        </a:lnTo>
                        <a:lnTo>
                          <a:pt x="12" y="3"/>
                        </a:lnTo>
                        <a:lnTo>
                          <a:pt x="10" y="2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47" name="Freeform 347"/>
                  <p:cNvSpPr>
                    <a:spLocks/>
                  </p:cNvSpPr>
                  <p:nvPr/>
                </p:nvSpPr>
                <p:spPr bwMode="auto">
                  <a:xfrm>
                    <a:off x="4341" y="1059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3" y="1"/>
                      </a:cxn>
                      <a:cxn ang="0">
                        <a:pos x="1" y="2"/>
                      </a:cxn>
                      <a:cxn ang="0">
                        <a:pos x="0" y="7"/>
                      </a:cxn>
                      <a:cxn ang="0">
                        <a:pos x="1" y="13"/>
                      </a:cxn>
                      <a:cxn ang="0">
                        <a:pos x="3" y="14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9" y="14"/>
                      </a:cxn>
                      <a:cxn ang="0">
                        <a:pos x="11" y="13"/>
                      </a:cxn>
                      <a:cxn ang="0">
                        <a:pos x="14" y="7"/>
                      </a:cxn>
                      <a:cxn ang="0">
                        <a:pos x="11" y="2"/>
                      </a:cxn>
                      <a:cxn ang="0">
                        <a:pos x="9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3" y="1"/>
                        </a:lnTo>
                        <a:lnTo>
                          <a:pt x="1" y="2"/>
                        </a:lnTo>
                        <a:lnTo>
                          <a:pt x="0" y="7"/>
                        </a:lnTo>
                        <a:lnTo>
                          <a:pt x="1" y="13"/>
                        </a:lnTo>
                        <a:lnTo>
                          <a:pt x="3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9" y="14"/>
                        </a:lnTo>
                        <a:lnTo>
                          <a:pt x="11" y="13"/>
                        </a:lnTo>
                        <a:lnTo>
                          <a:pt x="14" y="7"/>
                        </a:lnTo>
                        <a:lnTo>
                          <a:pt x="11" y="2"/>
                        </a:lnTo>
                        <a:lnTo>
                          <a:pt x="9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48" name="Freeform 348"/>
                  <p:cNvSpPr>
                    <a:spLocks/>
                  </p:cNvSpPr>
                  <p:nvPr/>
                </p:nvSpPr>
                <p:spPr bwMode="auto">
                  <a:xfrm>
                    <a:off x="4368" y="1061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5" y="1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2" y="13"/>
                      </a:cxn>
                      <a:cxn ang="0">
                        <a:pos x="5" y="14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10" y="14"/>
                      </a:cxn>
                      <a:cxn ang="0">
                        <a:pos x="13" y="13"/>
                      </a:cxn>
                      <a:cxn ang="0">
                        <a:pos x="14" y="7"/>
                      </a:cxn>
                      <a:cxn ang="0">
                        <a:pos x="13" y="2"/>
                      </a:cxn>
                      <a:cxn ang="0">
                        <a:pos x="10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5" y="1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2" y="13"/>
                        </a:lnTo>
                        <a:lnTo>
                          <a:pt x="5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10" y="14"/>
                        </a:lnTo>
                        <a:lnTo>
                          <a:pt x="13" y="13"/>
                        </a:lnTo>
                        <a:lnTo>
                          <a:pt x="14" y="7"/>
                        </a:lnTo>
                        <a:lnTo>
                          <a:pt x="13" y="2"/>
                        </a:lnTo>
                        <a:lnTo>
                          <a:pt x="10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49" name="Freeform 349"/>
                  <p:cNvSpPr>
                    <a:spLocks/>
                  </p:cNvSpPr>
                  <p:nvPr/>
                </p:nvSpPr>
                <p:spPr bwMode="auto">
                  <a:xfrm>
                    <a:off x="4396" y="1065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5" y="0"/>
                      </a:cxn>
                      <a:cxn ang="0">
                        <a:pos x="3" y="1"/>
                      </a:cxn>
                      <a:cxn ang="0">
                        <a:pos x="0" y="7"/>
                      </a:cxn>
                      <a:cxn ang="0">
                        <a:pos x="3" y="11"/>
                      </a:cxn>
                      <a:cxn ang="0">
                        <a:pos x="5" y="13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11" y="13"/>
                      </a:cxn>
                      <a:cxn ang="0">
                        <a:pos x="13" y="11"/>
                      </a:cxn>
                      <a:cxn ang="0">
                        <a:pos x="14" y="7"/>
                      </a:cxn>
                      <a:cxn ang="0">
                        <a:pos x="13" y="1"/>
                      </a:cxn>
                      <a:cxn ang="0">
                        <a:pos x="11" y="0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5" y="0"/>
                        </a:lnTo>
                        <a:lnTo>
                          <a:pt x="3" y="1"/>
                        </a:lnTo>
                        <a:lnTo>
                          <a:pt x="0" y="7"/>
                        </a:lnTo>
                        <a:lnTo>
                          <a:pt x="3" y="11"/>
                        </a:lnTo>
                        <a:lnTo>
                          <a:pt x="5" y="13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11" y="13"/>
                        </a:lnTo>
                        <a:lnTo>
                          <a:pt x="13" y="11"/>
                        </a:lnTo>
                        <a:lnTo>
                          <a:pt x="14" y="7"/>
                        </a:lnTo>
                        <a:lnTo>
                          <a:pt x="13" y="1"/>
                        </a:lnTo>
                        <a:lnTo>
                          <a:pt x="11" y="0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50" name="Freeform 350"/>
                  <p:cNvSpPr>
                    <a:spLocks/>
                  </p:cNvSpPr>
                  <p:nvPr/>
                </p:nvSpPr>
                <p:spPr bwMode="auto">
                  <a:xfrm>
                    <a:off x="4425" y="1067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4" y="1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2" y="13"/>
                      </a:cxn>
                      <a:cxn ang="0">
                        <a:pos x="4" y="14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10" y="14"/>
                      </a:cxn>
                      <a:cxn ang="0">
                        <a:pos x="12" y="13"/>
                      </a:cxn>
                      <a:cxn ang="0">
                        <a:pos x="14" y="7"/>
                      </a:cxn>
                      <a:cxn ang="0">
                        <a:pos x="12" y="2"/>
                      </a:cxn>
                      <a:cxn ang="0">
                        <a:pos x="10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4" y="1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2" y="13"/>
                        </a:lnTo>
                        <a:lnTo>
                          <a:pt x="4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10" y="14"/>
                        </a:lnTo>
                        <a:lnTo>
                          <a:pt x="12" y="13"/>
                        </a:lnTo>
                        <a:lnTo>
                          <a:pt x="14" y="7"/>
                        </a:lnTo>
                        <a:lnTo>
                          <a:pt x="12" y="2"/>
                        </a:lnTo>
                        <a:lnTo>
                          <a:pt x="10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51" name="Freeform 351"/>
                  <p:cNvSpPr>
                    <a:spLocks/>
                  </p:cNvSpPr>
                  <p:nvPr/>
                </p:nvSpPr>
                <p:spPr bwMode="auto">
                  <a:xfrm>
                    <a:off x="4453" y="1071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5" y="1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2" y="11"/>
                      </a:cxn>
                      <a:cxn ang="0">
                        <a:pos x="5" y="13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10" y="13"/>
                      </a:cxn>
                      <a:cxn ang="0">
                        <a:pos x="12" y="11"/>
                      </a:cxn>
                      <a:cxn ang="0">
                        <a:pos x="14" y="7"/>
                      </a:cxn>
                      <a:cxn ang="0">
                        <a:pos x="12" y="2"/>
                      </a:cxn>
                      <a:cxn ang="0">
                        <a:pos x="10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5" y="1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2" y="11"/>
                        </a:lnTo>
                        <a:lnTo>
                          <a:pt x="5" y="13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10" y="13"/>
                        </a:lnTo>
                        <a:lnTo>
                          <a:pt x="12" y="11"/>
                        </a:lnTo>
                        <a:lnTo>
                          <a:pt x="14" y="7"/>
                        </a:lnTo>
                        <a:lnTo>
                          <a:pt x="12" y="2"/>
                        </a:lnTo>
                        <a:lnTo>
                          <a:pt x="10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52" name="Freeform 352"/>
                  <p:cNvSpPr>
                    <a:spLocks/>
                  </p:cNvSpPr>
                  <p:nvPr/>
                </p:nvSpPr>
                <p:spPr bwMode="auto">
                  <a:xfrm>
                    <a:off x="4482" y="1074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3" y="1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3" y="14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9" y="14"/>
                      </a:cxn>
                      <a:cxn ang="0">
                        <a:pos x="11" y="12"/>
                      </a:cxn>
                      <a:cxn ang="0">
                        <a:pos x="14" y="7"/>
                      </a:cxn>
                      <a:cxn ang="0">
                        <a:pos x="11" y="2"/>
                      </a:cxn>
                      <a:cxn ang="0">
                        <a:pos x="9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3" y="1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3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9" y="14"/>
                        </a:lnTo>
                        <a:lnTo>
                          <a:pt x="11" y="12"/>
                        </a:lnTo>
                        <a:lnTo>
                          <a:pt x="14" y="7"/>
                        </a:lnTo>
                        <a:lnTo>
                          <a:pt x="11" y="2"/>
                        </a:lnTo>
                        <a:lnTo>
                          <a:pt x="9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53" name="Freeform 353"/>
                  <p:cNvSpPr>
                    <a:spLocks/>
                  </p:cNvSpPr>
                  <p:nvPr/>
                </p:nvSpPr>
                <p:spPr bwMode="auto">
                  <a:xfrm>
                    <a:off x="4510" y="1078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4" y="1"/>
                      </a:cxn>
                      <a:cxn ang="0">
                        <a:pos x="1" y="2"/>
                      </a:cxn>
                      <a:cxn ang="0">
                        <a:pos x="0" y="7"/>
                      </a:cxn>
                      <a:cxn ang="0">
                        <a:pos x="1" y="13"/>
                      </a:cxn>
                      <a:cxn ang="0">
                        <a:pos x="4" y="14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9" y="14"/>
                      </a:cxn>
                      <a:cxn ang="0">
                        <a:pos x="12" y="13"/>
                      </a:cxn>
                      <a:cxn ang="0">
                        <a:pos x="14" y="7"/>
                      </a:cxn>
                      <a:cxn ang="0">
                        <a:pos x="12" y="2"/>
                      </a:cxn>
                      <a:cxn ang="0">
                        <a:pos x="9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4" y="1"/>
                        </a:lnTo>
                        <a:lnTo>
                          <a:pt x="1" y="2"/>
                        </a:lnTo>
                        <a:lnTo>
                          <a:pt x="0" y="7"/>
                        </a:lnTo>
                        <a:lnTo>
                          <a:pt x="1" y="13"/>
                        </a:lnTo>
                        <a:lnTo>
                          <a:pt x="4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9" y="14"/>
                        </a:lnTo>
                        <a:lnTo>
                          <a:pt x="12" y="13"/>
                        </a:lnTo>
                        <a:lnTo>
                          <a:pt x="14" y="7"/>
                        </a:lnTo>
                        <a:lnTo>
                          <a:pt x="12" y="2"/>
                        </a:lnTo>
                        <a:lnTo>
                          <a:pt x="9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54" name="Freeform 354"/>
                  <p:cNvSpPr>
                    <a:spLocks/>
                  </p:cNvSpPr>
                  <p:nvPr/>
                </p:nvSpPr>
                <p:spPr bwMode="auto">
                  <a:xfrm>
                    <a:off x="4537" y="1082"/>
                    <a:ext cx="14" cy="15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5" y="2"/>
                      </a:cxn>
                      <a:cxn ang="0">
                        <a:pos x="3" y="3"/>
                      </a:cxn>
                      <a:cxn ang="0">
                        <a:pos x="0" y="8"/>
                      </a:cxn>
                      <a:cxn ang="0">
                        <a:pos x="3" y="12"/>
                      </a:cxn>
                      <a:cxn ang="0">
                        <a:pos x="5" y="15"/>
                      </a:cxn>
                      <a:cxn ang="0">
                        <a:pos x="7" y="15"/>
                      </a:cxn>
                      <a:cxn ang="0">
                        <a:pos x="7" y="15"/>
                      </a:cxn>
                      <a:cxn ang="0">
                        <a:pos x="11" y="15"/>
                      </a:cxn>
                      <a:cxn ang="0">
                        <a:pos x="13" y="12"/>
                      </a:cxn>
                      <a:cxn ang="0">
                        <a:pos x="14" y="8"/>
                      </a:cxn>
                      <a:cxn ang="0">
                        <a:pos x="13" y="3"/>
                      </a:cxn>
                      <a:cxn ang="0">
                        <a:pos x="11" y="2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5">
                        <a:moveTo>
                          <a:pt x="7" y="0"/>
                        </a:moveTo>
                        <a:lnTo>
                          <a:pt x="5" y="2"/>
                        </a:lnTo>
                        <a:lnTo>
                          <a:pt x="3" y="3"/>
                        </a:lnTo>
                        <a:lnTo>
                          <a:pt x="0" y="8"/>
                        </a:lnTo>
                        <a:lnTo>
                          <a:pt x="3" y="12"/>
                        </a:lnTo>
                        <a:lnTo>
                          <a:pt x="5" y="15"/>
                        </a:lnTo>
                        <a:lnTo>
                          <a:pt x="7" y="15"/>
                        </a:lnTo>
                        <a:lnTo>
                          <a:pt x="7" y="15"/>
                        </a:lnTo>
                        <a:lnTo>
                          <a:pt x="11" y="15"/>
                        </a:lnTo>
                        <a:lnTo>
                          <a:pt x="13" y="12"/>
                        </a:lnTo>
                        <a:lnTo>
                          <a:pt x="14" y="8"/>
                        </a:lnTo>
                        <a:lnTo>
                          <a:pt x="13" y="3"/>
                        </a:lnTo>
                        <a:lnTo>
                          <a:pt x="11" y="2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55" name="Freeform 355"/>
                  <p:cNvSpPr>
                    <a:spLocks/>
                  </p:cNvSpPr>
                  <p:nvPr/>
                </p:nvSpPr>
                <p:spPr bwMode="auto">
                  <a:xfrm>
                    <a:off x="4566" y="1087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4" y="1"/>
                      </a:cxn>
                      <a:cxn ang="0">
                        <a:pos x="2" y="3"/>
                      </a:cxn>
                      <a:cxn ang="0">
                        <a:pos x="0" y="7"/>
                      </a:cxn>
                      <a:cxn ang="0">
                        <a:pos x="2" y="13"/>
                      </a:cxn>
                      <a:cxn ang="0">
                        <a:pos x="4" y="14"/>
                      </a:cxn>
                      <a:cxn ang="0">
                        <a:pos x="7" y="14"/>
                      </a:cxn>
                      <a:cxn ang="0">
                        <a:pos x="7" y="14"/>
                      </a:cxn>
                      <a:cxn ang="0">
                        <a:pos x="9" y="14"/>
                      </a:cxn>
                      <a:cxn ang="0">
                        <a:pos x="12" y="13"/>
                      </a:cxn>
                      <a:cxn ang="0">
                        <a:pos x="14" y="7"/>
                      </a:cxn>
                      <a:cxn ang="0">
                        <a:pos x="12" y="3"/>
                      </a:cxn>
                      <a:cxn ang="0">
                        <a:pos x="9" y="1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lnTo>
                          <a:pt x="4" y="1"/>
                        </a:lnTo>
                        <a:lnTo>
                          <a:pt x="2" y="3"/>
                        </a:lnTo>
                        <a:lnTo>
                          <a:pt x="0" y="7"/>
                        </a:lnTo>
                        <a:lnTo>
                          <a:pt x="2" y="13"/>
                        </a:lnTo>
                        <a:lnTo>
                          <a:pt x="4" y="14"/>
                        </a:lnTo>
                        <a:lnTo>
                          <a:pt x="7" y="14"/>
                        </a:lnTo>
                        <a:lnTo>
                          <a:pt x="7" y="14"/>
                        </a:lnTo>
                        <a:lnTo>
                          <a:pt x="9" y="14"/>
                        </a:lnTo>
                        <a:lnTo>
                          <a:pt x="12" y="13"/>
                        </a:lnTo>
                        <a:lnTo>
                          <a:pt x="14" y="7"/>
                        </a:lnTo>
                        <a:lnTo>
                          <a:pt x="12" y="3"/>
                        </a:lnTo>
                        <a:lnTo>
                          <a:pt x="9" y="1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56" name="Freeform 356"/>
                  <p:cNvSpPr>
                    <a:spLocks/>
                  </p:cNvSpPr>
                  <p:nvPr/>
                </p:nvSpPr>
                <p:spPr bwMode="auto">
                  <a:xfrm>
                    <a:off x="4593" y="1093"/>
                    <a:ext cx="15" cy="14"/>
                  </a:xfrm>
                  <a:custGeom>
                    <a:avLst/>
                    <a:gdLst/>
                    <a:ahLst/>
                    <a:cxnLst>
                      <a:cxn ang="0">
                        <a:pos x="11" y="0"/>
                      </a:cxn>
                      <a:cxn ang="0">
                        <a:pos x="7" y="0"/>
                      </a:cxn>
                      <a:cxn ang="0">
                        <a:pos x="5" y="0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5" y="13"/>
                      </a:cxn>
                      <a:cxn ang="0">
                        <a:pos x="5" y="13"/>
                      </a:cxn>
                      <a:cxn ang="0">
                        <a:pos x="8" y="14"/>
                      </a:cxn>
                      <a:cxn ang="0">
                        <a:pos x="11" y="13"/>
                      </a:cxn>
                      <a:cxn ang="0">
                        <a:pos x="13" y="12"/>
                      </a:cxn>
                      <a:cxn ang="0">
                        <a:pos x="15" y="7"/>
                      </a:cxn>
                      <a:cxn ang="0">
                        <a:pos x="13" y="2"/>
                      </a:cxn>
                      <a:cxn ang="0">
                        <a:pos x="11" y="0"/>
                      </a:cxn>
                    </a:cxnLst>
                    <a:rect l="0" t="0" r="r" b="b"/>
                    <a:pathLst>
                      <a:path w="15" h="14">
                        <a:moveTo>
                          <a:pt x="11" y="0"/>
                        </a:moveTo>
                        <a:lnTo>
                          <a:pt x="7" y="0"/>
                        </a:lnTo>
                        <a:lnTo>
                          <a:pt x="5" y="0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5" y="13"/>
                        </a:lnTo>
                        <a:lnTo>
                          <a:pt x="5" y="13"/>
                        </a:lnTo>
                        <a:lnTo>
                          <a:pt x="8" y="14"/>
                        </a:lnTo>
                        <a:lnTo>
                          <a:pt x="11" y="13"/>
                        </a:lnTo>
                        <a:lnTo>
                          <a:pt x="13" y="12"/>
                        </a:lnTo>
                        <a:lnTo>
                          <a:pt x="15" y="7"/>
                        </a:lnTo>
                        <a:lnTo>
                          <a:pt x="13" y="2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57" name="Freeform 357"/>
                  <p:cNvSpPr>
                    <a:spLocks/>
                  </p:cNvSpPr>
                  <p:nvPr/>
                </p:nvSpPr>
                <p:spPr bwMode="auto">
                  <a:xfrm>
                    <a:off x="4621" y="1099"/>
                    <a:ext cx="15" cy="14"/>
                  </a:xfrm>
                  <a:custGeom>
                    <a:avLst/>
                    <a:gdLst/>
                    <a:ahLst/>
                    <a:cxnLst>
                      <a:cxn ang="0">
                        <a:pos x="10" y="0"/>
                      </a:cxn>
                      <a:cxn ang="0">
                        <a:pos x="7" y="0"/>
                      </a:cxn>
                      <a:cxn ang="0">
                        <a:pos x="5" y="0"/>
                      </a:cxn>
                      <a:cxn ang="0">
                        <a:pos x="3" y="2"/>
                      </a:cxn>
                      <a:cxn ang="0">
                        <a:pos x="0" y="7"/>
                      </a:cxn>
                      <a:cxn ang="0">
                        <a:pos x="3" y="12"/>
                      </a:cxn>
                      <a:cxn ang="0">
                        <a:pos x="4" y="13"/>
                      </a:cxn>
                      <a:cxn ang="0">
                        <a:pos x="4" y="13"/>
                      </a:cxn>
                      <a:cxn ang="0">
                        <a:pos x="7" y="14"/>
                      </a:cxn>
                      <a:cxn ang="0">
                        <a:pos x="10" y="13"/>
                      </a:cxn>
                      <a:cxn ang="0">
                        <a:pos x="12" y="12"/>
                      </a:cxn>
                      <a:cxn ang="0">
                        <a:pos x="15" y="7"/>
                      </a:cxn>
                      <a:cxn ang="0">
                        <a:pos x="12" y="2"/>
                      </a:cxn>
                      <a:cxn ang="0">
                        <a:pos x="10" y="0"/>
                      </a:cxn>
                    </a:cxnLst>
                    <a:rect l="0" t="0" r="r" b="b"/>
                    <a:pathLst>
                      <a:path w="15" h="14">
                        <a:moveTo>
                          <a:pt x="10" y="0"/>
                        </a:moveTo>
                        <a:lnTo>
                          <a:pt x="7" y="0"/>
                        </a:lnTo>
                        <a:lnTo>
                          <a:pt x="5" y="0"/>
                        </a:lnTo>
                        <a:lnTo>
                          <a:pt x="3" y="2"/>
                        </a:lnTo>
                        <a:lnTo>
                          <a:pt x="0" y="7"/>
                        </a:lnTo>
                        <a:lnTo>
                          <a:pt x="3" y="12"/>
                        </a:lnTo>
                        <a:lnTo>
                          <a:pt x="4" y="13"/>
                        </a:lnTo>
                        <a:lnTo>
                          <a:pt x="4" y="13"/>
                        </a:lnTo>
                        <a:lnTo>
                          <a:pt x="7" y="14"/>
                        </a:lnTo>
                        <a:lnTo>
                          <a:pt x="10" y="13"/>
                        </a:lnTo>
                        <a:lnTo>
                          <a:pt x="12" y="12"/>
                        </a:lnTo>
                        <a:lnTo>
                          <a:pt x="15" y="7"/>
                        </a:lnTo>
                        <a:lnTo>
                          <a:pt x="12" y="2"/>
                        </a:lnTo>
                        <a:lnTo>
                          <a:pt x="1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58" name="Freeform 358"/>
                  <p:cNvSpPr>
                    <a:spLocks/>
                  </p:cNvSpPr>
                  <p:nvPr/>
                </p:nvSpPr>
                <p:spPr bwMode="auto">
                  <a:xfrm>
                    <a:off x="4649" y="1106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10" y="0"/>
                      </a:cxn>
                      <a:cxn ang="0">
                        <a:pos x="7" y="0"/>
                      </a:cxn>
                      <a:cxn ang="0">
                        <a:pos x="4" y="0"/>
                      </a:cxn>
                      <a:cxn ang="0">
                        <a:pos x="2" y="1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4" y="13"/>
                      </a:cxn>
                      <a:cxn ang="0">
                        <a:pos x="4" y="13"/>
                      </a:cxn>
                      <a:cxn ang="0">
                        <a:pos x="7" y="14"/>
                      </a:cxn>
                      <a:cxn ang="0">
                        <a:pos x="10" y="13"/>
                      </a:cxn>
                      <a:cxn ang="0">
                        <a:pos x="13" y="12"/>
                      </a:cxn>
                      <a:cxn ang="0">
                        <a:pos x="14" y="7"/>
                      </a:cxn>
                      <a:cxn ang="0">
                        <a:pos x="13" y="1"/>
                      </a:cxn>
                      <a:cxn ang="0">
                        <a:pos x="10" y="0"/>
                      </a:cxn>
                    </a:cxnLst>
                    <a:rect l="0" t="0" r="r" b="b"/>
                    <a:pathLst>
                      <a:path w="14" h="14">
                        <a:moveTo>
                          <a:pt x="10" y="0"/>
                        </a:moveTo>
                        <a:lnTo>
                          <a:pt x="7" y="0"/>
                        </a:lnTo>
                        <a:lnTo>
                          <a:pt x="4" y="0"/>
                        </a:lnTo>
                        <a:lnTo>
                          <a:pt x="2" y="1"/>
                        </a:ln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4" y="13"/>
                        </a:lnTo>
                        <a:lnTo>
                          <a:pt x="4" y="13"/>
                        </a:lnTo>
                        <a:lnTo>
                          <a:pt x="7" y="14"/>
                        </a:lnTo>
                        <a:lnTo>
                          <a:pt x="10" y="13"/>
                        </a:lnTo>
                        <a:lnTo>
                          <a:pt x="13" y="12"/>
                        </a:lnTo>
                        <a:lnTo>
                          <a:pt x="14" y="7"/>
                        </a:lnTo>
                        <a:lnTo>
                          <a:pt x="13" y="1"/>
                        </a:lnTo>
                        <a:lnTo>
                          <a:pt x="1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59" name="Freeform 359"/>
                  <p:cNvSpPr>
                    <a:spLocks/>
                  </p:cNvSpPr>
                  <p:nvPr/>
                </p:nvSpPr>
                <p:spPr bwMode="auto">
                  <a:xfrm>
                    <a:off x="4676" y="1113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11" y="1"/>
                      </a:cxn>
                      <a:cxn ang="0">
                        <a:pos x="7" y="0"/>
                      </a:cxn>
                      <a:cxn ang="0">
                        <a:pos x="5" y="1"/>
                      </a:cxn>
                      <a:cxn ang="0">
                        <a:pos x="2" y="3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5" y="14"/>
                      </a:cxn>
                      <a:cxn ang="0">
                        <a:pos x="5" y="14"/>
                      </a:cxn>
                      <a:cxn ang="0">
                        <a:pos x="7" y="14"/>
                      </a:cxn>
                      <a:cxn ang="0">
                        <a:pos x="11" y="14"/>
                      </a:cxn>
                      <a:cxn ang="0">
                        <a:pos x="13" y="12"/>
                      </a:cxn>
                      <a:cxn ang="0">
                        <a:pos x="14" y="7"/>
                      </a:cxn>
                      <a:cxn ang="0">
                        <a:pos x="13" y="3"/>
                      </a:cxn>
                      <a:cxn ang="0">
                        <a:pos x="11" y="1"/>
                      </a:cxn>
                    </a:cxnLst>
                    <a:rect l="0" t="0" r="r" b="b"/>
                    <a:pathLst>
                      <a:path w="14" h="14">
                        <a:moveTo>
                          <a:pt x="11" y="1"/>
                        </a:moveTo>
                        <a:lnTo>
                          <a:pt x="7" y="0"/>
                        </a:lnTo>
                        <a:lnTo>
                          <a:pt x="5" y="1"/>
                        </a:lnTo>
                        <a:lnTo>
                          <a:pt x="2" y="3"/>
                        </a:ln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5" y="14"/>
                        </a:lnTo>
                        <a:lnTo>
                          <a:pt x="5" y="14"/>
                        </a:lnTo>
                        <a:lnTo>
                          <a:pt x="7" y="14"/>
                        </a:lnTo>
                        <a:lnTo>
                          <a:pt x="11" y="14"/>
                        </a:lnTo>
                        <a:lnTo>
                          <a:pt x="13" y="12"/>
                        </a:lnTo>
                        <a:lnTo>
                          <a:pt x="14" y="7"/>
                        </a:lnTo>
                        <a:lnTo>
                          <a:pt x="13" y="3"/>
                        </a:lnTo>
                        <a:lnTo>
                          <a:pt x="11" y="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60" name="Freeform 360"/>
                  <p:cNvSpPr>
                    <a:spLocks/>
                  </p:cNvSpPr>
                  <p:nvPr/>
                </p:nvSpPr>
                <p:spPr bwMode="auto">
                  <a:xfrm>
                    <a:off x="4703" y="1121"/>
                    <a:ext cx="14" cy="15"/>
                  </a:xfrm>
                  <a:custGeom>
                    <a:avLst/>
                    <a:gdLst/>
                    <a:ahLst/>
                    <a:cxnLst>
                      <a:cxn ang="0">
                        <a:pos x="11" y="2"/>
                      </a:cxn>
                      <a:cxn ang="0">
                        <a:pos x="7" y="0"/>
                      </a:cxn>
                      <a:cxn ang="0">
                        <a:pos x="5" y="2"/>
                      </a:cxn>
                      <a:cxn ang="0">
                        <a:pos x="2" y="3"/>
                      </a:cxn>
                      <a:cxn ang="0">
                        <a:pos x="0" y="8"/>
                      </a:cxn>
                      <a:cxn ang="0">
                        <a:pos x="2" y="12"/>
                      </a:cxn>
                      <a:cxn ang="0">
                        <a:pos x="5" y="15"/>
                      </a:cxn>
                      <a:cxn ang="0">
                        <a:pos x="5" y="15"/>
                      </a:cxn>
                      <a:cxn ang="0">
                        <a:pos x="7" y="15"/>
                      </a:cxn>
                      <a:cxn ang="0">
                        <a:pos x="11" y="15"/>
                      </a:cxn>
                      <a:cxn ang="0">
                        <a:pos x="13" y="12"/>
                      </a:cxn>
                      <a:cxn ang="0">
                        <a:pos x="14" y="8"/>
                      </a:cxn>
                      <a:cxn ang="0">
                        <a:pos x="13" y="3"/>
                      </a:cxn>
                      <a:cxn ang="0">
                        <a:pos x="11" y="2"/>
                      </a:cxn>
                    </a:cxnLst>
                    <a:rect l="0" t="0" r="r" b="b"/>
                    <a:pathLst>
                      <a:path w="14" h="15">
                        <a:moveTo>
                          <a:pt x="11" y="2"/>
                        </a:moveTo>
                        <a:lnTo>
                          <a:pt x="7" y="0"/>
                        </a:lnTo>
                        <a:lnTo>
                          <a:pt x="5" y="2"/>
                        </a:lnTo>
                        <a:lnTo>
                          <a:pt x="2" y="3"/>
                        </a:lnTo>
                        <a:lnTo>
                          <a:pt x="0" y="8"/>
                        </a:lnTo>
                        <a:lnTo>
                          <a:pt x="2" y="12"/>
                        </a:lnTo>
                        <a:lnTo>
                          <a:pt x="5" y="15"/>
                        </a:lnTo>
                        <a:lnTo>
                          <a:pt x="5" y="15"/>
                        </a:lnTo>
                        <a:lnTo>
                          <a:pt x="7" y="15"/>
                        </a:lnTo>
                        <a:lnTo>
                          <a:pt x="11" y="15"/>
                        </a:lnTo>
                        <a:lnTo>
                          <a:pt x="13" y="12"/>
                        </a:lnTo>
                        <a:lnTo>
                          <a:pt x="14" y="8"/>
                        </a:lnTo>
                        <a:lnTo>
                          <a:pt x="13" y="3"/>
                        </a:lnTo>
                        <a:lnTo>
                          <a:pt x="11" y="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61" name="Freeform 361"/>
                  <p:cNvSpPr>
                    <a:spLocks/>
                  </p:cNvSpPr>
                  <p:nvPr/>
                </p:nvSpPr>
                <p:spPr bwMode="auto">
                  <a:xfrm>
                    <a:off x="4730" y="1131"/>
                    <a:ext cx="15" cy="14"/>
                  </a:xfrm>
                  <a:custGeom>
                    <a:avLst/>
                    <a:gdLst/>
                    <a:ahLst/>
                    <a:cxnLst>
                      <a:cxn ang="0">
                        <a:pos x="10" y="1"/>
                      </a:cxn>
                      <a:cxn ang="0">
                        <a:pos x="7" y="0"/>
                      </a:cxn>
                      <a:cxn ang="0">
                        <a:pos x="4" y="1"/>
                      </a:cxn>
                      <a:cxn ang="0">
                        <a:pos x="3" y="2"/>
                      </a:cxn>
                      <a:cxn ang="0">
                        <a:pos x="0" y="7"/>
                      </a:cxn>
                      <a:cxn ang="0">
                        <a:pos x="3" y="13"/>
                      </a:cxn>
                      <a:cxn ang="0">
                        <a:pos x="4" y="14"/>
                      </a:cxn>
                      <a:cxn ang="0">
                        <a:pos x="4" y="14"/>
                      </a:cxn>
                      <a:cxn ang="0">
                        <a:pos x="7" y="14"/>
                      </a:cxn>
                      <a:cxn ang="0">
                        <a:pos x="10" y="14"/>
                      </a:cxn>
                      <a:cxn ang="0">
                        <a:pos x="12" y="13"/>
                      </a:cxn>
                      <a:cxn ang="0">
                        <a:pos x="15" y="7"/>
                      </a:cxn>
                      <a:cxn ang="0">
                        <a:pos x="12" y="2"/>
                      </a:cxn>
                      <a:cxn ang="0">
                        <a:pos x="10" y="1"/>
                      </a:cxn>
                    </a:cxnLst>
                    <a:rect l="0" t="0" r="r" b="b"/>
                    <a:pathLst>
                      <a:path w="15" h="14">
                        <a:moveTo>
                          <a:pt x="10" y="1"/>
                        </a:moveTo>
                        <a:lnTo>
                          <a:pt x="7" y="0"/>
                        </a:lnTo>
                        <a:lnTo>
                          <a:pt x="4" y="1"/>
                        </a:lnTo>
                        <a:lnTo>
                          <a:pt x="3" y="2"/>
                        </a:lnTo>
                        <a:lnTo>
                          <a:pt x="0" y="7"/>
                        </a:lnTo>
                        <a:lnTo>
                          <a:pt x="3" y="13"/>
                        </a:lnTo>
                        <a:lnTo>
                          <a:pt x="4" y="14"/>
                        </a:lnTo>
                        <a:lnTo>
                          <a:pt x="4" y="14"/>
                        </a:lnTo>
                        <a:lnTo>
                          <a:pt x="7" y="14"/>
                        </a:lnTo>
                        <a:lnTo>
                          <a:pt x="10" y="14"/>
                        </a:lnTo>
                        <a:lnTo>
                          <a:pt x="12" y="13"/>
                        </a:lnTo>
                        <a:lnTo>
                          <a:pt x="15" y="7"/>
                        </a:lnTo>
                        <a:lnTo>
                          <a:pt x="12" y="2"/>
                        </a:lnTo>
                        <a:lnTo>
                          <a:pt x="10" y="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62" name="Freeform 362"/>
                  <p:cNvSpPr>
                    <a:spLocks/>
                  </p:cNvSpPr>
                  <p:nvPr/>
                </p:nvSpPr>
                <p:spPr bwMode="auto">
                  <a:xfrm>
                    <a:off x="4756" y="1142"/>
                    <a:ext cx="15" cy="14"/>
                  </a:xfrm>
                  <a:custGeom>
                    <a:avLst/>
                    <a:gdLst/>
                    <a:ahLst/>
                    <a:cxnLst>
                      <a:cxn ang="0">
                        <a:pos x="11" y="1"/>
                      </a:cxn>
                      <a:cxn ang="0">
                        <a:pos x="8" y="0"/>
                      </a:cxn>
                      <a:cxn ang="0">
                        <a:pos x="5" y="1"/>
                      </a:cxn>
                      <a:cxn ang="0">
                        <a:pos x="3" y="2"/>
                      </a:cxn>
                      <a:cxn ang="0">
                        <a:pos x="0" y="7"/>
                      </a:cxn>
                      <a:cxn ang="0">
                        <a:pos x="3" y="13"/>
                      </a:cxn>
                      <a:cxn ang="0">
                        <a:pos x="5" y="14"/>
                      </a:cxn>
                      <a:cxn ang="0">
                        <a:pos x="5" y="14"/>
                      </a:cxn>
                      <a:cxn ang="0">
                        <a:pos x="8" y="14"/>
                      </a:cxn>
                      <a:cxn ang="0">
                        <a:pos x="10" y="14"/>
                      </a:cxn>
                      <a:cxn ang="0">
                        <a:pos x="12" y="13"/>
                      </a:cxn>
                      <a:cxn ang="0">
                        <a:pos x="15" y="7"/>
                      </a:cxn>
                      <a:cxn ang="0">
                        <a:pos x="12" y="2"/>
                      </a:cxn>
                      <a:cxn ang="0">
                        <a:pos x="11" y="1"/>
                      </a:cxn>
                    </a:cxnLst>
                    <a:rect l="0" t="0" r="r" b="b"/>
                    <a:pathLst>
                      <a:path w="15" h="14">
                        <a:moveTo>
                          <a:pt x="11" y="1"/>
                        </a:moveTo>
                        <a:lnTo>
                          <a:pt x="8" y="0"/>
                        </a:lnTo>
                        <a:lnTo>
                          <a:pt x="5" y="1"/>
                        </a:lnTo>
                        <a:lnTo>
                          <a:pt x="3" y="2"/>
                        </a:lnTo>
                        <a:lnTo>
                          <a:pt x="0" y="7"/>
                        </a:lnTo>
                        <a:lnTo>
                          <a:pt x="3" y="13"/>
                        </a:lnTo>
                        <a:lnTo>
                          <a:pt x="5" y="14"/>
                        </a:lnTo>
                        <a:lnTo>
                          <a:pt x="5" y="14"/>
                        </a:lnTo>
                        <a:lnTo>
                          <a:pt x="8" y="14"/>
                        </a:lnTo>
                        <a:lnTo>
                          <a:pt x="10" y="14"/>
                        </a:lnTo>
                        <a:lnTo>
                          <a:pt x="12" y="13"/>
                        </a:lnTo>
                        <a:lnTo>
                          <a:pt x="15" y="7"/>
                        </a:lnTo>
                        <a:lnTo>
                          <a:pt x="12" y="2"/>
                        </a:lnTo>
                        <a:lnTo>
                          <a:pt x="11" y="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63" name="Freeform 363"/>
                  <p:cNvSpPr>
                    <a:spLocks/>
                  </p:cNvSpPr>
                  <p:nvPr/>
                </p:nvSpPr>
                <p:spPr bwMode="auto">
                  <a:xfrm>
                    <a:off x="4782" y="1155"/>
                    <a:ext cx="15" cy="14"/>
                  </a:xfrm>
                  <a:custGeom>
                    <a:avLst/>
                    <a:gdLst/>
                    <a:ahLst/>
                    <a:cxnLst>
                      <a:cxn ang="0">
                        <a:pos x="10" y="0"/>
                      </a:cxn>
                      <a:cxn ang="0">
                        <a:pos x="8" y="0"/>
                      </a:cxn>
                      <a:cxn ang="0">
                        <a:pos x="4" y="0"/>
                      </a:cxn>
                      <a:cxn ang="0">
                        <a:pos x="3" y="1"/>
                      </a:cxn>
                      <a:cxn ang="0">
                        <a:pos x="0" y="7"/>
                      </a:cxn>
                      <a:cxn ang="0">
                        <a:pos x="3" y="12"/>
                      </a:cxn>
                      <a:cxn ang="0">
                        <a:pos x="4" y="13"/>
                      </a:cxn>
                      <a:cxn ang="0">
                        <a:pos x="4" y="13"/>
                      </a:cxn>
                      <a:cxn ang="0">
                        <a:pos x="8" y="14"/>
                      </a:cxn>
                      <a:cxn ang="0">
                        <a:pos x="10" y="13"/>
                      </a:cxn>
                      <a:cxn ang="0">
                        <a:pos x="12" y="12"/>
                      </a:cxn>
                      <a:cxn ang="0">
                        <a:pos x="15" y="7"/>
                      </a:cxn>
                      <a:cxn ang="0">
                        <a:pos x="12" y="1"/>
                      </a:cxn>
                      <a:cxn ang="0">
                        <a:pos x="10" y="0"/>
                      </a:cxn>
                    </a:cxnLst>
                    <a:rect l="0" t="0" r="r" b="b"/>
                    <a:pathLst>
                      <a:path w="15" h="14">
                        <a:moveTo>
                          <a:pt x="10" y="0"/>
                        </a:moveTo>
                        <a:lnTo>
                          <a:pt x="8" y="0"/>
                        </a:lnTo>
                        <a:lnTo>
                          <a:pt x="4" y="0"/>
                        </a:lnTo>
                        <a:lnTo>
                          <a:pt x="3" y="1"/>
                        </a:lnTo>
                        <a:lnTo>
                          <a:pt x="0" y="7"/>
                        </a:lnTo>
                        <a:lnTo>
                          <a:pt x="3" y="12"/>
                        </a:lnTo>
                        <a:lnTo>
                          <a:pt x="4" y="13"/>
                        </a:lnTo>
                        <a:lnTo>
                          <a:pt x="4" y="13"/>
                        </a:lnTo>
                        <a:lnTo>
                          <a:pt x="8" y="14"/>
                        </a:lnTo>
                        <a:lnTo>
                          <a:pt x="10" y="13"/>
                        </a:lnTo>
                        <a:lnTo>
                          <a:pt x="12" y="12"/>
                        </a:lnTo>
                        <a:lnTo>
                          <a:pt x="15" y="7"/>
                        </a:lnTo>
                        <a:lnTo>
                          <a:pt x="12" y="1"/>
                        </a:lnTo>
                        <a:lnTo>
                          <a:pt x="1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64" name="Freeform 364"/>
                  <p:cNvSpPr>
                    <a:spLocks/>
                  </p:cNvSpPr>
                  <p:nvPr/>
                </p:nvSpPr>
                <p:spPr bwMode="auto">
                  <a:xfrm>
                    <a:off x="4807" y="1168"/>
                    <a:ext cx="15" cy="14"/>
                  </a:xfrm>
                  <a:custGeom>
                    <a:avLst/>
                    <a:gdLst/>
                    <a:ahLst/>
                    <a:cxnLst>
                      <a:cxn ang="0">
                        <a:pos x="10" y="0"/>
                      </a:cxn>
                      <a:cxn ang="0">
                        <a:pos x="7" y="0"/>
                      </a:cxn>
                      <a:cxn ang="0">
                        <a:pos x="5" y="0"/>
                      </a:cxn>
                      <a:cxn ang="0">
                        <a:pos x="3" y="2"/>
                      </a:cxn>
                      <a:cxn ang="0">
                        <a:pos x="0" y="7"/>
                      </a:cxn>
                      <a:cxn ang="0">
                        <a:pos x="3" y="12"/>
                      </a:cxn>
                      <a:cxn ang="0">
                        <a:pos x="4" y="13"/>
                      </a:cxn>
                      <a:cxn ang="0">
                        <a:pos x="4" y="13"/>
                      </a:cxn>
                      <a:cxn ang="0">
                        <a:pos x="7" y="14"/>
                      </a:cxn>
                      <a:cxn ang="0">
                        <a:pos x="10" y="13"/>
                      </a:cxn>
                      <a:cxn ang="0">
                        <a:pos x="12" y="12"/>
                      </a:cxn>
                      <a:cxn ang="0">
                        <a:pos x="15" y="7"/>
                      </a:cxn>
                      <a:cxn ang="0">
                        <a:pos x="12" y="2"/>
                      </a:cxn>
                      <a:cxn ang="0">
                        <a:pos x="10" y="0"/>
                      </a:cxn>
                    </a:cxnLst>
                    <a:rect l="0" t="0" r="r" b="b"/>
                    <a:pathLst>
                      <a:path w="15" h="14">
                        <a:moveTo>
                          <a:pt x="10" y="0"/>
                        </a:moveTo>
                        <a:lnTo>
                          <a:pt x="7" y="0"/>
                        </a:lnTo>
                        <a:lnTo>
                          <a:pt x="5" y="0"/>
                        </a:lnTo>
                        <a:lnTo>
                          <a:pt x="3" y="2"/>
                        </a:lnTo>
                        <a:lnTo>
                          <a:pt x="0" y="7"/>
                        </a:lnTo>
                        <a:lnTo>
                          <a:pt x="3" y="12"/>
                        </a:lnTo>
                        <a:lnTo>
                          <a:pt x="4" y="13"/>
                        </a:lnTo>
                        <a:lnTo>
                          <a:pt x="4" y="13"/>
                        </a:lnTo>
                        <a:lnTo>
                          <a:pt x="7" y="14"/>
                        </a:lnTo>
                        <a:lnTo>
                          <a:pt x="10" y="13"/>
                        </a:lnTo>
                        <a:lnTo>
                          <a:pt x="12" y="12"/>
                        </a:lnTo>
                        <a:lnTo>
                          <a:pt x="15" y="7"/>
                        </a:lnTo>
                        <a:lnTo>
                          <a:pt x="12" y="2"/>
                        </a:lnTo>
                        <a:lnTo>
                          <a:pt x="1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65" name="Freeform 365"/>
                  <p:cNvSpPr>
                    <a:spLocks/>
                  </p:cNvSpPr>
                  <p:nvPr/>
                </p:nvSpPr>
                <p:spPr bwMode="auto">
                  <a:xfrm>
                    <a:off x="4831" y="1182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13" y="2"/>
                      </a:cxn>
                      <a:cxn ang="0">
                        <a:pos x="11" y="1"/>
                      </a:cxn>
                      <a:cxn ang="0">
                        <a:pos x="7" y="0"/>
                      </a:cxn>
                      <a:cxn ang="0">
                        <a:pos x="5" y="1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2" y="13"/>
                      </a:cxn>
                      <a:cxn ang="0">
                        <a:pos x="2" y="13"/>
                      </a:cxn>
                      <a:cxn ang="0">
                        <a:pos x="5" y="14"/>
                      </a:cxn>
                      <a:cxn ang="0">
                        <a:pos x="7" y="14"/>
                      </a:cxn>
                      <a:cxn ang="0">
                        <a:pos x="11" y="14"/>
                      </a:cxn>
                      <a:cxn ang="0">
                        <a:pos x="13" y="13"/>
                      </a:cxn>
                      <a:cxn ang="0">
                        <a:pos x="14" y="7"/>
                      </a:cxn>
                      <a:cxn ang="0">
                        <a:pos x="13" y="2"/>
                      </a:cxn>
                    </a:cxnLst>
                    <a:rect l="0" t="0" r="r" b="b"/>
                    <a:pathLst>
                      <a:path w="14" h="14">
                        <a:moveTo>
                          <a:pt x="13" y="2"/>
                        </a:moveTo>
                        <a:lnTo>
                          <a:pt x="11" y="1"/>
                        </a:lnTo>
                        <a:lnTo>
                          <a:pt x="7" y="0"/>
                        </a:lnTo>
                        <a:lnTo>
                          <a:pt x="5" y="1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2" y="13"/>
                        </a:lnTo>
                        <a:lnTo>
                          <a:pt x="2" y="13"/>
                        </a:lnTo>
                        <a:lnTo>
                          <a:pt x="5" y="14"/>
                        </a:lnTo>
                        <a:lnTo>
                          <a:pt x="7" y="14"/>
                        </a:lnTo>
                        <a:lnTo>
                          <a:pt x="11" y="14"/>
                        </a:lnTo>
                        <a:lnTo>
                          <a:pt x="13" y="13"/>
                        </a:lnTo>
                        <a:lnTo>
                          <a:pt x="14" y="7"/>
                        </a:lnTo>
                        <a:lnTo>
                          <a:pt x="13" y="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66" name="Freeform 366"/>
                  <p:cNvSpPr>
                    <a:spLocks/>
                  </p:cNvSpPr>
                  <p:nvPr/>
                </p:nvSpPr>
                <p:spPr bwMode="auto">
                  <a:xfrm>
                    <a:off x="4855" y="1199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13" y="2"/>
                      </a:cxn>
                      <a:cxn ang="0">
                        <a:pos x="10" y="1"/>
                      </a:cxn>
                      <a:cxn ang="0">
                        <a:pos x="7" y="0"/>
                      </a:cxn>
                      <a:cxn ang="0">
                        <a:pos x="5" y="1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2" y="13"/>
                      </a:cxn>
                      <a:cxn ang="0">
                        <a:pos x="2" y="13"/>
                      </a:cxn>
                      <a:cxn ang="0">
                        <a:pos x="5" y="14"/>
                      </a:cxn>
                      <a:cxn ang="0">
                        <a:pos x="7" y="14"/>
                      </a:cxn>
                      <a:cxn ang="0">
                        <a:pos x="10" y="14"/>
                      </a:cxn>
                      <a:cxn ang="0">
                        <a:pos x="12" y="11"/>
                      </a:cxn>
                      <a:cxn ang="0">
                        <a:pos x="14" y="7"/>
                      </a:cxn>
                      <a:cxn ang="0">
                        <a:pos x="13" y="2"/>
                      </a:cxn>
                    </a:cxnLst>
                    <a:rect l="0" t="0" r="r" b="b"/>
                    <a:pathLst>
                      <a:path w="14" h="14">
                        <a:moveTo>
                          <a:pt x="13" y="2"/>
                        </a:moveTo>
                        <a:lnTo>
                          <a:pt x="10" y="1"/>
                        </a:lnTo>
                        <a:lnTo>
                          <a:pt x="7" y="0"/>
                        </a:lnTo>
                        <a:lnTo>
                          <a:pt x="5" y="1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2" y="13"/>
                        </a:lnTo>
                        <a:lnTo>
                          <a:pt x="2" y="13"/>
                        </a:lnTo>
                        <a:lnTo>
                          <a:pt x="5" y="14"/>
                        </a:lnTo>
                        <a:lnTo>
                          <a:pt x="7" y="14"/>
                        </a:lnTo>
                        <a:lnTo>
                          <a:pt x="10" y="14"/>
                        </a:lnTo>
                        <a:lnTo>
                          <a:pt x="12" y="11"/>
                        </a:lnTo>
                        <a:lnTo>
                          <a:pt x="14" y="7"/>
                        </a:lnTo>
                        <a:lnTo>
                          <a:pt x="13" y="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67" name="Freeform 367"/>
                  <p:cNvSpPr>
                    <a:spLocks/>
                  </p:cNvSpPr>
                  <p:nvPr/>
                </p:nvSpPr>
                <p:spPr bwMode="auto">
                  <a:xfrm>
                    <a:off x="4877" y="1216"/>
                    <a:ext cx="14" cy="15"/>
                  </a:xfrm>
                  <a:custGeom>
                    <a:avLst/>
                    <a:gdLst/>
                    <a:ahLst/>
                    <a:cxnLst>
                      <a:cxn ang="0">
                        <a:pos x="13" y="1"/>
                      </a:cxn>
                      <a:cxn ang="0">
                        <a:pos x="10" y="0"/>
                      </a:cxn>
                      <a:cxn ang="0">
                        <a:pos x="7" y="0"/>
                      </a:cxn>
                      <a:cxn ang="0">
                        <a:pos x="5" y="0"/>
                      </a:cxn>
                      <a:cxn ang="0">
                        <a:pos x="3" y="3"/>
                      </a:cxn>
                      <a:cxn ang="0">
                        <a:pos x="0" y="7"/>
                      </a:cxn>
                      <a:cxn ang="0">
                        <a:pos x="3" y="12"/>
                      </a:cxn>
                      <a:cxn ang="0">
                        <a:pos x="3" y="12"/>
                      </a:cxn>
                      <a:cxn ang="0">
                        <a:pos x="5" y="13"/>
                      </a:cxn>
                      <a:cxn ang="0">
                        <a:pos x="7" y="15"/>
                      </a:cxn>
                      <a:cxn ang="0">
                        <a:pos x="10" y="13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3" y="1"/>
                      </a:cxn>
                    </a:cxnLst>
                    <a:rect l="0" t="0" r="r" b="b"/>
                    <a:pathLst>
                      <a:path w="14" h="15">
                        <a:moveTo>
                          <a:pt x="13" y="1"/>
                        </a:moveTo>
                        <a:lnTo>
                          <a:pt x="10" y="0"/>
                        </a:lnTo>
                        <a:lnTo>
                          <a:pt x="7" y="0"/>
                        </a:lnTo>
                        <a:lnTo>
                          <a:pt x="5" y="0"/>
                        </a:lnTo>
                        <a:lnTo>
                          <a:pt x="3" y="3"/>
                        </a:lnTo>
                        <a:lnTo>
                          <a:pt x="0" y="7"/>
                        </a:lnTo>
                        <a:lnTo>
                          <a:pt x="3" y="12"/>
                        </a:lnTo>
                        <a:lnTo>
                          <a:pt x="3" y="12"/>
                        </a:lnTo>
                        <a:lnTo>
                          <a:pt x="5" y="13"/>
                        </a:lnTo>
                        <a:lnTo>
                          <a:pt x="7" y="15"/>
                        </a:lnTo>
                        <a:lnTo>
                          <a:pt x="10" y="13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3" y="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68" name="Freeform 368"/>
                  <p:cNvSpPr>
                    <a:spLocks/>
                  </p:cNvSpPr>
                  <p:nvPr/>
                </p:nvSpPr>
                <p:spPr bwMode="auto">
                  <a:xfrm>
                    <a:off x="4899" y="1234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13" y="2"/>
                      </a:cxn>
                      <a:cxn ang="0">
                        <a:pos x="10" y="1"/>
                      </a:cxn>
                      <a:cxn ang="0">
                        <a:pos x="7" y="0"/>
                      </a:cxn>
                      <a:cxn ang="0">
                        <a:pos x="4" y="1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2" y="13"/>
                      </a:cxn>
                      <a:cxn ang="0">
                        <a:pos x="2" y="13"/>
                      </a:cxn>
                      <a:cxn ang="0">
                        <a:pos x="4" y="14"/>
                      </a:cxn>
                      <a:cxn ang="0">
                        <a:pos x="7" y="14"/>
                      </a:cxn>
                      <a:cxn ang="0">
                        <a:pos x="10" y="14"/>
                      </a:cxn>
                      <a:cxn ang="0">
                        <a:pos x="13" y="13"/>
                      </a:cxn>
                      <a:cxn ang="0">
                        <a:pos x="14" y="7"/>
                      </a:cxn>
                      <a:cxn ang="0">
                        <a:pos x="13" y="2"/>
                      </a:cxn>
                    </a:cxnLst>
                    <a:rect l="0" t="0" r="r" b="b"/>
                    <a:pathLst>
                      <a:path w="14" h="14">
                        <a:moveTo>
                          <a:pt x="13" y="2"/>
                        </a:moveTo>
                        <a:lnTo>
                          <a:pt x="10" y="1"/>
                        </a:lnTo>
                        <a:lnTo>
                          <a:pt x="7" y="0"/>
                        </a:lnTo>
                        <a:lnTo>
                          <a:pt x="4" y="1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2" y="13"/>
                        </a:lnTo>
                        <a:lnTo>
                          <a:pt x="2" y="13"/>
                        </a:lnTo>
                        <a:lnTo>
                          <a:pt x="4" y="14"/>
                        </a:lnTo>
                        <a:lnTo>
                          <a:pt x="7" y="14"/>
                        </a:lnTo>
                        <a:lnTo>
                          <a:pt x="10" y="14"/>
                        </a:lnTo>
                        <a:lnTo>
                          <a:pt x="13" y="13"/>
                        </a:lnTo>
                        <a:lnTo>
                          <a:pt x="14" y="7"/>
                        </a:lnTo>
                        <a:lnTo>
                          <a:pt x="13" y="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69" name="Freeform 369"/>
                  <p:cNvSpPr>
                    <a:spLocks/>
                  </p:cNvSpPr>
                  <p:nvPr/>
                </p:nvSpPr>
                <p:spPr bwMode="auto">
                  <a:xfrm>
                    <a:off x="4920" y="1254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13" y="1"/>
                      </a:cxn>
                      <a:cxn ang="0">
                        <a:pos x="9" y="0"/>
                      </a:cxn>
                      <a:cxn ang="0">
                        <a:pos x="7" y="0"/>
                      </a:cxn>
                      <a:cxn ang="0">
                        <a:pos x="5" y="0"/>
                      </a:cxn>
                      <a:cxn ang="0">
                        <a:pos x="2" y="1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2" y="12"/>
                      </a:cxn>
                      <a:cxn ang="0">
                        <a:pos x="5" y="13"/>
                      </a:cxn>
                      <a:cxn ang="0">
                        <a:pos x="7" y="14"/>
                      </a:cxn>
                      <a:cxn ang="0">
                        <a:pos x="9" y="13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3" y="1"/>
                      </a:cxn>
                    </a:cxnLst>
                    <a:rect l="0" t="0" r="r" b="b"/>
                    <a:pathLst>
                      <a:path w="14" h="14">
                        <a:moveTo>
                          <a:pt x="13" y="1"/>
                        </a:moveTo>
                        <a:lnTo>
                          <a:pt x="9" y="0"/>
                        </a:lnTo>
                        <a:lnTo>
                          <a:pt x="7" y="0"/>
                        </a:lnTo>
                        <a:lnTo>
                          <a:pt x="5" y="0"/>
                        </a:lnTo>
                        <a:lnTo>
                          <a:pt x="2" y="1"/>
                        </a:ln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2" y="12"/>
                        </a:lnTo>
                        <a:lnTo>
                          <a:pt x="5" y="13"/>
                        </a:lnTo>
                        <a:lnTo>
                          <a:pt x="7" y="14"/>
                        </a:lnTo>
                        <a:lnTo>
                          <a:pt x="9" y="13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3" y="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70" name="Freeform 370"/>
                  <p:cNvSpPr>
                    <a:spLocks/>
                  </p:cNvSpPr>
                  <p:nvPr/>
                </p:nvSpPr>
                <p:spPr bwMode="auto">
                  <a:xfrm>
                    <a:off x="4941" y="1273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12" y="1"/>
                      </a:cxn>
                      <a:cxn ang="0">
                        <a:pos x="10" y="0"/>
                      </a:cxn>
                      <a:cxn ang="0">
                        <a:pos x="7" y="0"/>
                      </a:cxn>
                      <a:cxn ang="0">
                        <a:pos x="4" y="0"/>
                      </a:cxn>
                      <a:cxn ang="0">
                        <a:pos x="1" y="3"/>
                      </a:cxn>
                      <a:cxn ang="0">
                        <a:pos x="0" y="7"/>
                      </a:cxn>
                      <a:cxn ang="0">
                        <a:pos x="1" y="12"/>
                      </a:cxn>
                      <a:cxn ang="0">
                        <a:pos x="1" y="12"/>
                      </a:cxn>
                      <a:cxn ang="0">
                        <a:pos x="4" y="13"/>
                      </a:cxn>
                      <a:cxn ang="0">
                        <a:pos x="7" y="14"/>
                      </a:cxn>
                      <a:cxn ang="0">
                        <a:pos x="10" y="13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  <a:cxn ang="0">
                        <a:pos x="12" y="1"/>
                      </a:cxn>
                    </a:cxnLst>
                    <a:rect l="0" t="0" r="r" b="b"/>
                    <a:pathLst>
                      <a:path w="14" h="14">
                        <a:moveTo>
                          <a:pt x="12" y="1"/>
                        </a:moveTo>
                        <a:lnTo>
                          <a:pt x="10" y="0"/>
                        </a:lnTo>
                        <a:lnTo>
                          <a:pt x="7" y="0"/>
                        </a:lnTo>
                        <a:lnTo>
                          <a:pt x="4" y="0"/>
                        </a:lnTo>
                        <a:lnTo>
                          <a:pt x="1" y="3"/>
                        </a:lnTo>
                        <a:lnTo>
                          <a:pt x="0" y="7"/>
                        </a:lnTo>
                        <a:lnTo>
                          <a:pt x="1" y="12"/>
                        </a:lnTo>
                        <a:lnTo>
                          <a:pt x="1" y="12"/>
                        </a:lnTo>
                        <a:lnTo>
                          <a:pt x="4" y="13"/>
                        </a:lnTo>
                        <a:lnTo>
                          <a:pt x="7" y="14"/>
                        </a:lnTo>
                        <a:lnTo>
                          <a:pt x="10" y="13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lnTo>
                          <a:pt x="12" y="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71" name="Freeform 371"/>
                  <p:cNvSpPr>
                    <a:spLocks/>
                  </p:cNvSpPr>
                  <p:nvPr/>
                </p:nvSpPr>
                <p:spPr bwMode="auto">
                  <a:xfrm>
                    <a:off x="4960" y="1293"/>
                    <a:ext cx="14" cy="15"/>
                  </a:xfrm>
                  <a:custGeom>
                    <a:avLst/>
                    <a:gdLst/>
                    <a:ahLst/>
                    <a:cxnLst>
                      <a:cxn ang="0">
                        <a:pos x="13" y="3"/>
                      </a:cxn>
                      <a:cxn ang="0">
                        <a:pos x="11" y="1"/>
                      </a:cxn>
                      <a:cxn ang="0">
                        <a:pos x="7" y="0"/>
                      </a:cxn>
                      <a:cxn ang="0">
                        <a:pos x="5" y="1"/>
                      </a:cxn>
                      <a:cxn ang="0">
                        <a:pos x="3" y="3"/>
                      </a:cxn>
                      <a:cxn ang="0">
                        <a:pos x="0" y="7"/>
                      </a:cxn>
                      <a:cxn ang="0">
                        <a:pos x="3" y="13"/>
                      </a:cxn>
                      <a:cxn ang="0">
                        <a:pos x="3" y="13"/>
                      </a:cxn>
                      <a:cxn ang="0">
                        <a:pos x="5" y="15"/>
                      </a:cxn>
                      <a:cxn ang="0">
                        <a:pos x="7" y="15"/>
                      </a:cxn>
                      <a:cxn ang="0">
                        <a:pos x="11" y="15"/>
                      </a:cxn>
                      <a:cxn ang="0">
                        <a:pos x="13" y="13"/>
                      </a:cxn>
                      <a:cxn ang="0">
                        <a:pos x="14" y="7"/>
                      </a:cxn>
                      <a:cxn ang="0">
                        <a:pos x="13" y="3"/>
                      </a:cxn>
                    </a:cxnLst>
                    <a:rect l="0" t="0" r="r" b="b"/>
                    <a:pathLst>
                      <a:path w="14" h="15">
                        <a:moveTo>
                          <a:pt x="13" y="3"/>
                        </a:moveTo>
                        <a:lnTo>
                          <a:pt x="11" y="1"/>
                        </a:lnTo>
                        <a:lnTo>
                          <a:pt x="7" y="0"/>
                        </a:lnTo>
                        <a:lnTo>
                          <a:pt x="5" y="1"/>
                        </a:lnTo>
                        <a:lnTo>
                          <a:pt x="3" y="3"/>
                        </a:lnTo>
                        <a:lnTo>
                          <a:pt x="0" y="7"/>
                        </a:lnTo>
                        <a:lnTo>
                          <a:pt x="3" y="13"/>
                        </a:lnTo>
                        <a:lnTo>
                          <a:pt x="3" y="13"/>
                        </a:lnTo>
                        <a:lnTo>
                          <a:pt x="5" y="15"/>
                        </a:lnTo>
                        <a:lnTo>
                          <a:pt x="7" y="15"/>
                        </a:lnTo>
                        <a:lnTo>
                          <a:pt x="11" y="15"/>
                        </a:lnTo>
                        <a:lnTo>
                          <a:pt x="13" y="13"/>
                        </a:lnTo>
                        <a:lnTo>
                          <a:pt x="14" y="7"/>
                        </a:lnTo>
                        <a:lnTo>
                          <a:pt x="13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72" name="Freeform 372"/>
                  <p:cNvSpPr>
                    <a:spLocks/>
                  </p:cNvSpPr>
                  <p:nvPr/>
                </p:nvSpPr>
                <p:spPr bwMode="auto">
                  <a:xfrm>
                    <a:off x="4978" y="1316"/>
                    <a:ext cx="14" cy="15"/>
                  </a:xfrm>
                  <a:custGeom>
                    <a:avLst/>
                    <a:gdLst/>
                    <a:ahLst/>
                    <a:cxnLst>
                      <a:cxn ang="0">
                        <a:pos x="12" y="2"/>
                      </a:cxn>
                      <a:cxn ang="0">
                        <a:pos x="9" y="1"/>
                      </a:cxn>
                      <a:cxn ang="0">
                        <a:pos x="7" y="0"/>
                      </a:cxn>
                      <a:cxn ang="0">
                        <a:pos x="4" y="1"/>
                      </a:cxn>
                      <a:cxn ang="0">
                        <a:pos x="1" y="2"/>
                      </a:cxn>
                      <a:cxn ang="0">
                        <a:pos x="0" y="7"/>
                      </a:cxn>
                      <a:cxn ang="0">
                        <a:pos x="1" y="13"/>
                      </a:cxn>
                      <a:cxn ang="0">
                        <a:pos x="1" y="13"/>
                      </a:cxn>
                      <a:cxn ang="0">
                        <a:pos x="4" y="14"/>
                      </a:cxn>
                      <a:cxn ang="0">
                        <a:pos x="7" y="15"/>
                      </a:cxn>
                      <a:cxn ang="0">
                        <a:pos x="9" y="14"/>
                      </a:cxn>
                      <a:cxn ang="0">
                        <a:pos x="12" y="13"/>
                      </a:cxn>
                      <a:cxn ang="0">
                        <a:pos x="14" y="8"/>
                      </a:cxn>
                      <a:cxn ang="0">
                        <a:pos x="12" y="2"/>
                      </a:cxn>
                    </a:cxnLst>
                    <a:rect l="0" t="0" r="r" b="b"/>
                    <a:pathLst>
                      <a:path w="14" h="15">
                        <a:moveTo>
                          <a:pt x="12" y="2"/>
                        </a:moveTo>
                        <a:lnTo>
                          <a:pt x="9" y="1"/>
                        </a:lnTo>
                        <a:lnTo>
                          <a:pt x="7" y="0"/>
                        </a:lnTo>
                        <a:lnTo>
                          <a:pt x="4" y="1"/>
                        </a:lnTo>
                        <a:lnTo>
                          <a:pt x="1" y="2"/>
                        </a:lnTo>
                        <a:lnTo>
                          <a:pt x="0" y="7"/>
                        </a:lnTo>
                        <a:lnTo>
                          <a:pt x="1" y="13"/>
                        </a:lnTo>
                        <a:lnTo>
                          <a:pt x="1" y="13"/>
                        </a:lnTo>
                        <a:lnTo>
                          <a:pt x="4" y="14"/>
                        </a:lnTo>
                        <a:lnTo>
                          <a:pt x="7" y="15"/>
                        </a:lnTo>
                        <a:lnTo>
                          <a:pt x="9" y="14"/>
                        </a:lnTo>
                        <a:lnTo>
                          <a:pt x="12" y="13"/>
                        </a:lnTo>
                        <a:lnTo>
                          <a:pt x="14" y="8"/>
                        </a:lnTo>
                        <a:lnTo>
                          <a:pt x="12" y="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73" name="Freeform 373"/>
                  <p:cNvSpPr>
                    <a:spLocks/>
                  </p:cNvSpPr>
                  <p:nvPr/>
                </p:nvSpPr>
                <p:spPr bwMode="auto">
                  <a:xfrm>
                    <a:off x="4991" y="1341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13" y="2"/>
                      </a:cxn>
                      <a:cxn ang="0">
                        <a:pos x="11" y="1"/>
                      </a:cxn>
                      <a:cxn ang="0">
                        <a:pos x="7" y="0"/>
                      </a:cxn>
                      <a:cxn ang="0">
                        <a:pos x="5" y="1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2" y="13"/>
                      </a:cxn>
                      <a:cxn ang="0">
                        <a:pos x="2" y="13"/>
                      </a:cxn>
                      <a:cxn ang="0">
                        <a:pos x="5" y="14"/>
                      </a:cxn>
                      <a:cxn ang="0">
                        <a:pos x="7" y="14"/>
                      </a:cxn>
                      <a:cxn ang="0">
                        <a:pos x="11" y="14"/>
                      </a:cxn>
                      <a:cxn ang="0">
                        <a:pos x="12" y="13"/>
                      </a:cxn>
                      <a:cxn ang="0">
                        <a:pos x="14" y="7"/>
                      </a:cxn>
                      <a:cxn ang="0">
                        <a:pos x="13" y="2"/>
                      </a:cxn>
                    </a:cxnLst>
                    <a:rect l="0" t="0" r="r" b="b"/>
                    <a:pathLst>
                      <a:path w="14" h="14">
                        <a:moveTo>
                          <a:pt x="13" y="2"/>
                        </a:moveTo>
                        <a:lnTo>
                          <a:pt x="11" y="1"/>
                        </a:lnTo>
                        <a:lnTo>
                          <a:pt x="7" y="0"/>
                        </a:lnTo>
                        <a:lnTo>
                          <a:pt x="5" y="1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2" y="13"/>
                        </a:lnTo>
                        <a:lnTo>
                          <a:pt x="2" y="13"/>
                        </a:lnTo>
                        <a:lnTo>
                          <a:pt x="5" y="14"/>
                        </a:lnTo>
                        <a:lnTo>
                          <a:pt x="7" y="14"/>
                        </a:lnTo>
                        <a:lnTo>
                          <a:pt x="11" y="14"/>
                        </a:lnTo>
                        <a:lnTo>
                          <a:pt x="12" y="13"/>
                        </a:lnTo>
                        <a:lnTo>
                          <a:pt x="14" y="7"/>
                        </a:lnTo>
                        <a:lnTo>
                          <a:pt x="13" y="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74" name="Freeform 374"/>
                  <p:cNvSpPr>
                    <a:spLocks/>
                  </p:cNvSpPr>
                  <p:nvPr/>
                </p:nvSpPr>
                <p:spPr bwMode="auto">
                  <a:xfrm>
                    <a:off x="5002" y="1368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14" y="7"/>
                      </a:cxn>
                      <a:cxn ang="0">
                        <a:pos x="12" y="2"/>
                      </a:cxn>
                      <a:cxn ang="0">
                        <a:pos x="9" y="0"/>
                      </a:cxn>
                      <a:cxn ang="0">
                        <a:pos x="7" y="0"/>
                      </a:cxn>
                      <a:cxn ang="0">
                        <a:pos x="3" y="0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3" y="13"/>
                      </a:cxn>
                      <a:cxn ang="0">
                        <a:pos x="7" y="14"/>
                      </a:cxn>
                      <a:cxn ang="0">
                        <a:pos x="9" y="13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</a:cxnLst>
                    <a:rect l="0" t="0" r="r" b="b"/>
                    <a:pathLst>
                      <a:path w="14" h="14">
                        <a:moveTo>
                          <a:pt x="14" y="7"/>
                        </a:moveTo>
                        <a:lnTo>
                          <a:pt x="12" y="2"/>
                        </a:lnTo>
                        <a:lnTo>
                          <a:pt x="9" y="0"/>
                        </a:lnTo>
                        <a:lnTo>
                          <a:pt x="7" y="0"/>
                        </a:lnTo>
                        <a:lnTo>
                          <a:pt x="3" y="0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3" y="13"/>
                        </a:lnTo>
                        <a:lnTo>
                          <a:pt x="7" y="14"/>
                        </a:lnTo>
                        <a:lnTo>
                          <a:pt x="9" y="13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75" name="Freeform 375"/>
                  <p:cNvSpPr>
                    <a:spLocks/>
                  </p:cNvSpPr>
                  <p:nvPr/>
                </p:nvSpPr>
                <p:spPr bwMode="auto">
                  <a:xfrm>
                    <a:off x="5009" y="1395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14" y="7"/>
                      </a:cxn>
                      <a:cxn ang="0">
                        <a:pos x="12" y="3"/>
                      </a:cxn>
                      <a:cxn ang="0">
                        <a:pos x="9" y="1"/>
                      </a:cxn>
                      <a:cxn ang="0">
                        <a:pos x="7" y="0"/>
                      </a:cxn>
                      <a:cxn ang="0">
                        <a:pos x="3" y="1"/>
                      </a:cxn>
                      <a:cxn ang="0">
                        <a:pos x="1" y="3"/>
                      </a:cxn>
                      <a:cxn ang="0">
                        <a:pos x="0" y="7"/>
                      </a:cxn>
                      <a:cxn ang="0">
                        <a:pos x="0" y="7"/>
                      </a:cxn>
                      <a:cxn ang="0">
                        <a:pos x="1" y="12"/>
                      </a:cxn>
                      <a:cxn ang="0">
                        <a:pos x="3" y="14"/>
                      </a:cxn>
                      <a:cxn ang="0">
                        <a:pos x="7" y="14"/>
                      </a:cxn>
                      <a:cxn ang="0">
                        <a:pos x="9" y="14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</a:cxnLst>
                    <a:rect l="0" t="0" r="r" b="b"/>
                    <a:pathLst>
                      <a:path w="14" h="14">
                        <a:moveTo>
                          <a:pt x="14" y="7"/>
                        </a:moveTo>
                        <a:lnTo>
                          <a:pt x="12" y="3"/>
                        </a:lnTo>
                        <a:lnTo>
                          <a:pt x="9" y="1"/>
                        </a:lnTo>
                        <a:lnTo>
                          <a:pt x="7" y="0"/>
                        </a:lnTo>
                        <a:lnTo>
                          <a:pt x="3" y="1"/>
                        </a:lnTo>
                        <a:lnTo>
                          <a:pt x="1" y="3"/>
                        </a:lnTo>
                        <a:lnTo>
                          <a:pt x="0" y="7"/>
                        </a:lnTo>
                        <a:lnTo>
                          <a:pt x="0" y="7"/>
                        </a:lnTo>
                        <a:lnTo>
                          <a:pt x="1" y="12"/>
                        </a:lnTo>
                        <a:lnTo>
                          <a:pt x="3" y="14"/>
                        </a:lnTo>
                        <a:lnTo>
                          <a:pt x="7" y="14"/>
                        </a:lnTo>
                        <a:lnTo>
                          <a:pt x="9" y="14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76" name="Freeform 376"/>
                  <p:cNvSpPr>
                    <a:spLocks/>
                  </p:cNvSpPr>
                  <p:nvPr/>
                </p:nvSpPr>
                <p:spPr bwMode="auto">
                  <a:xfrm>
                    <a:off x="5012" y="1424"/>
                    <a:ext cx="15" cy="14"/>
                  </a:xfrm>
                  <a:custGeom>
                    <a:avLst/>
                    <a:gdLst/>
                    <a:ahLst/>
                    <a:cxnLst>
                      <a:cxn ang="0">
                        <a:pos x="15" y="7"/>
                      </a:cxn>
                      <a:cxn ang="0">
                        <a:pos x="12" y="2"/>
                      </a:cxn>
                      <a:cxn ang="0">
                        <a:pos x="10" y="0"/>
                      </a:cxn>
                      <a:cxn ang="0">
                        <a:pos x="7" y="0"/>
                      </a:cxn>
                      <a:cxn ang="0">
                        <a:pos x="4" y="0"/>
                      </a:cxn>
                      <a:cxn ang="0">
                        <a:pos x="3" y="2"/>
                      </a:cxn>
                      <a:cxn ang="0">
                        <a:pos x="0" y="7"/>
                      </a:cxn>
                      <a:cxn ang="0">
                        <a:pos x="0" y="7"/>
                      </a:cxn>
                      <a:cxn ang="0">
                        <a:pos x="3" y="12"/>
                      </a:cxn>
                      <a:cxn ang="0">
                        <a:pos x="4" y="13"/>
                      </a:cxn>
                      <a:cxn ang="0">
                        <a:pos x="7" y="14"/>
                      </a:cxn>
                      <a:cxn ang="0">
                        <a:pos x="10" y="13"/>
                      </a:cxn>
                      <a:cxn ang="0">
                        <a:pos x="12" y="12"/>
                      </a:cxn>
                      <a:cxn ang="0">
                        <a:pos x="15" y="7"/>
                      </a:cxn>
                    </a:cxnLst>
                    <a:rect l="0" t="0" r="r" b="b"/>
                    <a:pathLst>
                      <a:path w="15" h="14">
                        <a:moveTo>
                          <a:pt x="15" y="7"/>
                        </a:moveTo>
                        <a:lnTo>
                          <a:pt x="12" y="2"/>
                        </a:lnTo>
                        <a:lnTo>
                          <a:pt x="10" y="0"/>
                        </a:lnTo>
                        <a:lnTo>
                          <a:pt x="7" y="0"/>
                        </a:lnTo>
                        <a:lnTo>
                          <a:pt x="4" y="0"/>
                        </a:lnTo>
                        <a:lnTo>
                          <a:pt x="3" y="2"/>
                        </a:lnTo>
                        <a:lnTo>
                          <a:pt x="0" y="7"/>
                        </a:lnTo>
                        <a:lnTo>
                          <a:pt x="0" y="7"/>
                        </a:lnTo>
                        <a:lnTo>
                          <a:pt x="3" y="12"/>
                        </a:lnTo>
                        <a:lnTo>
                          <a:pt x="4" y="13"/>
                        </a:lnTo>
                        <a:lnTo>
                          <a:pt x="7" y="14"/>
                        </a:lnTo>
                        <a:lnTo>
                          <a:pt x="10" y="13"/>
                        </a:lnTo>
                        <a:lnTo>
                          <a:pt x="12" y="12"/>
                        </a:lnTo>
                        <a:lnTo>
                          <a:pt x="15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77" name="Freeform 377"/>
                  <p:cNvSpPr>
                    <a:spLocks/>
                  </p:cNvSpPr>
                  <p:nvPr/>
                </p:nvSpPr>
                <p:spPr bwMode="auto">
                  <a:xfrm>
                    <a:off x="5014" y="1452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14" y="7"/>
                      </a:cxn>
                      <a:cxn ang="0">
                        <a:pos x="11" y="2"/>
                      </a:cxn>
                      <a:cxn ang="0">
                        <a:pos x="10" y="0"/>
                      </a:cxn>
                      <a:cxn ang="0">
                        <a:pos x="7" y="0"/>
                      </a:cxn>
                      <a:cxn ang="0">
                        <a:pos x="4" y="0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4" y="13"/>
                      </a:cxn>
                      <a:cxn ang="0">
                        <a:pos x="7" y="14"/>
                      </a:cxn>
                      <a:cxn ang="0">
                        <a:pos x="10" y="13"/>
                      </a:cxn>
                      <a:cxn ang="0">
                        <a:pos x="11" y="12"/>
                      </a:cxn>
                      <a:cxn ang="0">
                        <a:pos x="14" y="7"/>
                      </a:cxn>
                    </a:cxnLst>
                    <a:rect l="0" t="0" r="r" b="b"/>
                    <a:pathLst>
                      <a:path w="14" h="14">
                        <a:moveTo>
                          <a:pt x="14" y="7"/>
                        </a:moveTo>
                        <a:lnTo>
                          <a:pt x="11" y="2"/>
                        </a:lnTo>
                        <a:lnTo>
                          <a:pt x="10" y="0"/>
                        </a:lnTo>
                        <a:lnTo>
                          <a:pt x="7" y="0"/>
                        </a:lnTo>
                        <a:lnTo>
                          <a:pt x="4" y="0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4" y="13"/>
                        </a:lnTo>
                        <a:lnTo>
                          <a:pt x="7" y="14"/>
                        </a:lnTo>
                        <a:lnTo>
                          <a:pt x="10" y="13"/>
                        </a:lnTo>
                        <a:lnTo>
                          <a:pt x="11" y="12"/>
                        </a:lnTo>
                        <a:lnTo>
                          <a:pt x="14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78" name="Freeform 378"/>
                  <p:cNvSpPr>
                    <a:spLocks/>
                  </p:cNvSpPr>
                  <p:nvPr/>
                </p:nvSpPr>
                <p:spPr bwMode="auto">
                  <a:xfrm>
                    <a:off x="5014" y="1481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14" y="7"/>
                      </a:cxn>
                      <a:cxn ang="0">
                        <a:pos x="11" y="2"/>
                      </a:cxn>
                      <a:cxn ang="0">
                        <a:pos x="10" y="0"/>
                      </a:cxn>
                      <a:cxn ang="0">
                        <a:pos x="7" y="0"/>
                      </a:cxn>
                      <a:cxn ang="0">
                        <a:pos x="4" y="0"/>
                      </a:cxn>
                      <a:cxn ang="0">
                        <a:pos x="2" y="2"/>
                      </a:cxn>
                      <a:cxn ang="0">
                        <a:pos x="0" y="7"/>
                      </a:cxn>
                      <a:cxn ang="0">
                        <a:pos x="0" y="7"/>
                      </a:cxn>
                      <a:cxn ang="0">
                        <a:pos x="2" y="11"/>
                      </a:cxn>
                      <a:cxn ang="0">
                        <a:pos x="4" y="13"/>
                      </a:cxn>
                      <a:cxn ang="0">
                        <a:pos x="7" y="14"/>
                      </a:cxn>
                      <a:cxn ang="0">
                        <a:pos x="10" y="13"/>
                      </a:cxn>
                      <a:cxn ang="0">
                        <a:pos x="11" y="11"/>
                      </a:cxn>
                      <a:cxn ang="0">
                        <a:pos x="14" y="7"/>
                      </a:cxn>
                    </a:cxnLst>
                    <a:rect l="0" t="0" r="r" b="b"/>
                    <a:pathLst>
                      <a:path w="14" h="14">
                        <a:moveTo>
                          <a:pt x="14" y="7"/>
                        </a:moveTo>
                        <a:lnTo>
                          <a:pt x="11" y="2"/>
                        </a:lnTo>
                        <a:lnTo>
                          <a:pt x="10" y="0"/>
                        </a:lnTo>
                        <a:lnTo>
                          <a:pt x="7" y="0"/>
                        </a:lnTo>
                        <a:lnTo>
                          <a:pt x="4" y="0"/>
                        </a:lnTo>
                        <a:lnTo>
                          <a:pt x="2" y="2"/>
                        </a:lnTo>
                        <a:lnTo>
                          <a:pt x="0" y="7"/>
                        </a:lnTo>
                        <a:lnTo>
                          <a:pt x="0" y="7"/>
                        </a:lnTo>
                        <a:lnTo>
                          <a:pt x="2" y="11"/>
                        </a:lnTo>
                        <a:lnTo>
                          <a:pt x="4" y="13"/>
                        </a:lnTo>
                        <a:lnTo>
                          <a:pt x="7" y="14"/>
                        </a:lnTo>
                        <a:lnTo>
                          <a:pt x="10" y="13"/>
                        </a:lnTo>
                        <a:lnTo>
                          <a:pt x="11" y="11"/>
                        </a:lnTo>
                        <a:lnTo>
                          <a:pt x="14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79" name="Freeform 379"/>
                  <p:cNvSpPr>
                    <a:spLocks/>
                  </p:cNvSpPr>
                  <p:nvPr/>
                </p:nvSpPr>
                <p:spPr bwMode="auto">
                  <a:xfrm>
                    <a:off x="5012" y="1509"/>
                    <a:ext cx="15" cy="14"/>
                  </a:xfrm>
                  <a:custGeom>
                    <a:avLst/>
                    <a:gdLst/>
                    <a:ahLst/>
                    <a:cxnLst>
                      <a:cxn ang="0">
                        <a:pos x="15" y="7"/>
                      </a:cxn>
                      <a:cxn ang="0">
                        <a:pos x="12" y="2"/>
                      </a:cxn>
                      <a:cxn ang="0">
                        <a:pos x="10" y="0"/>
                      </a:cxn>
                      <a:cxn ang="0">
                        <a:pos x="7" y="0"/>
                      </a:cxn>
                      <a:cxn ang="0">
                        <a:pos x="5" y="0"/>
                      </a:cxn>
                      <a:cxn ang="0">
                        <a:pos x="3" y="2"/>
                      </a:cxn>
                      <a:cxn ang="0">
                        <a:pos x="0" y="7"/>
                      </a:cxn>
                      <a:cxn ang="0">
                        <a:pos x="0" y="7"/>
                      </a:cxn>
                      <a:cxn ang="0">
                        <a:pos x="3" y="12"/>
                      </a:cxn>
                      <a:cxn ang="0">
                        <a:pos x="5" y="13"/>
                      </a:cxn>
                      <a:cxn ang="0">
                        <a:pos x="7" y="14"/>
                      </a:cxn>
                      <a:cxn ang="0">
                        <a:pos x="10" y="13"/>
                      </a:cxn>
                      <a:cxn ang="0">
                        <a:pos x="12" y="12"/>
                      </a:cxn>
                      <a:cxn ang="0">
                        <a:pos x="15" y="7"/>
                      </a:cxn>
                    </a:cxnLst>
                    <a:rect l="0" t="0" r="r" b="b"/>
                    <a:pathLst>
                      <a:path w="15" h="14">
                        <a:moveTo>
                          <a:pt x="15" y="7"/>
                        </a:moveTo>
                        <a:lnTo>
                          <a:pt x="12" y="2"/>
                        </a:lnTo>
                        <a:lnTo>
                          <a:pt x="10" y="0"/>
                        </a:lnTo>
                        <a:lnTo>
                          <a:pt x="7" y="0"/>
                        </a:lnTo>
                        <a:lnTo>
                          <a:pt x="5" y="0"/>
                        </a:lnTo>
                        <a:lnTo>
                          <a:pt x="3" y="2"/>
                        </a:lnTo>
                        <a:lnTo>
                          <a:pt x="0" y="7"/>
                        </a:lnTo>
                        <a:lnTo>
                          <a:pt x="0" y="7"/>
                        </a:lnTo>
                        <a:lnTo>
                          <a:pt x="3" y="12"/>
                        </a:lnTo>
                        <a:lnTo>
                          <a:pt x="5" y="13"/>
                        </a:lnTo>
                        <a:lnTo>
                          <a:pt x="7" y="14"/>
                        </a:lnTo>
                        <a:lnTo>
                          <a:pt x="10" y="13"/>
                        </a:lnTo>
                        <a:lnTo>
                          <a:pt x="12" y="12"/>
                        </a:lnTo>
                        <a:lnTo>
                          <a:pt x="15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80" name="Freeform 380"/>
                  <p:cNvSpPr>
                    <a:spLocks/>
                  </p:cNvSpPr>
                  <p:nvPr/>
                </p:nvSpPr>
                <p:spPr bwMode="auto">
                  <a:xfrm>
                    <a:off x="5010" y="1537"/>
                    <a:ext cx="14" cy="15"/>
                  </a:xfrm>
                  <a:custGeom>
                    <a:avLst/>
                    <a:gdLst/>
                    <a:ahLst/>
                    <a:cxnLst>
                      <a:cxn ang="0">
                        <a:pos x="14" y="8"/>
                      </a:cxn>
                      <a:cxn ang="0">
                        <a:pos x="13" y="3"/>
                      </a:cxn>
                      <a:cxn ang="0">
                        <a:pos x="11" y="0"/>
                      </a:cxn>
                      <a:cxn ang="0">
                        <a:pos x="7" y="0"/>
                      </a:cxn>
                      <a:cxn ang="0">
                        <a:pos x="5" y="0"/>
                      </a:cxn>
                      <a:cxn ang="0">
                        <a:pos x="2" y="3"/>
                      </a:cxn>
                      <a:cxn ang="0">
                        <a:pos x="0" y="8"/>
                      </a:cxn>
                      <a:cxn ang="0">
                        <a:pos x="0" y="8"/>
                      </a:cxn>
                      <a:cxn ang="0">
                        <a:pos x="2" y="12"/>
                      </a:cxn>
                      <a:cxn ang="0">
                        <a:pos x="5" y="13"/>
                      </a:cxn>
                      <a:cxn ang="0">
                        <a:pos x="7" y="15"/>
                      </a:cxn>
                      <a:cxn ang="0">
                        <a:pos x="11" y="13"/>
                      </a:cxn>
                      <a:cxn ang="0">
                        <a:pos x="13" y="12"/>
                      </a:cxn>
                      <a:cxn ang="0">
                        <a:pos x="14" y="8"/>
                      </a:cxn>
                    </a:cxnLst>
                    <a:rect l="0" t="0" r="r" b="b"/>
                    <a:pathLst>
                      <a:path w="14" h="15">
                        <a:moveTo>
                          <a:pt x="14" y="8"/>
                        </a:moveTo>
                        <a:lnTo>
                          <a:pt x="13" y="3"/>
                        </a:lnTo>
                        <a:lnTo>
                          <a:pt x="11" y="0"/>
                        </a:lnTo>
                        <a:lnTo>
                          <a:pt x="7" y="0"/>
                        </a:lnTo>
                        <a:lnTo>
                          <a:pt x="5" y="0"/>
                        </a:lnTo>
                        <a:lnTo>
                          <a:pt x="2" y="3"/>
                        </a:lnTo>
                        <a:lnTo>
                          <a:pt x="0" y="8"/>
                        </a:lnTo>
                        <a:lnTo>
                          <a:pt x="0" y="8"/>
                        </a:lnTo>
                        <a:lnTo>
                          <a:pt x="2" y="12"/>
                        </a:lnTo>
                        <a:lnTo>
                          <a:pt x="5" y="13"/>
                        </a:lnTo>
                        <a:lnTo>
                          <a:pt x="7" y="15"/>
                        </a:lnTo>
                        <a:lnTo>
                          <a:pt x="11" y="13"/>
                        </a:lnTo>
                        <a:lnTo>
                          <a:pt x="13" y="12"/>
                        </a:lnTo>
                        <a:lnTo>
                          <a:pt x="14" y="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81" name="Freeform 381"/>
                  <p:cNvSpPr>
                    <a:spLocks/>
                  </p:cNvSpPr>
                  <p:nvPr/>
                </p:nvSpPr>
                <p:spPr bwMode="auto">
                  <a:xfrm>
                    <a:off x="5008" y="1566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14" y="7"/>
                      </a:cxn>
                      <a:cxn ang="0">
                        <a:pos x="11" y="1"/>
                      </a:cxn>
                      <a:cxn ang="0">
                        <a:pos x="10" y="0"/>
                      </a:cxn>
                      <a:cxn ang="0">
                        <a:pos x="7" y="0"/>
                      </a:cxn>
                      <a:cxn ang="0">
                        <a:pos x="4" y="0"/>
                      </a:cxn>
                      <a:cxn ang="0">
                        <a:pos x="2" y="1"/>
                      </a:cxn>
                      <a:cxn ang="0">
                        <a:pos x="0" y="7"/>
                      </a:cxn>
                      <a:cxn ang="0">
                        <a:pos x="0" y="7"/>
                      </a:cxn>
                      <a:cxn ang="0">
                        <a:pos x="2" y="12"/>
                      </a:cxn>
                      <a:cxn ang="0">
                        <a:pos x="4" y="13"/>
                      </a:cxn>
                      <a:cxn ang="0">
                        <a:pos x="7" y="14"/>
                      </a:cxn>
                      <a:cxn ang="0">
                        <a:pos x="10" y="13"/>
                      </a:cxn>
                      <a:cxn ang="0">
                        <a:pos x="11" y="12"/>
                      </a:cxn>
                      <a:cxn ang="0">
                        <a:pos x="14" y="7"/>
                      </a:cxn>
                    </a:cxnLst>
                    <a:rect l="0" t="0" r="r" b="b"/>
                    <a:pathLst>
                      <a:path w="14" h="14">
                        <a:moveTo>
                          <a:pt x="14" y="7"/>
                        </a:moveTo>
                        <a:lnTo>
                          <a:pt x="11" y="1"/>
                        </a:lnTo>
                        <a:lnTo>
                          <a:pt x="10" y="0"/>
                        </a:lnTo>
                        <a:lnTo>
                          <a:pt x="7" y="0"/>
                        </a:lnTo>
                        <a:lnTo>
                          <a:pt x="4" y="0"/>
                        </a:lnTo>
                        <a:lnTo>
                          <a:pt x="2" y="1"/>
                        </a:lnTo>
                        <a:lnTo>
                          <a:pt x="0" y="7"/>
                        </a:lnTo>
                        <a:lnTo>
                          <a:pt x="0" y="7"/>
                        </a:lnTo>
                        <a:lnTo>
                          <a:pt x="2" y="12"/>
                        </a:lnTo>
                        <a:lnTo>
                          <a:pt x="4" y="13"/>
                        </a:lnTo>
                        <a:lnTo>
                          <a:pt x="7" y="14"/>
                        </a:lnTo>
                        <a:lnTo>
                          <a:pt x="10" y="13"/>
                        </a:lnTo>
                        <a:lnTo>
                          <a:pt x="11" y="12"/>
                        </a:lnTo>
                        <a:lnTo>
                          <a:pt x="14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582" name="Freeform 382"/>
                  <p:cNvSpPr>
                    <a:spLocks/>
                  </p:cNvSpPr>
                  <p:nvPr/>
                </p:nvSpPr>
                <p:spPr bwMode="auto">
                  <a:xfrm>
                    <a:off x="5005" y="1594"/>
                    <a:ext cx="14" cy="15"/>
                  </a:xfrm>
                  <a:custGeom>
                    <a:avLst/>
                    <a:gdLst/>
                    <a:ahLst/>
                    <a:cxnLst>
                      <a:cxn ang="0">
                        <a:pos x="14" y="7"/>
                      </a:cxn>
                      <a:cxn ang="0">
                        <a:pos x="12" y="1"/>
                      </a:cxn>
                      <a:cxn ang="0">
                        <a:pos x="10" y="0"/>
                      </a:cxn>
                      <a:cxn ang="0">
                        <a:pos x="7" y="0"/>
                      </a:cxn>
                      <a:cxn ang="0">
                        <a:pos x="5" y="0"/>
                      </a:cxn>
                      <a:cxn ang="0">
                        <a:pos x="3" y="1"/>
                      </a:cxn>
                      <a:cxn ang="0">
                        <a:pos x="0" y="7"/>
                      </a:cxn>
                      <a:cxn ang="0">
                        <a:pos x="0" y="7"/>
                      </a:cxn>
                      <a:cxn ang="0">
                        <a:pos x="3" y="12"/>
                      </a:cxn>
                      <a:cxn ang="0">
                        <a:pos x="5" y="13"/>
                      </a:cxn>
                      <a:cxn ang="0">
                        <a:pos x="7" y="15"/>
                      </a:cxn>
                      <a:cxn ang="0">
                        <a:pos x="10" y="13"/>
                      </a:cxn>
                      <a:cxn ang="0">
                        <a:pos x="12" y="12"/>
                      </a:cxn>
                      <a:cxn ang="0">
                        <a:pos x="14" y="7"/>
                      </a:cxn>
                    </a:cxnLst>
                    <a:rect l="0" t="0" r="r" b="b"/>
                    <a:pathLst>
                      <a:path w="14" h="15">
                        <a:moveTo>
                          <a:pt x="14" y="7"/>
                        </a:moveTo>
                        <a:lnTo>
                          <a:pt x="12" y="1"/>
                        </a:lnTo>
                        <a:lnTo>
                          <a:pt x="10" y="0"/>
                        </a:lnTo>
                        <a:lnTo>
                          <a:pt x="7" y="0"/>
                        </a:lnTo>
                        <a:lnTo>
                          <a:pt x="5" y="0"/>
                        </a:lnTo>
                        <a:lnTo>
                          <a:pt x="3" y="1"/>
                        </a:lnTo>
                        <a:lnTo>
                          <a:pt x="0" y="7"/>
                        </a:lnTo>
                        <a:lnTo>
                          <a:pt x="0" y="7"/>
                        </a:lnTo>
                        <a:lnTo>
                          <a:pt x="3" y="12"/>
                        </a:lnTo>
                        <a:lnTo>
                          <a:pt x="5" y="13"/>
                        </a:lnTo>
                        <a:lnTo>
                          <a:pt x="7" y="15"/>
                        </a:lnTo>
                        <a:lnTo>
                          <a:pt x="10" y="13"/>
                        </a:lnTo>
                        <a:lnTo>
                          <a:pt x="12" y="12"/>
                        </a:lnTo>
                        <a:lnTo>
                          <a:pt x="14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9583" name="Freeform 383"/>
                <p:cNvSpPr>
                  <a:spLocks/>
                </p:cNvSpPr>
                <p:nvPr/>
              </p:nvSpPr>
              <p:spPr bwMode="auto">
                <a:xfrm>
                  <a:off x="5003" y="1623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4" y="7"/>
                    </a:cxn>
                    <a:cxn ang="0">
                      <a:pos x="12" y="1"/>
                    </a:cxn>
                    <a:cxn ang="0">
                      <a:pos x="11" y="0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2" y="1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5" y="13"/>
                    </a:cxn>
                    <a:cxn ang="0">
                      <a:pos x="7" y="14"/>
                    </a:cxn>
                    <a:cxn ang="0">
                      <a:pos x="11" y="13"/>
                    </a:cxn>
                    <a:cxn ang="0">
                      <a:pos x="12" y="12"/>
                    </a:cxn>
                    <a:cxn ang="0">
                      <a:pos x="14" y="7"/>
                    </a:cxn>
                  </a:cxnLst>
                  <a:rect l="0" t="0" r="r" b="b"/>
                  <a:pathLst>
                    <a:path w="14" h="14">
                      <a:moveTo>
                        <a:pt x="14" y="7"/>
                      </a:moveTo>
                      <a:lnTo>
                        <a:pt x="12" y="1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5" y="13"/>
                      </a:lnTo>
                      <a:lnTo>
                        <a:pt x="7" y="14"/>
                      </a:lnTo>
                      <a:lnTo>
                        <a:pt x="11" y="13"/>
                      </a:lnTo>
                      <a:lnTo>
                        <a:pt x="12" y="12"/>
                      </a:lnTo>
                      <a:lnTo>
                        <a:pt x="1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584" name="Freeform 384"/>
                <p:cNvSpPr>
                  <a:spLocks/>
                </p:cNvSpPr>
                <p:nvPr/>
              </p:nvSpPr>
              <p:spPr bwMode="auto">
                <a:xfrm>
                  <a:off x="5000" y="1650"/>
                  <a:ext cx="15" cy="14"/>
                </a:xfrm>
                <a:custGeom>
                  <a:avLst/>
                  <a:gdLst/>
                  <a:ahLst/>
                  <a:cxnLst>
                    <a:cxn ang="0">
                      <a:pos x="15" y="7"/>
                    </a:cxn>
                    <a:cxn ang="0">
                      <a:pos x="14" y="2"/>
                    </a:cxn>
                    <a:cxn ang="0">
                      <a:pos x="11" y="1"/>
                    </a:cxn>
                    <a:cxn ang="0">
                      <a:pos x="8" y="0"/>
                    </a:cxn>
                    <a:cxn ang="0">
                      <a:pos x="5" y="1"/>
                    </a:cxn>
                    <a:cxn ang="0">
                      <a:pos x="3" y="2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3" y="13"/>
                    </a:cxn>
                    <a:cxn ang="0">
                      <a:pos x="5" y="14"/>
                    </a:cxn>
                    <a:cxn ang="0">
                      <a:pos x="8" y="14"/>
                    </a:cxn>
                    <a:cxn ang="0">
                      <a:pos x="11" y="14"/>
                    </a:cxn>
                    <a:cxn ang="0">
                      <a:pos x="14" y="13"/>
                    </a:cxn>
                    <a:cxn ang="0">
                      <a:pos x="15" y="7"/>
                    </a:cxn>
                  </a:cxnLst>
                  <a:rect l="0" t="0" r="r" b="b"/>
                  <a:pathLst>
                    <a:path w="15" h="14">
                      <a:moveTo>
                        <a:pt x="15" y="7"/>
                      </a:moveTo>
                      <a:lnTo>
                        <a:pt x="14" y="2"/>
                      </a:lnTo>
                      <a:lnTo>
                        <a:pt x="11" y="1"/>
                      </a:lnTo>
                      <a:lnTo>
                        <a:pt x="8" y="0"/>
                      </a:lnTo>
                      <a:lnTo>
                        <a:pt x="5" y="1"/>
                      </a:lnTo>
                      <a:lnTo>
                        <a:pt x="3" y="2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3" y="13"/>
                      </a:lnTo>
                      <a:lnTo>
                        <a:pt x="5" y="14"/>
                      </a:lnTo>
                      <a:lnTo>
                        <a:pt x="8" y="14"/>
                      </a:lnTo>
                      <a:lnTo>
                        <a:pt x="11" y="14"/>
                      </a:lnTo>
                      <a:lnTo>
                        <a:pt x="14" y="13"/>
                      </a:lnTo>
                      <a:lnTo>
                        <a:pt x="15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585" name="Freeform 385"/>
                <p:cNvSpPr>
                  <a:spLocks/>
                </p:cNvSpPr>
                <p:nvPr/>
              </p:nvSpPr>
              <p:spPr bwMode="auto">
                <a:xfrm>
                  <a:off x="4999" y="1678"/>
                  <a:ext cx="15" cy="15"/>
                </a:xfrm>
                <a:custGeom>
                  <a:avLst/>
                  <a:gdLst/>
                  <a:ahLst/>
                  <a:cxnLst>
                    <a:cxn ang="0">
                      <a:pos x="15" y="8"/>
                    </a:cxn>
                    <a:cxn ang="0">
                      <a:pos x="13" y="3"/>
                    </a:cxn>
                    <a:cxn ang="0">
                      <a:pos x="11" y="2"/>
                    </a:cxn>
                    <a:cxn ang="0">
                      <a:pos x="7" y="0"/>
                    </a:cxn>
                    <a:cxn ang="0">
                      <a:pos x="5" y="2"/>
                    </a:cxn>
                    <a:cxn ang="0">
                      <a:pos x="3" y="3"/>
                    </a:cxn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3" y="13"/>
                    </a:cxn>
                    <a:cxn ang="0">
                      <a:pos x="5" y="15"/>
                    </a:cxn>
                    <a:cxn ang="0">
                      <a:pos x="7" y="15"/>
                    </a:cxn>
                    <a:cxn ang="0">
                      <a:pos x="11" y="15"/>
                    </a:cxn>
                    <a:cxn ang="0">
                      <a:pos x="13" y="13"/>
                    </a:cxn>
                    <a:cxn ang="0">
                      <a:pos x="15" y="8"/>
                    </a:cxn>
                  </a:cxnLst>
                  <a:rect l="0" t="0" r="r" b="b"/>
                  <a:pathLst>
                    <a:path w="15" h="15">
                      <a:moveTo>
                        <a:pt x="15" y="8"/>
                      </a:moveTo>
                      <a:lnTo>
                        <a:pt x="13" y="3"/>
                      </a:lnTo>
                      <a:lnTo>
                        <a:pt x="11" y="2"/>
                      </a:lnTo>
                      <a:lnTo>
                        <a:pt x="7" y="0"/>
                      </a:lnTo>
                      <a:lnTo>
                        <a:pt x="5" y="2"/>
                      </a:lnTo>
                      <a:lnTo>
                        <a:pt x="3" y="3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3" y="13"/>
                      </a:lnTo>
                      <a:lnTo>
                        <a:pt x="5" y="15"/>
                      </a:lnTo>
                      <a:lnTo>
                        <a:pt x="7" y="15"/>
                      </a:lnTo>
                      <a:lnTo>
                        <a:pt x="11" y="15"/>
                      </a:lnTo>
                      <a:lnTo>
                        <a:pt x="13" y="13"/>
                      </a:lnTo>
                      <a:lnTo>
                        <a:pt x="15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586" name="Freeform 386"/>
                <p:cNvSpPr>
                  <a:spLocks/>
                </p:cNvSpPr>
                <p:nvPr/>
              </p:nvSpPr>
              <p:spPr bwMode="auto">
                <a:xfrm>
                  <a:off x="4999" y="1707"/>
                  <a:ext cx="15" cy="14"/>
                </a:xfrm>
                <a:custGeom>
                  <a:avLst/>
                  <a:gdLst/>
                  <a:ahLst/>
                  <a:cxnLst>
                    <a:cxn ang="0">
                      <a:pos x="15" y="7"/>
                    </a:cxn>
                    <a:cxn ang="0">
                      <a:pos x="12" y="2"/>
                    </a:cxn>
                    <a:cxn ang="0">
                      <a:pos x="10" y="1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3" y="2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3" y="13"/>
                    </a:cxn>
                    <a:cxn ang="0">
                      <a:pos x="5" y="14"/>
                    </a:cxn>
                    <a:cxn ang="0">
                      <a:pos x="7" y="14"/>
                    </a:cxn>
                    <a:cxn ang="0">
                      <a:pos x="10" y="14"/>
                    </a:cxn>
                    <a:cxn ang="0">
                      <a:pos x="12" y="13"/>
                    </a:cxn>
                    <a:cxn ang="0">
                      <a:pos x="15" y="7"/>
                    </a:cxn>
                  </a:cxnLst>
                  <a:rect l="0" t="0" r="r" b="b"/>
                  <a:pathLst>
                    <a:path w="15" h="14">
                      <a:moveTo>
                        <a:pt x="15" y="7"/>
                      </a:moveTo>
                      <a:lnTo>
                        <a:pt x="12" y="2"/>
                      </a:lnTo>
                      <a:lnTo>
                        <a:pt x="10" y="1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3" y="2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3" y="13"/>
                      </a:lnTo>
                      <a:lnTo>
                        <a:pt x="5" y="14"/>
                      </a:lnTo>
                      <a:lnTo>
                        <a:pt x="7" y="14"/>
                      </a:lnTo>
                      <a:lnTo>
                        <a:pt x="10" y="14"/>
                      </a:lnTo>
                      <a:lnTo>
                        <a:pt x="12" y="13"/>
                      </a:lnTo>
                      <a:lnTo>
                        <a:pt x="15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587" name="Freeform 387"/>
                <p:cNvSpPr>
                  <a:spLocks/>
                </p:cNvSpPr>
                <p:nvPr/>
              </p:nvSpPr>
              <p:spPr bwMode="auto">
                <a:xfrm>
                  <a:off x="4999" y="1735"/>
                  <a:ext cx="15" cy="15"/>
                </a:xfrm>
                <a:custGeom>
                  <a:avLst/>
                  <a:gdLst/>
                  <a:ahLst/>
                  <a:cxnLst>
                    <a:cxn ang="0">
                      <a:pos x="15" y="7"/>
                    </a:cxn>
                    <a:cxn ang="0">
                      <a:pos x="13" y="3"/>
                    </a:cxn>
                    <a:cxn ang="0">
                      <a:pos x="11" y="1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3" y="3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3" y="13"/>
                    </a:cxn>
                    <a:cxn ang="0">
                      <a:pos x="5" y="15"/>
                    </a:cxn>
                    <a:cxn ang="0">
                      <a:pos x="7" y="15"/>
                    </a:cxn>
                    <a:cxn ang="0">
                      <a:pos x="11" y="15"/>
                    </a:cxn>
                    <a:cxn ang="0">
                      <a:pos x="13" y="13"/>
                    </a:cxn>
                    <a:cxn ang="0">
                      <a:pos x="15" y="7"/>
                    </a:cxn>
                  </a:cxnLst>
                  <a:rect l="0" t="0" r="r" b="b"/>
                  <a:pathLst>
                    <a:path w="15" h="15">
                      <a:moveTo>
                        <a:pt x="15" y="7"/>
                      </a:moveTo>
                      <a:lnTo>
                        <a:pt x="13" y="3"/>
                      </a:lnTo>
                      <a:lnTo>
                        <a:pt x="11" y="1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3" y="3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3" y="13"/>
                      </a:lnTo>
                      <a:lnTo>
                        <a:pt x="5" y="15"/>
                      </a:lnTo>
                      <a:lnTo>
                        <a:pt x="7" y="15"/>
                      </a:lnTo>
                      <a:lnTo>
                        <a:pt x="11" y="15"/>
                      </a:lnTo>
                      <a:lnTo>
                        <a:pt x="13" y="13"/>
                      </a:lnTo>
                      <a:lnTo>
                        <a:pt x="15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588" name="Freeform 388"/>
                <p:cNvSpPr>
                  <a:spLocks/>
                </p:cNvSpPr>
                <p:nvPr/>
              </p:nvSpPr>
              <p:spPr bwMode="auto">
                <a:xfrm>
                  <a:off x="5000" y="1764"/>
                  <a:ext cx="15" cy="14"/>
                </a:xfrm>
                <a:custGeom>
                  <a:avLst/>
                  <a:gdLst/>
                  <a:ahLst/>
                  <a:cxnLst>
                    <a:cxn ang="0">
                      <a:pos x="15" y="7"/>
                    </a:cxn>
                    <a:cxn ang="0">
                      <a:pos x="14" y="2"/>
                    </a:cxn>
                    <a:cxn ang="0">
                      <a:pos x="11" y="1"/>
                    </a:cxn>
                    <a:cxn ang="0">
                      <a:pos x="8" y="0"/>
                    </a:cxn>
                    <a:cxn ang="0">
                      <a:pos x="5" y="1"/>
                    </a:cxn>
                    <a:cxn ang="0">
                      <a:pos x="3" y="2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3" y="13"/>
                    </a:cxn>
                    <a:cxn ang="0">
                      <a:pos x="5" y="14"/>
                    </a:cxn>
                    <a:cxn ang="0">
                      <a:pos x="8" y="14"/>
                    </a:cxn>
                    <a:cxn ang="0">
                      <a:pos x="11" y="14"/>
                    </a:cxn>
                    <a:cxn ang="0">
                      <a:pos x="14" y="13"/>
                    </a:cxn>
                    <a:cxn ang="0">
                      <a:pos x="15" y="7"/>
                    </a:cxn>
                  </a:cxnLst>
                  <a:rect l="0" t="0" r="r" b="b"/>
                  <a:pathLst>
                    <a:path w="15" h="14">
                      <a:moveTo>
                        <a:pt x="15" y="7"/>
                      </a:moveTo>
                      <a:lnTo>
                        <a:pt x="14" y="2"/>
                      </a:lnTo>
                      <a:lnTo>
                        <a:pt x="11" y="1"/>
                      </a:lnTo>
                      <a:lnTo>
                        <a:pt x="8" y="0"/>
                      </a:lnTo>
                      <a:lnTo>
                        <a:pt x="5" y="1"/>
                      </a:lnTo>
                      <a:lnTo>
                        <a:pt x="3" y="2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3" y="13"/>
                      </a:lnTo>
                      <a:lnTo>
                        <a:pt x="5" y="14"/>
                      </a:lnTo>
                      <a:lnTo>
                        <a:pt x="8" y="14"/>
                      </a:lnTo>
                      <a:lnTo>
                        <a:pt x="11" y="14"/>
                      </a:lnTo>
                      <a:lnTo>
                        <a:pt x="14" y="13"/>
                      </a:lnTo>
                      <a:lnTo>
                        <a:pt x="15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589" name="Freeform 389"/>
                <p:cNvSpPr>
                  <a:spLocks/>
                </p:cNvSpPr>
                <p:nvPr/>
              </p:nvSpPr>
              <p:spPr bwMode="auto">
                <a:xfrm>
                  <a:off x="5003" y="1792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4" y="7"/>
                    </a:cxn>
                    <a:cxn ang="0">
                      <a:pos x="12" y="3"/>
                    </a:cxn>
                    <a:cxn ang="0">
                      <a:pos x="9" y="1"/>
                    </a:cxn>
                    <a:cxn ang="0">
                      <a:pos x="7" y="0"/>
                    </a:cxn>
                    <a:cxn ang="0">
                      <a:pos x="3" y="1"/>
                    </a:cxn>
                    <a:cxn ang="0">
                      <a:pos x="1" y="3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1" y="13"/>
                    </a:cxn>
                    <a:cxn ang="0">
                      <a:pos x="3" y="14"/>
                    </a:cxn>
                    <a:cxn ang="0">
                      <a:pos x="7" y="14"/>
                    </a:cxn>
                    <a:cxn ang="0">
                      <a:pos x="9" y="14"/>
                    </a:cxn>
                    <a:cxn ang="0">
                      <a:pos x="12" y="13"/>
                    </a:cxn>
                    <a:cxn ang="0">
                      <a:pos x="14" y="7"/>
                    </a:cxn>
                  </a:cxnLst>
                  <a:rect l="0" t="0" r="r" b="b"/>
                  <a:pathLst>
                    <a:path w="14" h="14">
                      <a:moveTo>
                        <a:pt x="14" y="7"/>
                      </a:moveTo>
                      <a:lnTo>
                        <a:pt x="12" y="3"/>
                      </a:lnTo>
                      <a:lnTo>
                        <a:pt x="9" y="1"/>
                      </a:lnTo>
                      <a:lnTo>
                        <a:pt x="7" y="0"/>
                      </a:lnTo>
                      <a:lnTo>
                        <a:pt x="3" y="1"/>
                      </a:lnTo>
                      <a:lnTo>
                        <a:pt x="1" y="3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1" y="13"/>
                      </a:lnTo>
                      <a:lnTo>
                        <a:pt x="3" y="14"/>
                      </a:lnTo>
                      <a:lnTo>
                        <a:pt x="7" y="14"/>
                      </a:lnTo>
                      <a:lnTo>
                        <a:pt x="9" y="14"/>
                      </a:lnTo>
                      <a:lnTo>
                        <a:pt x="12" y="13"/>
                      </a:lnTo>
                      <a:lnTo>
                        <a:pt x="1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590" name="Freeform 390"/>
                <p:cNvSpPr>
                  <a:spLocks/>
                </p:cNvSpPr>
                <p:nvPr/>
              </p:nvSpPr>
              <p:spPr bwMode="auto">
                <a:xfrm>
                  <a:off x="5004" y="1821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11" y="1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2" y="13"/>
                    </a:cxn>
                    <a:cxn ang="0">
                      <a:pos x="5" y="14"/>
                    </a:cxn>
                    <a:cxn ang="0">
                      <a:pos x="7" y="14"/>
                    </a:cxn>
                    <a:cxn ang="0">
                      <a:pos x="11" y="14"/>
                    </a:cxn>
                    <a:cxn ang="0">
                      <a:pos x="12" y="13"/>
                    </a:cxn>
                    <a:cxn ang="0">
                      <a:pos x="14" y="7"/>
                    </a:cxn>
                  </a:cxnLst>
                  <a:rect l="0" t="0" r="r" b="b"/>
                  <a:pathLst>
                    <a:path w="14" h="14">
                      <a:moveTo>
                        <a:pt x="14" y="7"/>
                      </a:moveTo>
                      <a:lnTo>
                        <a:pt x="12" y="2"/>
                      </a:lnTo>
                      <a:lnTo>
                        <a:pt x="11" y="1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2" y="13"/>
                      </a:lnTo>
                      <a:lnTo>
                        <a:pt x="5" y="14"/>
                      </a:lnTo>
                      <a:lnTo>
                        <a:pt x="7" y="14"/>
                      </a:lnTo>
                      <a:lnTo>
                        <a:pt x="11" y="14"/>
                      </a:lnTo>
                      <a:lnTo>
                        <a:pt x="12" y="13"/>
                      </a:lnTo>
                      <a:lnTo>
                        <a:pt x="1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591" name="Freeform 391"/>
                <p:cNvSpPr>
                  <a:spLocks/>
                </p:cNvSpPr>
                <p:nvPr/>
              </p:nvSpPr>
              <p:spPr bwMode="auto">
                <a:xfrm>
                  <a:off x="5006" y="1849"/>
                  <a:ext cx="15" cy="14"/>
                </a:xfrm>
                <a:custGeom>
                  <a:avLst/>
                  <a:gdLst/>
                  <a:ahLst/>
                  <a:cxnLst>
                    <a:cxn ang="0">
                      <a:pos x="15" y="7"/>
                    </a:cxn>
                    <a:cxn ang="0">
                      <a:pos x="12" y="2"/>
                    </a:cxn>
                    <a:cxn ang="0">
                      <a:pos x="10" y="1"/>
                    </a:cxn>
                    <a:cxn ang="0">
                      <a:pos x="8" y="0"/>
                    </a:cxn>
                    <a:cxn ang="0">
                      <a:pos x="4" y="1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2" y="13"/>
                    </a:cxn>
                    <a:cxn ang="0">
                      <a:pos x="4" y="14"/>
                    </a:cxn>
                    <a:cxn ang="0">
                      <a:pos x="8" y="14"/>
                    </a:cxn>
                    <a:cxn ang="0">
                      <a:pos x="10" y="14"/>
                    </a:cxn>
                    <a:cxn ang="0">
                      <a:pos x="12" y="13"/>
                    </a:cxn>
                    <a:cxn ang="0">
                      <a:pos x="15" y="7"/>
                    </a:cxn>
                  </a:cxnLst>
                  <a:rect l="0" t="0" r="r" b="b"/>
                  <a:pathLst>
                    <a:path w="15" h="14">
                      <a:moveTo>
                        <a:pt x="15" y="7"/>
                      </a:moveTo>
                      <a:lnTo>
                        <a:pt x="12" y="2"/>
                      </a:lnTo>
                      <a:lnTo>
                        <a:pt x="10" y="1"/>
                      </a:lnTo>
                      <a:lnTo>
                        <a:pt x="8" y="0"/>
                      </a:lnTo>
                      <a:lnTo>
                        <a:pt x="4" y="1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2" y="13"/>
                      </a:lnTo>
                      <a:lnTo>
                        <a:pt x="4" y="14"/>
                      </a:lnTo>
                      <a:lnTo>
                        <a:pt x="8" y="14"/>
                      </a:lnTo>
                      <a:lnTo>
                        <a:pt x="10" y="14"/>
                      </a:lnTo>
                      <a:lnTo>
                        <a:pt x="12" y="13"/>
                      </a:lnTo>
                      <a:lnTo>
                        <a:pt x="15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592" name="Freeform 392"/>
                <p:cNvSpPr>
                  <a:spLocks/>
                </p:cNvSpPr>
                <p:nvPr/>
              </p:nvSpPr>
              <p:spPr bwMode="auto">
                <a:xfrm>
                  <a:off x="5008" y="1877"/>
                  <a:ext cx="14" cy="15"/>
                </a:xfrm>
                <a:custGeom>
                  <a:avLst/>
                  <a:gdLst/>
                  <a:ahLst/>
                  <a:cxnLst>
                    <a:cxn ang="0">
                      <a:pos x="14" y="8"/>
                    </a:cxn>
                    <a:cxn ang="0">
                      <a:pos x="13" y="3"/>
                    </a:cxn>
                    <a:cxn ang="0">
                      <a:pos x="10" y="2"/>
                    </a:cxn>
                    <a:cxn ang="0">
                      <a:pos x="7" y="0"/>
                    </a:cxn>
                    <a:cxn ang="0">
                      <a:pos x="4" y="2"/>
                    </a:cxn>
                    <a:cxn ang="0">
                      <a:pos x="2" y="3"/>
                    </a:cxn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2" y="12"/>
                    </a:cxn>
                    <a:cxn ang="0">
                      <a:pos x="4" y="15"/>
                    </a:cxn>
                    <a:cxn ang="0">
                      <a:pos x="7" y="15"/>
                    </a:cxn>
                    <a:cxn ang="0">
                      <a:pos x="10" y="15"/>
                    </a:cxn>
                    <a:cxn ang="0">
                      <a:pos x="13" y="12"/>
                    </a:cxn>
                    <a:cxn ang="0">
                      <a:pos x="14" y="8"/>
                    </a:cxn>
                  </a:cxnLst>
                  <a:rect l="0" t="0" r="r" b="b"/>
                  <a:pathLst>
                    <a:path w="14" h="15">
                      <a:moveTo>
                        <a:pt x="14" y="8"/>
                      </a:moveTo>
                      <a:lnTo>
                        <a:pt x="13" y="3"/>
                      </a:lnTo>
                      <a:lnTo>
                        <a:pt x="10" y="2"/>
                      </a:lnTo>
                      <a:lnTo>
                        <a:pt x="7" y="0"/>
                      </a:lnTo>
                      <a:lnTo>
                        <a:pt x="4" y="2"/>
                      </a:lnTo>
                      <a:lnTo>
                        <a:pt x="2" y="3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2" y="12"/>
                      </a:lnTo>
                      <a:lnTo>
                        <a:pt x="4" y="15"/>
                      </a:lnTo>
                      <a:lnTo>
                        <a:pt x="7" y="15"/>
                      </a:lnTo>
                      <a:lnTo>
                        <a:pt x="10" y="15"/>
                      </a:lnTo>
                      <a:lnTo>
                        <a:pt x="13" y="12"/>
                      </a:lnTo>
                      <a:lnTo>
                        <a:pt x="14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593" name="Freeform 393"/>
                <p:cNvSpPr>
                  <a:spLocks/>
                </p:cNvSpPr>
                <p:nvPr/>
              </p:nvSpPr>
              <p:spPr bwMode="auto">
                <a:xfrm>
                  <a:off x="5010" y="1906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9" y="1"/>
                    </a:cxn>
                    <a:cxn ang="0">
                      <a:pos x="7" y="0"/>
                    </a:cxn>
                    <a:cxn ang="0">
                      <a:pos x="4" y="1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4" y="14"/>
                    </a:cxn>
                    <a:cxn ang="0">
                      <a:pos x="7" y="14"/>
                    </a:cxn>
                    <a:cxn ang="0">
                      <a:pos x="9" y="14"/>
                    </a:cxn>
                    <a:cxn ang="0">
                      <a:pos x="12" y="12"/>
                    </a:cxn>
                    <a:cxn ang="0">
                      <a:pos x="14" y="7"/>
                    </a:cxn>
                  </a:cxnLst>
                  <a:rect l="0" t="0" r="r" b="b"/>
                  <a:pathLst>
                    <a:path w="14" h="14">
                      <a:moveTo>
                        <a:pt x="14" y="7"/>
                      </a:moveTo>
                      <a:lnTo>
                        <a:pt x="12" y="2"/>
                      </a:lnTo>
                      <a:lnTo>
                        <a:pt x="9" y="1"/>
                      </a:lnTo>
                      <a:lnTo>
                        <a:pt x="7" y="0"/>
                      </a:lnTo>
                      <a:lnTo>
                        <a:pt x="4" y="1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4" y="14"/>
                      </a:lnTo>
                      <a:lnTo>
                        <a:pt x="7" y="14"/>
                      </a:lnTo>
                      <a:lnTo>
                        <a:pt x="9" y="14"/>
                      </a:lnTo>
                      <a:lnTo>
                        <a:pt x="12" y="12"/>
                      </a:lnTo>
                      <a:lnTo>
                        <a:pt x="1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594" name="Freeform 394"/>
                <p:cNvSpPr>
                  <a:spLocks/>
                </p:cNvSpPr>
                <p:nvPr/>
              </p:nvSpPr>
              <p:spPr bwMode="auto">
                <a:xfrm>
                  <a:off x="5011" y="1934"/>
                  <a:ext cx="14" cy="15"/>
                </a:xfrm>
                <a:custGeom>
                  <a:avLst/>
                  <a:gdLst/>
                  <a:ahLst/>
                  <a:cxnLst>
                    <a:cxn ang="0">
                      <a:pos x="14" y="7"/>
                    </a:cxn>
                    <a:cxn ang="0">
                      <a:pos x="13" y="3"/>
                    </a:cxn>
                    <a:cxn ang="0">
                      <a:pos x="11" y="2"/>
                    </a:cxn>
                    <a:cxn ang="0">
                      <a:pos x="7" y="0"/>
                    </a:cxn>
                    <a:cxn ang="0">
                      <a:pos x="5" y="2"/>
                    </a:cxn>
                    <a:cxn ang="0">
                      <a:pos x="3" y="3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5" y="15"/>
                    </a:cxn>
                    <a:cxn ang="0">
                      <a:pos x="7" y="15"/>
                    </a:cxn>
                    <a:cxn ang="0">
                      <a:pos x="11" y="15"/>
                    </a:cxn>
                    <a:cxn ang="0">
                      <a:pos x="13" y="12"/>
                    </a:cxn>
                    <a:cxn ang="0">
                      <a:pos x="14" y="7"/>
                    </a:cxn>
                  </a:cxnLst>
                  <a:rect l="0" t="0" r="r" b="b"/>
                  <a:pathLst>
                    <a:path w="14" h="15">
                      <a:moveTo>
                        <a:pt x="14" y="7"/>
                      </a:moveTo>
                      <a:lnTo>
                        <a:pt x="13" y="3"/>
                      </a:lnTo>
                      <a:lnTo>
                        <a:pt x="11" y="2"/>
                      </a:lnTo>
                      <a:lnTo>
                        <a:pt x="7" y="0"/>
                      </a:lnTo>
                      <a:lnTo>
                        <a:pt x="5" y="2"/>
                      </a:lnTo>
                      <a:lnTo>
                        <a:pt x="3" y="3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5" y="15"/>
                      </a:lnTo>
                      <a:lnTo>
                        <a:pt x="7" y="15"/>
                      </a:lnTo>
                      <a:lnTo>
                        <a:pt x="11" y="15"/>
                      </a:lnTo>
                      <a:lnTo>
                        <a:pt x="13" y="12"/>
                      </a:lnTo>
                      <a:lnTo>
                        <a:pt x="1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595" name="Freeform 395"/>
                <p:cNvSpPr>
                  <a:spLocks/>
                </p:cNvSpPr>
                <p:nvPr/>
              </p:nvSpPr>
              <p:spPr bwMode="auto">
                <a:xfrm>
                  <a:off x="5014" y="1963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4" y="7"/>
                    </a:cxn>
                    <a:cxn ang="0">
                      <a:pos x="11" y="2"/>
                    </a:cxn>
                    <a:cxn ang="0">
                      <a:pos x="9" y="1"/>
                    </a:cxn>
                    <a:cxn ang="0">
                      <a:pos x="7" y="0"/>
                    </a:cxn>
                    <a:cxn ang="0">
                      <a:pos x="3" y="1"/>
                    </a:cxn>
                    <a:cxn ang="0">
                      <a:pos x="1" y="2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1" y="12"/>
                    </a:cxn>
                    <a:cxn ang="0">
                      <a:pos x="3" y="14"/>
                    </a:cxn>
                    <a:cxn ang="0">
                      <a:pos x="7" y="14"/>
                    </a:cxn>
                    <a:cxn ang="0">
                      <a:pos x="9" y="14"/>
                    </a:cxn>
                    <a:cxn ang="0">
                      <a:pos x="11" y="12"/>
                    </a:cxn>
                    <a:cxn ang="0">
                      <a:pos x="14" y="7"/>
                    </a:cxn>
                  </a:cxnLst>
                  <a:rect l="0" t="0" r="r" b="b"/>
                  <a:pathLst>
                    <a:path w="14" h="14">
                      <a:moveTo>
                        <a:pt x="14" y="7"/>
                      </a:moveTo>
                      <a:lnTo>
                        <a:pt x="11" y="2"/>
                      </a:lnTo>
                      <a:lnTo>
                        <a:pt x="9" y="1"/>
                      </a:lnTo>
                      <a:lnTo>
                        <a:pt x="7" y="0"/>
                      </a:lnTo>
                      <a:lnTo>
                        <a:pt x="3" y="1"/>
                      </a:lnTo>
                      <a:lnTo>
                        <a:pt x="1" y="2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1" y="12"/>
                      </a:lnTo>
                      <a:lnTo>
                        <a:pt x="3" y="14"/>
                      </a:lnTo>
                      <a:lnTo>
                        <a:pt x="7" y="14"/>
                      </a:lnTo>
                      <a:lnTo>
                        <a:pt x="9" y="14"/>
                      </a:lnTo>
                      <a:lnTo>
                        <a:pt x="11" y="12"/>
                      </a:lnTo>
                      <a:lnTo>
                        <a:pt x="1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596" name="Freeform 396"/>
                <p:cNvSpPr>
                  <a:spLocks/>
                </p:cNvSpPr>
                <p:nvPr/>
              </p:nvSpPr>
              <p:spPr bwMode="auto">
                <a:xfrm>
                  <a:off x="5015" y="1991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4" y="7"/>
                    </a:cxn>
                    <a:cxn ang="0">
                      <a:pos x="12" y="3"/>
                    </a:cxn>
                    <a:cxn ang="0">
                      <a:pos x="9" y="1"/>
                    </a:cxn>
                    <a:cxn ang="0">
                      <a:pos x="7" y="0"/>
                    </a:cxn>
                    <a:cxn ang="0">
                      <a:pos x="3" y="1"/>
                    </a:cxn>
                    <a:cxn ang="0">
                      <a:pos x="1" y="3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1" y="12"/>
                    </a:cxn>
                    <a:cxn ang="0">
                      <a:pos x="3" y="14"/>
                    </a:cxn>
                    <a:cxn ang="0">
                      <a:pos x="7" y="14"/>
                    </a:cxn>
                    <a:cxn ang="0">
                      <a:pos x="9" y="14"/>
                    </a:cxn>
                    <a:cxn ang="0">
                      <a:pos x="12" y="12"/>
                    </a:cxn>
                    <a:cxn ang="0">
                      <a:pos x="14" y="7"/>
                    </a:cxn>
                  </a:cxnLst>
                  <a:rect l="0" t="0" r="r" b="b"/>
                  <a:pathLst>
                    <a:path w="14" h="14">
                      <a:moveTo>
                        <a:pt x="14" y="7"/>
                      </a:moveTo>
                      <a:lnTo>
                        <a:pt x="12" y="3"/>
                      </a:lnTo>
                      <a:lnTo>
                        <a:pt x="9" y="1"/>
                      </a:lnTo>
                      <a:lnTo>
                        <a:pt x="7" y="0"/>
                      </a:lnTo>
                      <a:lnTo>
                        <a:pt x="3" y="1"/>
                      </a:lnTo>
                      <a:lnTo>
                        <a:pt x="1" y="3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1" y="12"/>
                      </a:lnTo>
                      <a:lnTo>
                        <a:pt x="3" y="14"/>
                      </a:lnTo>
                      <a:lnTo>
                        <a:pt x="7" y="14"/>
                      </a:lnTo>
                      <a:lnTo>
                        <a:pt x="9" y="14"/>
                      </a:lnTo>
                      <a:lnTo>
                        <a:pt x="12" y="12"/>
                      </a:lnTo>
                      <a:lnTo>
                        <a:pt x="1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597" name="Freeform 397"/>
                <p:cNvSpPr>
                  <a:spLocks/>
                </p:cNvSpPr>
                <p:nvPr/>
              </p:nvSpPr>
              <p:spPr bwMode="auto">
                <a:xfrm>
                  <a:off x="5016" y="2020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9" y="1"/>
                    </a:cxn>
                    <a:cxn ang="0">
                      <a:pos x="7" y="0"/>
                    </a:cxn>
                    <a:cxn ang="0">
                      <a:pos x="3" y="1"/>
                    </a:cxn>
                    <a:cxn ang="0">
                      <a:pos x="1" y="2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1" y="12"/>
                    </a:cxn>
                    <a:cxn ang="0">
                      <a:pos x="3" y="14"/>
                    </a:cxn>
                    <a:cxn ang="0">
                      <a:pos x="7" y="14"/>
                    </a:cxn>
                    <a:cxn ang="0">
                      <a:pos x="9" y="14"/>
                    </a:cxn>
                    <a:cxn ang="0">
                      <a:pos x="12" y="12"/>
                    </a:cxn>
                    <a:cxn ang="0">
                      <a:pos x="14" y="7"/>
                    </a:cxn>
                  </a:cxnLst>
                  <a:rect l="0" t="0" r="r" b="b"/>
                  <a:pathLst>
                    <a:path w="14" h="14">
                      <a:moveTo>
                        <a:pt x="14" y="7"/>
                      </a:moveTo>
                      <a:lnTo>
                        <a:pt x="12" y="2"/>
                      </a:lnTo>
                      <a:lnTo>
                        <a:pt x="9" y="1"/>
                      </a:lnTo>
                      <a:lnTo>
                        <a:pt x="7" y="0"/>
                      </a:lnTo>
                      <a:lnTo>
                        <a:pt x="3" y="1"/>
                      </a:lnTo>
                      <a:lnTo>
                        <a:pt x="1" y="2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1" y="12"/>
                      </a:lnTo>
                      <a:lnTo>
                        <a:pt x="3" y="14"/>
                      </a:lnTo>
                      <a:lnTo>
                        <a:pt x="7" y="14"/>
                      </a:lnTo>
                      <a:lnTo>
                        <a:pt x="9" y="14"/>
                      </a:lnTo>
                      <a:lnTo>
                        <a:pt x="12" y="12"/>
                      </a:lnTo>
                      <a:lnTo>
                        <a:pt x="1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598" name="Freeform 398"/>
                <p:cNvSpPr>
                  <a:spLocks/>
                </p:cNvSpPr>
                <p:nvPr/>
              </p:nvSpPr>
              <p:spPr bwMode="auto">
                <a:xfrm>
                  <a:off x="5016" y="2048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4" y="7"/>
                    </a:cxn>
                    <a:cxn ang="0">
                      <a:pos x="13" y="2"/>
                    </a:cxn>
                    <a:cxn ang="0">
                      <a:pos x="11" y="0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5" y="14"/>
                    </a:cxn>
                    <a:cxn ang="0">
                      <a:pos x="7" y="14"/>
                    </a:cxn>
                    <a:cxn ang="0">
                      <a:pos x="11" y="14"/>
                    </a:cxn>
                    <a:cxn ang="0">
                      <a:pos x="13" y="12"/>
                    </a:cxn>
                    <a:cxn ang="0">
                      <a:pos x="14" y="7"/>
                    </a:cxn>
                  </a:cxnLst>
                  <a:rect l="0" t="0" r="r" b="b"/>
                  <a:pathLst>
                    <a:path w="14" h="14">
                      <a:moveTo>
                        <a:pt x="14" y="7"/>
                      </a:moveTo>
                      <a:lnTo>
                        <a:pt x="13" y="2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5" y="14"/>
                      </a:lnTo>
                      <a:lnTo>
                        <a:pt x="7" y="14"/>
                      </a:lnTo>
                      <a:lnTo>
                        <a:pt x="11" y="14"/>
                      </a:lnTo>
                      <a:lnTo>
                        <a:pt x="13" y="12"/>
                      </a:lnTo>
                      <a:lnTo>
                        <a:pt x="1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599" name="Freeform 399"/>
                <p:cNvSpPr>
                  <a:spLocks/>
                </p:cNvSpPr>
                <p:nvPr/>
              </p:nvSpPr>
              <p:spPr bwMode="auto">
                <a:xfrm>
                  <a:off x="5017" y="2077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10" y="0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2" y="11"/>
                    </a:cxn>
                    <a:cxn ang="0">
                      <a:pos x="5" y="13"/>
                    </a:cxn>
                    <a:cxn ang="0">
                      <a:pos x="7" y="14"/>
                    </a:cxn>
                    <a:cxn ang="0">
                      <a:pos x="10" y="13"/>
                    </a:cxn>
                    <a:cxn ang="0">
                      <a:pos x="12" y="11"/>
                    </a:cxn>
                    <a:cxn ang="0">
                      <a:pos x="14" y="7"/>
                    </a:cxn>
                  </a:cxnLst>
                  <a:rect l="0" t="0" r="r" b="b"/>
                  <a:pathLst>
                    <a:path w="14" h="14">
                      <a:moveTo>
                        <a:pt x="14" y="7"/>
                      </a:moveTo>
                      <a:lnTo>
                        <a:pt x="12" y="2"/>
                      </a:ln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2" y="11"/>
                      </a:lnTo>
                      <a:lnTo>
                        <a:pt x="5" y="13"/>
                      </a:lnTo>
                      <a:lnTo>
                        <a:pt x="7" y="14"/>
                      </a:lnTo>
                      <a:lnTo>
                        <a:pt x="10" y="13"/>
                      </a:lnTo>
                      <a:lnTo>
                        <a:pt x="12" y="11"/>
                      </a:lnTo>
                      <a:lnTo>
                        <a:pt x="1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00" name="Freeform 400"/>
                <p:cNvSpPr>
                  <a:spLocks/>
                </p:cNvSpPr>
                <p:nvPr/>
              </p:nvSpPr>
              <p:spPr bwMode="auto">
                <a:xfrm>
                  <a:off x="5017" y="2105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11" y="0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5" y="14"/>
                    </a:cxn>
                    <a:cxn ang="0">
                      <a:pos x="7" y="14"/>
                    </a:cxn>
                    <a:cxn ang="0">
                      <a:pos x="11" y="14"/>
                    </a:cxn>
                    <a:cxn ang="0">
                      <a:pos x="12" y="12"/>
                    </a:cxn>
                    <a:cxn ang="0">
                      <a:pos x="14" y="7"/>
                    </a:cxn>
                  </a:cxnLst>
                  <a:rect l="0" t="0" r="r" b="b"/>
                  <a:pathLst>
                    <a:path w="14" h="14">
                      <a:moveTo>
                        <a:pt x="14" y="7"/>
                      </a:moveTo>
                      <a:lnTo>
                        <a:pt x="12" y="2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5" y="14"/>
                      </a:lnTo>
                      <a:lnTo>
                        <a:pt x="7" y="14"/>
                      </a:lnTo>
                      <a:lnTo>
                        <a:pt x="11" y="14"/>
                      </a:lnTo>
                      <a:lnTo>
                        <a:pt x="12" y="12"/>
                      </a:lnTo>
                      <a:lnTo>
                        <a:pt x="1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01" name="Freeform 401"/>
                <p:cNvSpPr>
                  <a:spLocks/>
                </p:cNvSpPr>
                <p:nvPr/>
              </p:nvSpPr>
              <p:spPr bwMode="auto">
                <a:xfrm>
                  <a:off x="5017" y="2133"/>
                  <a:ext cx="14" cy="15"/>
                </a:xfrm>
                <a:custGeom>
                  <a:avLst/>
                  <a:gdLst/>
                  <a:ahLst/>
                  <a:cxnLst>
                    <a:cxn ang="0">
                      <a:pos x="14" y="8"/>
                    </a:cxn>
                    <a:cxn ang="0">
                      <a:pos x="12" y="3"/>
                    </a:cxn>
                    <a:cxn ang="0">
                      <a:pos x="10" y="0"/>
                    </a:cxn>
                    <a:cxn ang="0">
                      <a:pos x="7" y="0"/>
                    </a:cxn>
                    <a:cxn ang="0">
                      <a:pos x="4" y="0"/>
                    </a:cxn>
                    <a:cxn ang="0">
                      <a:pos x="2" y="3"/>
                    </a:cxn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2" y="12"/>
                    </a:cxn>
                    <a:cxn ang="0">
                      <a:pos x="4" y="13"/>
                    </a:cxn>
                    <a:cxn ang="0">
                      <a:pos x="7" y="15"/>
                    </a:cxn>
                    <a:cxn ang="0">
                      <a:pos x="10" y="13"/>
                    </a:cxn>
                    <a:cxn ang="0">
                      <a:pos x="12" y="12"/>
                    </a:cxn>
                    <a:cxn ang="0">
                      <a:pos x="14" y="8"/>
                    </a:cxn>
                  </a:cxnLst>
                  <a:rect l="0" t="0" r="r" b="b"/>
                  <a:pathLst>
                    <a:path w="14" h="15">
                      <a:moveTo>
                        <a:pt x="14" y="8"/>
                      </a:moveTo>
                      <a:lnTo>
                        <a:pt x="12" y="3"/>
                      </a:ln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4" y="0"/>
                      </a:lnTo>
                      <a:lnTo>
                        <a:pt x="2" y="3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2" y="12"/>
                      </a:lnTo>
                      <a:lnTo>
                        <a:pt x="4" y="13"/>
                      </a:lnTo>
                      <a:lnTo>
                        <a:pt x="7" y="15"/>
                      </a:lnTo>
                      <a:lnTo>
                        <a:pt x="10" y="13"/>
                      </a:lnTo>
                      <a:lnTo>
                        <a:pt x="12" y="12"/>
                      </a:lnTo>
                      <a:lnTo>
                        <a:pt x="14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02" name="Freeform 402"/>
                <p:cNvSpPr>
                  <a:spLocks/>
                </p:cNvSpPr>
                <p:nvPr/>
              </p:nvSpPr>
              <p:spPr bwMode="auto">
                <a:xfrm>
                  <a:off x="5016" y="2162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11" y="0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5" y="13"/>
                    </a:cxn>
                    <a:cxn ang="0">
                      <a:pos x="7" y="14"/>
                    </a:cxn>
                    <a:cxn ang="0">
                      <a:pos x="11" y="13"/>
                    </a:cxn>
                    <a:cxn ang="0">
                      <a:pos x="12" y="12"/>
                    </a:cxn>
                    <a:cxn ang="0">
                      <a:pos x="14" y="7"/>
                    </a:cxn>
                  </a:cxnLst>
                  <a:rect l="0" t="0" r="r" b="b"/>
                  <a:pathLst>
                    <a:path w="14" h="14">
                      <a:moveTo>
                        <a:pt x="14" y="7"/>
                      </a:moveTo>
                      <a:lnTo>
                        <a:pt x="12" y="2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5" y="13"/>
                      </a:lnTo>
                      <a:lnTo>
                        <a:pt x="7" y="14"/>
                      </a:lnTo>
                      <a:lnTo>
                        <a:pt x="11" y="13"/>
                      </a:lnTo>
                      <a:lnTo>
                        <a:pt x="12" y="12"/>
                      </a:lnTo>
                      <a:lnTo>
                        <a:pt x="1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03" name="Freeform 403"/>
                <p:cNvSpPr>
                  <a:spLocks/>
                </p:cNvSpPr>
                <p:nvPr/>
              </p:nvSpPr>
              <p:spPr bwMode="auto">
                <a:xfrm>
                  <a:off x="5015" y="2190"/>
                  <a:ext cx="14" cy="15"/>
                </a:xfrm>
                <a:custGeom>
                  <a:avLst/>
                  <a:gdLst/>
                  <a:ahLst/>
                  <a:cxnLst>
                    <a:cxn ang="0">
                      <a:pos x="14" y="7"/>
                    </a:cxn>
                    <a:cxn ang="0">
                      <a:pos x="12" y="3"/>
                    </a:cxn>
                    <a:cxn ang="0">
                      <a:pos x="9" y="0"/>
                    </a:cxn>
                    <a:cxn ang="0">
                      <a:pos x="7" y="0"/>
                    </a:cxn>
                    <a:cxn ang="0">
                      <a:pos x="3" y="0"/>
                    </a:cxn>
                    <a:cxn ang="0">
                      <a:pos x="2" y="3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3" y="13"/>
                    </a:cxn>
                    <a:cxn ang="0">
                      <a:pos x="7" y="15"/>
                    </a:cxn>
                    <a:cxn ang="0">
                      <a:pos x="9" y="13"/>
                    </a:cxn>
                    <a:cxn ang="0">
                      <a:pos x="12" y="12"/>
                    </a:cxn>
                    <a:cxn ang="0">
                      <a:pos x="14" y="7"/>
                    </a:cxn>
                  </a:cxnLst>
                  <a:rect l="0" t="0" r="r" b="b"/>
                  <a:pathLst>
                    <a:path w="14" h="15">
                      <a:moveTo>
                        <a:pt x="14" y="7"/>
                      </a:moveTo>
                      <a:lnTo>
                        <a:pt x="12" y="3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3" y="0"/>
                      </a:lnTo>
                      <a:lnTo>
                        <a:pt x="2" y="3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3" y="13"/>
                      </a:lnTo>
                      <a:lnTo>
                        <a:pt x="7" y="15"/>
                      </a:lnTo>
                      <a:lnTo>
                        <a:pt x="9" y="13"/>
                      </a:lnTo>
                      <a:lnTo>
                        <a:pt x="12" y="12"/>
                      </a:lnTo>
                      <a:lnTo>
                        <a:pt x="1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04" name="Freeform 404"/>
                <p:cNvSpPr>
                  <a:spLocks/>
                </p:cNvSpPr>
                <p:nvPr/>
              </p:nvSpPr>
              <p:spPr bwMode="auto">
                <a:xfrm>
                  <a:off x="5012" y="2219"/>
                  <a:ext cx="15" cy="14"/>
                </a:xfrm>
                <a:custGeom>
                  <a:avLst/>
                  <a:gdLst/>
                  <a:ahLst/>
                  <a:cxnLst>
                    <a:cxn ang="0">
                      <a:pos x="15" y="7"/>
                    </a:cxn>
                    <a:cxn ang="0">
                      <a:pos x="12" y="2"/>
                    </a:cxn>
                    <a:cxn ang="0">
                      <a:pos x="10" y="0"/>
                    </a:cxn>
                    <a:cxn ang="0">
                      <a:pos x="7" y="0"/>
                    </a:cxn>
                    <a:cxn ang="0">
                      <a:pos x="4" y="0"/>
                    </a:cxn>
                    <a:cxn ang="0">
                      <a:pos x="3" y="2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4" y="13"/>
                    </a:cxn>
                    <a:cxn ang="0">
                      <a:pos x="7" y="14"/>
                    </a:cxn>
                    <a:cxn ang="0">
                      <a:pos x="10" y="13"/>
                    </a:cxn>
                    <a:cxn ang="0">
                      <a:pos x="12" y="12"/>
                    </a:cxn>
                    <a:cxn ang="0">
                      <a:pos x="15" y="7"/>
                    </a:cxn>
                  </a:cxnLst>
                  <a:rect l="0" t="0" r="r" b="b"/>
                  <a:pathLst>
                    <a:path w="15" h="14">
                      <a:moveTo>
                        <a:pt x="15" y="7"/>
                      </a:moveTo>
                      <a:lnTo>
                        <a:pt x="12" y="2"/>
                      </a:ln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4" y="0"/>
                      </a:lnTo>
                      <a:lnTo>
                        <a:pt x="3" y="2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4" y="13"/>
                      </a:lnTo>
                      <a:lnTo>
                        <a:pt x="7" y="14"/>
                      </a:lnTo>
                      <a:lnTo>
                        <a:pt x="10" y="13"/>
                      </a:lnTo>
                      <a:lnTo>
                        <a:pt x="12" y="12"/>
                      </a:lnTo>
                      <a:lnTo>
                        <a:pt x="15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05" name="Freeform 405"/>
                <p:cNvSpPr>
                  <a:spLocks/>
                </p:cNvSpPr>
                <p:nvPr/>
              </p:nvSpPr>
              <p:spPr bwMode="auto">
                <a:xfrm>
                  <a:off x="5009" y="2247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4" y="7"/>
                    </a:cxn>
                    <a:cxn ang="0">
                      <a:pos x="13" y="1"/>
                    </a:cxn>
                    <a:cxn ang="0">
                      <a:pos x="10" y="0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2" y="1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5" y="13"/>
                    </a:cxn>
                    <a:cxn ang="0">
                      <a:pos x="7" y="14"/>
                    </a:cxn>
                    <a:cxn ang="0">
                      <a:pos x="10" y="13"/>
                    </a:cxn>
                    <a:cxn ang="0">
                      <a:pos x="13" y="12"/>
                    </a:cxn>
                    <a:cxn ang="0">
                      <a:pos x="14" y="7"/>
                    </a:cxn>
                  </a:cxnLst>
                  <a:rect l="0" t="0" r="r" b="b"/>
                  <a:pathLst>
                    <a:path w="14" h="14">
                      <a:moveTo>
                        <a:pt x="14" y="7"/>
                      </a:moveTo>
                      <a:lnTo>
                        <a:pt x="13" y="1"/>
                      </a:ln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5" y="13"/>
                      </a:lnTo>
                      <a:lnTo>
                        <a:pt x="7" y="14"/>
                      </a:lnTo>
                      <a:lnTo>
                        <a:pt x="10" y="13"/>
                      </a:lnTo>
                      <a:lnTo>
                        <a:pt x="13" y="12"/>
                      </a:lnTo>
                      <a:lnTo>
                        <a:pt x="1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06" name="Freeform 406"/>
                <p:cNvSpPr>
                  <a:spLocks/>
                </p:cNvSpPr>
                <p:nvPr/>
              </p:nvSpPr>
              <p:spPr bwMode="auto">
                <a:xfrm>
                  <a:off x="5005" y="2274"/>
                  <a:ext cx="14" cy="15"/>
                </a:xfrm>
                <a:custGeom>
                  <a:avLst/>
                  <a:gdLst/>
                  <a:ahLst/>
                  <a:cxnLst>
                    <a:cxn ang="0">
                      <a:pos x="14" y="8"/>
                    </a:cxn>
                    <a:cxn ang="0">
                      <a:pos x="12" y="3"/>
                    </a:cxn>
                    <a:cxn ang="0">
                      <a:pos x="10" y="2"/>
                    </a:cxn>
                    <a:cxn ang="0">
                      <a:pos x="7" y="0"/>
                    </a:cxn>
                    <a:cxn ang="0">
                      <a:pos x="4" y="2"/>
                    </a:cxn>
                    <a:cxn ang="0">
                      <a:pos x="1" y="3"/>
                    </a:cxn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1" y="13"/>
                    </a:cxn>
                    <a:cxn ang="0">
                      <a:pos x="4" y="15"/>
                    </a:cxn>
                    <a:cxn ang="0">
                      <a:pos x="7" y="15"/>
                    </a:cxn>
                    <a:cxn ang="0">
                      <a:pos x="10" y="15"/>
                    </a:cxn>
                    <a:cxn ang="0">
                      <a:pos x="12" y="13"/>
                    </a:cxn>
                    <a:cxn ang="0">
                      <a:pos x="14" y="8"/>
                    </a:cxn>
                  </a:cxnLst>
                  <a:rect l="0" t="0" r="r" b="b"/>
                  <a:pathLst>
                    <a:path w="14" h="15">
                      <a:moveTo>
                        <a:pt x="14" y="8"/>
                      </a:moveTo>
                      <a:lnTo>
                        <a:pt x="12" y="3"/>
                      </a:lnTo>
                      <a:lnTo>
                        <a:pt x="10" y="2"/>
                      </a:lnTo>
                      <a:lnTo>
                        <a:pt x="7" y="0"/>
                      </a:lnTo>
                      <a:lnTo>
                        <a:pt x="4" y="2"/>
                      </a:lnTo>
                      <a:lnTo>
                        <a:pt x="1" y="3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1" y="13"/>
                      </a:lnTo>
                      <a:lnTo>
                        <a:pt x="4" y="15"/>
                      </a:lnTo>
                      <a:lnTo>
                        <a:pt x="7" y="15"/>
                      </a:lnTo>
                      <a:lnTo>
                        <a:pt x="10" y="15"/>
                      </a:lnTo>
                      <a:lnTo>
                        <a:pt x="12" y="13"/>
                      </a:lnTo>
                      <a:lnTo>
                        <a:pt x="14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07" name="Freeform 407"/>
                <p:cNvSpPr>
                  <a:spLocks/>
                </p:cNvSpPr>
                <p:nvPr/>
              </p:nvSpPr>
              <p:spPr bwMode="auto">
                <a:xfrm>
                  <a:off x="4999" y="2303"/>
                  <a:ext cx="15" cy="14"/>
                </a:xfrm>
                <a:custGeom>
                  <a:avLst/>
                  <a:gdLst/>
                  <a:ahLst/>
                  <a:cxnLst>
                    <a:cxn ang="0">
                      <a:pos x="15" y="7"/>
                    </a:cxn>
                    <a:cxn ang="0">
                      <a:pos x="12" y="2"/>
                    </a:cxn>
                    <a:cxn ang="0">
                      <a:pos x="10" y="0"/>
                    </a:cxn>
                    <a:cxn ang="0">
                      <a:pos x="7" y="0"/>
                    </a:cxn>
                    <a:cxn ang="0">
                      <a:pos x="4" y="0"/>
                    </a:cxn>
                    <a:cxn ang="0">
                      <a:pos x="3" y="2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4" y="13"/>
                    </a:cxn>
                    <a:cxn ang="0">
                      <a:pos x="7" y="14"/>
                    </a:cxn>
                    <a:cxn ang="0">
                      <a:pos x="10" y="13"/>
                    </a:cxn>
                    <a:cxn ang="0">
                      <a:pos x="12" y="12"/>
                    </a:cxn>
                    <a:cxn ang="0">
                      <a:pos x="15" y="7"/>
                    </a:cxn>
                  </a:cxnLst>
                  <a:rect l="0" t="0" r="r" b="b"/>
                  <a:pathLst>
                    <a:path w="15" h="14">
                      <a:moveTo>
                        <a:pt x="15" y="7"/>
                      </a:moveTo>
                      <a:lnTo>
                        <a:pt x="12" y="2"/>
                      </a:ln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4" y="0"/>
                      </a:lnTo>
                      <a:lnTo>
                        <a:pt x="3" y="2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4" y="13"/>
                      </a:lnTo>
                      <a:lnTo>
                        <a:pt x="7" y="14"/>
                      </a:lnTo>
                      <a:lnTo>
                        <a:pt x="10" y="13"/>
                      </a:lnTo>
                      <a:lnTo>
                        <a:pt x="12" y="12"/>
                      </a:lnTo>
                      <a:lnTo>
                        <a:pt x="15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08" name="Freeform 408"/>
                <p:cNvSpPr>
                  <a:spLocks/>
                </p:cNvSpPr>
                <p:nvPr/>
              </p:nvSpPr>
              <p:spPr bwMode="auto">
                <a:xfrm>
                  <a:off x="4992" y="2330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10" y="1"/>
                    </a:cxn>
                    <a:cxn ang="0">
                      <a:pos x="7" y="0"/>
                    </a:cxn>
                    <a:cxn ang="0">
                      <a:pos x="4" y="1"/>
                    </a:cxn>
                    <a:cxn ang="0">
                      <a:pos x="3" y="2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4" y="14"/>
                    </a:cxn>
                    <a:cxn ang="0">
                      <a:pos x="7" y="14"/>
                    </a:cxn>
                    <a:cxn ang="0">
                      <a:pos x="10" y="14"/>
                    </a:cxn>
                    <a:cxn ang="0">
                      <a:pos x="12" y="12"/>
                    </a:cxn>
                    <a:cxn ang="0">
                      <a:pos x="14" y="7"/>
                    </a:cxn>
                  </a:cxnLst>
                  <a:rect l="0" t="0" r="r" b="b"/>
                  <a:pathLst>
                    <a:path w="14" h="14">
                      <a:moveTo>
                        <a:pt x="14" y="7"/>
                      </a:moveTo>
                      <a:lnTo>
                        <a:pt x="12" y="2"/>
                      </a:lnTo>
                      <a:lnTo>
                        <a:pt x="10" y="1"/>
                      </a:lnTo>
                      <a:lnTo>
                        <a:pt x="7" y="0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4" y="14"/>
                      </a:lnTo>
                      <a:lnTo>
                        <a:pt x="7" y="14"/>
                      </a:lnTo>
                      <a:lnTo>
                        <a:pt x="10" y="14"/>
                      </a:lnTo>
                      <a:lnTo>
                        <a:pt x="12" y="12"/>
                      </a:lnTo>
                      <a:lnTo>
                        <a:pt x="14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09" name="Freeform 409"/>
                <p:cNvSpPr>
                  <a:spLocks/>
                </p:cNvSpPr>
                <p:nvPr/>
              </p:nvSpPr>
              <p:spPr bwMode="auto">
                <a:xfrm>
                  <a:off x="4983" y="2357"/>
                  <a:ext cx="14" cy="15"/>
                </a:xfrm>
                <a:custGeom>
                  <a:avLst/>
                  <a:gdLst/>
                  <a:ahLst/>
                  <a:cxnLst>
                    <a:cxn ang="0">
                      <a:pos x="13" y="12"/>
                    </a:cxn>
                    <a:cxn ang="0">
                      <a:pos x="14" y="7"/>
                    </a:cxn>
                    <a:cxn ang="0">
                      <a:pos x="12" y="3"/>
                    </a:cxn>
                    <a:cxn ang="0">
                      <a:pos x="10" y="0"/>
                    </a:cxn>
                    <a:cxn ang="0">
                      <a:pos x="7" y="0"/>
                    </a:cxn>
                    <a:cxn ang="0">
                      <a:pos x="4" y="0"/>
                    </a:cxn>
                    <a:cxn ang="0">
                      <a:pos x="2" y="2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4" y="13"/>
                    </a:cxn>
                    <a:cxn ang="0">
                      <a:pos x="7" y="15"/>
                    </a:cxn>
                    <a:cxn ang="0">
                      <a:pos x="10" y="13"/>
                    </a:cxn>
                    <a:cxn ang="0">
                      <a:pos x="13" y="12"/>
                    </a:cxn>
                  </a:cxnLst>
                  <a:rect l="0" t="0" r="r" b="b"/>
                  <a:pathLst>
                    <a:path w="14" h="15">
                      <a:moveTo>
                        <a:pt x="13" y="12"/>
                      </a:moveTo>
                      <a:lnTo>
                        <a:pt x="14" y="7"/>
                      </a:lnTo>
                      <a:lnTo>
                        <a:pt x="12" y="3"/>
                      </a:ln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4" y="13"/>
                      </a:lnTo>
                      <a:lnTo>
                        <a:pt x="7" y="15"/>
                      </a:lnTo>
                      <a:lnTo>
                        <a:pt x="10" y="13"/>
                      </a:lnTo>
                      <a:lnTo>
                        <a:pt x="13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10" name="Freeform 410"/>
                <p:cNvSpPr>
                  <a:spLocks/>
                </p:cNvSpPr>
                <p:nvPr/>
              </p:nvSpPr>
              <p:spPr bwMode="auto">
                <a:xfrm>
                  <a:off x="4972" y="2383"/>
                  <a:ext cx="14" cy="15"/>
                </a:xfrm>
                <a:custGeom>
                  <a:avLst/>
                  <a:gdLst/>
                  <a:ahLst/>
                  <a:cxnLst>
                    <a:cxn ang="0">
                      <a:pos x="12" y="12"/>
                    </a:cxn>
                    <a:cxn ang="0">
                      <a:pos x="14" y="8"/>
                    </a:cxn>
                    <a:cxn ang="0">
                      <a:pos x="12" y="3"/>
                    </a:cxn>
                    <a:cxn ang="0">
                      <a:pos x="10" y="0"/>
                    </a:cxn>
                    <a:cxn ang="0">
                      <a:pos x="7" y="0"/>
                    </a:cxn>
                    <a:cxn ang="0">
                      <a:pos x="4" y="0"/>
                    </a:cxn>
                    <a:cxn ang="0">
                      <a:pos x="1" y="2"/>
                    </a:cxn>
                    <a:cxn ang="0">
                      <a:pos x="1" y="2"/>
                    </a:cxn>
                    <a:cxn ang="0">
                      <a:pos x="0" y="8"/>
                    </a:cxn>
                    <a:cxn ang="0">
                      <a:pos x="1" y="12"/>
                    </a:cxn>
                    <a:cxn ang="0">
                      <a:pos x="4" y="13"/>
                    </a:cxn>
                    <a:cxn ang="0">
                      <a:pos x="7" y="15"/>
                    </a:cxn>
                    <a:cxn ang="0">
                      <a:pos x="10" y="13"/>
                    </a:cxn>
                    <a:cxn ang="0">
                      <a:pos x="12" y="12"/>
                    </a:cxn>
                  </a:cxnLst>
                  <a:rect l="0" t="0" r="r" b="b"/>
                  <a:pathLst>
                    <a:path w="14" h="15">
                      <a:moveTo>
                        <a:pt x="12" y="12"/>
                      </a:moveTo>
                      <a:lnTo>
                        <a:pt x="14" y="8"/>
                      </a:lnTo>
                      <a:lnTo>
                        <a:pt x="12" y="3"/>
                      </a:ln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4" y="0"/>
                      </a:lnTo>
                      <a:lnTo>
                        <a:pt x="1" y="2"/>
                      </a:lnTo>
                      <a:lnTo>
                        <a:pt x="1" y="2"/>
                      </a:lnTo>
                      <a:lnTo>
                        <a:pt x="0" y="8"/>
                      </a:lnTo>
                      <a:lnTo>
                        <a:pt x="1" y="12"/>
                      </a:lnTo>
                      <a:lnTo>
                        <a:pt x="4" y="13"/>
                      </a:lnTo>
                      <a:lnTo>
                        <a:pt x="7" y="15"/>
                      </a:lnTo>
                      <a:lnTo>
                        <a:pt x="10" y="13"/>
                      </a:lnTo>
                      <a:lnTo>
                        <a:pt x="12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11" name="Freeform 411"/>
                <p:cNvSpPr>
                  <a:spLocks/>
                </p:cNvSpPr>
                <p:nvPr/>
              </p:nvSpPr>
              <p:spPr bwMode="auto">
                <a:xfrm>
                  <a:off x="4958" y="2408"/>
                  <a:ext cx="14" cy="15"/>
                </a:xfrm>
                <a:custGeom>
                  <a:avLst/>
                  <a:gdLst/>
                  <a:ahLst/>
                  <a:cxnLst>
                    <a:cxn ang="0">
                      <a:pos x="12" y="12"/>
                    </a:cxn>
                    <a:cxn ang="0">
                      <a:pos x="14" y="7"/>
                    </a:cxn>
                    <a:cxn ang="0">
                      <a:pos x="12" y="3"/>
                    </a:cxn>
                    <a:cxn ang="0">
                      <a:pos x="9" y="0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1" y="2"/>
                    </a:cxn>
                    <a:cxn ang="0">
                      <a:pos x="1" y="2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5" y="13"/>
                    </a:cxn>
                    <a:cxn ang="0">
                      <a:pos x="7" y="15"/>
                    </a:cxn>
                    <a:cxn ang="0">
                      <a:pos x="9" y="13"/>
                    </a:cxn>
                    <a:cxn ang="0">
                      <a:pos x="12" y="12"/>
                    </a:cxn>
                  </a:cxnLst>
                  <a:rect l="0" t="0" r="r" b="b"/>
                  <a:pathLst>
                    <a:path w="14" h="15">
                      <a:moveTo>
                        <a:pt x="12" y="12"/>
                      </a:moveTo>
                      <a:lnTo>
                        <a:pt x="14" y="7"/>
                      </a:lnTo>
                      <a:lnTo>
                        <a:pt x="12" y="3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1" y="2"/>
                      </a:lnTo>
                      <a:lnTo>
                        <a:pt x="1" y="2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5" y="13"/>
                      </a:lnTo>
                      <a:lnTo>
                        <a:pt x="7" y="15"/>
                      </a:lnTo>
                      <a:lnTo>
                        <a:pt x="9" y="13"/>
                      </a:lnTo>
                      <a:lnTo>
                        <a:pt x="12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12" name="Freeform 412"/>
                <p:cNvSpPr>
                  <a:spLocks/>
                </p:cNvSpPr>
                <p:nvPr/>
              </p:nvSpPr>
              <p:spPr bwMode="auto">
                <a:xfrm>
                  <a:off x="4942" y="2432"/>
                  <a:ext cx="15" cy="14"/>
                </a:xfrm>
                <a:custGeom>
                  <a:avLst/>
                  <a:gdLst/>
                  <a:ahLst/>
                  <a:cxnLst>
                    <a:cxn ang="0">
                      <a:pos x="13" y="13"/>
                    </a:cxn>
                    <a:cxn ang="0">
                      <a:pos x="15" y="7"/>
                    </a:cxn>
                    <a:cxn ang="0">
                      <a:pos x="12" y="2"/>
                    </a:cxn>
                    <a:cxn ang="0">
                      <a:pos x="11" y="1"/>
                    </a:cxn>
                    <a:cxn ang="0">
                      <a:pos x="8" y="0"/>
                    </a:cxn>
                    <a:cxn ang="0">
                      <a:pos x="5" y="1"/>
                    </a:cxn>
                    <a:cxn ang="0">
                      <a:pos x="3" y="2"/>
                    </a:cxn>
                    <a:cxn ang="0">
                      <a:pos x="3" y="2"/>
                    </a:cxn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5" y="14"/>
                    </a:cxn>
                    <a:cxn ang="0">
                      <a:pos x="8" y="14"/>
                    </a:cxn>
                    <a:cxn ang="0">
                      <a:pos x="11" y="14"/>
                    </a:cxn>
                    <a:cxn ang="0">
                      <a:pos x="13" y="13"/>
                    </a:cxn>
                  </a:cxnLst>
                  <a:rect l="0" t="0" r="r" b="b"/>
                  <a:pathLst>
                    <a:path w="15" h="14">
                      <a:moveTo>
                        <a:pt x="13" y="13"/>
                      </a:moveTo>
                      <a:lnTo>
                        <a:pt x="15" y="7"/>
                      </a:lnTo>
                      <a:lnTo>
                        <a:pt x="12" y="2"/>
                      </a:lnTo>
                      <a:lnTo>
                        <a:pt x="11" y="1"/>
                      </a:lnTo>
                      <a:lnTo>
                        <a:pt x="8" y="0"/>
                      </a:lnTo>
                      <a:lnTo>
                        <a:pt x="5" y="1"/>
                      </a:lnTo>
                      <a:lnTo>
                        <a:pt x="3" y="2"/>
                      </a:lnTo>
                      <a:lnTo>
                        <a:pt x="3" y="2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5" y="14"/>
                      </a:lnTo>
                      <a:lnTo>
                        <a:pt x="8" y="14"/>
                      </a:lnTo>
                      <a:lnTo>
                        <a:pt x="11" y="14"/>
                      </a:lnTo>
                      <a:lnTo>
                        <a:pt x="13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13" name="Freeform 413"/>
                <p:cNvSpPr>
                  <a:spLocks/>
                </p:cNvSpPr>
                <p:nvPr/>
              </p:nvSpPr>
              <p:spPr bwMode="auto">
                <a:xfrm>
                  <a:off x="4926" y="2456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3" y="12"/>
                    </a:cxn>
                    <a:cxn ang="0">
                      <a:pos x="14" y="7"/>
                    </a:cxn>
                    <a:cxn ang="0">
                      <a:pos x="12" y="1"/>
                    </a:cxn>
                    <a:cxn ang="0">
                      <a:pos x="11" y="0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2" y="1"/>
                    </a:cxn>
                    <a:cxn ang="0">
                      <a:pos x="2" y="1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5" y="13"/>
                    </a:cxn>
                    <a:cxn ang="0">
                      <a:pos x="7" y="14"/>
                    </a:cxn>
                    <a:cxn ang="0">
                      <a:pos x="11" y="13"/>
                    </a:cxn>
                    <a:cxn ang="0">
                      <a:pos x="13" y="12"/>
                    </a:cxn>
                  </a:cxnLst>
                  <a:rect l="0" t="0" r="r" b="b"/>
                  <a:pathLst>
                    <a:path w="14" h="14">
                      <a:moveTo>
                        <a:pt x="13" y="12"/>
                      </a:moveTo>
                      <a:lnTo>
                        <a:pt x="14" y="7"/>
                      </a:lnTo>
                      <a:lnTo>
                        <a:pt x="12" y="1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2" y="1"/>
                      </a:ln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5" y="13"/>
                      </a:lnTo>
                      <a:lnTo>
                        <a:pt x="7" y="14"/>
                      </a:lnTo>
                      <a:lnTo>
                        <a:pt x="11" y="13"/>
                      </a:lnTo>
                      <a:lnTo>
                        <a:pt x="13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14" name="Freeform 414"/>
                <p:cNvSpPr>
                  <a:spLocks/>
                </p:cNvSpPr>
                <p:nvPr/>
              </p:nvSpPr>
              <p:spPr bwMode="auto">
                <a:xfrm>
                  <a:off x="4908" y="2477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2" y="13"/>
                    </a:cxn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10" y="1"/>
                    </a:cxn>
                    <a:cxn ang="0">
                      <a:pos x="7" y="0"/>
                    </a:cxn>
                    <a:cxn ang="0">
                      <a:pos x="4" y="1"/>
                    </a:cxn>
                    <a:cxn ang="0">
                      <a:pos x="1" y="2"/>
                    </a:cxn>
                    <a:cxn ang="0">
                      <a:pos x="1" y="2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4" y="14"/>
                    </a:cxn>
                    <a:cxn ang="0">
                      <a:pos x="7" y="14"/>
                    </a:cxn>
                    <a:cxn ang="0">
                      <a:pos x="10" y="14"/>
                    </a:cxn>
                    <a:cxn ang="0">
                      <a:pos x="12" y="13"/>
                    </a:cxn>
                  </a:cxnLst>
                  <a:rect l="0" t="0" r="r" b="b"/>
                  <a:pathLst>
                    <a:path w="14" h="14">
                      <a:moveTo>
                        <a:pt x="12" y="13"/>
                      </a:moveTo>
                      <a:lnTo>
                        <a:pt x="14" y="7"/>
                      </a:lnTo>
                      <a:lnTo>
                        <a:pt x="12" y="2"/>
                      </a:lnTo>
                      <a:lnTo>
                        <a:pt x="10" y="1"/>
                      </a:lnTo>
                      <a:lnTo>
                        <a:pt x="7" y="0"/>
                      </a:lnTo>
                      <a:lnTo>
                        <a:pt x="4" y="1"/>
                      </a:lnTo>
                      <a:lnTo>
                        <a:pt x="1" y="2"/>
                      </a:lnTo>
                      <a:lnTo>
                        <a:pt x="1" y="2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4" y="14"/>
                      </a:lnTo>
                      <a:lnTo>
                        <a:pt x="7" y="14"/>
                      </a:lnTo>
                      <a:lnTo>
                        <a:pt x="10" y="14"/>
                      </a:lnTo>
                      <a:lnTo>
                        <a:pt x="12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15" name="Freeform 415"/>
                <p:cNvSpPr>
                  <a:spLocks/>
                </p:cNvSpPr>
                <p:nvPr/>
              </p:nvSpPr>
              <p:spPr bwMode="auto">
                <a:xfrm>
                  <a:off x="4888" y="2497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3" y="13"/>
                    </a:cxn>
                    <a:cxn ang="0">
                      <a:pos x="14" y="7"/>
                    </a:cxn>
                    <a:cxn ang="0">
                      <a:pos x="12" y="3"/>
                    </a:cxn>
                    <a:cxn ang="0">
                      <a:pos x="9" y="1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2" y="3"/>
                    </a:cxn>
                    <a:cxn ang="0">
                      <a:pos x="2" y="3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5" y="14"/>
                    </a:cxn>
                    <a:cxn ang="0">
                      <a:pos x="7" y="14"/>
                    </a:cxn>
                    <a:cxn ang="0">
                      <a:pos x="9" y="14"/>
                    </a:cxn>
                    <a:cxn ang="0">
                      <a:pos x="13" y="13"/>
                    </a:cxn>
                  </a:cxnLst>
                  <a:rect l="0" t="0" r="r" b="b"/>
                  <a:pathLst>
                    <a:path w="14" h="14">
                      <a:moveTo>
                        <a:pt x="13" y="13"/>
                      </a:moveTo>
                      <a:lnTo>
                        <a:pt x="14" y="7"/>
                      </a:lnTo>
                      <a:lnTo>
                        <a:pt x="12" y="3"/>
                      </a:lnTo>
                      <a:lnTo>
                        <a:pt x="9" y="1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2" y="3"/>
                      </a:lnTo>
                      <a:lnTo>
                        <a:pt x="2" y="3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5" y="14"/>
                      </a:lnTo>
                      <a:lnTo>
                        <a:pt x="7" y="14"/>
                      </a:lnTo>
                      <a:lnTo>
                        <a:pt x="9" y="14"/>
                      </a:lnTo>
                      <a:lnTo>
                        <a:pt x="13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16" name="Freeform 416"/>
                <p:cNvSpPr>
                  <a:spLocks/>
                </p:cNvSpPr>
                <p:nvPr/>
              </p:nvSpPr>
              <p:spPr bwMode="auto">
                <a:xfrm>
                  <a:off x="4867" y="2516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1" y="12"/>
                    </a:cxn>
                    <a:cxn ang="0">
                      <a:pos x="14" y="7"/>
                    </a:cxn>
                    <a:cxn ang="0">
                      <a:pos x="11" y="3"/>
                    </a:cxn>
                    <a:cxn ang="0">
                      <a:pos x="9" y="0"/>
                    </a:cxn>
                    <a:cxn ang="0">
                      <a:pos x="7" y="0"/>
                    </a:cxn>
                    <a:cxn ang="0">
                      <a:pos x="4" y="0"/>
                    </a:cxn>
                    <a:cxn ang="0">
                      <a:pos x="1" y="1"/>
                    </a:cxn>
                    <a:cxn ang="0">
                      <a:pos x="1" y="3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4" y="14"/>
                    </a:cxn>
                    <a:cxn ang="0">
                      <a:pos x="7" y="14"/>
                    </a:cxn>
                    <a:cxn ang="0">
                      <a:pos x="9" y="14"/>
                    </a:cxn>
                    <a:cxn ang="0">
                      <a:pos x="11" y="13"/>
                    </a:cxn>
                    <a:cxn ang="0">
                      <a:pos x="11" y="12"/>
                    </a:cxn>
                  </a:cxnLst>
                  <a:rect l="0" t="0" r="r" b="b"/>
                  <a:pathLst>
                    <a:path w="14" h="14">
                      <a:moveTo>
                        <a:pt x="11" y="12"/>
                      </a:moveTo>
                      <a:lnTo>
                        <a:pt x="14" y="7"/>
                      </a:lnTo>
                      <a:lnTo>
                        <a:pt x="11" y="3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4" y="0"/>
                      </a:lnTo>
                      <a:lnTo>
                        <a:pt x="1" y="1"/>
                      </a:lnTo>
                      <a:lnTo>
                        <a:pt x="1" y="3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4" y="14"/>
                      </a:lnTo>
                      <a:lnTo>
                        <a:pt x="7" y="14"/>
                      </a:lnTo>
                      <a:lnTo>
                        <a:pt x="9" y="14"/>
                      </a:lnTo>
                      <a:lnTo>
                        <a:pt x="11" y="13"/>
                      </a:lnTo>
                      <a:lnTo>
                        <a:pt x="11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17" name="Freeform 417"/>
                <p:cNvSpPr>
                  <a:spLocks/>
                </p:cNvSpPr>
                <p:nvPr/>
              </p:nvSpPr>
              <p:spPr bwMode="auto">
                <a:xfrm>
                  <a:off x="4844" y="2533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2" y="13"/>
                    </a:cxn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10" y="1"/>
                    </a:cxn>
                    <a:cxn ang="0">
                      <a:pos x="7" y="0"/>
                    </a:cxn>
                    <a:cxn ang="0">
                      <a:pos x="4" y="1"/>
                    </a:cxn>
                    <a:cxn ang="0">
                      <a:pos x="1" y="2"/>
                    </a:cxn>
                    <a:cxn ang="0">
                      <a:pos x="1" y="2"/>
                    </a:cxn>
                    <a:cxn ang="0">
                      <a:pos x="0" y="7"/>
                    </a:cxn>
                    <a:cxn ang="0">
                      <a:pos x="1" y="13"/>
                    </a:cxn>
                    <a:cxn ang="0">
                      <a:pos x="4" y="14"/>
                    </a:cxn>
                    <a:cxn ang="0">
                      <a:pos x="7" y="14"/>
                    </a:cxn>
                    <a:cxn ang="0">
                      <a:pos x="10" y="14"/>
                    </a:cxn>
                    <a:cxn ang="0">
                      <a:pos x="12" y="13"/>
                    </a:cxn>
                  </a:cxnLst>
                  <a:rect l="0" t="0" r="r" b="b"/>
                  <a:pathLst>
                    <a:path w="14" h="14">
                      <a:moveTo>
                        <a:pt x="12" y="13"/>
                      </a:moveTo>
                      <a:lnTo>
                        <a:pt x="14" y="7"/>
                      </a:lnTo>
                      <a:lnTo>
                        <a:pt x="12" y="2"/>
                      </a:lnTo>
                      <a:lnTo>
                        <a:pt x="10" y="1"/>
                      </a:lnTo>
                      <a:lnTo>
                        <a:pt x="7" y="0"/>
                      </a:lnTo>
                      <a:lnTo>
                        <a:pt x="4" y="1"/>
                      </a:lnTo>
                      <a:lnTo>
                        <a:pt x="1" y="2"/>
                      </a:lnTo>
                      <a:lnTo>
                        <a:pt x="1" y="2"/>
                      </a:lnTo>
                      <a:lnTo>
                        <a:pt x="0" y="7"/>
                      </a:lnTo>
                      <a:lnTo>
                        <a:pt x="1" y="13"/>
                      </a:lnTo>
                      <a:lnTo>
                        <a:pt x="4" y="14"/>
                      </a:lnTo>
                      <a:lnTo>
                        <a:pt x="7" y="14"/>
                      </a:lnTo>
                      <a:lnTo>
                        <a:pt x="10" y="14"/>
                      </a:lnTo>
                      <a:lnTo>
                        <a:pt x="12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18" name="Freeform 418"/>
                <p:cNvSpPr>
                  <a:spLocks/>
                </p:cNvSpPr>
                <p:nvPr/>
              </p:nvSpPr>
              <p:spPr bwMode="auto">
                <a:xfrm>
                  <a:off x="4819" y="2548"/>
                  <a:ext cx="16" cy="14"/>
                </a:xfrm>
                <a:custGeom>
                  <a:avLst/>
                  <a:gdLst/>
                  <a:ahLst/>
                  <a:cxnLst>
                    <a:cxn ang="0">
                      <a:pos x="11" y="14"/>
                    </a:cxn>
                    <a:cxn ang="0">
                      <a:pos x="13" y="12"/>
                    </a:cxn>
                    <a:cxn ang="0">
                      <a:pos x="16" y="7"/>
                    </a:cxn>
                    <a:cxn ang="0">
                      <a:pos x="13" y="3"/>
                    </a:cxn>
                    <a:cxn ang="0">
                      <a:pos x="11" y="1"/>
                    </a:cxn>
                    <a:cxn ang="0">
                      <a:pos x="9" y="0"/>
                    </a:cxn>
                    <a:cxn ang="0">
                      <a:pos x="5" y="1"/>
                    </a:cxn>
                    <a:cxn ang="0">
                      <a:pos x="5" y="1"/>
                    </a:cxn>
                    <a:cxn ang="0">
                      <a:pos x="3" y="3"/>
                    </a:cxn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5" y="14"/>
                    </a:cxn>
                    <a:cxn ang="0">
                      <a:pos x="7" y="14"/>
                    </a:cxn>
                    <a:cxn ang="0">
                      <a:pos x="11" y="14"/>
                    </a:cxn>
                  </a:cxnLst>
                  <a:rect l="0" t="0" r="r" b="b"/>
                  <a:pathLst>
                    <a:path w="16" h="14">
                      <a:moveTo>
                        <a:pt x="11" y="14"/>
                      </a:moveTo>
                      <a:lnTo>
                        <a:pt x="13" y="12"/>
                      </a:lnTo>
                      <a:lnTo>
                        <a:pt x="16" y="7"/>
                      </a:lnTo>
                      <a:lnTo>
                        <a:pt x="13" y="3"/>
                      </a:lnTo>
                      <a:lnTo>
                        <a:pt x="11" y="1"/>
                      </a:lnTo>
                      <a:lnTo>
                        <a:pt x="9" y="0"/>
                      </a:lnTo>
                      <a:lnTo>
                        <a:pt x="5" y="1"/>
                      </a:lnTo>
                      <a:lnTo>
                        <a:pt x="5" y="1"/>
                      </a:lnTo>
                      <a:lnTo>
                        <a:pt x="3" y="3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5" y="14"/>
                      </a:lnTo>
                      <a:lnTo>
                        <a:pt x="7" y="14"/>
                      </a:lnTo>
                      <a:lnTo>
                        <a:pt x="11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19" name="Freeform 419"/>
                <p:cNvSpPr>
                  <a:spLocks/>
                </p:cNvSpPr>
                <p:nvPr/>
              </p:nvSpPr>
              <p:spPr bwMode="auto">
                <a:xfrm>
                  <a:off x="4794" y="2562"/>
                  <a:ext cx="15" cy="15"/>
                </a:xfrm>
                <a:custGeom>
                  <a:avLst/>
                  <a:gdLst/>
                  <a:ahLst/>
                  <a:cxnLst>
                    <a:cxn ang="0">
                      <a:pos x="11" y="13"/>
                    </a:cxn>
                    <a:cxn ang="0">
                      <a:pos x="13" y="12"/>
                    </a:cxn>
                    <a:cxn ang="0">
                      <a:pos x="15" y="7"/>
                    </a:cxn>
                    <a:cxn ang="0">
                      <a:pos x="13" y="3"/>
                    </a:cxn>
                    <a:cxn ang="0">
                      <a:pos x="11" y="0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5" y="0"/>
                    </a:cxn>
                    <a:cxn ang="0">
                      <a:pos x="3" y="3"/>
                    </a:cxn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5" y="13"/>
                    </a:cxn>
                    <a:cxn ang="0">
                      <a:pos x="7" y="15"/>
                    </a:cxn>
                    <a:cxn ang="0">
                      <a:pos x="11" y="13"/>
                    </a:cxn>
                  </a:cxnLst>
                  <a:rect l="0" t="0" r="r" b="b"/>
                  <a:pathLst>
                    <a:path w="15" h="15">
                      <a:moveTo>
                        <a:pt x="11" y="13"/>
                      </a:move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3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3" y="3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5" y="13"/>
                      </a:lnTo>
                      <a:lnTo>
                        <a:pt x="7" y="15"/>
                      </a:lnTo>
                      <a:lnTo>
                        <a:pt x="11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20" name="Freeform 420"/>
                <p:cNvSpPr>
                  <a:spLocks/>
                </p:cNvSpPr>
                <p:nvPr/>
              </p:nvSpPr>
              <p:spPr bwMode="auto">
                <a:xfrm>
                  <a:off x="4769" y="2574"/>
                  <a:ext cx="15" cy="14"/>
                </a:xfrm>
                <a:custGeom>
                  <a:avLst/>
                  <a:gdLst/>
                  <a:ahLst/>
                  <a:cxnLst>
                    <a:cxn ang="0">
                      <a:pos x="10" y="14"/>
                    </a:cxn>
                    <a:cxn ang="0">
                      <a:pos x="12" y="12"/>
                    </a:cxn>
                    <a:cxn ang="0">
                      <a:pos x="15" y="7"/>
                    </a:cxn>
                    <a:cxn ang="0">
                      <a:pos x="12" y="3"/>
                    </a:cxn>
                    <a:cxn ang="0">
                      <a:pos x="10" y="1"/>
                    </a:cxn>
                    <a:cxn ang="0">
                      <a:pos x="8" y="0"/>
                    </a:cxn>
                    <a:cxn ang="0">
                      <a:pos x="4" y="1"/>
                    </a:cxn>
                    <a:cxn ang="0">
                      <a:pos x="4" y="1"/>
                    </a:cxn>
                    <a:cxn ang="0">
                      <a:pos x="3" y="3"/>
                    </a:cxn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4" y="14"/>
                    </a:cxn>
                    <a:cxn ang="0">
                      <a:pos x="8" y="14"/>
                    </a:cxn>
                    <a:cxn ang="0">
                      <a:pos x="10" y="14"/>
                    </a:cxn>
                  </a:cxnLst>
                  <a:rect l="0" t="0" r="r" b="b"/>
                  <a:pathLst>
                    <a:path w="15" h="14">
                      <a:moveTo>
                        <a:pt x="10" y="14"/>
                      </a:moveTo>
                      <a:lnTo>
                        <a:pt x="12" y="12"/>
                      </a:lnTo>
                      <a:lnTo>
                        <a:pt x="15" y="7"/>
                      </a:lnTo>
                      <a:lnTo>
                        <a:pt x="12" y="3"/>
                      </a:lnTo>
                      <a:lnTo>
                        <a:pt x="10" y="1"/>
                      </a:lnTo>
                      <a:lnTo>
                        <a:pt x="8" y="0"/>
                      </a:lnTo>
                      <a:lnTo>
                        <a:pt x="4" y="1"/>
                      </a:lnTo>
                      <a:lnTo>
                        <a:pt x="4" y="1"/>
                      </a:lnTo>
                      <a:lnTo>
                        <a:pt x="3" y="3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4" y="14"/>
                      </a:lnTo>
                      <a:lnTo>
                        <a:pt x="8" y="14"/>
                      </a:lnTo>
                      <a:lnTo>
                        <a:pt x="1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21" name="Freeform 421"/>
                <p:cNvSpPr>
                  <a:spLocks/>
                </p:cNvSpPr>
                <p:nvPr/>
              </p:nvSpPr>
              <p:spPr bwMode="auto">
                <a:xfrm>
                  <a:off x="4743" y="2585"/>
                  <a:ext cx="15" cy="14"/>
                </a:xfrm>
                <a:custGeom>
                  <a:avLst/>
                  <a:gdLst/>
                  <a:ahLst/>
                  <a:cxnLst>
                    <a:cxn ang="0">
                      <a:pos x="10" y="14"/>
                    </a:cxn>
                    <a:cxn ang="0">
                      <a:pos x="12" y="13"/>
                    </a:cxn>
                    <a:cxn ang="0">
                      <a:pos x="15" y="7"/>
                    </a:cxn>
                    <a:cxn ang="0">
                      <a:pos x="12" y="2"/>
                    </a:cxn>
                    <a:cxn ang="0">
                      <a:pos x="10" y="1"/>
                    </a:cxn>
                    <a:cxn ang="0">
                      <a:pos x="7" y="0"/>
                    </a:cxn>
                    <a:cxn ang="0">
                      <a:pos x="4" y="1"/>
                    </a:cxn>
                    <a:cxn ang="0">
                      <a:pos x="4" y="1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2" y="13"/>
                    </a:cxn>
                    <a:cxn ang="0">
                      <a:pos x="4" y="14"/>
                    </a:cxn>
                    <a:cxn ang="0">
                      <a:pos x="7" y="14"/>
                    </a:cxn>
                    <a:cxn ang="0">
                      <a:pos x="10" y="14"/>
                    </a:cxn>
                  </a:cxnLst>
                  <a:rect l="0" t="0" r="r" b="b"/>
                  <a:pathLst>
                    <a:path w="15" h="14">
                      <a:moveTo>
                        <a:pt x="10" y="14"/>
                      </a:moveTo>
                      <a:lnTo>
                        <a:pt x="12" y="13"/>
                      </a:lnTo>
                      <a:lnTo>
                        <a:pt x="15" y="7"/>
                      </a:lnTo>
                      <a:lnTo>
                        <a:pt x="12" y="2"/>
                      </a:lnTo>
                      <a:lnTo>
                        <a:pt x="10" y="1"/>
                      </a:lnTo>
                      <a:lnTo>
                        <a:pt x="7" y="0"/>
                      </a:lnTo>
                      <a:lnTo>
                        <a:pt x="4" y="1"/>
                      </a:lnTo>
                      <a:lnTo>
                        <a:pt x="4" y="1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2" y="13"/>
                      </a:lnTo>
                      <a:lnTo>
                        <a:pt x="4" y="14"/>
                      </a:lnTo>
                      <a:lnTo>
                        <a:pt x="7" y="14"/>
                      </a:lnTo>
                      <a:lnTo>
                        <a:pt x="1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22" name="Freeform 422"/>
                <p:cNvSpPr>
                  <a:spLocks/>
                </p:cNvSpPr>
                <p:nvPr/>
              </p:nvSpPr>
              <p:spPr bwMode="auto">
                <a:xfrm>
                  <a:off x="4716" y="2596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1" y="13"/>
                    </a:cxn>
                    <a:cxn ang="0">
                      <a:pos x="13" y="11"/>
                    </a:cxn>
                    <a:cxn ang="0">
                      <a:pos x="14" y="7"/>
                    </a:cxn>
                    <a:cxn ang="0">
                      <a:pos x="13" y="2"/>
                    </a:cxn>
                    <a:cxn ang="0">
                      <a:pos x="11" y="0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5" y="0"/>
                    </a:cxn>
                    <a:cxn ang="0">
                      <a:pos x="3" y="2"/>
                    </a:cxn>
                    <a:cxn ang="0">
                      <a:pos x="0" y="7"/>
                    </a:cxn>
                    <a:cxn ang="0">
                      <a:pos x="3" y="11"/>
                    </a:cxn>
                    <a:cxn ang="0">
                      <a:pos x="5" y="13"/>
                    </a:cxn>
                    <a:cxn ang="0">
                      <a:pos x="7" y="14"/>
                    </a:cxn>
                    <a:cxn ang="0">
                      <a:pos x="11" y="13"/>
                    </a:cxn>
                  </a:cxnLst>
                  <a:rect l="0" t="0" r="r" b="b"/>
                  <a:pathLst>
                    <a:path w="14" h="14">
                      <a:moveTo>
                        <a:pt x="11" y="13"/>
                      </a:moveTo>
                      <a:lnTo>
                        <a:pt x="13" y="11"/>
                      </a:lnTo>
                      <a:lnTo>
                        <a:pt x="14" y="7"/>
                      </a:lnTo>
                      <a:lnTo>
                        <a:pt x="13" y="2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3" y="2"/>
                      </a:lnTo>
                      <a:lnTo>
                        <a:pt x="0" y="7"/>
                      </a:lnTo>
                      <a:lnTo>
                        <a:pt x="3" y="11"/>
                      </a:lnTo>
                      <a:lnTo>
                        <a:pt x="5" y="13"/>
                      </a:lnTo>
                      <a:lnTo>
                        <a:pt x="7" y="14"/>
                      </a:lnTo>
                      <a:lnTo>
                        <a:pt x="11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23" name="Freeform 423"/>
                <p:cNvSpPr>
                  <a:spLocks/>
                </p:cNvSpPr>
                <p:nvPr/>
              </p:nvSpPr>
              <p:spPr bwMode="auto">
                <a:xfrm>
                  <a:off x="4690" y="2605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0" y="13"/>
                    </a:cxn>
                    <a:cxn ang="0">
                      <a:pos x="12" y="12"/>
                    </a:cxn>
                    <a:cxn ang="0">
                      <a:pos x="14" y="7"/>
                    </a:cxn>
                    <a:cxn ang="0">
                      <a:pos x="12" y="1"/>
                    </a:cxn>
                    <a:cxn ang="0">
                      <a:pos x="10" y="0"/>
                    </a:cxn>
                    <a:cxn ang="0">
                      <a:pos x="7" y="0"/>
                    </a:cxn>
                    <a:cxn ang="0">
                      <a:pos x="4" y="0"/>
                    </a:cxn>
                    <a:cxn ang="0">
                      <a:pos x="4" y="0"/>
                    </a:cxn>
                    <a:cxn ang="0">
                      <a:pos x="1" y="1"/>
                    </a:cxn>
                    <a:cxn ang="0">
                      <a:pos x="0" y="7"/>
                    </a:cxn>
                    <a:cxn ang="0">
                      <a:pos x="1" y="12"/>
                    </a:cxn>
                    <a:cxn ang="0">
                      <a:pos x="4" y="13"/>
                    </a:cxn>
                    <a:cxn ang="0">
                      <a:pos x="7" y="14"/>
                    </a:cxn>
                    <a:cxn ang="0">
                      <a:pos x="10" y="13"/>
                    </a:cxn>
                  </a:cxnLst>
                  <a:rect l="0" t="0" r="r" b="b"/>
                  <a:pathLst>
                    <a:path w="14" h="14">
                      <a:moveTo>
                        <a:pt x="10" y="13"/>
                      </a:moveTo>
                      <a:lnTo>
                        <a:pt x="12" y="12"/>
                      </a:lnTo>
                      <a:lnTo>
                        <a:pt x="14" y="7"/>
                      </a:lnTo>
                      <a:lnTo>
                        <a:pt x="12" y="1"/>
                      </a:ln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1" y="1"/>
                      </a:lnTo>
                      <a:lnTo>
                        <a:pt x="0" y="7"/>
                      </a:lnTo>
                      <a:lnTo>
                        <a:pt x="1" y="12"/>
                      </a:lnTo>
                      <a:lnTo>
                        <a:pt x="4" y="13"/>
                      </a:lnTo>
                      <a:lnTo>
                        <a:pt x="7" y="14"/>
                      </a:lnTo>
                      <a:lnTo>
                        <a:pt x="10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24" name="Freeform 424"/>
                <p:cNvSpPr>
                  <a:spLocks/>
                </p:cNvSpPr>
                <p:nvPr/>
              </p:nvSpPr>
              <p:spPr bwMode="auto">
                <a:xfrm>
                  <a:off x="4663" y="2612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9" y="14"/>
                    </a:cxn>
                    <a:cxn ang="0">
                      <a:pos x="12" y="13"/>
                    </a:cxn>
                    <a:cxn ang="0">
                      <a:pos x="14" y="7"/>
                    </a:cxn>
                    <a:cxn ang="0">
                      <a:pos x="12" y="3"/>
                    </a:cxn>
                    <a:cxn ang="0">
                      <a:pos x="9" y="1"/>
                    </a:cxn>
                    <a:cxn ang="0">
                      <a:pos x="7" y="0"/>
                    </a:cxn>
                    <a:cxn ang="0">
                      <a:pos x="3" y="1"/>
                    </a:cxn>
                    <a:cxn ang="0">
                      <a:pos x="3" y="1"/>
                    </a:cxn>
                    <a:cxn ang="0">
                      <a:pos x="1" y="3"/>
                    </a:cxn>
                    <a:cxn ang="0">
                      <a:pos x="0" y="7"/>
                    </a:cxn>
                    <a:cxn ang="0">
                      <a:pos x="1" y="13"/>
                    </a:cxn>
                    <a:cxn ang="0">
                      <a:pos x="3" y="14"/>
                    </a:cxn>
                    <a:cxn ang="0">
                      <a:pos x="7" y="14"/>
                    </a:cxn>
                    <a:cxn ang="0">
                      <a:pos x="9" y="14"/>
                    </a:cxn>
                  </a:cxnLst>
                  <a:rect l="0" t="0" r="r" b="b"/>
                  <a:pathLst>
                    <a:path w="14" h="14">
                      <a:moveTo>
                        <a:pt x="9" y="14"/>
                      </a:moveTo>
                      <a:lnTo>
                        <a:pt x="12" y="13"/>
                      </a:lnTo>
                      <a:lnTo>
                        <a:pt x="14" y="7"/>
                      </a:lnTo>
                      <a:lnTo>
                        <a:pt x="12" y="3"/>
                      </a:lnTo>
                      <a:lnTo>
                        <a:pt x="9" y="1"/>
                      </a:lnTo>
                      <a:lnTo>
                        <a:pt x="7" y="0"/>
                      </a:lnTo>
                      <a:lnTo>
                        <a:pt x="3" y="1"/>
                      </a:lnTo>
                      <a:lnTo>
                        <a:pt x="3" y="1"/>
                      </a:lnTo>
                      <a:lnTo>
                        <a:pt x="1" y="3"/>
                      </a:lnTo>
                      <a:lnTo>
                        <a:pt x="0" y="7"/>
                      </a:lnTo>
                      <a:lnTo>
                        <a:pt x="1" y="13"/>
                      </a:lnTo>
                      <a:lnTo>
                        <a:pt x="3" y="14"/>
                      </a:lnTo>
                      <a:lnTo>
                        <a:pt x="7" y="14"/>
                      </a:lnTo>
                      <a:lnTo>
                        <a:pt x="9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25" name="Freeform 425"/>
                <p:cNvSpPr>
                  <a:spLocks/>
                </p:cNvSpPr>
                <p:nvPr/>
              </p:nvSpPr>
              <p:spPr bwMode="auto">
                <a:xfrm>
                  <a:off x="4634" y="2620"/>
                  <a:ext cx="15" cy="15"/>
                </a:xfrm>
                <a:custGeom>
                  <a:avLst/>
                  <a:gdLst/>
                  <a:ahLst/>
                  <a:cxnLst>
                    <a:cxn ang="0">
                      <a:pos x="11" y="13"/>
                    </a:cxn>
                    <a:cxn ang="0">
                      <a:pos x="13" y="12"/>
                    </a:cxn>
                    <a:cxn ang="0">
                      <a:pos x="15" y="8"/>
                    </a:cxn>
                    <a:cxn ang="0">
                      <a:pos x="13" y="3"/>
                    </a:cxn>
                    <a:cxn ang="0">
                      <a:pos x="11" y="0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5" y="0"/>
                    </a:cxn>
                    <a:cxn ang="0">
                      <a:pos x="3" y="3"/>
                    </a:cxn>
                    <a:cxn ang="0">
                      <a:pos x="0" y="8"/>
                    </a:cxn>
                    <a:cxn ang="0">
                      <a:pos x="3" y="12"/>
                    </a:cxn>
                    <a:cxn ang="0">
                      <a:pos x="5" y="13"/>
                    </a:cxn>
                    <a:cxn ang="0">
                      <a:pos x="7" y="15"/>
                    </a:cxn>
                    <a:cxn ang="0">
                      <a:pos x="11" y="13"/>
                    </a:cxn>
                  </a:cxnLst>
                  <a:rect l="0" t="0" r="r" b="b"/>
                  <a:pathLst>
                    <a:path w="15" h="15">
                      <a:moveTo>
                        <a:pt x="11" y="13"/>
                      </a:moveTo>
                      <a:lnTo>
                        <a:pt x="13" y="12"/>
                      </a:lnTo>
                      <a:lnTo>
                        <a:pt x="15" y="8"/>
                      </a:lnTo>
                      <a:lnTo>
                        <a:pt x="13" y="3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3" y="3"/>
                      </a:lnTo>
                      <a:lnTo>
                        <a:pt x="0" y="8"/>
                      </a:lnTo>
                      <a:lnTo>
                        <a:pt x="3" y="12"/>
                      </a:lnTo>
                      <a:lnTo>
                        <a:pt x="5" y="13"/>
                      </a:lnTo>
                      <a:lnTo>
                        <a:pt x="7" y="15"/>
                      </a:lnTo>
                      <a:lnTo>
                        <a:pt x="11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26" name="Freeform 426"/>
                <p:cNvSpPr>
                  <a:spLocks/>
                </p:cNvSpPr>
                <p:nvPr/>
              </p:nvSpPr>
              <p:spPr bwMode="auto">
                <a:xfrm>
                  <a:off x="4607" y="2628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11" y="13"/>
                    </a:cxn>
                    <a:cxn ang="0">
                      <a:pos x="12" y="11"/>
                    </a:cxn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11" y="0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5" y="0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2" y="11"/>
                    </a:cxn>
                    <a:cxn ang="0">
                      <a:pos x="5" y="13"/>
                    </a:cxn>
                    <a:cxn ang="0">
                      <a:pos x="7" y="14"/>
                    </a:cxn>
                    <a:cxn ang="0">
                      <a:pos x="11" y="13"/>
                    </a:cxn>
                  </a:cxnLst>
                  <a:rect l="0" t="0" r="r" b="b"/>
                  <a:pathLst>
                    <a:path w="14" h="14">
                      <a:moveTo>
                        <a:pt x="11" y="13"/>
                      </a:moveTo>
                      <a:lnTo>
                        <a:pt x="12" y="11"/>
                      </a:lnTo>
                      <a:lnTo>
                        <a:pt x="14" y="7"/>
                      </a:lnTo>
                      <a:lnTo>
                        <a:pt x="12" y="2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2" y="11"/>
                      </a:lnTo>
                      <a:lnTo>
                        <a:pt x="5" y="13"/>
                      </a:lnTo>
                      <a:lnTo>
                        <a:pt x="7" y="14"/>
                      </a:lnTo>
                      <a:lnTo>
                        <a:pt x="11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27" name="Freeform 427"/>
                <p:cNvSpPr>
                  <a:spLocks/>
                </p:cNvSpPr>
                <p:nvPr/>
              </p:nvSpPr>
              <p:spPr bwMode="auto">
                <a:xfrm>
                  <a:off x="4580" y="2633"/>
                  <a:ext cx="14" cy="15"/>
                </a:xfrm>
                <a:custGeom>
                  <a:avLst/>
                  <a:gdLst/>
                  <a:ahLst/>
                  <a:cxnLst>
                    <a:cxn ang="0">
                      <a:pos x="9" y="15"/>
                    </a:cxn>
                    <a:cxn ang="0">
                      <a:pos x="12" y="14"/>
                    </a:cxn>
                    <a:cxn ang="0">
                      <a:pos x="14" y="8"/>
                    </a:cxn>
                    <a:cxn ang="0">
                      <a:pos x="12" y="3"/>
                    </a:cxn>
                    <a:cxn ang="0">
                      <a:pos x="9" y="2"/>
                    </a:cxn>
                    <a:cxn ang="0">
                      <a:pos x="7" y="0"/>
                    </a:cxn>
                    <a:cxn ang="0">
                      <a:pos x="3" y="2"/>
                    </a:cxn>
                    <a:cxn ang="0">
                      <a:pos x="3" y="2"/>
                    </a:cxn>
                    <a:cxn ang="0">
                      <a:pos x="2" y="3"/>
                    </a:cxn>
                    <a:cxn ang="0">
                      <a:pos x="0" y="8"/>
                    </a:cxn>
                    <a:cxn ang="0">
                      <a:pos x="2" y="14"/>
                    </a:cxn>
                    <a:cxn ang="0">
                      <a:pos x="3" y="15"/>
                    </a:cxn>
                    <a:cxn ang="0">
                      <a:pos x="7" y="15"/>
                    </a:cxn>
                    <a:cxn ang="0">
                      <a:pos x="9" y="15"/>
                    </a:cxn>
                  </a:cxnLst>
                  <a:rect l="0" t="0" r="r" b="b"/>
                  <a:pathLst>
                    <a:path w="14" h="15">
                      <a:moveTo>
                        <a:pt x="9" y="15"/>
                      </a:moveTo>
                      <a:lnTo>
                        <a:pt x="12" y="14"/>
                      </a:lnTo>
                      <a:lnTo>
                        <a:pt x="14" y="8"/>
                      </a:lnTo>
                      <a:lnTo>
                        <a:pt x="12" y="3"/>
                      </a:lnTo>
                      <a:lnTo>
                        <a:pt x="9" y="2"/>
                      </a:lnTo>
                      <a:lnTo>
                        <a:pt x="7" y="0"/>
                      </a:lnTo>
                      <a:lnTo>
                        <a:pt x="3" y="2"/>
                      </a:lnTo>
                      <a:lnTo>
                        <a:pt x="3" y="2"/>
                      </a:lnTo>
                      <a:lnTo>
                        <a:pt x="2" y="3"/>
                      </a:lnTo>
                      <a:lnTo>
                        <a:pt x="0" y="8"/>
                      </a:lnTo>
                      <a:lnTo>
                        <a:pt x="2" y="14"/>
                      </a:lnTo>
                      <a:lnTo>
                        <a:pt x="3" y="15"/>
                      </a:lnTo>
                      <a:lnTo>
                        <a:pt x="7" y="15"/>
                      </a:lnTo>
                      <a:lnTo>
                        <a:pt x="9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28" name="Freeform 428"/>
                <p:cNvSpPr>
                  <a:spLocks/>
                </p:cNvSpPr>
                <p:nvPr/>
              </p:nvSpPr>
              <p:spPr bwMode="auto">
                <a:xfrm>
                  <a:off x="4551" y="2641"/>
                  <a:ext cx="15" cy="14"/>
                </a:xfrm>
                <a:custGeom>
                  <a:avLst/>
                  <a:gdLst/>
                  <a:ahLst/>
                  <a:cxnLst>
                    <a:cxn ang="0">
                      <a:pos x="8" y="14"/>
                    </a:cxn>
                    <a:cxn ang="0">
                      <a:pos x="11" y="13"/>
                    </a:cxn>
                    <a:cxn ang="0">
                      <a:pos x="13" y="11"/>
                    </a:cxn>
                    <a:cxn ang="0">
                      <a:pos x="15" y="7"/>
                    </a:cxn>
                    <a:cxn ang="0">
                      <a:pos x="13" y="1"/>
                    </a:cxn>
                    <a:cxn ang="0">
                      <a:pos x="11" y="0"/>
                    </a:cxn>
                    <a:cxn ang="0">
                      <a:pos x="8" y="0"/>
                    </a:cxn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3" y="1"/>
                    </a:cxn>
                    <a:cxn ang="0">
                      <a:pos x="0" y="7"/>
                    </a:cxn>
                    <a:cxn ang="0">
                      <a:pos x="3" y="11"/>
                    </a:cxn>
                    <a:cxn ang="0">
                      <a:pos x="5" y="13"/>
                    </a:cxn>
                    <a:cxn ang="0">
                      <a:pos x="8" y="14"/>
                    </a:cxn>
                  </a:cxnLst>
                  <a:rect l="0" t="0" r="r" b="b"/>
                  <a:pathLst>
                    <a:path w="15" h="14">
                      <a:moveTo>
                        <a:pt x="8" y="14"/>
                      </a:moveTo>
                      <a:lnTo>
                        <a:pt x="11" y="13"/>
                      </a:lnTo>
                      <a:lnTo>
                        <a:pt x="13" y="11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11" y="0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1"/>
                      </a:lnTo>
                      <a:lnTo>
                        <a:pt x="5" y="13"/>
                      </a:lnTo>
                      <a:lnTo>
                        <a:pt x="8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29" name="Freeform 429"/>
                <p:cNvSpPr>
                  <a:spLocks/>
                </p:cNvSpPr>
                <p:nvPr/>
              </p:nvSpPr>
              <p:spPr bwMode="auto">
                <a:xfrm>
                  <a:off x="4524" y="2647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14"/>
                    </a:cxn>
                    <a:cxn ang="0">
                      <a:pos x="10" y="13"/>
                    </a:cxn>
                    <a:cxn ang="0">
                      <a:pos x="12" y="11"/>
                    </a:cxn>
                    <a:cxn ang="0">
                      <a:pos x="14" y="7"/>
                    </a:cxn>
                    <a:cxn ang="0">
                      <a:pos x="12" y="1"/>
                    </a:cxn>
                    <a:cxn ang="0">
                      <a:pos x="10" y="0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3" y="1"/>
                    </a:cxn>
                    <a:cxn ang="0">
                      <a:pos x="0" y="7"/>
                    </a:cxn>
                    <a:cxn ang="0">
                      <a:pos x="3" y="11"/>
                    </a:cxn>
                    <a:cxn ang="0">
                      <a:pos x="5" y="13"/>
                    </a:cxn>
                    <a:cxn ang="0">
                      <a:pos x="7" y="14"/>
                    </a:cxn>
                  </a:cxnLst>
                  <a:rect l="0" t="0" r="r" b="b"/>
                  <a:pathLst>
                    <a:path w="14" h="14">
                      <a:moveTo>
                        <a:pt x="7" y="14"/>
                      </a:moveTo>
                      <a:lnTo>
                        <a:pt x="10" y="13"/>
                      </a:lnTo>
                      <a:lnTo>
                        <a:pt x="12" y="11"/>
                      </a:lnTo>
                      <a:lnTo>
                        <a:pt x="14" y="7"/>
                      </a:lnTo>
                      <a:lnTo>
                        <a:pt x="12" y="1"/>
                      </a:ln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1"/>
                      </a:lnTo>
                      <a:lnTo>
                        <a:pt x="5" y="13"/>
                      </a:lnTo>
                      <a:lnTo>
                        <a:pt x="7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30" name="Freeform 430"/>
                <p:cNvSpPr>
                  <a:spLocks/>
                </p:cNvSpPr>
                <p:nvPr/>
              </p:nvSpPr>
              <p:spPr bwMode="auto">
                <a:xfrm>
                  <a:off x="4496" y="2651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14"/>
                    </a:cxn>
                    <a:cxn ang="0">
                      <a:pos x="10" y="14"/>
                    </a:cxn>
                    <a:cxn ang="0">
                      <a:pos x="13" y="13"/>
                    </a:cxn>
                    <a:cxn ang="0">
                      <a:pos x="14" y="7"/>
                    </a:cxn>
                    <a:cxn ang="0">
                      <a:pos x="13" y="3"/>
                    </a:cxn>
                    <a:cxn ang="0">
                      <a:pos x="10" y="1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4" y="1"/>
                    </a:cxn>
                    <a:cxn ang="0">
                      <a:pos x="2" y="3"/>
                    </a:cxn>
                    <a:cxn ang="0">
                      <a:pos x="0" y="7"/>
                    </a:cxn>
                    <a:cxn ang="0">
                      <a:pos x="2" y="13"/>
                    </a:cxn>
                    <a:cxn ang="0">
                      <a:pos x="4" y="14"/>
                    </a:cxn>
                    <a:cxn ang="0">
                      <a:pos x="7" y="14"/>
                    </a:cxn>
                  </a:cxnLst>
                  <a:rect l="0" t="0" r="r" b="b"/>
                  <a:pathLst>
                    <a:path w="14" h="14">
                      <a:moveTo>
                        <a:pt x="7" y="14"/>
                      </a:moveTo>
                      <a:lnTo>
                        <a:pt x="10" y="14"/>
                      </a:lnTo>
                      <a:lnTo>
                        <a:pt x="13" y="13"/>
                      </a:lnTo>
                      <a:lnTo>
                        <a:pt x="14" y="7"/>
                      </a:lnTo>
                      <a:lnTo>
                        <a:pt x="13" y="3"/>
                      </a:lnTo>
                      <a:lnTo>
                        <a:pt x="10" y="1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4" y="1"/>
                      </a:lnTo>
                      <a:lnTo>
                        <a:pt x="2" y="3"/>
                      </a:lnTo>
                      <a:lnTo>
                        <a:pt x="0" y="7"/>
                      </a:lnTo>
                      <a:lnTo>
                        <a:pt x="2" y="13"/>
                      </a:lnTo>
                      <a:lnTo>
                        <a:pt x="4" y="14"/>
                      </a:lnTo>
                      <a:lnTo>
                        <a:pt x="7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31" name="Freeform 431"/>
                <p:cNvSpPr>
                  <a:spLocks/>
                </p:cNvSpPr>
                <p:nvPr/>
              </p:nvSpPr>
              <p:spPr bwMode="auto">
                <a:xfrm>
                  <a:off x="4469" y="2656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14"/>
                    </a:cxn>
                    <a:cxn ang="0">
                      <a:pos x="9" y="14"/>
                    </a:cxn>
                    <a:cxn ang="0">
                      <a:pos x="11" y="13"/>
                    </a:cxn>
                    <a:cxn ang="0">
                      <a:pos x="14" y="7"/>
                    </a:cxn>
                    <a:cxn ang="0">
                      <a:pos x="11" y="2"/>
                    </a:cxn>
                    <a:cxn ang="0">
                      <a:pos x="9" y="1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3" y="1"/>
                    </a:cxn>
                    <a:cxn ang="0">
                      <a:pos x="1" y="2"/>
                    </a:cxn>
                    <a:cxn ang="0">
                      <a:pos x="0" y="7"/>
                    </a:cxn>
                    <a:cxn ang="0">
                      <a:pos x="1" y="13"/>
                    </a:cxn>
                    <a:cxn ang="0">
                      <a:pos x="3" y="14"/>
                    </a:cxn>
                    <a:cxn ang="0">
                      <a:pos x="7" y="14"/>
                    </a:cxn>
                  </a:cxnLst>
                  <a:rect l="0" t="0" r="r" b="b"/>
                  <a:pathLst>
                    <a:path w="14" h="14">
                      <a:moveTo>
                        <a:pt x="7" y="14"/>
                      </a:moveTo>
                      <a:lnTo>
                        <a:pt x="9" y="14"/>
                      </a:lnTo>
                      <a:lnTo>
                        <a:pt x="11" y="13"/>
                      </a:lnTo>
                      <a:lnTo>
                        <a:pt x="14" y="7"/>
                      </a:lnTo>
                      <a:lnTo>
                        <a:pt x="11" y="2"/>
                      </a:lnTo>
                      <a:lnTo>
                        <a:pt x="9" y="1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3" y="1"/>
                      </a:lnTo>
                      <a:lnTo>
                        <a:pt x="1" y="2"/>
                      </a:lnTo>
                      <a:lnTo>
                        <a:pt x="0" y="7"/>
                      </a:lnTo>
                      <a:lnTo>
                        <a:pt x="1" y="13"/>
                      </a:lnTo>
                      <a:lnTo>
                        <a:pt x="3" y="14"/>
                      </a:lnTo>
                      <a:lnTo>
                        <a:pt x="7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32" name="Freeform 432"/>
                <p:cNvSpPr>
                  <a:spLocks/>
                </p:cNvSpPr>
                <p:nvPr/>
              </p:nvSpPr>
              <p:spPr bwMode="auto">
                <a:xfrm>
                  <a:off x="4440" y="2661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14"/>
                    </a:cxn>
                    <a:cxn ang="0">
                      <a:pos x="10" y="13"/>
                    </a:cxn>
                    <a:cxn ang="0">
                      <a:pos x="12" y="12"/>
                    </a:cxn>
                    <a:cxn ang="0">
                      <a:pos x="14" y="7"/>
                    </a:cxn>
                    <a:cxn ang="0">
                      <a:pos x="12" y="1"/>
                    </a:cxn>
                    <a:cxn ang="0">
                      <a:pos x="10" y="0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2" y="1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5" y="13"/>
                    </a:cxn>
                    <a:cxn ang="0">
                      <a:pos x="7" y="14"/>
                    </a:cxn>
                  </a:cxnLst>
                  <a:rect l="0" t="0" r="r" b="b"/>
                  <a:pathLst>
                    <a:path w="14" h="14">
                      <a:moveTo>
                        <a:pt x="7" y="14"/>
                      </a:moveTo>
                      <a:lnTo>
                        <a:pt x="10" y="13"/>
                      </a:lnTo>
                      <a:lnTo>
                        <a:pt x="12" y="12"/>
                      </a:lnTo>
                      <a:lnTo>
                        <a:pt x="14" y="7"/>
                      </a:lnTo>
                      <a:lnTo>
                        <a:pt x="12" y="1"/>
                      </a:ln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5" y="13"/>
                      </a:lnTo>
                      <a:lnTo>
                        <a:pt x="7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33" name="Freeform 433"/>
                <p:cNvSpPr>
                  <a:spLocks/>
                </p:cNvSpPr>
                <p:nvPr/>
              </p:nvSpPr>
              <p:spPr bwMode="auto">
                <a:xfrm>
                  <a:off x="4412" y="2664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14"/>
                    </a:cxn>
                    <a:cxn ang="0">
                      <a:pos x="10" y="13"/>
                    </a:cxn>
                    <a:cxn ang="0">
                      <a:pos x="11" y="12"/>
                    </a:cxn>
                    <a:cxn ang="0">
                      <a:pos x="14" y="7"/>
                    </a:cxn>
                    <a:cxn ang="0">
                      <a:pos x="11" y="3"/>
                    </a:cxn>
                    <a:cxn ang="0">
                      <a:pos x="10" y="0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4" y="0"/>
                    </a:cxn>
                    <a:cxn ang="0">
                      <a:pos x="2" y="3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4" y="13"/>
                    </a:cxn>
                    <a:cxn ang="0">
                      <a:pos x="7" y="14"/>
                    </a:cxn>
                  </a:cxnLst>
                  <a:rect l="0" t="0" r="r" b="b"/>
                  <a:pathLst>
                    <a:path w="14" h="14">
                      <a:moveTo>
                        <a:pt x="7" y="14"/>
                      </a:moveTo>
                      <a:lnTo>
                        <a:pt x="10" y="13"/>
                      </a:lnTo>
                      <a:lnTo>
                        <a:pt x="11" y="12"/>
                      </a:lnTo>
                      <a:lnTo>
                        <a:pt x="14" y="7"/>
                      </a:lnTo>
                      <a:lnTo>
                        <a:pt x="11" y="3"/>
                      </a:ln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4" y="0"/>
                      </a:lnTo>
                      <a:lnTo>
                        <a:pt x="2" y="3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4" y="13"/>
                      </a:lnTo>
                      <a:lnTo>
                        <a:pt x="7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34" name="Freeform 434"/>
                <p:cNvSpPr>
                  <a:spLocks/>
                </p:cNvSpPr>
                <p:nvPr/>
              </p:nvSpPr>
              <p:spPr bwMode="auto">
                <a:xfrm>
                  <a:off x="4383" y="2668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14"/>
                    </a:cxn>
                    <a:cxn ang="0">
                      <a:pos x="11" y="13"/>
                    </a:cxn>
                    <a:cxn ang="0">
                      <a:pos x="13" y="12"/>
                    </a:cxn>
                    <a:cxn ang="0">
                      <a:pos x="14" y="7"/>
                    </a:cxn>
                    <a:cxn ang="0">
                      <a:pos x="13" y="1"/>
                    </a:cxn>
                    <a:cxn ang="0">
                      <a:pos x="11" y="0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3" y="1"/>
                    </a:cxn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5" y="13"/>
                    </a:cxn>
                    <a:cxn ang="0">
                      <a:pos x="7" y="14"/>
                    </a:cxn>
                  </a:cxnLst>
                  <a:rect l="0" t="0" r="r" b="b"/>
                  <a:pathLst>
                    <a:path w="14" h="14">
                      <a:moveTo>
                        <a:pt x="7" y="14"/>
                      </a:moveTo>
                      <a:lnTo>
                        <a:pt x="11" y="13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1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5" y="13"/>
                      </a:lnTo>
                      <a:lnTo>
                        <a:pt x="7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35" name="Freeform 435"/>
                <p:cNvSpPr>
                  <a:spLocks/>
                </p:cNvSpPr>
                <p:nvPr/>
              </p:nvSpPr>
              <p:spPr bwMode="auto">
                <a:xfrm>
                  <a:off x="4355" y="2670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14"/>
                    </a:cxn>
                    <a:cxn ang="0">
                      <a:pos x="10" y="14"/>
                    </a:cxn>
                    <a:cxn ang="0">
                      <a:pos x="13" y="12"/>
                    </a:cxn>
                    <a:cxn ang="0">
                      <a:pos x="14" y="7"/>
                    </a:cxn>
                    <a:cxn ang="0">
                      <a:pos x="13" y="3"/>
                    </a:cxn>
                    <a:cxn ang="0">
                      <a:pos x="10" y="1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4" y="1"/>
                    </a:cxn>
                    <a:cxn ang="0">
                      <a:pos x="2" y="3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4" y="14"/>
                    </a:cxn>
                    <a:cxn ang="0">
                      <a:pos x="7" y="14"/>
                    </a:cxn>
                  </a:cxnLst>
                  <a:rect l="0" t="0" r="r" b="b"/>
                  <a:pathLst>
                    <a:path w="14" h="14">
                      <a:moveTo>
                        <a:pt x="7" y="14"/>
                      </a:moveTo>
                      <a:lnTo>
                        <a:pt x="10" y="14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3"/>
                      </a:lnTo>
                      <a:lnTo>
                        <a:pt x="10" y="1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4" y="1"/>
                      </a:lnTo>
                      <a:lnTo>
                        <a:pt x="2" y="3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4" y="14"/>
                      </a:lnTo>
                      <a:lnTo>
                        <a:pt x="7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36" name="Freeform 436"/>
                <p:cNvSpPr>
                  <a:spLocks/>
                </p:cNvSpPr>
                <p:nvPr/>
              </p:nvSpPr>
              <p:spPr bwMode="auto">
                <a:xfrm>
                  <a:off x="4328" y="2673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14"/>
                    </a:cxn>
                    <a:cxn ang="0">
                      <a:pos x="9" y="14"/>
                    </a:cxn>
                    <a:cxn ang="0">
                      <a:pos x="11" y="11"/>
                    </a:cxn>
                    <a:cxn ang="0">
                      <a:pos x="14" y="7"/>
                    </a:cxn>
                    <a:cxn ang="0">
                      <a:pos x="11" y="2"/>
                    </a:cxn>
                    <a:cxn ang="0">
                      <a:pos x="9" y="1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3" y="1"/>
                    </a:cxn>
                    <a:cxn ang="0">
                      <a:pos x="1" y="2"/>
                    </a:cxn>
                    <a:cxn ang="0">
                      <a:pos x="0" y="7"/>
                    </a:cxn>
                    <a:cxn ang="0">
                      <a:pos x="1" y="11"/>
                    </a:cxn>
                    <a:cxn ang="0">
                      <a:pos x="3" y="14"/>
                    </a:cxn>
                    <a:cxn ang="0">
                      <a:pos x="7" y="14"/>
                    </a:cxn>
                  </a:cxnLst>
                  <a:rect l="0" t="0" r="r" b="b"/>
                  <a:pathLst>
                    <a:path w="14" h="14">
                      <a:moveTo>
                        <a:pt x="7" y="14"/>
                      </a:moveTo>
                      <a:lnTo>
                        <a:pt x="9" y="14"/>
                      </a:lnTo>
                      <a:lnTo>
                        <a:pt x="11" y="11"/>
                      </a:lnTo>
                      <a:lnTo>
                        <a:pt x="14" y="7"/>
                      </a:lnTo>
                      <a:lnTo>
                        <a:pt x="11" y="2"/>
                      </a:lnTo>
                      <a:lnTo>
                        <a:pt x="9" y="1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3" y="1"/>
                      </a:lnTo>
                      <a:lnTo>
                        <a:pt x="1" y="2"/>
                      </a:lnTo>
                      <a:lnTo>
                        <a:pt x="0" y="7"/>
                      </a:lnTo>
                      <a:lnTo>
                        <a:pt x="1" y="11"/>
                      </a:lnTo>
                      <a:lnTo>
                        <a:pt x="3" y="14"/>
                      </a:lnTo>
                      <a:lnTo>
                        <a:pt x="7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37" name="Freeform 437"/>
                <p:cNvSpPr>
                  <a:spLocks/>
                </p:cNvSpPr>
                <p:nvPr/>
              </p:nvSpPr>
              <p:spPr bwMode="auto">
                <a:xfrm>
                  <a:off x="4299" y="2675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14"/>
                    </a:cxn>
                    <a:cxn ang="0">
                      <a:pos x="10" y="14"/>
                    </a:cxn>
                    <a:cxn ang="0">
                      <a:pos x="12" y="13"/>
                    </a:cxn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10" y="1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4" y="1"/>
                    </a:cxn>
                    <a:cxn ang="0">
                      <a:pos x="1" y="2"/>
                    </a:cxn>
                    <a:cxn ang="0">
                      <a:pos x="0" y="7"/>
                    </a:cxn>
                    <a:cxn ang="0">
                      <a:pos x="1" y="13"/>
                    </a:cxn>
                    <a:cxn ang="0">
                      <a:pos x="4" y="14"/>
                    </a:cxn>
                    <a:cxn ang="0">
                      <a:pos x="7" y="14"/>
                    </a:cxn>
                  </a:cxnLst>
                  <a:rect l="0" t="0" r="r" b="b"/>
                  <a:pathLst>
                    <a:path w="14" h="14">
                      <a:moveTo>
                        <a:pt x="7" y="14"/>
                      </a:moveTo>
                      <a:lnTo>
                        <a:pt x="10" y="14"/>
                      </a:lnTo>
                      <a:lnTo>
                        <a:pt x="12" y="13"/>
                      </a:lnTo>
                      <a:lnTo>
                        <a:pt x="14" y="7"/>
                      </a:lnTo>
                      <a:lnTo>
                        <a:pt x="12" y="2"/>
                      </a:lnTo>
                      <a:lnTo>
                        <a:pt x="10" y="1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4" y="1"/>
                      </a:lnTo>
                      <a:lnTo>
                        <a:pt x="1" y="2"/>
                      </a:lnTo>
                      <a:lnTo>
                        <a:pt x="0" y="7"/>
                      </a:lnTo>
                      <a:lnTo>
                        <a:pt x="1" y="13"/>
                      </a:lnTo>
                      <a:lnTo>
                        <a:pt x="4" y="14"/>
                      </a:lnTo>
                      <a:lnTo>
                        <a:pt x="7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38" name="Freeform 438"/>
                <p:cNvSpPr>
                  <a:spLocks/>
                </p:cNvSpPr>
                <p:nvPr/>
              </p:nvSpPr>
              <p:spPr bwMode="auto">
                <a:xfrm>
                  <a:off x="4271" y="2677"/>
                  <a:ext cx="14" cy="15"/>
                </a:xfrm>
                <a:custGeom>
                  <a:avLst/>
                  <a:gdLst/>
                  <a:ahLst/>
                  <a:cxnLst>
                    <a:cxn ang="0">
                      <a:pos x="7" y="15"/>
                    </a:cxn>
                    <a:cxn ang="0">
                      <a:pos x="9" y="15"/>
                    </a:cxn>
                    <a:cxn ang="0">
                      <a:pos x="11" y="12"/>
                    </a:cxn>
                    <a:cxn ang="0">
                      <a:pos x="14" y="7"/>
                    </a:cxn>
                    <a:cxn ang="0">
                      <a:pos x="11" y="3"/>
                    </a:cxn>
                    <a:cxn ang="0">
                      <a:pos x="9" y="1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3" y="1"/>
                    </a:cxn>
                    <a:cxn ang="0">
                      <a:pos x="1" y="3"/>
                    </a:cxn>
                    <a:cxn ang="0">
                      <a:pos x="0" y="7"/>
                    </a:cxn>
                    <a:cxn ang="0">
                      <a:pos x="1" y="12"/>
                    </a:cxn>
                    <a:cxn ang="0">
                      <a:pos x="3" y="15"/>
                    </a:cxn>
                    <a:cxn ang="0">
                      <a:pos x="7" y="15"/>
                    </a:cxn>
                  </a:cxnLst>
                  <a:rect l="0" t="0" r="r" b="b"/>
                  <a:pathLst>
                    <a:path w="14" h="15">
                      <a:moveTo>
                        <a:pt x="7" y="15"/>
                      </a:moveTo>
                      <a:lnTo>
                        <a:pt x="9" y="15"/>
                      </a:lnTo>
                      <a:lnTo>
                        <a:pt x="11" y="12"/>
                      </a:lnTo>
                      <a:lnTo>
                        <a:pt x="14" y="7"/>
                      </a:lnTo>
                      <a:lnTo>
                        <a:pt x="11" y="3"/>
                      </a:lnTo>
                      <a:lnTo>
                        <a:pt x="9" y="1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3" y="1"/>
                      </a:lnTo>
                      <a:lnTo>
                        <a:pt x="1" y="3"/>
                      </a:lnTo>
                      <a:lnTo>
                        <a:pt x="0" y="7"/>
                      </a:lnTo>
                      <a:lnTo>
                        <a:pt x="1" y="12"/>
                      </a:lnTo>
                      <a:lnTo>
                        <a:pt x="3" y="15"/>
                      </a:lnTo>
                      <a:lnTo>
                        <a:pt x="7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39" name="Freeform 439"/>
                <p:cNvSpPr>
                  <a:spLocks/>
                </p:cNvSpPr>
                <p:nvPr/>
              </p:nvSpPr>
              <p:spPr bwMode="auto">
                <a:xfrm>
                  <a:off x="4242" y="2680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14"/>
                    </a:cxn>
                    <a:cxn ang="0">
                      <a:pos x="10" y="13"/>
                    </a:cxn>
                    <a:cxn ang="0">
                      <a:pos x="12" y="12"/>
                    </a:cxn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10" y="0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4" y="0"/>
                    </a:cxn>
                    <a:cxn ang="0">
                      <a:pos x="3" y="2"/>
                    </a:cxn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4" y="13"/>
                    </a:cxn>
                    <a:cxn ang="0">
                      <a:pos x="7" y="14"/>
                    </a:cxn>
                  </a:cxnLst>
                  <a:rect l="0" t="0" r="r" b="b"/>
                  <a:pathLst>
                    <a:path w="14" h="14">
                      <a:moveTo>
                        <a:pt x="7" y="14"/>
                      </a:moveTo>
                      <a:lnTo>
                        <a:pt x="10" y="13"/>
                      </a:lnTo>
                      <a:lnTo>
                        <a:pt x="12" y="12"/>
                      </a:lnTo>
                      <a:lnTo>
                        <a:pt x="14" y="7"/>
                      </a:lnTo>
                      <a:lnTo>
                        <a:pt x="12" y="2"/>
                      </a:ln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4" y="0"/>
                      </a:lnTo>
                      <a:lnTo>
                        <a:pt x="3" y="2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4" y="13"/>
                      </a:lnTo>
                      <a:lnTo>
                        <a:pt x="7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40" name="Freeform 440"/>
                <p:cNvSpPr>
                  <a:spLocks/>
                </p:cNvSpPr>
                <p:nvPr/>
              </p:nvSpPr>
              <p:spPr bwMode="auto">
                <a:xfrm>
                  <a:off x="4214" y="2681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14"/>
                    </a:cxn>
                    <a:cxn ang="0">
                      <a:pos x="9" y="14"/>
                    </a:cxn>
                    <a:cxn ang="0">
                      <a:pos x="12" y="13"/>
                    </a:cxn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9" y="1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3" y="1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2" y="13"/>
                    </a:cxn>
                    <a:cxn ang="0">
                      <a:pos x="3" y="14"/>
                    </a:cxn>
                    <a:cxn ang="0">
                      <a:pos x="7" y="14"/>
                    </a:cxn>
                  </a:cxnLst>
                  <a:rect l="0" t="0" r="r" b="b"/>
                  <a:pathLst>
                    <a:path w="14" h="14">
                      <a:moveTo>
                        <a:pt x="7" y="14"/>
                      </a:moveTo>
                      <a:lnTo>
                        <a:pt x="9" y="14"/>
                      </a:lnTo>
                      <a:lnTo>
                        <a:pt x="12" y="13"/>
                      </a:lnTo>
                      <a:lnTo>
                        <a:pt x="14" y="7"/>
                      </a:lnTo>
                      <a:lnTo>
                        <a:pt x="12" y="2"/>
                      </a:lnTo>
                      <a:lnTo>
                        <a:pt x="9" y="1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2" y="13"/>
                      </a:lnTo>
                      <a:lnTo>
                        <a:pt x="3" y="14"/>
                      </a:lnTo>
                      <a:lnTo>
                        <a:pt x="7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41" name="Freeform 441"/>
                <p:cNvSpPr>
                  <a:spLocks/>
                </p:cNvSpPr>
                <p:nvPr/>
              </p:nvSpPr>
              <p:spPr bwMode="auto">
                <a:xfrm>
                  <a:off x="4185" y="2683"/>
                  <a:ext cx="15" cy="14"/>
                </a:xfrm>
                <a:custGeom>
                  <a:avLst/>
                  <a:gdLst/>
                  <a:ahLst/>
                  <a:cxnLst>
                    <a:cxn ang="0">
                      <a:pos x="7" y="14"/>
                    </a:cxn>
                    <a:cxn ang="0">
                      <a:pos x="10" y="13"/>
                    </a:cxn>
                    <a:cxn ang="0">
                      <a:pos x="12" y="12"/>
                    </a:cxn>
                    <a:cxn ang="0">
                      <a:pos x="15" y="7"/>
                    </a:cxn>
                    <a:cxn ang="0">
                      <a:pos x="12" y="3"/>
                    </a:cxn>
                    <a:cxn ang="0">
                      <a:pos x="10" y="0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3" y="3"/>
                    </a:cxn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5" y="13"/>
                    </a:cxn>
                    <a:cxn ang="0">
                      <a:pos x="7" y="14"/>
                    </a:cxn>
                  </a:cxnLst>
                  <a:rect l="0" t="0" r="r" b="b"/>
                  <a:pathLst>
                    <a:path w="15" h="14">
                      <a:moveTo>
                        <a:pt x="7" y="14"/>
                      </a:moveTo>
                      <a:lnTo>
                        <a:pt x="10" y="13"/>
                      </a:lnTo>
                      <a:lnTo>
                        <a:pt x="12" y="12"/>
                      </a:lnTo>
                      <a:lnTo>
                        <a:pt x="15" y="7"/>
                      </a:lnTo>
                      <a:lnTo>
                        <a:pt x="12" y="3"/>
                      </a:ln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3" y="3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5" y="13"/>
                      </a:lnTo>
                      <a:lnTo>
                        <a:pt x="7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42" name="Freeform 442"/>
                <p:cNvSpPr>
                  <a:spLocks/>
                </p:cNvSpPr>
                <p:nvPr/>
              </p:nvSpPr>
              <p:spPr bwMode="auto">
                <a:xfrm>
                  <a:off x="4157" y="2684"/>
                  <a:ext cx="14" cy="15"/>
                </a:xfrm>
                <a:custGeom>
                  <a:avLst/>
                  <a:gdLst/>
                  <a:ahLst/>
                  <a:cxnLst>
                    <a:cxn ang="0">
                      <a:pos x="7" y="15"/>
                    </a:cxn>
                    <a:cxn ang="0">
                      <a:pos x="9" y="15"/>
                    </a:cxn>
                    <a:cxn ang="0">
                      <a:pos x="12" y="13"/>
                    </a:cxn>
                    <a:cxn ang="0">
                      <a:pos x="14" y="8"/>
                    </a:cxn>
                    <a:cxn ang="0">
                      <a:pos x="12" y="3"/>
                    </a:cxn>
                    <a:cxn ang="0">
                      <a:pos x="9" y="2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5" y="2"/>
                    </a:cxn>
                    <a:cxn ang="0">
                      <a:pos x="2" y="3"/>
                    </a:cxn>
                    <a:cxn ang="0">
                      <a:pos x="0" y="8"/>
                    </a:cxn>
                    <a:cxn ang="0">
                      <a:pos x="2" y="13"/>
                    </a:cxn>
                    <a:cxn ang="0">
                      <a:pos x="5" y="15"/>
                    </a:cxn>
                    <a:cxn ang="0">
                      <a:pos x="7" y="15"/>
                    </a:cxn>
                  </a:cxnLst>
                  <a:rect l="0" t="0" r="r" b="b"/>
                  <a:pathLst>
                    <a:path w="14" h="15">
                      <a:moveTo>
                        <a:pt x="7" y="15"/>
                      </a:moveTo>
                      <a:lnTo>
                        <a:pt x="9" y="15"/>
                      </a:lnTo>
                      <a:lnTo>
                        <a:pt x="12" y="13"/>
                      </a:lnTo>
                      <a:lnTo>
                        <a:pt x="14" y="8"/>
                      </a:lnTo>
                      <a:lnTo>
                        <a:pt x="12" y="3"/>
                      </a:lnTo>
                      <a:lnTo>
                        <a:pt x="9" y="2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5" y="2"/>
                      </a:lnTo>
                      <a:lnTo>
                        <a:pt x="2" y="3"/>
                      </a:lnTo>
                      <a:lnTo>
                        <a:pt x="0" y="8"/>
                      </a:lnTo>
                      <a:lnTo>
                        <a:pt x="2" y="13"/>
                      </a:lnTo>
                      <a:lnTo>
                        <a:pt x="5" y="15"/>
                      </a:lnTo>
                      <a:lnTo>
                        <a:pt x="7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43" name="Freeform 443"/>
                <p:cNvSpPr>
                  <a:spLocks/>
                </p:cNvSpPr>
                <p:nvPr/>
              </p:nvSpPr>
              <p:spPr bwMode="auto">
                <a:xfrm>
                  <a:off x="4128" y="2687"/>
                  <a:ext cx="15" cy="14"/>
                </a:xfrm>
                <a:custGeom>
                  <a:avLst/>
                  <a:gdLst/>
                  <a:ahLst/>
                  <a:cxnLst>
                    <a:cxn ang="0">
                      <a:pos x="8" y="14"/>
                    </a:cxn>
                    <a:cxn ang="0">
                      <a:pos x="10" y="13"/>
                    </a:cxn>
                    <a:cxn ang="0">
                      <a:pos x="12" y="12"/>
                    </a:cxn>
                    <a:cxn ang="0">
                      <a:pos x="15" y="7"/>
                    </a:cxn>
                    <a:cxn ang="0">
                      <a:pos x="12" y="1"/>
                    </a:cxn>
                    <a:cxn ang="0">
                      <a:pos x="10" y="0"/>
                    </a:cxn>
                    <a:cxn ang="0">
                      <a:pos x="8" y="0"/>
                    </a:cxn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3" y="1"/>
                    </a:cxn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5" y="13"/>
                    </a:cxn>
                    <a:cxn ang="0">
                      <a:pos x="8" y="14"/>
                    </a:cxn>
                  </a:cxnLst>
                  <a:rect l="0" t="0" r="r" b="b"/>
                  <a:pathLst>
                    <a:path w="15" h="14">
                      <a:moveTo>
                        <a:pt x="8" y="14"/>
                      </a:moveTo>
                      <a:lnTo>
                        <a:pt x="10" y="13"/>
                      </a:lnTo>
                      <a:lnTo>
                        <a:pt x="12" y="12"/>
                      </a:lnTo>
                      <a:lnTo>
                        <a:pt x="15" y="7"/>
                      </a:lnTo>
                      <a:lnTo>
                        <a:pt x="12" y="1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5" y="13"/>
                      </a:lnTo>
                      <a:lnTo>
                        <a:pt x="8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44" name="Freeform 444"/>
                <p:cNvSpPr>
                  <a:spLocks/>
                </p:cNvSpPr>
                <p:nvPr/>
              </p:nvSpPr>
              <p:spPr bwMode="auto">
                <a:xfrm>
                  <a:off x="4100" y="2688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14"/>
                    </a:cxn>
                    <a:cxn ang="0">
                      <a:pos x="9" y="13"/>
                    </a:cxn>
                    <a:cxn ang="0">
                      <a:pos x="12" y="12"/>
                    </a:cxn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9" y="0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5" y="13"/>
                    </a:cxn>
                    <a:cxn ang="0">
                      <a:pos x="7" y="14"/>
                    </a:cxn>
                  </a:cxnLst>
                  <a:rect l="0" t="0" r="r" b="b"/>
                  <a:pathLst>
                    <a:path w="14" h="14">
                      <a:moveTo>
                        <a:pt x="7" y="14"/>
                      </a:moveTo>
                      <a:lnTo>
                        <a:pt x="9" y="13"/>
                      </a:lnTo>
                      <a:lnTo>
                        <a:pt x="12" y="12"/>
                      </a:lnTo>
                      <a:lnTo>
                        <a:pt x="14" y="7"/>
                      </a:lnTo>
                      <a:lnTo>
                        <a:pt x="12" y="2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5" y="13"/>
                      </a:lnTo>
                      <a:lnTo>
                        <a:pt x="7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45" name="Freeform 445"/>
                <p:cNvSpPr>
                  <a:spLocks/>
                </p:cNvSpPr>
                <p:nvPr/>
              </p:nvSpPr>
              <p:spPr bwMode="auto">
                <a:xfrm>
                  <a:off x="4072" y="2689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14"/>
                    </a:cxn>
                    <a:cxn ang="0">
                      <a:pos x="9" y="13"/>
                    </a:cxn>
                    <a:cxn ang="0">
                      <a:pos x="11" y="12"/>
                    </a:cxn>
                    <a:cxn ang="0">
                      <a:pos x="14" y="7"/>
                    </a:cxn>
                    <a:cxn ang="0">
                      <a:pos x="11" y="3"/>
                    </a:cxn>
                    <a:cxn ang="0">
                      <a:pos x="9" y="0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4" y="0"/>
                    </a:cxn>
                    <a:cxn ang="0">
                      <a:pos x="2" y="3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4" y="13"/>
                    </a:cxn>
                    <a:cxn ang="0">
                      <a:pos x="7" y="14"/>
                    </a:cxn>
                  </a:cxnLst>
                  <a:rect l="0" t="0" r="r" b="b"/>
                  <a:pathLst>
                    <a:path w="14" h="14">
                      <a:moveTo>
                        <a:pt x="7" y="14"/>
                      </a:moveTo>
                      <a:lnTo>
                        <a:pt x="9" y="13"/>
                      </a:lnTo>
                      <a:lnTo>
                        <a:pt x="11" y="12"/>
                      </a:lnTo>
                      <a:lnTo>
                        <a:pt x="14" y="7"/>
                      </a:lnTo>
                      <a:lnTo>
                        <a:pt x="11" y="3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4" y="0"/>
                      </a:lnTo>
                      <a:lnTo>
                        <a:pt x="2" y="3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4" y="13"/>
                      </a:lnTo>
                      <a:lnTo>
                        <a:pt x="7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46" name="Freeform 446"/>
                <p:cNvSpPr>
                  <a:spLocks/>
                </p:cNvSpPr>
                <p:nvPr/>
              </p:nvSpPr>
              <p:spPr bwMode="auto">
                <a:xfrm>
                  <a:off x="4043" y="2690"/>
                  <a:ext cx="14" cy="15"/>
                </a:xfrm>
                <a:custGeom>
                  <a:avLst/>
                  <a:gdLst/>
                  <a:ahLst/>
                  <a:cxnLst>
                    <a:cxn ang="0">
                      <a:pos x="7" y="15"/>
                    </a:cxn>
                    <a:cxn ang="0">
                      <a:pos x="10" y="13"/>
                    </a:cxn>
                    <a:cxn ang="0">
                      <a:pos x="12" y="12"/>
                    </a:cxn>
                    <a:cxn ang="0">
                      <a:pos x="14" y="7"/>
                    </a:cxn>
                    <a:cxn ang="0">
                      <a:pos x="12" y="3"/>
                    </a:cxn>
                    <a:cxn ang="0">
                      <a:pos x="10" y="0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3" y="3"/>
                    </a:cxn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5" y="13"/>
                    </a:cxn>
                    <a:cxn ang="0">
                      <a:pos x="7" y="15"/>
                    </a:cxn>
                  </a:cxnLst>
                  <a:rect l="0" t="0" r="r" b="b"/>
                  <a:pathLst>
                    <a:path w="14" h="15">
                      <a:moveTo>
                        <a:pt x="7" y="15"/>
                      </a:moveTo>
                      <a:lnTo>
                        <a:pt x="10" y="13"/>
                      </a:lnTo>
                      <a:lnTo>
                        <a:pt x="12" y="12"/>
                      </a:lnTo>
                      <a:lnTo>
                        <a:pt x="14" y="7"/>
                      </a:lnTo>
                      <a:lnTo>
                        <a:pt x="12" y="3"/>
                      </a:ln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3" y="3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5" y="13"/>
                      </a:lnTo>
                      <a:lnTo>
                        <a:pt x="7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47" name="Freeform 447"/>
                <p:cNvSpPr>
                  <a:spLocks/>
                </p:cNvSpPr>
                <p:nvPr/>
              </p:nvSpPr>
              <p:spPr bwMode="auto">
                <a:xfrm>
                  <a:off x="4015" y="2692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14"/>
                    </a:cxn>
                    <a:cxn ang="0">
                      <a:pos x="9" y="13"/>
                    </a:cxn>
                    <a:cxn ang="0">
                      <a:pos x="12" y="11"/>
                    </a:cxn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9" y="0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4" y="0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2" y="11"/>
                    </a:cxn>
                    <a:cxn ang="0">
                      <a:pos x="4" y="13"/>
                    </a:cxn>
                    <a:cxn ang="0">
                      <a:pos x="7" y="14"/>
                    </a:cxn>
                  </a:cxnLst>
                  <a:rect l="0" t="0" r="r" b="b"/>
                  <a:pathLst>
                    <a:path w="14" h="14">
                      <a:moveTo>
                        <a:pt x="7" y="14"/>
                      </a:moveTo>
                      <a:lnTo>
                        <a:pt x="9" y="13"/>
                      </a:lnTo>
                      <a:lnTo>
                        <a:pt x="12" y="11"/>
                      </a:lnTo>
                      <a:lnTo>
                        <a:pt x="14" y="7"/>
                      </a:lnTo>
                      <a:lnTo>
                        <a:pt x="12" y="2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2" y="11"/>
                      </a:lnTo>
                      <a:lnTo>
                        <a:pt x="4" y="13"/>
                      </a:lnTo>
                      <a:lnTo>
                        <a:pt x="7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48" name="Freeform 448"/>
                <p:cNvSpPr>
                  <a:spLocks/>
                </p:cNvSpPr>
                <p:nvPr/>
              </p:nvSpPr>
              <p:spPr bwMode="auto">
                <a:xfrm>
                  <a:off x="3986" y="2693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14"/>
                    </a:cxn>
                    <a:cxn ang="0">
                      <a:pos x="10" y="13"/>
                    </a:cxn>
                    <a:cxn ang="0">
                      <a:pos x="12" y="12"/>
                    </a:cxn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10" y="0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3" y="2"/>
                    </a:cxn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5" y="13"/>
                    </a:cxn>
                    <a:cxn ang="0">
                      <a:pos x="7" y="14"/>
                    </a:cxn>
                  </a:cxnLst>
                  <a:rect l="0" t="0" r="r" b="b"/>
                  <a:pathLst>
                    <a:path w="14" h="14">
                      <a:moveTo>
                        <a:pt x="7" y="14"/>
                      </a:moveTo>
                      <a:lnTo>
                        <a:pt x="10" y="13"/>
                      </a:lnTo>
                      <a:lnTo>
                        <a:pt x="12" y="12"/>
                      </a:lnTo>
                      <a:lnTo>
                        <a:pt x="14" y="7"/>
                      </a:lnTo>
                      <a:lnTo>
                        <a:pt x="12" y="2"/>
                      </a:ln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3" y="2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5" y="13"/>
                      </a:lnTo>
                      <a:lnTo>
                        <a:pt x="7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49" name="Freeform 449"/>
                <p:cNvSpPr>
                  <a:spLocks/>
                </p:cNvSpPr>
                <p:nvPr/>
              </p:nvSpPr>
              <p:spPr bwMode="auto">
                <a:xfrm>
                  <a:off x="3958" y="2694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14"/>
                    </a:cxn>
                    <a:cxn ang="0">
                      <a:pos x="9" y="13"/>
                    </a:cxn>
                    <a:cxn ang="0">
                      <a:pos x="12" y="12"/>
                    </a:cxn>
                    <a:cxn ang="0">
                      <a:pos x="14" y="7"/>
                    </a:cxn>
                    <a:cxn ang="0">
                      <a:pos x="12" y="1"/>
                    </a:cxn>
                    <a:cxn ang="0">
                      <a:pos x="9" y="0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2" y="1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5" y="13"/>
                    </a:cxn>
                    <a:cxn ang="0">
                      <a:pos x="7" y="14"/>
                    </a:cxn>
                  </a:cxnLst>
                  <a:rect l="0" t="0" r="r" b="b"/>
                  <a:pathLst>
                    <a:path w="14" h="14">
                      <a:moveTo>
                        <a:pt x="7" y="14"/>
                      </a:moveTo>
                      <a:lnTo>
                        <a:pt x="9" y="13"/>
                      </a:lnTo>
                      <a:lnTo>
                        <a:pt x="12" y="12"/>
                      </a:lnTo>
                      <a:lnTo>
                        <a:pt x="14" y="7"/>
                      </a:lnTo>
                      <a:lnTo>
                        <a:pt x="12" y="1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5" y="13"/>
                      </a:lnTo>
                      <a:lnTo>
                        <a:pt x="7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50" name="Freeform 450"/>
                <p:cNvSpPr>
                  <a:spLocks/>
                </p:cNvSpPr>
                <p:nvPr/>
              </p:nvSpPr>
              <p:spPr bwMode="auto">
                <a:xfrm>
                  <a:off x="3929" y="2694"/>
                  <a:ext cx="15" cy="14"/>
                </a:xfrm>
                <a:custGeom>
                  <a:avLst/>
                  <a:gdLst/>
                  <a:ahLst/>
                  <a:cxnLst>
                    <a:cxn ang="0">
                      <a:pos x="8" y="14"/>
                    </a:cxn>
                    <a:cxn ang="0">
                      <a:pos x="10" y="14"/>
                    </a:cxn>
                    <a:cxn ang="0">
                      <a:pos x="12" y="13"/>
                    </a:cxn>
                    <a:cxn ang="0">
                      <a:pos x="15" y="7"/>
                    </a:cxn>
                    <a:cxn ang="0">
                      <a:pos x="12" y="2"/>
                    </a:cxn>
                    <a:cxn ang="0">
                      <a:pos x="10" y="1"/>
                    </a:cxn>
                    <a:cxn ang="0">
                      <a:pos x="8" y="0"/>
                    </a:cxn>
                    <a:cxn ang="0">
                      <a:pos x="8" y="0"/>
                    </a:cxn>
                    <a:cxn ang="0">
                      <a:pos x="5" y="1"/>
                    </a:cxn>
                    <a:cxn ang="0">
                      <a:pos x="3" y="2"/>
                    </a:cxn>
                    <a:cxn ang="0">
                      <a:pos x="0" y="7"/>
                    </a:cxn>
                    <a:cxn ang="0">
                      <a:pos x="3" y="13"/>
                    </a:cxn>
                    <a:cxn ang="0">
                      <a:pos x="5" y="14"/>
                    </a:cxn>
                    <a:cxn ang="0">
                      <a:pos x="8" y="14"/>
                    </a:cxn>
                  </a:cxnLst>
                  <a:rect l="0" t="0" r="r" b="b"/>
                  <a:pathLst>
                    <a:path w="15" h="14">
                      <a:moveTo>
                        <a:pt x="8" y="14"/>
                      </a:moveTo>
                      <a:lnTo>
                        <a:pt x="10" y="14"/>
                      </a:lnTo>
                      <a:lnTo>
                        <a:pt x="12" y="13"/>
                      </a:lnTo>
                      <a:lnTo>
                        <a:pt x="15" y="7"/>
                      </a:lnTo>
                      <a:lnTo>
                        <a:pt x="12" y="2"/>
                      </a:lnTo>
                      <a:lnTo>
                        <a:pt x="10" y="1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5" y="1"/>
                      </a:lnTo>
                      <a:lnTo>
                        <a:pt x="3" y="2"/>
                      </a:lnTo>
                      <a:lnTo>
                        <a:pt x="0" y="7"/>
                      </a:lnTo>
                      <a:lnTo>
                        <a:pt x="3" y="13"/>
                      </a:lnTo>
                      <a:lnTo>
                        <a:pt x="5" y="14"/>
                      </a:lnTo>
                      <a:lnTo>
                        <a:pt x="8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51" name="Freeform 451"/>
                <p:cNvSpPr>
                  <a:spLocks/>
                </p:cNvSpPr>
                <p:nvPr/>
              </p:nvSpPr>
              <p:spPr bwMode="auto">
                <a:xfrm>
                  <a:off x="3901" y="2695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14"/>
                    </a:cxn>
                    <a:cxn ang="0">
                      <a:pos x="9" y="14"/>
                    </a:cxn>
                    <a:cxn ang="0">
                      <a:pos x="12" y="12"/>
                    </a:cxn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9" y="1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5" y="14"/>
                    </a:cxn>
                    <a:cxn ang="0">
                      <a:pos x="7" y="14"/>
                    </a:cxn>
                  </a:cxnLst>
                  <a:rect l="0" t="0" r="r" b="b"/>
                  <a:pathLst>
                    <a:path w="14" h="14">
                      <a:moveTo>
                        <a:pt x="7" y="14"/>
                      </a:moveTo>
                      <a:lnTo>
                        <a:pt x="9" y="14"/>
                      </a:lnTo>
                      <a:lnTo>
                        <a:pt x="12" y="12"/>
                      </a:lnTo>
                      <a:lnTo>
                        <a:pt x="14" y="7"/>
                      </a:lnTo>
                      <a:lnTo>
                        <a:pt x="12" y="2"/>
                      </a:lnTo>
                      <a:lnTo>
                        <a:pt x="9" y="1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5" y="14"/>
                      </a:lnTo>
                      <a:lnTo>
                        <a:pt x="7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52" name="Freeform 452"/>
                <p:cNvSpPr>
                  <a:spLocks/>
                </p:cNvSpPr>
                <p:nvPr/>
              </p:nvSpPr>
              <p:spPr bwMode="auto">
                <a:xfrm>
                  <a:off x="3873" y="2696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14"/>
                    </a:cxn>
                    <a:cxn ang="0">
                      <a:pos x="10" y="13"/>
                    </a:cxn>
                    <a:cxn ang="0">
                      <a:pos x="11" y="12"/>
                    </a:cxn>
                    <a:cxn ang="0">
                      <a:pos x="14" y="7"/>
                    </a:cxn>
                    <a:cxn ang="0">
                      <a:pos x="11" y="3"/>
                    </a:cxn>
                    <a:cxn ang="0">
                      <a:pos x="10" y="0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4" y="0"/>
                    </a:cxn>
                    <a:cxn ang="0">
                      <a:pos x="2" y="3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4" y="13"/>
                    </a:cxn>
                    <a:cxn ang="0">
                      <a:pos x="7" y="14"/>
                    </a:cxn>
                  </a:cxnLst>
                  <a:rect l="0" t="0" r="r" b="b"/>
                  <a:pathLst>
                    <a:path w="14" h="14">
                      <a:moveTo>
                        <a:pt x="7" y="14"/>
                      </a:moveTo>
                      <a:lnTo>
                        <a:pt x="10" y="13"/>
                      </a:lnTo>
                      <a:lnTo>
                        <a:pt x="11" y="12"/>
                      </a:lnTo>
                      <a:lnTo>
                        <a:pt x="14" y="7"/>
                      </a:lnTo>
                      <a:lnTo>
                        <a:pt x="11" y="3"/>
                      </a:ln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4" y="0"/>
                      </a:lnTo>
                      <a:lnTo>
                        <a:pt x="2" y="3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4" y="13"/>
                      </a:lnTo>
                      <a:lnTo>
                        <a:pt x="7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53" name="Freeform 453"/>
                <p:cNvSpPr>
                  <a:spLocks/>
                </p:cNvSpPr>
                <p:nvPr/>
              </p:nvSpPr>
              <p:spPr bwMode="auto">
                <a:xfrm>
                  <a:off x="3844" y="2696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14"/>
                    </a:cxn>
                    <a:cxn ang="0">
                      <a:pos x="11" y="14"/>
                    </a:cxn>
                    <a:cxn ang="0">
                      <a:pos x="12" y="13"/>
                    </a:cxn>
                    <a:cxn ang="0">
                      <a:pos x="14" y="7"/>
                    </a:cxn>
                    <a:cxn ang="0">
                      <a:pos x="12" y="3"/>
                    </a:cxn>
                    <a:cxn ang="0">
                      <a:pos x="11" y="1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2" y="3"/>
                    </a:cxn>
                    <a:cxn ang="0">
                      <a:pos x="0" y="7"/>
                    </a:cxn>
                    <a:cxn ang="0">
                      <a:pos x="2" y="13"/>
                    </a:cxn>
                    <a:cxn ang="0">
                      <a:pos x="5" y="14"/>
                    </a:cxn>
                    <a:cxn ang="0">
                      <a:pos x="7" y="14"/>
                    </a:cxn>
                  </a:cxnLst>
                  <a:rect l="0" t="0" r="r" b="b"/>
                  <a:pathLst>
                    <a:path w="14" h="14">
                      <a:moveTo>
                        <a:pt x="7" y="14"/>
                      </a:moveTo>
                      <a:lnTo>
                        <a:pt x="11" y="14"/>
                      </a:lnTo>
                      <a:lnTo>
                        <a:pt x="12" y="13"/>
                      </a:lnTo>
                      <a:lnTo>
                        <a:pt x="14" y="7"/>
                      </a:lnTo>
                      <a:lnTo>
                        <a:pt x="12" y="3"/>
                      </a:lnTo>
                      <a:lnTo>
                        <a:pt x="11" y="1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2" y="3"/>
                      </a:lnTo>
                      <a:lnTo>
                        <a:pt x="0" y="7"/>
                      </a:lnTo>
                      <a:lnTo>
                        <a:pt x="2" y="13"/>
                      </a:lnTo>
                      <a:lnTo>
                        <a:pt x="5" y="14"/>
                      </a:lnTo>
                      <a:lnTo>
                        <a:pt x="7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54" name="Freeform 454"/>
                <p:cNvSpPr>
                  <a:spLocks/>
                </p:cNvSpPr>
                <p:nvPr/>
              </p:nvSpPr>
              <p:spPr bwMode="auto">
                <a:xfrm>
                  <a:off x="3816" y="2697"/>
                  <a:ext cx="14" cy="15"/>
                </a:xfrm>
                <a:custGeom>
                  <a:avLst/>
                  <a:gdLst/>
                  <a:ahLst/>
                  <a:cxnLst>
                    <a:cxn ang="0">
                      <a:pos x="7" y="15"/>
                    </a:cxn>
                    <a:cxn ang="0">
                      <a:pos x="10" y="15"/>
                    </a:cxn>
                    <a:cxn ang="0">
                      <a:pos x="11" y="12"/>
                    </a:cxn>
                    <a:cxn ang="0">
                      <a:pos x="14" y="8"/>
                    </a:cxn>
                    <a:cxn ang="0">
                      <a:pos x="11" y="3"/>
                    </a:cxn>
                    <a:cxn ang="0">
                      <a:pos x="10" y="2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4" y="2"/>
                    </a:cxn>
                    <a:cxn ang="0">
                      <a:pos x="2" y="3"/>
                    </a:cxn>
                    <a:cxn ang="0">
                      <a:pos x="0" y="8"/>
                    </a:cxn>
                    <a:cxn ang="0">
                      <a:pos x="2" y="12"/>
                    </a:cxn>
                    <a:cxn ang="0">
                      <a:pos x="4" y="15"/>
                    </a:cxn>
                    <a:cxn ang="0">
                      <a:pos x="7" y="15"/>
                    </a:cxn>
                  </a:cxnLst>
                  <a:rect l="0" t="0" r="r" b="b"/>
                  <a:pathLst>
                    <a:path w="14" h="15">
                      <a:moveTo>
                        <a:pt x="7" y="15"/>
                      </a:moveTo>
                      <a:lnTo>
                        <a:pt x="10" y="15"/>
                      </a:lnTo>
                      <a:lnTo>
                        <a:pt x="11" y="12"/>
                      </a:lnTo>
                      <a:lnTo>
                        <a:pt x="14" y="8"/>
                      </a:lnTo>
                      <a:lnTo>
                        <a:pt x="11" y="3"/>
                      </a:lnTo>
                      <a:lnTo>
                        <a:pt x="10" y="2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4" y="2"/>
                      </a:lnTo>
                      <a:lnTo>
                        <a:pt x="2" y="3"/>
                      </a:lnTo>
                      <a:lnTo>
                        <a:pt x="0" y="8"/>
                      </a:lnTo>
                      <a:lnTo>
                        <a:pt x="2" y="12"/>
                      </a:lnTo>
                      <a:lnTo>
                        <a:pt x="4" y="15"/>
                      </a:lnTo>
                      <a:lnTo>
                        <a:pt x="7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55" name="Freeform 455"/>
                <p:cNvSpPr>
                  <a:spLocks/>
                </p:cNvSpPr>
                <p:nvPr/>
              </p:nvSpPr>
              <p:spPr bwMode="auto">
                <a:xfrm>
                  <a:off x="3787" y="2699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14"/>
                    </a:cxn>
                    <a:cxn ang="0">
                      <a:pos x="11" y="13"/>
                    </a:cxn>
                    <a:cxn ang="0">
                      <a:pos x="12" y="11"/>
                    </a:cxn>
                    <a:cxn ang="0">
                      <a:pos x="14" y="7"/>
                    </a:cxn>
                    <a:cxn ang="0">
                      <a:pos x="12" y="1"/>
                    </a:cxn>
                    <a:cxn ang="0">
                      <a:pos x="11" y="0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3" y="1"/>
                    </a:cxn>
                    <a:cxn ang="0">
                      <a:pos x="0" y="7"/>
                    </a:cxn>
                    <a:cxn ang="0">
                      <a:pos x="3" y="11"/>
                    </a:cxn>
                    <a:cxn ang="0">
                      <a:pos x="5" y="13"/>
                    </a:cxn>
                    <a:cxn ang="0">
                      <a:pos x="7" y="14"/>
                    </a:cxn>
                  </a:cxnLst>
                  <a:rect l="0" t="0" r="r" b="b"/>
                  <a:pathLst>
                    <a:path w="14" h="14">
                      <a:moveTo>
                        <a:pt x="7" y="14"/>
                      </a:moveTo>
                      <a:lnTo>
                        <a:pt x="11" y="13"/>
                      </a:lnTo>
                      <a:lnTo>
                        <a:pt x="12" y="11"/>
                      </a:lnTo>
                      <a:lnTo>
                        <a:pt x="14" y="7"/>
                      </a:lnTo>
                      <a:lnTo>
                        <a:pt x="12" y="1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1"/>
                      </a:lnTo>
                      <a:lnTo>
                        <a:pt x="5" y="13"/>
                      </a:lnTo>
                      <a:lnTo>
                        <a:pt x="7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56" name="Freeform 456"/>
                <p:cNvSpPr>
                  <a:spLocks/>
                </p:cNvSpPr>
                <p:nvPr/>
              </p:nvSpPr>
              <p:spPr bwMode="auto">
                <a:xfrm>
                  <a:off x="3759" y="2699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14"/>
                    </a:cxn>
                    <a:cxn ang="0">
                      <a:pos x="10" y="14"/>
                    </a:cxn>
                    <a:cxn ang="0">
                      <a:pos x="12" y="11"/>
                    </a:cxn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10" y="1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2" y="11"/>
                    </a:cxn>
                    <a:cxn ang="0">
                      <a:pos x="5" y="14"/>
                    </a:cxn>
                    <a:cxn ang="0">
                      <a:pos x="7" y="14"/>
                    </a:cxn>
                  </a:cxnLst>
                  <a:rect l="0" t="0" r="r" b="b"/>
                  <a:pathLst>
                    <a:path w="14" h="14">
                      <a:moveTo>
                        <a:pt x="7" y="14"/>
                      </a:moveTo>
                      <a:lnTo>
                        <a:pt x="10" y="14"/>
                      </a:lnTo>
                      <a:lnTo>
                        <a:pt x="12" y="11"/>
                      </a:lnTo>
                      <a:lnTo>
                        <a:pt x="14" y="7"/>
                      </a:lnTo>
                      <a:lnTo>
                        <a:pt x="12" y="2"/>
                      </a:lnTo>
                      <a:lnTo>
                        <a:pt x="10" y="1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2" y="11"/>
                      </a:lnTo>
                      <a:lnTo>
                        <a:pt x="5" y="14"/>
                      </a:lnTo>
                      <a:lnTo>
                        <a:pt x="7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57" name="Freeform 457"/>
                <p:cNvSpPr>
                  <a:spLocks/>
                </p:cNvSpPr>
                <p:nvPr/>
              </p:nvSpPr>
              <p:spPr bwMode="auto">
                <a:xfrm>
                  <a:off x="3730" y="2700"/>
                  <a:ext cx="15" cy="14"/>
                </a:xfrm>
                <a:custGeom>
                  <a:avLst/>
                  <a:gdLst/>
                  <a:ahLst/>
                  <a:cxnLst>
                    <a:cxn ang="0">
                      <a:pos x="7" y="14"/>
                    </a:cxn>
                    <a:cxn ang="0">
                      <a:pos x="11" y="13"/>
                    </a:cxn>
                    <a:cxn ang="0">
                      <a:pos x="12" y="12"/>
                    </a:cxn>
                    <a:cxn ang="0">
                      <a:pos x="15" y="7"/>
                    </a:cxn>
                    <a:cxn ang="0">
                      <a:pos x="12" y="1"/>
                    </a:cxn>
                    <a:cxn ang="0">
                      <a:pos x="11" y="0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3" y="1"/>
                    </a:cxn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5" y="13"/>
                    </a:cxn>
                    <a:cxn ang="0">
                      <a:pos x="7" y="14"/>
                    </a:cxn>
                  </a:cxnLst>
                  <a:rect l="0" t="0" r="r" b="b"/>
                  <a:pathLst>
                    <a:path w="15" h="14">
                      <a:moveTo>
                        <a:pt x="7" y="14"/>
                      </a:moveTo>
                      <a:lnTo>
                        <a:pt x="11" y="13"/>
                      </a:lnTo>
                      <a:lnTo>
                        <a:pt x="12" y="12"/>
                      </a:lnTo>
                      <a:lnTo>
                        <a:pt x="15" y="7"/>
                      </a:lnTo>
                      <a:lnTo>
                        <a:pt x="12" y="1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5" y="13"/>
                      </a:lnTo>
                      <a:lnTo>
                        <a:pt x="7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58" name="Freeform 458"/>
                <p:cNvSpPr>
                  <a:spLocks/>
                </p:cNvSpPr>
                <p:nvPr/>
              </p:nvSpPr>
              <p:spPr bwMode="auto">
                <a:xfrm>
                  <a:off x="3702" y="2700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14"/>
                    </a:cxn>
                    <a:cxn ang="0">
                      <a:pos x="11" y="14"/>
                    </a:cxn>
                    <a:cxn ang="0">
                      <a:pos x="12" y="12"/>
                    </a:cxn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11" y="1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5" y="14"/>
                    </a:cxn>
                    <a:cxn ang="0">
                      <a:pos x="7" y="14"/>
                    </a:cxn>
                  </a:cxnLst>
                  <a:rect l="0" t="0" r="r" b="b"/>
                  <a:pathLst>
                    <a:path w="14" h="14">
                      <a:moveTo>
                        <a:pt x="7" y="14"/>
                      </a:moveTo>
                      <a:lnTo>
                        <a:pt x="11" y="14"/>
                      </a:lnTo>
                      <a:lnTo>
                        <a:pt x="12" y="12"/>
                      </a:lnTo>
                      <a:lnTo>
                        <a:pt x="14" y="7"/>
                      </a:lnTo>
                      <a:lnTo>
                        <a:pt x="12" y="2"/>
                      </a:lnTo>
                      <a:lnTo>
                        <a:pt x="11" y="1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5" y="14"/>
                      </a:lnTo>
                      <a:lnTo>
                        <a:pt x="7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59" name="Freeform 459"/>
                <p:cNvSpPr>
                  <a:spLocks/>
                </p:cNvSpPr>
                <p:nvPr/>
              </p:nvSpPr>
              <p:spPr bwMode="auto">
                <a:xfrm>
                  <a:off x="3673" y="2701"/>
                  <a:ext cx="15" cy="14"/>
                </a:xfrm>
                <a:custGeom>
                  <a:avLst/>
                  <a:gdLst/>
                  <a:ahLst/>
                  <a:cxnLst>
                    <a:cxn ang="0">
                      <a:pos x="8" y="14"/>
                    </a:cxn>
                    <a:cxn ang="0">
                      <a:pos x="11" y="13"/>
                    </a:cxn>
                    <a:cxn ang="0">
                      <a:pos x="12" y="12"/>
                    </a:cxn>
                    <a:cxn ang="0">
                      <a:pos x="15" y="7"/>
                    </a:cxn>
                    <a:cxn ang="0">
                      <a:pos x="12" y="1"/>
                    </a:cxn>
                    <a:cxn ang="0">
                      <a:pos x="11" y="0"/>
                    </a:cxn>
                    <a:cxn ang="0">
                      <a:pos x="8" y="0"/>
                    </a:cxn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3" y="1"/>
                    </a:cxn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5" y="13"/>
                    </a:cxn>
                    <a:cxn ang="0">
                      <a:pos x="8" y="14"/>
                    </a:cxn>
                  </a:cxnLst>
                  <a:rect l="0" t="0" r="r" b="b"/>
                  <a:pathLst>
                    <a:path w="15" h="14">
                      <a:moveTo>
                        <a:pt x="8" y="14"/>
                      </a:moveTo>
                      <a:lnTo>
                        <a:pt x="11" y="13"/>
                      </a:lnTo>
                      <a:lnTo>
                        <a:pt x="12" y="12"/>
                      </a:lnTo>
                      <a:lnTo>
                        <a:pt x="15" y="7"/>
                      </a:lnTo>
                      <a:lnTo>
                        <a:pt x="12" y="1"/>
                      </a:lnTo>
                      <a:lnTo>
                        <a:pt x="11" y="0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5" y="13"/>
                      </a:lnTo>
                      <a:lnTo>
                        <a:pt x="8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60" name="Freeform 460"/>
                <p:cNvSpPr>
                  <a:spLocks/>
                </p:cNvSpPr>
                <p:nvPr/>
              </p:nvSpPr>
              <p:spPr bwMode="auto">
                <a:xfrm>
                  <a:off x="3645" y="2701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14"/>
                    </a:cxn>
                    <a:cxn ang="0">
                      <a:pos x="11" y="13"/>
                    </a:cxn>
                    <a:cxn ang="0">
                      <a:pos x="12" y="12"/>
                    </a:cxn>
                    <a:cxn ang="0">
                      <a:pos x="14" y="7"/>
                    </a:cxn>
                    <a:cxn ang="0">
                      <a:pos x="12" y="2"/>
                    </a:cxn>
                    <a:cxn ang="0">
                      <a:pos x="11" y="0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5" y="13"/>
                    </a:cxn>
                    <a:cxn ang="0">
                      <a:pos x="7" y="14"/>
                    </a:cxn>
                  </a:cxnLst>
                  <a:rect l="0" t="0" r="r" b="b"/>
                  <a:pathLst>
                    <a:path w="14" h="14">
                      <a:moveTo>
                        <a:pt x="7" y="14"/>
                      </a:moveTo>
                      <a:lnTo>
                        <a:pt x="11" y="13"/>
                      </a:lnTo>
                      <a:lnTo>
                        <a:pt x="12" y="12"/>
                      </a:lnTo>
                      <a:lnTo>
                        <a:pt x="14" y="7"/>
                      </a:lnTo>
                      <a:lnTo>
                        <a:pt x="12" y="2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5" y="13"/>
                      </a:lnTo>
                      <a:lnTo>
                        <a:pt x="7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61" name="Freeform 461"/>
                <p:cNvSpPr>
                  <a:spLocks/>
                </p:cNvSpPr>
                <p:nvPr/>
              </p:nvSpPr>
              <p:spPr bwMode="auto">
                <a:xfrm>
                  <a:off x="3617" y="2701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14"/>
                    </a:cxn>
                    <a:cxn ang="0">
                      <a:pos x="10" y="14"/>
                    </a:cxn>
                    <a:cxn ang="0">
                      <a:pos x="11" y="13"/>
                    </a:cxn>
                    <a:cxn ang="0">
                      <a:pos x="14" y="7"/>
                    </a:cxn>
                    <a:cxn ang="0">
                      <a:pos x="11" y="2"/>
                    </a:cxn>
                    <a:cxn ang="0">
                      <a:pos x="10" y="1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4" y="1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2" y="13"/>
                    </a:cxn>
                    <a:cxn ang="0">
                      <a:pos x="4" y="14"/>
                    </a:cxn>
                    <a:cxn ang="0">
                      <a:pos x="7" y="14"/>
                    </a:cxn>
                  </a:cxnLst>
                  <a:rect l="0" t="0" r="r" b="b"/>
                  <a:pathLst>
                    <a:path w="14" h="14">
                      <a:moveTo>
                        <a:pt x="7" y="14"/>
                      </a:moveTo>
                      <a:lnTo>
                        <a:pt x="10" y="14"/>
                      </a:lnTo>
                      <a:lnTo>
                        <a:pt x="11" y="13"/>
                      </a:lnTo>
                      <a:lnTo>
                        <a:pt x="14" y="7"/>
                      </a:lnTo>
                      <a:lnTo>
                        <a:pt x="11" y="2"/>
                      </a:lnTo>
                      <a:lnTo>
                        <a:pt x="10" y="1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4" y="1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2" y="13"/>
                      </a:lnTo>
                      <a:lnTo>
                        <a:pt x="4" y="14"/>
                      </a:lnTo>
                      <a:lnTo>
                        <a:pt x="7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62" name="Freeform 462"/>
                <p:cNvSpPr>
                  <a:spLocks/>
                </p:cNvSpPr>
                <p:nvPr/>
              </p:nvSpPr>
              <p:spPr bwMode="auto">
                <a:xfrm>
                  <a:off x="3588" y="2702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14"/>
                    </a:cxn>
                    <a:cxn ang="0">
                      <a:pos x="11" y="13"/>
                    </a:cxn>
                    <a:cxn ang="0">
                      <a:pos x="12" y="12"/>
                    </a:cxn>
                    <a:cxn ang="0">
                      <a:pos x="14" y="7"/>
                    </a:cxn>
                    <a:cxn ang="0">
                      <a:pos x="12" y="3"/>
                    </a:cxn>
                    <a:cxn ang="0">
                      <a:pos x="11" y="0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3" y="3"/>
                    </a:cxn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5" y="13"/>
                    </a:cxn>
                    <a:cxn ang="0">
                      <a:pos x="7" y="14"/>
                    </a:cxn>
                  </a:cxnLst>
                  <a:rect l="0" t="0" r="r" b="b"/>
                  <a:pathLst>
                    <a:path w="14" h="14">
                      <a:moveTo>
                        <a:pt x="7" y="14"/>
                      </a:moveTo>
                      <a:lnTo>
                        <a:pt x="11" y="13"/>
                      </a:lnTo>
                      <a:lnTo>
                        <a:pt x="12" y="12"/>
                      </a:lnTo>
                      <a:lnTo>
                        <a:pt x="14" y="7"/>
                      </a:lnTo>
                      <a:lnTo>
                        <a:pt x="12" y="3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3" y="3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5" y="13"/>
                      </a:lnTo>
                      <a:lnTo>
                        <a:pt x="7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63" name="Freeform 463"/>
                <p:cNvSpPr>
                  <a:spLocks/>
                </p:cNvSpPr>
                <p:nvPr/>
              </p:nvSpPr>
              <p:spPr bwMode="auto">
                <a:xfrm>
                  <a:off x="3560" y="2702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7" y="14"/>
                    </a:cxn>
                    <a:cxn ang="0">
                      <a:pos x="10" y="14"/>
                    </a:cxn>
                    <a:cxn ang="0">
                      <a:pos x="12" y="12"/>
                    </a:cxn>
                    <a:cxn ang="0">
                      <a:pos x="14" y="7"/>
                    </a:cxn>
                    <a:cxn ang="0">
                      <a:pos x="12" y="3"/>
                    </a:cxn>
                    <a:cxn ang="0">
                      <a:pos x="10" y="1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4" y="1"/>
                    </a:cxn>
                    <a:cxn ang="0">
                      <a:pos x="2" y="3"/>
                    </a:cxn>
                    <a:cxn ang="0">
                      <a:pos x="0" y="7"/>
                    </a:cxn>
                    <a:cxn ang="0">
                      <a:pos x="2" y="12"/>
                    </a:cxn>
                    <a:cxn ang="0">
                      <a:pos x="4" y="14"/>
                    </a:cxn>
                    <a:cxn ang="0">
                      <a:pos x="7" y="14"/>
                    </a:cxn>
                  </a:cxnLst>
                  <a:rect l="0" t="0" r="r" b="b"/>
                  <a:pathLst>
                    <a:path w="14" h="14">
                      <a:moveTo>
                        <a:pt x="7" y="14"/>
                      </a:moveTo>
                      <a:lnTo>
                        <a:pt x="10" y="14"/>
                      </a:lnTo>
                      <a:lnTo>
                        <a:pt x="12" y="12"/>
                      </a:lnTo>
                      <a:lnTo>
                        <a:pt x="14" y="7"/>
                      </a:lnTo>
                      <a:lnTo>
                        <a:pt x="12" y="3"/>
                      </a:lnTo>
                      <a:lnTo>
                        <a:pt x="10" y="1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4" y="1"/>
                      </a:lnTo>
                      <a:lnTo>
                        <a:pt x="2" y="3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4" y="14"/>
                      </a:lnTo>
                      <a:lnTo>
                        <a:pt x="7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64" name="Freeform 464"/>
                <p:cNvSpPr>
                  <a:spLocks/>
                </p:cNvSpPr>
                <p:nvPr/>
              </p:nvSpPr>
              <p:spPr bwMode="auto">
                <a:xfrm>
                  <a:off x="3531" y="2703"/>
                  <a:ext cx="15" cy="15"/>
                </a:xfrm>
                <a:custGeom>
                  <a:avLst/>
                  <a:gdLst/>
                  <a:ahLst/>
                  <a:cxnLst>
                    <a:cxn ang="0">
                      <a:pos x="7" y="15"/>
                    </a:cxn>
                    <a:cxn ang="0">
                      <a:pos x="11" y="13"/>
                    </a:cxn>
                    <a:cxn ang="0">
                      <a:pos x="12" y="12"/>
                    </a:cxn>
                    <a:cxn ang="0">
                      <a:pos x="15" y="7"/>
                    </a:cxn>
                    <a:cxn ang="0">
                      <a:pos x="12" y="2"/>
                    </a:cxn>
                    <a:cxn ang="0">
                      <a:pos x="11" y="0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3" y="2"/>
                    </a:cxn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5" y="13"/>
                    </a:cxn>
                    <a:cxn ang="0">
                      <a:pos x="7" y="15"/>
                    </a:cxn>
                  </a:cxnLst>
                  <a:rect l="0" t="0" r="r" b="b"/>
                  <a:pathLst>
                    <a:path w="15" h="15">
                      <a:moveTo>
                        <a:pt x="7" y="15"/>
                      </a:moveTo>
                      <a:lnTo>
                        <a:pt x="11" y="13"/>
                      </a:lnTo>
                      <a:lnTo>
                        <a:pt x="12" y="12"/>
                      </a:lnTo>
                      <a:lnTo>
                        <a:pt x="15" y="7"/>
                      </a:lnTo>
                      <a:lnTo>
                        <a:pt x="12" y="2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3" y="2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5" y="13"/>
                      </a:lnTo>
                      <a:lnTo>
                        <a:pt x="7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665" name="Freeform 465"/>
                <p:cNvSpPr>
                  <a:spLocks/>
                </p:cNvSpPr>
                <p:nvPr/>
              </p:nvSpPr>
              <p:spPr bwMode="auto">
                <a:xfrm>
                  <a:off x="3415" y="2662"/>
                  <a:ext cx="97" cy="96"/>
                </a:xfrm>
                <a:custGeom>
                  <a:avLst/>
                  <a:gdLst/>
                  <a:ahLst/>
                  <a:cxnLst>
                    <a:cxn ang="0">
                      <a:pos x="95" y="0"/>
                    </a:cxn>
                    <a:cxn ang="0">
                      <a:pos x="0" y="51"/>
                    </a:cxn>
                    <a:cxn ang="0">
                      <a:pos x="97" y="96"/>
                    </a:cxn>
                    <a:cxn ang="0">
                      <a:pos x="95" y="0"/>
                    </a:cxn>
                  </a:cxnLst>
                  <a:rect l="0" t="0" r="r" b="b"/>
                  <a:pathLst>
                    <a:path w="97" h="96">
                      <a:moveTo>
                        <a:pt x="95" y="0"/>
                      </a:moveTo>
                      <a:lnTo>
                        <a:pt x="0" y="51"/>
                      </a:lnTo>
                      <a:lnTo>
                        <a:pt x="97" y="96"/>
                      </a:lnTo>
                      <a:lnTo>
                        <a:pt x="9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79666" name="Text Box 466"/>
              <p:cNvSpPr txBox="1">
                <a:spLocks noChangeArrowheads="1"/>
              </p:cNvSpPr>
              <p:nvPr/>
            </p:nvSpPr>
            <p:spPr bwMode="auto">
              <a:xfrm>
                <a:off x="3558" y="812"/>
                <a:ext cx="11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179667" name="Text Box 467"/>
              <p:cNvSpPr txBox="1">
                <a:spLocks noChangeArrowheads="1"/>
              </p:cNvSpPr>
              <p:nvPr/>
            </p:nvSpPr>
            <p:spPr bwMode="auto">
              <a:xfrm>
                <a:off x="5085" y="1571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v</a:t>
                </a:r>
                <a:r>
                  <a:rPr lang="en-US" baseline="-25000">
                    <a:latin typeface="Arial" charset="0"/>
                  </a:rPr>
                  <a:t>c</a:t>
                </a:r>
                <a:endParaRPr lang="en-US"/>
              </a:p>
            </p:txBody>
          </p:sp>
          <p:sp>
            <p:nvSpPr>
              <p:cNvPr id="179668" name="Text Box 468"/>
              <p:cNvSpPr txBox="1">
                <a:spLocks noChangeArrowheads="1"/>
              </p:cNvSpPr>
              <p:nvPr/>
            </p:nvSpPr>
            <p:spPr bwMode="auto">
              <a:xfrm>
                <a:off x="2154" y="1537"/>
                <a:ext cx="2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v</a:t>
                </a:r>
                <a:r>
                  <a:rPr lang="en-US" baseline="-25000">
                    <a:latin typeface="Arial" charset="0"/>
                  </a:rPr>
                  <a:t>a</a:t>
                </a:r>
                <a:endParaRPr lang="en-US"/>
              </a:p>
            </p:txBody>
          </p:sp>
          <p:sp>
            <p:nvSpPr>
              <p:cNvPr id="179669" name="Oval 469"/>
              <p:cNvSpPr>
                <a:spLocks noChangeArrowheads="1"/>
              </p:cNvSpPr>
              <p:nvPr/>
            </p:nvSpPr>
            <p:spPr bwMode="auto">
              <a:xfrm>
                <a:off x="2434" y="1085"/>
                <a:ext cx="58" cy="5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9670" name="Oval 470"/>
              <p:cNvSpPr>
                <a:spLocks noChangeArrowheads="1"/>
              </p:cNvSpPr>
              <p:nvPr/>
            </p:nvSpPr>
            <p:spPr bwMode="auto">
              <a:xfrm>
                <a:off x="4964" y="1085"/>
                <a:ext cx="58" cy="5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9671" name="Text Box 471"/>
              <p:cNvSpPr txBox="1">
                <a:spLocks noChangeArrowheads="1"/>
              </p:cNvSpPr>
              <p:nvPr/>
            </p:nvSpPr>
            <p:spPr bwMode="auto">
              <a:xfrm>
                <a:off x="2173" y="1326"/>
                <a:ext cx="224" cy="7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  <a:spcAft>
                    <a:spcPct val="50000"/>
                  </a:spcAft>
                </a:pPr>
                <a:r>
                  <a:rPr lang="en-US" dirty="0"/>
                  <a:t>+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US" dirty="0">
                    <a:sym typeface="Symbol" pitchFamily="18" charset="2"/>
                  </a:rPr>
                  <a:t></a:t>
                </a:r>
                <a:endParaRPr lang="en-US" dirty="0"/>
              </a:p>
            </p:txBody>
          </p:sp>
          <p:sp>
            <p:nvSpPr>
              <p:cNvPr id="179672" name="Text Box 472"/>
              <p:cNvSpPr txBox="1">
                <a:spLocks noChangeArrowheads="1"/>
              </p:cNvSpPr>
              <p:nvPr/>
            </p:nvSpPr>
            <p:spPr bwMode="auto">
              <a:xfrm>
                <a:off x="5071" y="1342"/>
                <a:ext cx="224" cy="7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  <a:spcAft>
                    <a:spcPct val="50000"/>
                  </a:spcAft>
                </a:pPr>
                <a:r>
                  <a:rPr lang="en-US"/>
                  <a:t>+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US">
                    <a:sym typeface="Symbol" pitchFamily="18" charset="2"/>
                  </a:rPr>
                  <a:t></a:t>
                </a:r>
                <a:endParaRPr lang="en-US"/>
              </a:p>
            </p:txBody>
          </p:sp>
          <p:sp>
            <p:nvSpPr>
              <p:cNvPr id="179673" name="Text Box 473"/>
              <p:cNvSpPr txBox="1">
                <a:spLocks noChangeArrowheads="1"/>
              </p:cNvSpPr>
              <p:nvPr/>
            </p:nvSpPr>
            <p:spPr bwMode="auto">
              <a:xfrm>
                <a:off x="2596" y="2277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latin typeface="Arial" charset="0"/>
                    <a:sym typeface="Monotype Sorts" pitchFamily="2" charset="2"/>
                  </a:rPr>
                  <a:t>3</a:t>
                </a:r>
              </a:p>
            </p:txBody>
          </p:sp>
          <p:sp>
            <p:nvSpPr>
              <p:cNvPr id="179674" name="Text Box 474"/>
              <p:cNvSpPr txBox="1">
                <a:spLocks noChangeArrowheads="1"/>
              </p:cNvSpPr>
              <p:nvPr/>
            </p:nvSpPr>
            <p:spPr bwMode="auto">
              <a:xfrm>
                <a:off x="4193" y="1180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latin typeface="Arial" charset="0"/>
                    <a:sym typeface="Monotype Sorts" pitchFamily="2" charset="2"/>
                  </a:rPr>
                  <a:t>2</a:t>
                </a:r>
                <a:endParaRPr lang="en-US">
                  <a:latin typeface="Arial" charset="0"/>
                </a:endParaRPr>
              </a:p>
            </p:txBody>
          </p:sp>
          <p:sp>
            <p:nvSpPr>
              <p:cNvPr id="179675" name="Text Box 475"/>
              <p:cNvSpPr txBox="1">
                <a:spLocks noChangeArrowheads="1"/>
              </p:cNvSpPr>
              <p:nvPr/>
            </p:nvSpPr>
            <p:spPr bwMode="auto">
              <a:xfrm>
                <a:off x="2983" y="1186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latin typeface="Arial" charset="0"/>
                    <a:sym typeface="Monotype Sorts" pitchFamily="2" charset="2"/>
                  </a:rPr>
                  <a:t>1</a:t>
                </a:r>
                <a:endParaRPr lang="en-US">
                  <a:latin typeface="Arial" charset="0"/>
                </a:endParaRPr>
              </a:p>
            </p:txBody>
          </p:sp>
          <p:sp>
            <p:nvSpPr>
              <p:cNvPr id="179676" name="Text Box 476"/>
              <p:cNvSpPr txBox="1">
                <a:spLocks noChangeArrowheads="1"/>
              </p:cNvSpPr>
              <p:nvPr/>
            </p:nvSpPr>
            <p:spPr bwMode="auto">
              <a:xfrm>
                <a:off x="2557" y="819"/>
                <a:ext cx="86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+          </a:t>
                </a:r>
                <a:r>
                  <a:rPr lang="en-US">
                    <a:latin typeface="Arial" charset="0"/>
                    <a:sym typeface="Symbol" pitchFamily="18" charset="2"/>
                  </a:rPr>
                  <a:t></a:t>
                </a:r>
                <a:endParaRPr lang="en-US"/>
              </a:p>
            </p:txBody>
          </p:sp>
          <p:sp>
            <p:nvSpPr>
              <p:cNvPr id="179677" name="Text Box 477"/>
              <p:cNvSpPr txBox="1">
                <a:spLocks noChangeArrowheads="1"/>
              </p:cNvSpPr>
              <p:nvPr/>
            </p:nvSpPr>
            <p:spPr bwMode="auto">
              <a:xfrm>
                <a:off x="5022" y="824"/>
                <a:ext cx="11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179678" name="Text Box 478"/>
              <p:cNvSpPr txBox="1">
                <a:spLocks noChangeArrowheads="1"/>
              </p:cNvSpPr>
              <p:nvPr/>
            </p:nvSpPr>
            <p:spPr bwMode="auto">
              <a:xfrm>
                <a:off x="2287" y="897"/>
                <a:ext cx="11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179679" name="Text Box 479"/>
              <p:cNvSpPr txBox="1">
                <a:spLocks noChangeArrowheads="1"/>
              </p:cNvSpPr>
              <p:nvPr/>
            </p:nvSpPr>
            <p:spPr bwMode="auto">
              <a:xfrm>
                <a:off x="3332" y="1549"/>
                <a:ext cx="2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v</a:t>
                </a:r>
                <a:r>
                  <a:rPr lang="en-US" baseline="-25000">
                    <a:latin typeface="Arial" charset="0"/>
                  </a:rPr>
                  <a:t>b</a:t>
                </a:r>
                <a:endParaRPr lang="en-US"/>
              </a:p>
            </p:txBody>
          </p:sp>
          <p:sp>
            <p:nvSpPr>
              <p:cNvPr id="179680" name="Text Box 480"/>
              <p:cNvSpPr txBox="1">
                <a:spLocks noChangeArrowheads="1"/>
              </p:cNvSpPr>
              <p:nvPr/>
            </p:nvSpPr>
            <p:spPr bwMode="auto">
              <a:xfrm>
                <a:off x="4107" y="792"/>
                <a:ext cx="2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v</a:t>
                </a:r>
                <a:r>
                  <a:rPr lang="en-US" baseline="-25000">
                    <a:latin typeface="Arial" charset="0"/>
                  </a:rPr>
                  <a:t>3</a:t>
                </a:r>
                <a:endParaRPr lang="en-US"/>
              </a:p>
            </p:txBody>
          </p:sp>
          <p:sp>
            <p:nvSpPr>
              <p:cNvPr id="179681" name="Text Box 481"/>
              <p:cNvSpPr txBox="1">
                <a:spLocks noChangeArrowheads="1"/>
              </p:cNvSpPr>
              <p:nvPr/>
            </p:nvSpPr>
            <p:spPr bwMode="auto">
              <a:xfrm>
                <a:off x="2842" y="780"/>
                <a:ext cx="2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v</a:t>
                </a:r>
                <a:r>
                  <a:rPr lang="en-US" baseline="-25000">
                    <a:latin typeface="Arial" charset="0"/>
                  </a:rPr>
                  <a:t>2</a:t>
                </a:r>
                <a:endParaRPr lang="en-US"/>
              </a:p>
            </p:txBody>
          </p:sp>
          <p:sp>
            <p:nvSpPr>
              <p:cNvPr id="179682" name="Text Box 482"/>
              <p:cNvSpPr txBox="1">
                <a:spLocks noChangeArrowheads="1"/>
              </p:cNvSpPr>
              <p:nvPr/>
            </p:nvSpPr>
            <p:spPr bwMode="auto">
              <a:xfrm rot="10800000">
                <a:off x="3795" y="843"/>
                <a:ext cx="86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+          </a:t>
                </a:r>
                <a:r>
                  <a:rPr lang="en-US">
                    <a:latin typeface="Arial" charset="0"/>
                    <a:sym typeface="Symbol" pitchFamily="18" charset="2"/>
                  </a:rPr>
                  <a:t></a:t>
                </a:r>
                <a:endParaRPr lang="en-US"/>
              </a:p>
            </p:txBody>
          </p:sp>
        </p:grpSp>
        <p:sp>
          <p:nvSpPr>
            <p:cNvPr id="179683" name="Text Box 483"/>
            <p:cNvSpPr txBox="1">
              <a:spLocks noChangeArrowheads="1"/>
            </p:cNvSpPr>
            <p:nvPr/>
          </p:nvSpPr>
          <p:spPr bwMode="auto">
            <a:xfrm>
              <a:off x="3346" y="1337"/>
              <a:ext cx="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+</a:t>
              </a:r>
            </a:p>
          </p:txBody>
        </p:sp>
        <p:sp>
          <p:nvSpPr>
            <p:cNvPr id="179684" name="Text Box 484"/>
            <p:cNvSpPr txBox="1">
              <a:spLocks noChangeArrowheads="1"/>
            </p:cNvSpPr>
            <p:nvPr/>
          </p:nvSpPr>
          <p:spPr bwMode="auto">
            <a:xfrm>
              <a:off x="3386" y="1805"/>
              <a:ext cx="1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-</a:t>
              </a:r>
            </a:p>
          </p:txBody>
        </p:sp>
        <p:sp>
          <p:nvSpPr>
            <p:cNvPr id="179685" name="Line 485"/>
            <p:cNvSpPr>
              <a:spLocks noChangeShapeType="1"/>
            </p:cNvSpPr>
            <p:nvPr/>
          </p:nvSpPr>
          <p:spPr bwMode="auto">
            <a:xfrm>
              <a:off x="3495" y="2278"/>
              <a:ext cx="2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9686" name="Line 486"/>
            <p:cNvSpPr>
              <a:spLocks noChangeShapeType="1"/>
            </p:cNvSpPr>
            <p:nvPr/>
          </p:nvSpPr>
          <p:spPr bwMode="auto">
            <a:xfrm>
              <a:off x="3531" y="2346"/>
              <a:ext cx="2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9687" name="Line 487"/>
            <p:cNvSpPr>
              <a:spLocks noChangeShapeType="1"/>
            </p:cNvSpPr>
            <p:nvPr/>
          </p:nvSpPr>
          <p:spPr bwMode="auto">
            <a:xfrm>
              <a:off x="3594" y="2401"/>
              <a:ext cx="1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9688" name="Line 488"/>
            <p:cNvSpPr>
              <a:spLocks noChangeShapeType="1"/>
            </p:cNvSpPr>
            <p:nvPr/>
          </p:nvSpPr>
          <p:spPr bwMode="auto">
            <a:xfrm flipV="1">
              <a:off x="3609" y="2145"/>
              <a:ext cx="0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9689" name="Oval 489"/>
            <p:cNvSpPr>
              <a:spLocks noChangeArrowheads="1"/>
            </p:cNvSpPr>
            <p:nvPr/>
          </p:nvSpPr>
          <p:spPr bwMode="auto">
            <a:xfrm>
              <a:off x="3594" y="216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79691" name="Text Box 491"/>
          <p:cNvSpPr txBox="1">
            <a:spLocks noChangeArrowheads="1"/>
          </p:cNvSpPr>
          <p:nvPr/>
        </p:nvSpPr>
        <p:spPr bwMode="auto">
          <a:xfrm>
            <a:off x="457200" y="991118"/>
            <a:ext cx="41513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Three closed paths:</a:t>
            </a:r>
          </a:p>
        </p:txBody>
      </p:sp>
      <p:sp>
        <p:nvSpPr>
          <p:cNvPr id="179693" name="Text Box 493"/>
          <p:cNvSpPr txBox="1">
            <a:spLocks noChangeArrowheads="1"/>
          </p:cNvSpPr>
          <p:nvPr/>
        </p:nvSpPr>
        <p:spPr bwMode="auto">
          <a:xfrm>
            <a:off x="3657600" y="1566863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Arial" charset="0"/>
              </a:rPr>
              <a:t>a</a:t>
            </a:r>
          </a:p>
        </p:txBody>
      </p:sp>
      <p:sp>
        <p:nvSpPr>
          <p:cNvPr id="179694" name="Text Box 494"/>
          <p:cNvSpPr txBox="1">
            <a:spLocks noChangeArrowheads="1"/>
          </p:cNvSpPr>
          <p:nvPr/>
        </p:nvSpPr>
        <p:spPr bwMode="auto">
          <a:xfrm>
            <a:off x="5562600" y="1490663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Arial" charset="0"/>
              </a:rPr>
              <a:t>b</a:t>
            </a:r>
          </a:p>
        </p:txBody>
      </p:sp>
      <p:sp>
        <p:nvSpPr>
          <p:cNvPr id="179695" name="Text Box 495"/>
          <p:cNvSpPr txBox="1">
            <a:spLocks noChangeArrowheads="1"/>
          </p:cNvSpPr>
          <p:nvPr/>
        </p:nvSpPr>
        <p:spPr bwMode="auto">
          <a:xfrm>
            <a:off x="7848600" y="1566863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Arial" charset="0"/>
              </a:rPr>
              <a:t>c</a:t>
            </a:r>
          </a:p>
        </p:txBody>
      </p:sp>
      <p:sp>
        <p:nvSpPr>
          <p:cNvPr id="179696" name="Rectangle 49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KVL Example</a:t>
            </a:r>
          </a:p>
        </p:txBody>
      </p:sp>
      <p:sp>
        <p:nvSpPr>
          <p:cNvPr id="489" name="TextBox 488"/>
          <p:cNvSpPr txBox="1"/>
          <p:nvPr/>
        </p:nvSpPr>
        <p:spPr>
          <a:xfrm>
            <a:off x="2255520" y="4279392"/>
            <a:ext cx="4255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a</a:t>
            </a:r>
            <a:r>
              <a:rPr lang="en-US" dirty="0" smtClean="0"/>
              <a:t>=V</a:t>
            </a:r>
            <a:r>
              <a:rPr lang="en-US" baseline="-25000" dirty="0" smtClean="0"/>
              <a:t>2</a:t>
            </a:r>
            <a:r>
              <a:rPr lang="en-US" dirty="0" smtClean="0"/>
              <a:t>+V</a:t>
            </a:r>
            <a:r>
              <a:rPr lang="en-US" baseline="-25000" dirty="0" smtClean="0"/>
              <a:t>b</a:t>
            </a:r>
            <a:endParaRPr lang="en-US" baseline="-25000" dirty="0"/>
          </a:p>
        </p:txBody>
      </p:sp>
      <p:sp>
        <p:nvSpPr>
          <p:cNvPr id="490" name="TextBox 489"/>
          <p:cNvSpPr txBox="1"/>
          <p:nvPr/>
        </p:nvSpPr>
        <p:spPr>
          <a:xfrm>
            <a:off x="2298192" y="5151120"/>
            <a:ext cx="4255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b</a:t>
            </a:r>
            <a:r>
              <a:rPr lang="en-US" dirty="0" smtClean="0"/>
              <a:t>+V</a:t>
            </a:r>
            <a:r>
              <a:rPr lang="en-US" baseline="-25000" dirty="0" smtClean="0"/>
              <a:t>3</a:t>
            </a:r>
            <a:r>
              <a:rPr lang="en-US" dirty="0" smtClean="0"/>
              <a:t>=</a:t>
            </a:r>
            <a:r>
              <a:rPr lang="en-US" dirty="0" err="1" smtClean="0"/>
              <a:t>V</a:t>
            </a:r>
            <a:r>
              <a:rPr lang="en-US" baseline="-25000" dirty="0" err="1" smtClean="0"/>
              <a:t>c</a:t>
            </a:r>
            <a:endParaRPr lang="en-US" baseline="-25000" dirty="0"/>
          </a:p>
        </p:txBody>
      </p:sp>
      <p:sp>
        <p:nvSpPr>
          <p:cNvPr id="491" name="TextBox 490"/>
          <p:cNvSpPr txBox="1"/>
          <p:nvPr/>
        </p:nvSpPr>
        <p:spPr>
          <a:xfrm>
            <a:off x="2365248" y="5949696"/>
            <a:ext cx="4255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a</a:t>
            </a:r>
            <a:r>
              <a:rPr lang="en-US" dirty="0" smtClean="0"/>
              <a:t>+V</a:t>
            </a:r>
            <a:r>
              <a:rPr lang="en-US" baseline="-25000" dirty="0" smtClean="0"/>
              <a:t>3</a:t>
            </a:r>
            <a:r>
              <a:rPr lang="en-US" dirty="0" smtClean="0"/>
              <a:t>=V</a:t>
            </a:r>
            <a:r>
              <a:rPr lang="en-US" baseline="-25000" dirty="0" smtClean="0"/>
              <a:t>2</a:t>
            </a:r>
            <a:r>
              <a:rPr lang="en-US" dirty="0" smtClean="0"/>
              <a:t>+V</a:t>
            </a:r>
            <a:r>
              <a:rPr lang="en-US" baseline="-25000" dirty="0" smtClean="0"/>
              <a:t>c</a:t>
            </a:r>
            <a:endParaRPr lang="en-US" baseline="-25000" dirty="0"/>
          </a:p>
        </p:txBody>
      </p:sp>
      <p:sp>
        <p:nvSpPr>
          <p:cNvPr id="492" name="TextBox 491"/>
          <p:cNvSpPr txBox="1"/>
          <p:nvPr/>
        </p:nvSpPr>
        <p:spPr>
          <a:xfrm>
            <a:off x="4538430" y="4458264"/>
            <a:ext cx="46055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you want a mechanical rule:</a:t>
            </a:r>
          </a:p>
          <a:p>
            <a:r>
              <a:rPr lang="en-US" dirty="0" smtClean="0"/>
              <a:t>   If you hit a – first, LHS</a:t>
            </a:r>
          </a:p>
          <a:p>
            <a:r>
              <a:rPr lang="en-US" dirty="0" smtClean="0"/>
              <a:t>   If you hit a + first, RHS</a:t>
            </a:r>
            <a:endParaRPr lang="en-US" dirty="0"/>
          </a:p>
        </p:txBody>
      </p:sp>
      <p:sp>
        <p:nvSpPr>
          <p:cNvPr id="493" name="TextBox 492"/>
          <p:cNvSpPr txBox="1"/>
          <p:nvPr/>
        </p:nvSpPr>
        <p:spPr>
          <a:xfrm>
            <a:off x="5448821" y="6438378"/>
            <a:ext cx="32818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LHS is left hand side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" grpId="0"/>
      <p:bldP spid="490" grpId="0"/>
      <p:bldP spid="491" grpId="0"/>
      <p:bldP spid="49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01598"/>
            <a:ext cx="8305800" cy="1200329"/>
          </a:xfrm>
          <a:noFill/>
          <a:ln/>
        </p:spPr>
        <p:txBody>
          <a:bodyPr anchor="ctr">
            <a:spAutoFit/>
          </a:bodyPr>
          <a:lstStyle/>
          <a:p>
            <a:r>
              <a:rPr lang="en-US" sz="2400" dirty="0"/>
              <a:t>No time-varying magnetic flux through the loop</a:t>
            </a:r>
          </a:p>
          <a:p>
            <a:pPr lvl="1">
              <a:buFontTx/>
              <a:buNone/>
            </a:pPr>
            <a:r>
              <a:rPr lang="en-US" sz="2000" dirty="0"/>
              <a:t>Otherwise, there would be an induced voltage (</a:t>
            </a:r>
            <a:r>
              <a:rPr lang="en-US" sz="2000" dirty="0">
                <a:sym typeface="Symbol" pitchFamily="18" charset="2"/>
              </a:rPr>
              <a:t>Faraday’s Law</a:t>
            </a:r>
            <a:r>
              <a:rPr lang="en-US" sz="2000" dirty="0" smtClean="0">
                <a:sym typeface="Symbol" pitchFamily="18" charset="2"/>
              </a:rPr>
              <a:t>)</a:t>
            </a:r>
          </a:p>
          <a:p>
            <a:pPr lvl="1">
              <a:buFontTx/>
              <a:buNone/>
            </a:pPr>
            <a:r>
              <a:rPr lang="en-US" sz="2000" dirty="0" smtClean="0">
                <a:sym typeface="Symbol" pitchFamily="18" charset="2"/>
              </a:rPr>
              <a:t>Voltage around a loop would sum to a nonzero value</a:t>
            </a:r>
            <a:endParaRPr lang="en-US" sz="2000" dirty="0">
              <a:sym typeface="Symbol" pitchFamily="18" charset="2"/>
            </a:endParaRPr>
          </a:p>
        </p:txBody>
      </p:sp>
      <p:sp>
        <p:nvSpPr>
          <p:cNvPr id="180229" name="Text Box 5"/>
          <p:cNvSpPr txBox="1">
            <a:spLocks noChangeArrowheads="1"/>
          </p:cNvSpPr>
          <p:nvPr/>
        </p:nvSpPr>
        <p:spPr bwMode="auto">
          <a:xfrm>
            <a:off x="762000" y="4495800"/>
            <a:ext cx="6407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Arial" charset="0"/>
              </a:rPr>
              <a:t>How do we deal with antennas (EECS 117A)?</a:t>
            </a:r>
          </a:p>
        </p:txBody>
      </p:sp>
      <p:sp>
        <p:nvSpPr>
          <p:cNvPr id="180230" name="Text Box 6"/>
          <p:cNvSpPr txBox="1">
            <a:spLocks noChangeArrowheads="1"/>
          </p:cNvSpPr>
          <p:nvPr/>
        </p:nvSpPr>
        <p:spPr bwMode="auto">
          <a:xfrm>
            <a:off x="1066800" y="5105400"/>
            <a:ext cx="7391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Include a voltage source as the circuit representation of the induced voltage or “noise”.</a:t>
            </a:r>
          </a:p>
          <a:p>
            <a:pPr>
              <a:spcBef>
                <a:spcPct val="20000"/>
              </a:spcBef>
            </a:pPr>
            <a:r>
              <a:rPr lang="en-US" sz="2000">
                <a:latin typeface="Arial" charset="0"/>
              </a:rPr>
              <a:t>(Use a lumped model rather than a distributed (wave) model.)</a:t>
            </a:r>
          </a:p>
        </p:txBody>
      </p:sp>
      <p:sp>
        <p:nvSpPr>
          <p:cNvPr id="180232" name="Text Box 8"/>
          <p:cNvSpPr txBox="1">
            <a:spLocks noChangeArrowheads="1"/>
          </p:cNvSpPr>
          <p:nvPr/>
        </p:nvSpPr>
        <p:spPr bwMode="auto">
          <a:xfrm>
            <a:off x="457200" y="2642553"/>
            <a:ext cx="6172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288925" indent="-288925">
              <a:spcBef>
                <a:spcPct val="50000"/>
              </a:spcBef>
              <a:buFontTx/>
              <a:buChar char="•"/>
            </a:pPr>
            <a:r>
              <a:rPr lang="en-US" u="sng" dirty="0">
                <a:latin typeface="Arial" charset="0"/>
              </a:rPr>
              <a:t>Note</a:t>
            </a:r>
            <a:r>
              <a:rPr lang="en-US" dirty="0">
                <a:latin typeface="Arial" charset="0"/>
              </a:rPr>
              <a:t>: Antennas are designed to “pick up” electromagnetic waves; “regular circuits” often do so undesirably.</a:t>
            </a:r>
            <a:endParaRPr lang="en-US" sz="2000" dirty="0">
              <a:latin typeface="Arial" charset="0"/>
              <a:sym typeface="Symbol" pitchFamily="18" charset="2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934200" y="2163763"/>
            <a:ext cx="1758950" cy="2027237"/>
            <a:chOff x="4222" y="884"/>
            <a:chExt cx="1108" cy="1277"/>
          </a:xfrm>
        </p:grpSpPr>
        <p:sp>
          <p:nvSpPr>
            <p:cNvPr id="180234" name="Oval 10"/>
            <p:cNvSpPr>
              <a:spLocks noChangeAspect="1" noChangeArrowheads="1"/>
            </p:cNvSpPr>
            <p:nvPr/>
          </p:nvSpPr>
          <p:spPr bwMode="auto">
            <a:xfrm>
              <a:off x="4790" y="1774"/>
              <a:ext cx="41" cy="4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0235" name="Oval 11"/>
            <p:cNvSpPr>
              <a:spLocks noChangeAspect="1" noChangeArrowheads="1"/>
            </p:cNvSpPr>
            <p:nvPr/>
          </p:nvSpPr>
          <p:spPr bwMode="auto">
            <a:xfrm>
              <a:off x="4930" y="1772"/>
              <a:ext cx="40" cy="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graphicFrame>
          <p:nvGraphicFramePr>
            <p:cNvPr id="180236" name="Object 12"/>
            <p:cNvGraphicFramePr>
              <a:graphicFrameLocks noChangeAspect="1"/>
            </p:cNvGraphicFramePr>
            <p:nvPr/>
          </p:nvGraphicFramePr>
          <p:xfrm>
            <a:off x="4222" y="1206"/>
            <a:ext cx="279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Equation" r:id="rId3" imgW="444240" imgH="342720" progId="Equation.3">
                    <p:embed/>
                  </p:oleObj>
                </mc:Choice>
                <mc:Fallback>
                  <p:oleObj name="Equation" r:id="rId3" imgW="444240" imgH="34272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22" y="1206"/>
                          <a:ext cx="279" cy="2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" name="Group 13"/>
            <p:cNvGrpSpPr>
              <a:grpSpLocks noChangeAspect="1"/>
            </p:cNvGrpSpPr>
            <p:nvPr/>
          </p:nvGrpSpPr>
          <p:grpSpPr bwMode="auto">
            <a:xfrm>
              <a:off x="4810" y="1468"/>
              <a:ext cx="134" cy="337"/>
              <a:chOff x="3504" y="2400"/>
              <a:chExt cx="192" cy="528"/>
            </a:xfrm>
          </p:grpSpPr>
          <p:sp>
            <p:nvSpPr>
              <p:cNvPr id="180238" name="Line 14"/>
              <p:cNvSpPr>
                <a:spLocks noChangeAspect="1" noChangeShapeType="1"/>
              </p:cNvSpPr>
              <p:nvPr/>
            </p:nvSpPr>
            <p:spPr bwMode="auto">
              <a:xfrm>
                <a:off x="3504" y="2400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0239" name="Line 15"/>
              <p:cNvSpPr>
                <a:spLocks noChangeAspect="1" noChangeShapeType="1"/>
              </p:cNvSpPr>
              <p:nvPr/>
            </p:nvSpPr>
            <p:spPr bwMode="auto">
              <a:xfrm>
                <a:off x="3696" y="2400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80240" name="Line 16"/>
            <p:cNvSpPr>
              <a:spLocks noChangeAspect="1" noChangeShapeType="1"/>
            </p:cNvSpPr>
            <p:nvPr/>
          </p:nvSpPr>
          <p:spPr bwMode="auto">
            <a:xfrm flipV="1">
              <a:off x="4478" y="1210"/>
              <a:ext cx="231" cy="2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0241" name="Line 17"/>
            <p:cNvSpPr>
              <a:spLocks noChangeAspect="1" noChangeShapeType="1"/>
            </p:cNvSpPr>
            <p:nvPr/>
          </p:nvSpPr>
          <p:spPr bwMode="auto">
            <a:xfrm flipV="1">
              <a:off x="4574" y="1182"/>
              <a:ext cx="303" cy="3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4414" y="1731"/>
              <a:ext cx="916" cy="430"/>
              <a:chOff x="3149" y="2824"/>
              <a:chExt cx="916" cy="430"/>
            </a:xfrm>
          </p:grpSpPr>
          <p:sp>
            <p:nvSpPr>
              <p:cNvPr id="180243" name="AutoShape 19"/>
              <p:cNvSpPr>
                <a:spLocks/>
              </p:cNvSpPr>
              <p:nvPr/>
            </p:nvSpPr>
            <p:spPr bwMode="auto">
              <a:xfrm rot="5400000">
                <a:off x="3566" y="2823"/>
                <a:ext cx="96" cy="336"/>
              </a:xfrm>
              <a:prstGeom prst="rightBrace">
                <a:avLst>
                  <a:gd name="adj1" fmla="val 29167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graphicFrame>
            <p:nvGraphicFramePr>
              <p:cNvPr id="180244" name="Object 20"/>
              <p:cNvGraphicFramePr>
                <a:graphicFrameLocks noChangeAspect="1"/>
              </p:cNvGraphicFramePr>
              <p:nvPr/>
            </p:nvGraphicFramePr>
            <p:xfrm>
              <a:off x="3481" y="3063"/>
              <a:ext cx="272" cy="19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9" name="Equation" r:id="rId5" imgW="431640" imgH="304560" progId="Equation.3">
                      <p:embed/>
                    </p:oleObj>
                  </mc:Choice>
                  <mc:Fallback>
                    <p:oleObj name="Equation" r:id="rId5" imgW="431640" imgH="304560" progId="Equation.3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81" y="3063"/>
                            <a:ext cx="272" cy="191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80245" name="Text Box 21"/>
              <p:cNvSpPr txBox="1">
                <a:spLocks noChangeArrowheads="1"/>
              </p:cNvSpPr>
              <p:nvPr/>
            </p:nvSpPr>
            <p:spPr bwMode="auto">
              <a:xfrm>
                <a:off x="3149" y="2824"/>
                <a:ext cx="91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+           </a:t>
                </a:r>
                <a:r>
                  <a:rPr lang="en-US">
                    <a:latin typeface="Arial" charset="0"/>
                    <a:sym typeface="Symbol" pitchFamily="18" charset="2"/>
                  </a:rPr>
                  <a:t></a:t>
                </a:r>
                <a:endParaRPr lang="en-US">
                  <a:latin typeface="Arial" charset="0"/>
                </a:endParaRPr>
              </a:p>
            </p:txBody>
          </p:sp>
        </p:grpSp>
        <p:sp>
          <p:nvSpPr>
            <p:cNvPr id="180246" name="Freeform 22"/>
            <p:cNvSpPr>
              <a:spLocks/>
            </p:cNvSpPr>
            <p:nvPr/>
          </p:nvSpPr>
          <p:spPr bwMode="auto">
            <a:xfrm>
              <a:off x="4560" y="884"/>
              <a:ext cx="622" cy="589"/>
            </a:xfrm>
            <a:custGeom>
              <a:avLst/>
              <a:gdLst/>
              <a:ahLst/>
              <a:cxnLst>
                <a:cxn ang="0">
                  <a:pos x="247" y="589"/>
                </a:cxn>
                <a:cxn ang="0">
                  <a:pos x="170" y="570"/>
                </a:cxn>
                <a:cxn ang="0">
                  <a:pos x="154" y="560"/>
                </a:cxn>
                <a:cxn ang="0">
                  <a:pos x="131" y="538"/>
                </a:cxn>
                <a:cxn ang="0">
                  <a:pos x="90" y="506"/>
                </a:cxn>
                <a:cxn ang="0">
                  <a:pos x="61" y="468"/>
                </a:cxn>
                <a:cxn ang="0">
                  <a:pos x="42" y="445"/>
                </a:cxn>
                <a:cxn ang="0">
                  <a:pos x="39" y="436"/>
                </a:cxn>
                <a:cxn ang="0">
                  <a:pos x="23" y="375"/>
                </a:cxn>
                <a:cxn ang="0">
                  <a:pos x="23" y="215"/>
                </a:cxn>
                <a:cxn ang="0">
                  <a:pos x="45" y="160"/>
                </a:cxn>
                <a:cxn ang="0">
                  <a:pos x="83" y="122"/>
                </a:cxn>
                <a:cxn ang="0">
                  <a:pos x="83" y="103"/>
                </a:cxn>
                <a:cxn ang="0">
                  <a:pos x="122" y="71"/>
                </a:cxn>
                <a:cxn ang="0">
                  <a:pos x="144" y="55"/>
                </a:cxn>
                <a:cxn ang="0">
                  <a:pos x="170" y="36"/>
                </a:cxn>
                <a:cxn ang="0">
                  <a:pos x="199" y="29"/>
                </a:cxn>
                <a:cxn ang="0">
                  <a:pos x="215" y="16"/>
                </a:cxn>
                <a:cxn ang="0">
                  <a:pos x="279" y="0"/>
                </a:cxn>
                <a:cxn ang="0">
                  <a:pos x="391" y="10"/>
                </a:cxn>
                <a:cxn ang="0">
                  <a:pos x="442" y="26"/>
                </a:cxn>
                <a:cxn ang="0">
                  <a:pos x="474" y="39"/>
                </a:cxn>
                <a:cxn ang="0">
                  <a:pos x="496" y="48"/>
                </a:cxn>
                <a:cxn ang="0">
                  <a:pos x="535" y="87"/>
                </a:cxn>
                <a:cxn ang="0">
                  <a:pos x="583" y="148"/>
                </a:cxn>
                <a:cxn ang="0">
                  <a:pos x="599" y="202"/>
                </a:cxn>
                <a:cxn ang="0">
                  <a:pos x="608" y="247"/>
                </a:cxn>
                <a:cxn ang="0">
                  <a:pos x="608" y="368"/>
                </a:cxn>
                <a:cxn ang="0">
                  <a:pos x="589" y="426"/>
                </a:cxn>
                <a:cxn ang="0">
                  <a:pos x="503" y="522"/>
                </a:cxn>
                <a:cxn ang="0">
                  <a:pos x="477" y="554"/>
                </a:cxn>
                <a:cxn ang="0">
                  <a:pos x="448" y="570"/>
                </a:cxn>
                <a:cxn ang="0">
                  <a:pos x="378" y="589"/>
                </a:cxn>
              </a:cxnLst>
              <a:rect l="0" t="0" r="r" b="b"/>
              <a:pathLst>
                <a:path w="622" h="589">
                  <a:moveTo>
                    <a:pt x="247" y="589"/>
                  </a:moveTo>
                  <a:cubicBezTo>
                    <a:pt x="214" y="586"/>
                    <a:pt x="199" y="580"/>
                    <a:pt x="170" y="570"/>
                  </a:cubicBezTo>
                  <a:cubicBezTo>
                    <a:pt x="165" y="566"/>
                    <a:pt x="158" y="565"/>
                    <a:pt x="154" y="560"/>
                  </a:cubicBezTo>
                  <a:cubicBezTo>
                    <a:pt x="143" y="548"/>
                    <a:pt x="151" y="543"/>
                    <a:pt x="131" y="538"/>
                  </a:cubicBezTo>
                  <a:cubicBezTo>
                    <a:pt x="123" y="525"/>
                    <a:pt x="103" y="515"/>
                    <a:pt x="90" y="506"/>
                  </a:cubicBezTo>
                  <a:cubicBezTo>
                    <a:pt x="81" y="492"/>
                    <a:pt x="71" y="481"/>
                    <a:pt x="61" y="468"/>
                  </a:cubicBezTo>
                  <a:cubicBezTo>
                    <a:pt x="55" y="460"/>
                    <a:pt x="42" y="445"/>
                    <a:pt x="42" y="445"/>
                  </a:cubicBezTo>
                  <a:cubicBezTo>
                    <a:pt x="34" y="421"/>
                    <a:pt x="52" y="457"/>
                    <a:pt x="39" y="436"/>
                  </a:cubicBezTo>
                  <a:cubicBezTo>
                    <a:pt x="30" y="421"/>
                    <a:pt x="35" y="389"/>
                    <a:pt x="23" y="375"/>
                  </a:cubicBezTo>
                  <a:cubicBezTo>
                    <a:pt x="13" y="311"/>
                    <a:pt x="0" y="266"/>
                    <a:pt x="23" y="215"/>
                  </a:cubicBezTo>
                  <a:cubicBezTo>
                    <a:pt x="26" y="196"/>
                    <a:pt x="32" y="175"/>
                    <a:pt x="45" y="160"/>
                  </a:cubicBezTo>
                  <a:cubicBezTo>
                    <a:pt x="50" y="144"/>
                    <a:pt x="80" y="112"/>
                    <a:pt x="83" y="122"/>
                  </a:cubicBezTo>
                  <a:cubicBezTo>
                    <a:pt x="91" y="114"/>
                    <a:pt x="76" y="111"/>
                    <a:pt x="83" y="103"/>
                  </a:cubicBezTo>
                  <a:cubicBezTo>
                    <a:pt x="89" y="95"/>
                    <a:pt x="112" y="79"/>
                    <a:pt x="122" y="71"/>
                  </a:cubicBezTo>
                  <a:cubicBezTo>
                    <a:pt x="129" y="65"/>
                    <a:pt x="135" y="58"/>
                    <a:pt x="144" y="55"/>
                  </a:cubicBezTo>
                  <a:cubicBezTo>
                    <a:pt x="155" y="52"/>
                    <a:pt x="161" y="40"/>
                    <a:pt x="170" y="36"/>
                  </a:cubicBezTo>
                  <a:cubicBezTo>
                    <a:pt x="176" y="33"/>
                    <a:pt x="202" y="26"/>
                    <a:pt x="199" y="29"/>
                  </a:cubicBezTo>
                  <a:cubicBezTo>
                    <a:pt x="205" y="27"/>
                    <a:pt x="202" y="21"/>
                    <a:pt x="215" y="16"/>
                  </a:cubicBezTo>
                  <a:cubicBezTo>
                    <a:pt x="228" y="11"/>
                    <a:pt x="250" y="1"/>
                    <a:pt x="279" y="0"/>
                  </a:cubicBezTo>
                  <a:cubicBezTo>
                    <a:pt x="344" y="3"/>
                    <a:pt x="348" y="0"/>
                    <a:pt x="391" y="10"/>
                  </a:cubicBezTo>
                  <a:cubicBezTo>
                    <a:pt x="408" y="21"/>
                    <a:pt x="422" y="23"/>
                    <a:pt x="442" y="26"/>
                  </a:cubicBezTo>
                  <a:cubicBezTo>
                    <a:pt x="453" y="33"/>
                    <a:pt x="461" y="36"/>
                    <a:pt x="474" y="39"/>
                  </a:cubicBezTo>
                  <a:cubicBezTo>
                    <a:pt x="481" y="43"/>
                    <a:pt x="490" y="43"/>
                    <a:pt x="496" y="48"/>
                  </a:cubicBezTo>
                  <a:cubicBezTo>
                    <a:pt x="510" y="59"/>
                    <a:pt x="510" y="80"/>
                    <a:pt x="535" y="87"/>
                  </a:cubicBezTo>
                  <a:cubicBezTo>
                    <a:pt x="549" y="108"/>
                    <a:pt x="562" y="133"/>
                    <a:pt x="583" y="148"/>
                  </a:cubicBezTo>
                  <a:cubicBezTo>
                    <a:pt x="589" y="166"/>
                    <a:pt x="594" y="184"/>
                    <a:pt x="599" y="202"/>
                  </a:cubicBezTo>
                  <a:cubicBezTo>
                    <a:pt x="601" y="220"/>
                    <a:pt x="603" y="231"/>
                    <a:pt x="608" y="247"/>
                  </a:cubicBezTo>
                  <a:cubicBezTo>
                    <a:pt x="610" y="291"/>
                    <a:pt x="622" y="327"/>
                    <a:pt x="608" y="368"/>
                  </a:cubicBezTo>
                  <a:cubicBezTo>
                    <a:pt x="605" y="391"/>
                    <a:pt x="605" y="410"/>
                    <a:pt x="589" y="426"/>
                  </a:cubicBezTo>
                  <a:cubicBezTo>
                    <a:pt x="576" y="464"/>
                    <a:pt x="544" y="513"/>
                    <a:pt x="503" y="522"/>
                  </a:cubicBezTo>
                  <a:cubicBezTo>
                    <a:pt x="499" y="528"/>
                    <a:pt x="482" y="549"/>
                    <a:pt x="477" y="554"/>
                  </a:cubicBezTo>
                  <a:cubicBezTo>
                    <a:pt x="471" y="560"/>
                    <a:pt x="454" y="568"/>
                    <a:pt x="448" y="570"/>
                  </a:cubicBezTo>
                  <a:cubicBezTo>
                    <a:pt x="425" y="577"/>
                    <a:pt x="405" y="589"/>
                    <a:pt x="378" y="589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80247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Underlying Assumption of KVL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9" grpId="0" autoUpdateAnimBg="0"/>
      <p:bldP spid="18023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Lab/HW Deadlines and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455152" cy="5521325"/>
          </a:xfrm>
        </p:spPr>
        <p:txBody>
          <a:bodyPr/>
          <a:lstStyle/>
          <a:p>
            <a:r>
              <a:rPr lang="en-US" sz="2800" dirty="0" smtClean="0"/>
              <a:t>Discussions start Friday</a:t>
            </a:r>
          </a:p>
          <a:p>
            <a:r>
              <a:rPr lang="en-US" sz="2800" dirty="0" smtClean="0"/>
              <a:t>Labs start next Tuesday</a:t>
            </a:r>
          </a:p>
          <a:p>
            <a:r>
              <a:rPr lang="en-US" sz="2800" dirty="0" smtClean="0"/>
              <a:t>HW0 Due Today</a:t>
            </a:r>
          </a:p>
          <a:p>
            <a:r>
              <a:rPr lang="en-US" sz="2800" dirty="0" smtClean="0"/>
              <a:t>Homework 1 will be posted by 3PM, due Friday at 5 PM</a:t>
            </a:r>
          </a:p>
          <a:p>
            <a:r>
              <a:rPr lang="en-US" sz="2800" b="1" dirty="0" smtClean="0"/>
              <a:t>Tuesday </a:t>
            </a:r>
            <a:r>
              <a:rPr lang="en-US" sz="2800" b="1" dirty="0" err="1" smtClean="0"/>
              <a:t>homeworks</a:t>
            </a:r>
            <a:r>
              <a:rPr lang="en-US" sz="2800" b="1" dirty="0" smtClean="0"/>
              <a:t> now due at 2PM, not 5PM in Cory 240 HW box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Mini-Summary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KCL tells us that </a:t>
            </a:r>
            <a:r>
              <a:rPr lang="en-US" b="1" dirty="0" smtClean="0"/>
              <a:t>all elements on an uninterrupted path</a:t>
            </a:r>
            <a:r>
              <a:rPr lang="en-US" dirty="0" smtClean="0"/>
              <a:t> have the same current. </a:t>
            </a:r>
          </a:p>
          <a:p>
            <a:pPr lvl="1"/>
            <a:r>
              <a:rPr lang="en-US" dirty="0" smtClean="0"/>
              <a:t>We say they are </a:t>
            </a:r>
            <a:r>
              <a:rPr lang="en-US" b="1" dirty="0" smtClean="0"/>
              <a:t>“in series”</a:t>
            </a:r>
          </a:p>
          <a:p>
            <a:r>
              <a:rPr lang="en-US" dirty="0" smtClean="0"/>
              <a:t>KVL tells us that </a:t>
            </a:r>
            <a:r>
              <a:rPr lang="en-US" b="1" dirty="0" smtClean="0"/>
              <a:t>a set of elements whose terminals are connected at the same two nodes</a:t>
            </a:r>
            <a:r>
              <a:rPr lang="en-US" dirty="0" smtClean="0"/>
              <a:t> have the same voltage</a:t>
            </a:r>
          </a:p>
          <a:p>
            <a:pPr lvl="1"/>
            <a:r>
              <a:rPr lang="en-US" dirty="0" smtClean="0"/>
              <a:t>We say they are </a:t>
            </a:r>
            <a:r>
              <a:rPr lang="en-US" b="1" dirty="0" smtClean="0"/>
              <a:t>“in parallel”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Nonsense Schematics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like equations, it is possible to write nonsense schematics:</a:t>
            </a:r>
          </a:p>
          <a:p>
            <a:pPr lvl="1"/>
            <a:r>
              <a:rPr lang="en-US" dirty="0" smtClean="0"/>
              <a:t>1=7</a:t>
            </a:r>
          </a:p>
          <a:p>
            <a:r>
              <a:rPr lang="en-US" dirty="0" smtClean="0"/>
              <a:t>A schematic is nonsense if it violates KVL or KCL</a:t>
            </a:r>
          </a:p>
          <a:p>
            <a:endParaRPr lang="en-US" dirty="0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0192" y="3649980"/>
            <a:ext cx="3048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657856" y="4379976"/>
            <a:ext cx="768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1V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864352" y="4465320"/>
            <a:ext cx="1316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7V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Verifying KCL and KVL</a:t>
            </a:r>
            <a:endParaRPr lang="en-US" dirty="0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7083" y="896286"/>
            <a:ext cx="2581275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2609394" y="1653405"/>
            <a:ext cx="821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5V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926035" y="1643595"/>
            <a:ext cx="1115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56458" y="3239145"/>
            <a:ext cx="87875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 this schematic valid?</a:t>
            </a:r>
          </a:p>
          <a:p>
            <a:endParaRPr lang="en-US" dirty="0" smtClean="0"/>
          </a:p>
          <a:p>
            <a:r>
              <a:rPr lang="en-US" dirty="0" smtClean="0"/>
              <a:t>How much power is consumed/provided by each source?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207790" y="3246637"/>
            <a:ext cx="1534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0560" y="4922520"/>
            <a:ext cx="800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Voltage source</a:t>
            </a:r>
            <a:r>
              <a:rPr lang="en-US" dirty="0" smtClean="0"/>
              <a:t>:  P</a:t>
            </a:r>
            <a:r>
              <a:rPr lang="en-US" baseline="-25000" dirty="0" smtClean="0"/>
              <a:t>V</a:t>
            </a:r>
            <a:r>
              <a:rPr lang="en-US" dirty="0" smtClean="0"/>
              <a:t>=5V*20A =100W (consumed)</a:t>
            </a:r>
          </a:p>
          <a:p>
            <a:endParaRPr lang="en-US" dirty="0" smtClean="0"/>
          </a:p>
          <a:p>
            <a:r>
              <a:rPr lang="en-US" b="1" dirty="0" smtClean="0"/>
              <a:t>Current source</a:t>
            </a:r>
            <a:r>
              <a:rPr lang="en-US" dirty="0" smtClean="0"/>
              <a:t>: P</a:t>
            </a:r>
            <a:r>
              <a:rPr lang="en-US" baseline="-25000" dirty="0" smtClean="0"/>
              <a:t>I</a:t>
            </a:r>
            <a:r>
              <a:rPr lang="en-US" dirty="0" smtClean="0"/>
              <a:t>=-20A*5V=100W (provided)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Verifying KCL and KVL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152827" y="1875294"/>
            <a:ext cx="2045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 this valid?</a:t>
            </a:r>
            <a:endParaRPr lang="en-US" dirty="0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4418" y="1069658"/>
            <a:ext cx="481012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5240" y="19050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100V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362200" y="731520"/>
            <a:ext cx="883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594832" y="1904483"/>
            <a:ext cx="822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58604" y="187297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6240" y="3110785"/>
            <a:ext cx="62941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KCL:</a:t>
            </a:r>
          </a:p>
          <a:p>
            <a:r>
              <a:rPr lang="en-US" dirty="0" smtClean="0"/>
              <a:t>	Top left node:	I</a:t>
            </a:r>
            <a:r>
              <a:rPr lang="en-US" baseline="-25000" dirty="0" smtClean="0"/>
              <a:t>100</a:t>
            </a:r>
            <a:r>
              <a:rPr lang="en-US" dirty="0" smtClean="0"/>
              <a:t>=10A</a:t>
            </a:r>
          </a:p>
          <a:p>
            <a:r>
              <a:rPr lang="en-US" dirty="0" smtClean="0"/>
              <a:t>	Top right node:	10A=5A+5A</a:t>
            </a:r>
            <a:br>
              <a:rPr lang="en-US" dirty="0" smtClean="0"/>
            </a:br>
            <a:r>
              <a:rPr lang="en-US" dirty="0" smtClean="0"/>
              <a:t>	Bottom node:	5A+5A=I</a:t>
            </a:r>
            <a:r>
              <a:rPr lang="en-US" baseline="-25000" dirty="0" smtClean="0"/>
              <a:t>100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355080" y="3110785"/>
            <a:ext cx="2788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contradiction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62664" y="4750993"/>
            <a:ext cx="62941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KVL:</a:t>
            </a:r>
          </a:p>
          <a:p>
            <a:r>
              <a:rPr lang="en-US" dirty="0" smtClean="0"/>
              <a:t>	Left loop:	100V=V</a:t>
            </a:r>
            <a:r>
              <a:rPr lang="en-US" baseline="-25000" dirty="0" smtClean="0"/>
              <a:t>10</a:t>
            </a:r>
            <a:r>
              <a:rPr lang="en-US" dirty="0" smtClean="0"/>
              <a:t>+V</a:t>
            </a:r>
            <a:r>
              <a:rPr lang="en-US" baseline="-25000" dirty="0" smtClean="0"/>
              <a:t>5</a:t>
            </a:r>
          </a:p>
          <a:p>
            <a:r>
              <a:rPr lang="en-US" dirty="0" smtClean="0"/>
              <a:t>	Right loop:	V</a:t>
            </a:r>
            <a:r>
              <a:rPr lang="en-US" baseline="-25000" dirty="0" smtClean="0"/>
              <a:t>5</a:t>
            </a:r>
            <a:r>
              <a:rPr lang="en-US" dirty="0" smtClean="0"/>
              <a:t>=V</a:t>
            </a:r>
            <a:r>
              <a:rPr lang="en-US" baseline="-25000" dirty="0" smtClean="0"/>
              <a:t>5</a:t>
            </a:r>
          </a:p>
          <a:p>
            <a:r>
              <a:rPr lang="en-US" dirty="0" smtClean="0"/>
              <a:t> 	Big loop:	100V=V</a:t>
            </a:r>
            <a:r>
              <a:rPr lang="en-US" baseline="-25000" dirty="0" smtClean="0"/>
              <a:t>10</a:t>
            </a:r>
            <a:r>
              <a:rPr lang="en-US" dirty="0" smtClean="0"/>
              <a:t>+V</a:t>
            </a:r>
            <a:r>
              <a:rPr lang="en-US" baseline="-25000" dirty="0" smtClean="0"/>
              <a:t>5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355080" y="5541436"/>
            <a:ext cx="2788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contradiction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160217" y="2371241"/>
            <a:ext cx="883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9" grpId="0"/>
      <p:bldP spid="20" grpId="0"/>
      <p:bldP spid="2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Verifying KCL and KVL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152827" y="1875294"/>
            <a:ext cx="2045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 this valid?</a:t>
            </a:r>
            <a:endParaRPr lang="en-US" dirty="0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4418" y="1069658"/>
            <a:ext cx="481012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5240" y="19050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100V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362200" y="731520"/>
            <a:ext cx="883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594832" y="1904483"/>
            <a:ext cx="822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58604" y="187297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6240" y="3110785"/>
            <a:ext cx="62941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KCL:</a:t>
            </a:r>
          </a:p>
          <a:p>
            <a:r>
              <a:rPr lang="en-US" dirty="0" smtClean="0"/>
              <a:t>	Top left node:	I</a:t>
            </a:r>
            <a:r>
              <a:rPr lang="en-US" baseline="-25000" dirty="0" smtClean="0"/>
              <a:t>100</a:t>
            </a:r>
            <a:r>
              <a:rPr lang="en-US" dirty="0" smtClean="0"/>
              <a:t>=10A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62664" y="4084579"/>
            <a:ext cx="62941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KVL:</a:t>
            </a:r>
          </a:p>
          <a:p>
            <a:r>
              <a:rPr lang="en-US" dirty="0" smtClean="0"/>
              <a:t>	Left loop:	100V=V</a:t>
            </a:r>
            <a:r>
              <a:rPr lang="en-US" baseline="-25000" dirty="0" smtClean="0"/>
              <a:t>10</a:t>
            </a:r>
            <a:r>
              <a:rPr lang="en-US" dirty="0" smtClean="0"/>
              <a:t>+V</a:t>
            </a:r>
            <a:r>
              <a:rPr lang="en-US" baseline="-25000" dirty="0" smtClean="0"/>
              <a:t>5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94468" y="5269424"/>
            <a:ext cx="65247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 what are V</a:t>
            </a:r>
            <a:r>
              <a:rPr lang="en-US" baseline="-25000" dirty="0" smtClean="0"/>
              <a:t>10</a:t>
            </a:r>
            <a:r>
              <a:rPr lang="en-US" dirty="0" smtClean="0"/>
              <a:t> and V</a:t>
            </a:r>
            <a:r>
              <a:rPr lang="en-US" baseline="-25000" dirty="0" smtClean="0"/>
              <a:t>5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	Whatever we want that sums to 100V</a:t>
            </a:r>
          </a:p>
          <a:p>
            <a:pPr lvl="1"/>
            <a:r>
              <a:rPr lang="en-US" dirty="0" smtClean="0"/>
              <a:t>	Multiple circuit solutions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431797" y="3905573"/>
            <a:ext cx="27122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equations</a:t>
            </a:r>
          </a:p>
          <a:p>
            <a:r>
              <a:rPr lang="en-US" dirty="0" smtClean="0"/>
              <a:t>3 unknowns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160217" y="2371241"/>
            <a:ext cx="883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16" grpId="0"/>
      <p:bldP spid="17" grpId="0"/>
      <p:bldP spid="2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iClicker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Are these interconnections permissible?</a:t>
            </a:r>
          </a:p>
        </p:txBody>
      </p:sp>
      <p:pic>
        <p:nvPicPr>
          <p:cNvPr id="1443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396048"/>
            <a:ext cx="4411663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438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406525"/>
            <a:ext cx="4191000" cy="223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26720" y="4221480"/>
            <a:ext cx="81076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dirty="0" smtClean="0"/>
              <a:t>A. Both are bad</a:t>
            </a:r>
          </a:p>
          <a:p>
            <a:pPr marL="514350" indent="-514350"/>
            <a:r>
              <a:rPr lang="en-US" dirty="0" smtClean="0"/>
              <a:t>B. Left is ok, right is bad</a:t>
            </a:r>
          </a:p>
          <a:p>
            <a:pPr marL="514350" indent="-514350"/>
            <a:r>
              <a:rPr lang="en-US" dirty="0" smtClean="0"/>
              <a:t>C. Left is bad, right is ok</a:t>
            </a:r>
          </a:p>
          <a:p>
            <a:pPr marL="514350" indent="-514350"/>
            <a:r>
              <a:rPr lang="en-US" dirty="0" smtClean="0"/>
              <a:t>D. Both are ok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to Solving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we’ll talk about a general method for solving circuits</a:t>
            </a:r>
          </a:p>
          <a:p>
            <a:pPr lvl="1"/>
            <a:r>
              <a:rPr lang="en-US" dirty="0" smtClean="0"/>
              <a:t>The book calls this the “basic method”</a:t>
            </a:r>
          </a:p>
          <a:p>
            <a:pPr lvl="1"/>
            <a:r>
              <a:rPr lang="en-US" dirty="0" smtClean="0"/>
              <a:t>It’s a naïve way of solving circuits, and is way more work than you need</a:t>
            </a:r>
          </a:p>
          <a:p>
            <a:pPr lvl="2"/>
            <a:r>
              <a:rPr lang="en-US" dirty="0" smtClean="0"/>
              <a:t>Basic idea is to write every equation you can think of to write, then solve</a:t>
            </a:r>
          </a:p>
          <a:p>
            <a:pPr lvl="1"/>
            <a:r>
              <a:rPr lang="en-US" dirty="0" smtClean="0"/>
              <a:t>However, it will build up our intuition for solving circuits, so let’s start 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4019550"/>
            <a:ext cx="54102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Circuits (naïve way)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148" y="914401"/>
            <a:ext cx="8711852" cy="2877312"/>
          </a:xfrm>
        </p:spPr>
        <p:txBody>
          <a:bodyPr/>
          <a:lstStyle/>
          <a:p>
            <a:r>
              <a:rPr lang="en-US" sz="2600" dirty="0" smtClean="0"/>
              <a:t>Label every branch with a reference </a:t>
            </a:r>
            <a:r>
              <a:rPr lang="en-US" sz="2600" dirty="0" smtClean="0">
                <a:solidFill>
                  <a:srgbClr val="FF0000"/>
                </a:solidFill>
              </a:rPr>
              <a:t>voltage</a:t>
            </a:r>
            <a:r>
              <a:rPr lang="en-US" sz="2600" dirty="0" smtClean="0"/>
              <a:t> and </a:t>
            </a:r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</a:rPr>
              <a:t>current</a:t>
            </a:r>
          </a:p>
          <a:p>
            <a:pPr lvl="1"/>
            <a:r>
              <a:rPr lang="en-US" sz="2400" dirty="0" smtClean="0"/>
              <a:t>If two branches are in parallel, share </a:t>
            </a:r>
            <a:r>
              <a:rPr lang="en-US" sz="2400" dirty="0" smtClean="0">
                <a:solidFill>
                  <a:srgbClr val="FF0000"/>
                </a:solidFill>
              </a:rPr>
              <a:t>voltage</a:t>
            </a:r>
            <a:r>
              <a:rPr lang="en-US" sz="2400" dirty="0" smtClean="0"/>
              <a:t> label</a:t>
            </a:r>
          </a:p>
          <a:p>
            <a:pPr lvl="1"/>
            <a:r>
              <a:rPr lang="en-US" sz="2400" dirty="0" smtClean="0"/>
              <a:t>If in series, share same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current</a:t>
            </a:r>
            <a:r>
              <a:rPr lang="en-US" sz="2400" dirty="0" smtClean="0"/>
              <a:t> label</a:t>
            </a:r>
          </a:p>
          <a:p>
            <a:r>
              <a:rPr lang="en-US" sz="2600" dirty="0" smtClean="0"/>
              <a:t>For each branch:</a:t>
            </a:r>
          </a:p>
          <a:p>
            <a:pPr lvl="1"/>
            <a:r>
              <a:rPr lang="en-US" sz="2200" dirty="0" smtClean="0"/>
              <a:t>Write Ohm’s law if resistor</a:t>
            </a:r>
          </a:p>
          <a:p>
            <a:pPr lvl="1"/>
            <a:r>
              <a:rPr lang="en-US" sz="2400" dirty="0" smtClean="0"/>
              <a:t>Get branch </a:t>
            </a:r>
            <a:r>
              <a:rPr lang="en-US" sz="2400" dirty="0" smtClean="0">
                <a:solidFill>
                  <a:srgbClr val="FF0000"/>
                </a:solidFill>
              </a:rPr>
              <a:t>voltage</a:t>
            </a:r>
            <a:r>
              <a:rPr lang="en-US" sz="2400" dirty="0" smtClean="0"/>
              <a:t> “for free” if known voltage source</a:t>
            </a:r>
          </a:p>
          <a:p>
            <a:pPr lvl="1"/>
            <a:r>
              <a:rPr lang="en-US" sz="2400" dirty="0" smtClean="0"/>
              <a:t>Get branch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current</a:t>
            </a:r>
            <a:r>
              <a:rPr lang="en-US" sz="2400" dirty="0" smtClean="0"/>
              <a:t> “for free” if known current source</a:t>
            </a:r>
          </a:p>
          <a:p>
            <a:pPr lvl="1"/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Circuits (naïve way)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148" y="776615"/>
            <a:ext cx="8711852" cy="2877312"/>
          </a:xfrm>
        </p:spPr>
        <p:txBody>
          <a:bodyPr/>
          <a:lstStyle/>
          <a:p>
            <a:r>
              <a:rPr lang="en-US" sz="2600" dirty="0" smtClean="0"/>
              <a:t>Label every branch with a reference </a:t>
            </a:r>
            <a:r>
              <a:rPr lang="en-US" sz="2600" dirty="0" smtClean="0">
                <a:solidFill>
                  <a:srgbClr val="FF0000"/>
                </a:solidFill>
              </a:rPr>
              <a:t>voltage</a:t>
            </a:r>
            <a:r>
              <a:rPr lang="en-US" sz="2600" dirty="0" smtClean="0"/>
              <a:t> and </a:t>
            </a:r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</a:rPr>
              <a:t>current</a:t>
            </a:r>
          </a:p>
          <a:p>
            <a:pPr lvl="1"/>
            <a:r>
              <a:rPr lang="en-US" sz="2400" dirty="0" smtClean="0"/>
              <a:t>If two branches are in parallel, share </a:t>
            </a:r>
            <a:r>
              <a:rPr lang="en-US" sz="2400" dirty="0" smtClean="0">
                <a:solidFill>
                  <a:srgbClr val="FF0000"/>
                </a:solidFill>
              </a:rPr>
              <a:t>voltage</a:t>
            </a:r>
            <a:r>
              <a:rPr lang="en-US" sz="2400" dirty="0" smtClean="0"/>
              <a:t> label</a:t>
            </a:r>
          </a:p>
          <a:p>
            <a:pPr lvl="1"/>
            <a:r>
              <a:rPr lang="en-US" sz="2400" dirty="0" smtClean="0"/>
              <a:t>If in series, share same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current</a:t>
            </a:r>
            <a:r>
              <a:rPr lang="en-US" sz="2400" dirty="0" smtClean="0"/>
              <a:t> label</a:t>
            </a:r>
          </a:p>
          <a:p>
            <a:r>
              <a:rPr lang="en-US" sz="2600" dirty="0" smtClean="0"/>
              <a:t>For each branch:</a:t>
            </a:r>
          </a:p>
          <a:p>
            <a:pPr lvl="1"/>
            <a:r>
              <a:rPr lang="en-US" sz="2200" dirty="0" smtClean="0"/>
              <a:t>Write Ohm’s law if resistor</a:t>
            </a:r>
          </a:p>
          <a:p>
            <a:pPr lvl="1"/>
            <a:r>
              <a:rPr lang="en-US" sz="2400" dirty="0" smtClean="0"/>
              <a:t>Get branch </a:t>
            </a:r>
            <a:r>
              <a:rPr lang="en-US" sz="2400" dirty="0" smtClean="0">
                <a:solidFill>
                  <a:srgbClr val="FF0000"/>
                </a:solidFill>
              </a:rPr>
              <a:t>voltage</a:t>
            </a:r>
            <a:r>
              <a:rPr lang="en-US" sz="2400" dirty="0" smtClean="0"/>
              <a:t> “for free” if known voltage source</a:t>
            </a:r>
          </a:p>
          <a:p>
            <a:pPr lvl="1"/>
            <a:r>
              <a:rPr lang="en-US" sz="2400" dirty="0" smtClean="0"/>
              <a:t>Get branch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current</a:t>
            </a:r>
            <a:r>
              <a:rPr lang="en-US" sz="2400" dirty="0" smtClean="0"/>
              <a:t> “for free” if known current source</a:t>
            </a:r>
          </a:p>
          <a:p>
            <a:r>
              <a:rPr lang="en-US" sz="2600" dirty="0" smtClean="0"/>
              <a:t>For each node touching at least 2 reference </a:t>
            </a:r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</a:rPr>
              <a:t>currents</a:t>
            </a:r>
            <a:r>
              <a:rPr lang="en-US" sz="2600" dirty="0" smtClean="0"/>
              <a:t>:</a:t>
            </a:r>
          </a:p>
          <a:p>
            <a:pPr lvl="1"/>
            <a:r>
              <a:rPr lang="en-US" sz="2200" dirty="0" smtClean="0"/>
              <a:t>Write KCL – gives reference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current</a:t>
            </a:r>
            <a:r>
              <a:rPr lang="en-US" sz="2200" dirty="0" smtClean="0"/>
              <a:t> relationships</a:t>
            </a:r>
          </a:p>
          <a:p>
            <a:pPr lvl="1"/>
            <a:r>
              <a:rPr lang="en-US" sz="2200" dirty="0" smtClean="0"/>
              <a:t>Can omit nodes which contain no new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currents</a:t>
            </a:r>
          </a:p>
          <a:p>
            <a:r>
              <a:rPr lang="en-US" sz="2600" dirty="0" smtClean="0"/>
              <a:t>For each loop:</a:t>
            </a:r>
          </a:p>
          <a:p>
            <a:pPr lvl="1"/>
            <a:r>
              <a:rPr lang="en-US" sz="2200" dirty="0" smtClean="0"/>
              <a:t>Write KVL – gives reference </a:t>
            </a:r>
            <a:r>
              <a:rPr lang="en-US" sz="2200" dirty="0" smtClean="0">
                <a:solidFill>
                  <a:srgbClr val="FF0000"/>
                </a:solidFill>
              </a:rPr>
              <a:t>voltage</a:t>
            </a:r>
            <a:r>
              <a:rPr lang="en-US" sz="2200" dirty="0" smtClean="0"/>
              <a:t> relationships</a:t>
            </a:r>
          </a:p>
          <a:p>
            <a:pPr lvl="1"/>
            <a:r>
              <a:rPr lang="en-US" sz="2200" dirty="0" smtClean="0"/>
              <a:t>Can omit loops which contain no new </a:t>
            </a:r>
            <a:r>
              <a:rPr lang="en-US" sz="2200" dirty="0" smtClean="0">
                <a:solidFill>
                  <a:srgbClr val="FF0000"/>
                </a:solidFill>
              </a:rPr>
              <a:t>voltages</a:t>
            </a:r>
          </a:p>
          <a:p>
            <a:pPr lvl="1"/>
            <a:endParaRPr lang="en-US" sz="2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229632" y="6460040"/>
            <a:ext cx="63757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Could also call this the “kitchen sink” approach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Example: KCL and KVL applied to circuits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1487424"/>
          </a:xfrm>
        </p:spPr>
        <p:txBody>
          <a:bodyPr/>
          <a:lstStyle/>
          <a:p>
            <a:r>
              <a:rPr lang="en-US" dirty="0" smtClean="0"/>
              <a:t>Find the current through the resistor</a:t>
            </a:r>
          </a:p>
          <a:p>
            <a:r>
              <a:rPr lang="en-US" dirty="0" smtClean="0"/>
              <a:t>Use KVL, we see we can write: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Now solving, we have:</a:t>
            </a:r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0425" y="3156080"/>
            <a:ext cx="26193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70352" y="3825116"/>
            <a:ext cx="743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5V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86576" y="3934844"/>
            <a:ext cx="67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3V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57776" y="2642492"/>
            <a:ext cx="1158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-51440" y="3837308"/>
            <a:ext cx="865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28464" y="2167004"/>
            <a:ext cx="1475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R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83984" y="3934844"/>
            <a:ext cx="987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2033392" y="3593468"/>
            <a:ext cx="841248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2130928" y="3521652"/>
            <a:ext cx="1316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</a:t>
            </a:r>
            <a:r>
              <a:rPr lang="en-US" baseline="-25000" dirty="0" smtClean="0">
                <a:solidFill>
                  <a:schemeClr val="bg2">
                    <a:lumMod val="50000"/>
                  </a:schemeClr>
                </a:solidFill>
              </a:rPr>
              <a:t>R</a:t>
            </a:r>
            <a:endParaRPr lang="en-US" baseline="-25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7" name="Text Box 471"/>
          <p:cNvSpPr txBox="1">
            <a:spLocks noChangeArrowheads="1"/>
          </p:cNvSpPr>
          <p:nvPr/>
        </p:nvSpPr>
        <p:spPr bwMode="auto">
          <a:xfrm>
            <a:off x="1114964" y="3332200"/>
            <a:ext cx="38664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en-US" dirty="0">
                <a:solidFill>
                  <a:srgbClr val="FF0000"/>
                </a:solidFill>
              </a:rPr>
              <a:t>+</a:t>
            </a:r>
          </a:p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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 Box 471"/>
          <p:cNvSpPr txBox="1">
            <a:spLocks noChangeArrowheads="1"/>
          </p:cNvSpPr>
          <p:nvPr/>
        </p:nvSpPr>
        <p:spPr bwMode="auto">
          <a:xfrm>
            <a:off x="3498500" y="3448024"/>
            <a:ext cx="38664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en-US" dirty="0">
                <a:solidFill>
                  <a:srgbClr val="FF0000"/>
                </a:solidFill>
              </a:rPr>
              <a:t>+</a:t>
            </a:r>
          </a:p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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 Box 471"/>
          <p:cNvSpPr txBox="1">
            <a:spLocks noChangeArrowheads="1"/>
          </p:cNvSpPr>
          <p:nvPr/>
        </p:nvSpPr>
        <p:spPr bwMode="auto">
          <a:xfrm>
            <a:off x="1903104" y="2854783"/>
            <a:ext cx="12121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en-US" dirty="0" smtClean="0">
                <a:solidFill>
                  <a:srgbClr val="FF0000"/>
                </a:solidFill>
              </a:rPr>
              <a:t>+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      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26898" y="2133600"/>
            <a:ext cx="2694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+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71560" y="5581177"/>
            <a:ext cx="2694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5V=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+3V</a:t>
            </a:r>
            <a:endParaRPr lang="en-US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2814607" y="5572242"/>
            <a:ext cx="2694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2V=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R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70061" y="5563643"/>
            <a:ext cx="4233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</a:t>
            </a:r>
            <a:r>
              <a:rPr lang="en-US" baseline="-25000" dirty="0" smtClean="0">
                <a:solidFill>
                  <a:schemeClr val="bg2">
                    <a:lumMod val="50000"/>
                  </a:schemeClr>
                </a:solidFill>
              </a:rPr>
              <a:t>R</a:t>
            </a:r>
            <a:r>
              <a:rPr lang="en-US" dirty="0" smtClean="0"/>
              <a:t>=2V/20</a:t>
            </a:r>
            <a:r>
              <a:rPr lang="el-GR" dirty="0" smtClean="0"/>
              <a:t>Ω</a:t>
            </a:r>
            <a:r>
              <a:rPr lang="en-US" dirty="0" smtClean="0"/>
              <a:t>=0.1 Amps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749447" y="2730674"/>
            <a:ext cx="2179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=5V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=3V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01638" y="3622109"/>
            <a:ext cx="4233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</a:t>
            </a:r>
            <a:r>
              <a:rPr lang="en-US" baseline="-25000" dirty="0" smtClean="0">
                <a:solidFill>
                  <a:schemeClr val="bg2">
                    <a:lumMod val="50000"/>
                  </a:schemeClr>
                </a:solidFill>
              </a:rPr>
              <a:t>R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/20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237962" y="4158640"/>
            <a:ext cx="29060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 equations</a:t>
            </a:r>
          </a:p>
          <a:p>
            <a:r>
              <a:rPr lang="en-US" dirty="0" smtClean="0"/>
              <a:t>4 “unknowns”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75364" y="6200384"/>
            <a:ext cx="8968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j-lt"/>
              </a:rPr>
              <a:t>Note: We had no node touching 2 ref currents, so no reference current relationships</a:t>
            </a:r>
            <a:endParaRPr lang="en-US" sz="1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From Last Time</a:t>
            </a:r>
            <a:endParaRPr lang="en-US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r>
              <a:rPr lang="en-US" sz="2800" b="1" i="1" dirty="0"/>
              <a:t>Current</a:t>
            </a:r>
            <a:r>
              <a:rPr lang="en-US" sz="2800" dirty="0"/>
              <a:t> = rate of charge flow</a:t>
            </a:r>
            <a:r>
              <a:rPr lang="en-US" sz="2800" b="1" i="1" dirty="0"/>
              <a:t> </a:t>
            </a:r>
          </a:p>
          <a:p>
            <a:r>
              <a:rPr lang="en-US" sz="2800" b="1" i="1" dirty="0"/>
              <a:t>Voltage</a:t>
            </a:r>
            <a:r>
              <a:rPr lang="en-US" sz="2800" dirty="0"/>
              <a:t> = energy per unit charge created by 		  charge </a:t>
            </a:r>
            <a:r>
              <a:rPr lang="en-US" sz="2800" dirty="0" smtClean="0"/>
              <a:t>separation</a:t>
            </a:r>
          </a:p>
          <a:p>
            <a:r>
              <a:rPr lang="en-US" sz="2800" b="1" i="1" dirty="0" smtClean="0"/>
              <a:t>Power</a:t>
            </a:r>
            <a:r>
              <a:rPr lang="en-US" sz="2800" dirty="0" smtClean="0"/>
              <a:t> = energy per unit time</a:t>
            </a:r>
          </a:p>
          <a:p>
            <a:r>
              <a:rPr lang="en-US" sz="2800" b="1" i="1" dirty="0" smtClean="0"/>
              <a:t>Ideal </a:t>
            </a:r>
            <a:r>
              <a:rPr lang="en-US" sz="2800" b="1" i="1" dirty="0"/>
              <a:t>Basic Circuit Element</a:t>
            </a:r>
            <a:endParaRPr lang="en-US" sz="2800" dirty="0"/>
          </a:p>
          <a:p>
            <a:pPr lvl="1"/>
            <a:r>
              <a:rPr lang="en-US" sz="2400" dirty="0"/>
              <a:t>2-terminal component that cannot be sub-divided</a:t>
            </a:r>
          </a:p>
          <a:p>
            <a:pPr lvl="1"/>
            <a:r>
              <a:rPr lang="en-US" sz="2400" dirty="0" smtClean="0"/>
              <a:t>Described </a:t>
            </a:r>
            <a:r>
              <a:rPr lang="en-US" sz="2400" dirty="0"/>
              <a:t>mathematically in terms of its terminal voltage and current</a:t>
            </a:r>
          </a:p>
          <a:p>
            <a:r>
              <a:rPr lang="en-US" sz="2800" b="1" i="1" dirty="0" smtClean="0"/>
              <a:t>Circuit Schematics</a:t>
            </a:r>
          </a:p>
          <a:p>
            <a:pPr lvl="1"/>
            <a:r>
              <a:rPr lang="en-US" sz="2400" dirty="0" smtClean="0"/>
              <a:t>Networks of ideal basic circuit elements</a:t>
            </a:r>
          </a:p>
          <a:p>
            <a:pPr lvl="1"/>
            <a:r>
              <a:rPr lang="en-US" sz="2400" dirty="0" smtClean="0"/>
              <a:t>Equivalent to a set of algebraic equations</a:t>
            </a:r>
          </a:p>
          <a:p>
            <a:pPr lvl="1"/>
            <a:r>
              <a:rPr lang="en-US" sz="2400" dirty="0" smtClean="0"/>
              <a:t>Solution provides voltage and current through all elements of the circuit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340" y="1317581"/>
            <a:ext cx="535305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Bigger example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82872" y="2008509"/>
            <a:ext cx="865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7" name="Text Box 471"/>
          <p:cNvSpPr txBox="1">
            <a:spLocks noChangeArrowheads="1"/>
          </p:cNvSpPr>
          <p:nvPr/>
        </p:nvSpPr>
        <p:spPr bwMode="auto">
          <a:xfrm>
            <a:off x="1646903" y="1551500"/>
            <a:ext cx="38664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en-US" dirty="0">
                <a:solidFill>
                  <a:srgbClr val="FF0000"/>
                </a:solidFill>
              </a:rPr>
              <a:t>+</a:t>
            </a:r>
          </a:p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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84112" y="813692"/>
            <a:ext cx="1475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30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9" name="Text Box 471"/>
          <p:cNvSpPr txBox="1">
            <a:spLocks noChangeArrowheads="1"/>
          </p:cNvSpPr>
          <p:nvPr/>
        </p:nvSpPr>
        <p:spPr bwMode="auto">
          <a:xfrm>
            <a:off x="3764596" y="1050367"/>
            <a:ext cx="11224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en-US" dirty="0" smtClean="0">
                <a:solidFill>
                  <a:srgbClr val="FF0000"/>
                </a:solidFill>
              </a:rPr>
              <a:t>+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     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77232" y="2008508"/>
            <a:ext cx="987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80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11" name="Text Box 471"/>
          <p:cNvSpPr txBox="1">
            <a:spLocks noChangeArrowheads="1"/>
          </p:cNvSpPr>
          <p:nvPr/>
        </p:nvSpPr>
        <p:spPr bwMode="auto">
          <a:xfrm>
            <a:off x="2962052" y="1558264"/>
            <a:ext cx="38664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en-US" dirty="0">
                <a:solidFill>
                  <a:srgbClr val="FF0000"/>
                </a:solidFill>
              </a:rPr>
              <a:t>+</a:t>
            </a:r>
          </a:p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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39840" y="1572768"/>
            <a:ext cx="28041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=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i</a:t>
            </a:r>
            <a:r>
              <a:rPr lang="en-US" baseline="-25000" dirty="0" err="1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dirty="0" smtClean="0"/>
              <a:t>*80</a:t>
            </a:r>
            <a:r>
              <a:rPr lang="el-GR" dirty="0" smtClean="0"/>
              <a:t>Ω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30</a:t>
            </a:r>
            <a:r>
              <a:rPr lang="en-US" dirty="0" smtClean="0"/>
              <a:t>=1.6A*30</a:t>
            </a:r>
            <a:r>
              <a:rPr lang="el-GR" dirty="0" smtClean="0"/>
              <a:t>Ω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=1.6A*90</a:t>
            </a:r>
            <a:r>
              <a:rPr lang="el-GR" dirty="0" smtClean="0"/>
              <a:t> Ω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217920" y="1097280"/>
            <a:ext cx="2231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Branches: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19328" y="3291840"/>
            <a:ext cx="7827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Two nodes which touch two different reference currents: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365504" y="3669792"/>
            <a:ext cx="57180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i</a:t>
            </a:r>
            <a:r>
              <a:rPr lang="en-US" baseline="-25000" dirty="0" err="1" smtClean="0">
                <a:solidFill>
                  <a:schemeClr val="bg2">
                    <a:lumMod val="50000"/>
                  </a:schemeClr>
                </a:solidFill>
              </a:rPr>
              <a:t>g</a:t>
            </a:r>
            <a:r>
              <a:rPr lang="en-US" dirty="0" smtClean="0"/>
              <a:t>=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</a:t>
            </a:r>
            <a:r>
              <a:rPr lang="en-US" baseline="-25000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dirty="0" smtClean="0"/>
              <a:t>+1.6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</a:t>
            </a:r>
            <a:r>
              <a:rPr lang="en-US" baseline="-25000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dirty="0" smtClean="0"/>
              <a:t>+1.6=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i</a:t>
            </a:r>
            <a:r>
              <a:rPr lang="en-US" baseline="-25000" dirty="0" err="1" smtClean="0">
                <a:solidFill>
                  <a:schemeClr val="bg2">
                    <a:lumMod val="50000"/>
                  </a:schemeClr>
                </a:solidFill>
              </a:rPr>
              <a:t>g</a:t>
            </a:r>
            <a:endParaRPr lang="en-US" baseline="-25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6384" y="4602480"/>
            <a:ext cx="7827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Three loops, but only one needed to touch all voltages: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356569" y="4956883"/>
            <a:ext cx="2804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=V</a:t>
            </a:r>
            <a:r>
              <a:rPr lang="en-US" baseline="-25000" dirty="0" smtClean="0"/>
              <a:t>30</a:t>
            </a:r>
            <a:r>
              <a:rPr lang="en-US" dirty="0" smtClean="0"/>
              <a:t>+V</a:t>
            </a:r>
            <a:r>
              <a:rPr lang="en-US" baseline="-25000" dirty="0" smtClean="0"/>
              <a:t>g</a:t>
            </a:r>
            <a:endParaRPr lang="en-US" baseline="-25000" dirty="0"/>
          </a:p>
        </p:txBody>
      </p:sp>
      <p:sp>
        <p:nvSpPr>
          <p:cNvPr id="19" name="Rectangle 18"/>
          <p:cNvSpPr/>
          <p:nvPr/>
        </p:nvSpPr>
        <p:spPr>
          <a:xfrm>
            <a:off x="2981646" y="4093982"/>
            <a:ext cx="27174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[no new currents]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339840" y="5132832"/>
            <a:ext cx="304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equations</a:t>
            </a:r>
          </a:p>
          <a:p>
            <a:r>
              <a:rPr lang="en-US" dirty="0" smtClean="0"/>
              <a:t>5 unknowns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828797" y="5460479"/>
            <a:ext cx="39206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30</a:t>
            </a:r>
            <a:r>
              <a:rPr lang="en-US" dirty="0" smtClean="0"/>
              <a:t>=48V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=144V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=192V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997887" y="5560687"/>
            <a:ext cx="39206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i</a:t>
            </a:r>
            <a:r>
              <a:rPr lang="en-US" baseline="-25000" dirty="0" err="1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dirty="0" smtClean="0"/>
              <a:t>=2.4A</a:t>
            </a:r>
          </a:p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i</a:t>
            </a:r>
            <a:r>
              <a:rPr lang="en-US" baseline="-25000" dirty="0" err="1" smtClean="0">
                <a:solidFill>
                  <a:schemeClr val="bg2">
                    <a:lumMod val="50000"/>
                  </a:schemeClr>
                </a:solidFill>
              </a:rPr>
              <a:t>g</a:t>
            </a:r>
            <a:r>
              <a:rPr lang="en-US" dirty="0" smtClean="0"/>
              <a:t>=4A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39452" y="2004164"/>
            <a:ext cx="613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</a:rPr>
              <a:t>i</a:t>
            </a:r>
            <a:r>
              <a:rPr lang="en-US" b="1" baseline="-25000" dirty="0" err="1" smtClean="0">
                <a:solidFill>
                  <a:schemeClr val="bg2">
                    <a:lumMod val="50000"/>
                  </a:schemeClr>
                </a:solidFill>
              </a:rPr>
              <a:t>g</a:t>
            </a:r>
            <a:endParaRPr lang="en-US" b="1" baseline="-25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35198" y="2040048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</a:t>
            </a:r>
            <a:r>
              <a:rPr lang="en-US" b="1" baseline="-25000" dirty="0" smtClean="0">
                <a:solidFill>
                  <a:srgbClr val="FF0000"/>
                </a:solidFill>
              </a:rPr>
              <a:t>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95392" y="2056356"/>
            <a:ext cx="613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</a:rPr>
              <a:t>i</a:t>
            </a:r>
            <a:r>
              <a:rPr lang="en-US" b="1" baseline="-25000" dirty="0" err="1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 b="1" baseline="-25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7" name="Text Box 471"/>
          <p:cNvSpPr txBox="1">
            <a:spLocks noChangeArrowheads="1"/>
          </p:cNvSpPr>
          <p:nvPr/>
        </p:nvSpPr>
        <p:spPr bwMode="auto">
          <a:xfrm>
            <a:off x="5757527" y="1541062"/>
            <a:ext cx="38664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en-US" dirty="0">
                <a:solidFill>
                  <a:srgbClr val="FF0000"/>
                </a:solidFill>
              </a:rPr>
              <a:t>+</a:t>
            </a:r>
          </a:p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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0" grpId="1"/>
      <p:bldP spid="11" grpId="0"/>
      <p:bldP spid="11" grpId="1"/>
      <p:bldP spid="13" grpId="0"/>
      <p:bldP spid="14" grpId="0"/>
      <p:bldP spid="18" grpId="0"/>
      <p:bldP spid="19" grpId="1"/>
      <p:bldP spid="2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iClicker</a:t>
            </a:r>
            <a:r>
              <a:rPr lang="en-US" dirty="0" smtClean="0"/>
              <a:t>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1170432"/>
          </a:xfrm>
        </p:spPr>
        <p:txBody>
          <a:bodyPr/>
          <a:lstStyle/>
          <a:p>
            <a:r>
              <a:rPr lang="en-US" dirty="0" smtClean="0"/>
              <a:t>How many KCL and KVL equations will we need to cover every branch voltage and branch current? </a:t>
            </a:r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019550"/>
            <a:ext cx="54102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83920" y="2849880"/>
            <a:ext cx="3413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KVL, 1 KCL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4632960" y="4267200"/>
            <a:ext cx="97536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6736080" y="4236720"/>
            <a:ext cx="97536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16200000" flipH="1">
            <a:off x="5699760" y="5608320"/>
            <a:ext cx="1112520" cy="152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861560" y="3749040"/>
            <a:ext cx="1051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6629400" y="3688080"/>
            <a:ext cx="1051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6324600" y="5288280"/>
            <a:ext cx="1051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899160" y="3642360"/>
            <a:ext cx="26060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Top node:</a:t>
            </a:r>
          </a:p>
          <a:p>
            <a:r>
              <a:rPr lang="en-US" dirty="0" smtClean="0"/>
              <a:t>I</a:t>
            </a:r>
            <a:r>
              <a:rPr lang="en-US" baseline="-25000" dirty="0" smtClean="0"/>
              <a:t>1</a:t>
            </a:r>
            <a:r>
              <a:rPr lang="en-US" dirty="0" smtClean="0"/>
              <a:t>=I</a:t>
            </a:r>
            <a:r>
              <a:rPr lang="en-US" baseline="-25000" dirty="0" smtClean="0"/>
              <a:t>2</a:t>
            </a:r>
            <a:r>
              <a:rPr lang="en-US" dirty="0" smtClean="0"/>
              <a:t>+I</a:t>
            </a:r>
            <a:r>
              <a:rPr lang="en-US" baseline="-25000" dirty="0" smtClean="0"/>
              <a:t>3</a:t>
            </a:r>
          </a:p>
          <a:p>
            <a:endParaRPr lang="en-US" dirty="0" smtClean="0"/>
          </a:p>
          <a:p>
            <a:r>
              <a:rPr lang="en-US" dirty="0" smtClean="0"/>
              <a:t>Bottom node:</a:t>
            </a:r>
          </a:p>
          <a:p>
            <a:r>
              <a:rPr lang="en-US" dirty="0" smtClean="0"/>
              <a:t>I</a:t>
            </a:r>
            <a:r>
              <a:rPr lang="en-US" baseline="-25000" dirty="0" smtClean="0"/>
              <a:t>3</a:t>
            </a:r>
            <a:r>
              <a:rPr lang="en-US" dirty="0" smtClean="0"/>
              <a:t>+I</a:t>
            </a:r>
            <a:r>
              <a:rPr lang="en-US" baseline="-25000" dirty="0" smtClean="0"/>
              <a:t>2</a:t>
            </a:r>
            <a:r>
              <a:rPr lang="en-US" dirty="0" smtClean="0"/>
              <a:t>=I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are better ways to solve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kitchen sink method works, but we can do better</a:t>
            </a:r>
          </a:p>
          <a:p>
            <a:pPr lvl="1"/>
            <a:r>
              <a:rPr lang="en-US" dirty="0" smtClean="0"/>
              <a:t>Current divider</a:t>
            </a:r>
          </a:p>
          <a:p>
            <a:pPr lvl="1"/>
            <a:r>
              <a:rPr lang="en-US" dirty="0" smtClean="0"/>
              <a:t>Voltage divider</a:t>
            </a:r>
          </a:p>
          <a:p>
            <a:pPr lvl="1"/>
            <a:r>
              <a:rPr lang="en-US" dirty="0" smtClean="0"/>
              <a:t>Lumping series and parallel elements together (circuit simplification)</a:t>
            </a:r>
          </a:p>
          <a:p>
            <a:pPr lvl="1"/>
            <a:r>
              <a:rPr lang="en-US" dirty="0" smtClean="0"/>
              <a:t>Node voltage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Voltage Divider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Voltage divider</a:t>
            </a:r>
          </a:p>
          <a:p>
            <a:pPr lvl="1"/>
            <a:r>
              <a:rPr lang="en-US" dirty="0" smtClean="0"/>
              <a:t>Special way to handle N resistors in series</a:t>
            </a:r>
          </a:p>
          <a:p>
            <a:pPr lvl="1"/>
            <a:r>
              <a:rPr lang="en-US" dirty="0" smtClean="0"/>
              <a:t>Tells you how much voltage each resistor consumes</a:t>
            </a:r>
          </a:p>
          <a:p>
            <a:pPr lvl="1"/>
            <a:r>
              <a:rPr lang="en-US" dirty="0" smtClean="0"/>
              <a:t>Given a set of N resistors R</a:t>
            </a:r>
            <a:r>
              <a:rPr lang="en-US" baseline="-25000" dirty="0" smtClean="0"/>
              <a:t>1</a:t>
            </a:r>
            <a:r>
              <a:rPr lang="en-US" dirty="0" smtClean="0"/>
              <a:t>,…,</a:t>
            </a:r>
            <a:r>
              <a:rPr lang="en-US" dirty="0" err="1" smtClean="0"/>
              <a:t>R</a:t>
            </a:r>
            <a:r>
              <a:rPr lang="en-US" baseline="-25000" dirty="0" err="1" smtClean="0"/>
              <a:t>k</a:t>
            </a:r>
            <a:r>
              <a:rPr lang="en-US" dirty="0" smtClean="0"/>
              <a:t>,…,</a:t>
            </a:r>
            <a:r>
              <a:rPr lang="en-US" baseline="-25000" dirty="0" smtClean="0"/>
              <a:t> </a:t>
            </a:r>
            <a:r>
              <a:rPr lang="en-US" dirty="0" smtClean="0"/>
              <a:t>R</a:t>
            </a:r>
            <a:r>
              <a:rPr lang="en-US" baseline="-25000" dirty="0" smtClean="0"/>
              <a:t>N </a:t>
            </a:r>
            <a:r>
              <a:rPr lang="en-US" b="1" dirty="0" smtClean="0"/>
              <a:t>in series </a:t>
            </a:r>
            <a:r>
              <a:rPr lang="en-US" dirty="0" smtClean="0"/>
              <a:t>with total voltage drop </a:t>
            </a:r>
            <a:r>
              <a:rPr lang="en-US" b="1" dirty="0" smtClean="0"/>
              <a:t>V</a:t>
            </a:r>
            <a:r>
              <a:rPr lang="en-US" dirty="0" smtClean="0"/>
              <a:t>, the voltage through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k</a:t>
            </a:r>
            <a:r>
              <a:rPr lang="en-US" dirty="0" smtClean="0"/>
              <a:t> is given by</a:t>
            </a:r>
          </a:p>
        </p:txBody>
      </p:sp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4171" y="5591937"/>
            <a:ext cx="21526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80416" y="5620512"/>
            <a:ext cx="30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 more compactly:</a:t>
            </a:r>
            <a:endParaRPr lang="en-US" dirty="0"/>
          </a:p>
        </p:txBody>
      </p:sp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1966" y="4488942"/>
            <a:ext cx="41529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6620256" y="4425696"/>
            <a:ext cx="232867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Can prove with kitchen sink method (see page 78)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Voltage Divider Example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0890" y="3803333"/>
            <a:ext cx="252412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399480" y="4407408"/>
            <a:ext cx="950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85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54394" y="5620512"/>
            <a:ext cx="950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42536" y="3255264"/>
            <a:ext cx="950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0312" y="4535424"/>
            <a:ext cx="1060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100V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54880" y="3547872"/>
            <a:ext cx="2877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46654" y="1343406"/>
            <a:ext cx="41529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15269" y="3161538"/>
            <a:ext cx="36099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35271" y="4307967"/>
            <a:ext cx="2228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42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43666" y="5455349"/>
            <a:ext cx="13049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3462528" y="6083808"/>
            <a:ext cx="5462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 likewise for other resistors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Divider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9140"/>
            <a:ext cx="8229600" cy="5521325"/>
          </a:xfrm>
        </p:spPr>
        <p:txBody>
          <a:bodyPr/>
          <a:lstStyle/>
          <a:p>
            <a:r>
              <a:rPr lang="en-US" dirty="0" smtClean="0"/>
              <a:t>Current divider</a:t>
            </a:r>
          </a:p>
          <a:p>
            <a:pPr lvl="1"/>
            <a:r>
              <a:rPr lang="en-US" dirty="0" smtClean="0"/>
              <a:t>Special way to handle N resistors in parallel</a:t>
            </a:r>
          </a:p>
          <a:p>
            <a:pPr lvl="1"/>
            <a:r>
              <a:rPr lang="en-US" dirty="0" smtClean="0"/>
              <a:t>Tells you how much current each resistor consumes</a:t>
            </a:r>
          </a:p>
          <a:p>
            <a:pPr lvl="1"/>
            <a:r>
              <a:rPr lang="en-US" dirty="0" smtClean="0"/>
              <a:t>Given a set of N resistors R</a:t>
            </a:r>
            <a:r>
              <a:rPr lang="en-US" baseline="-25000" dirty="0" smtClean="0"/>
              <a:t>1</a:t>
            </a:r>
            <a:r>
              <a:rPr lang="en-US" dirty="0" smtClean="0"/>
              <a:t>,…,</a:t>
            </a:r>
            <a:r>
              <a:rPr lang="en-US" dirty="0" err="1" smtClean="0"/>
              <a:t>R</a:t>
            </a:r>
            <a:r>
              <a:rPr lang="en-US" baseline="-25000" dirty="0" err="1" smtClean="0"/>
              <a:t>k</a:t>
            </a:r>
            <a:r>
              <a:rPr lang="en-US" dirty="0" smtClean="0"/>
              <a:t>,…,</a:t>
            </a:r>
            <a:r>
              <a:rPr lang="en-US" baseline="-25000" dirty="0" smtClean="0"/>
              <a:t> </a:t>
            </a:r>
            <a:r>
              <a:rPr lang="en-US" dirty="0" smtClean="0"/>
              <a:t>R</a:t>
            </a:r>
            <a:r>
              <a:rPr lang="en-US" baseline="-25000" dirty="0" smtClean="0"/>
              <a:t>N </a:t>
            </a:r>
            <a:r>
              <a:rPr lang="en-US" b="1" dirty="0" smtClean="0"/>
              <a:t>in parallel </a:t>
            </a:r>
            <a:r>
              <a:rPr lang="en-US" dirty="0" smtClean="0"/>
              <a:t>with total current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the current through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k</a:t>
            </a:r>
            <a:r>
              <a:rPr lang="en-US" dirty="0" smtClean="0"/>
              <a:t> is given by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8912" y="6217920"/>
            <a:ext cx="7339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Can prove with kitchen sink method (see </a:t>
            </a:r>
            <a:r>
              <a:rPr lang="en-US" sz="1200" dirty="0" smtClean="0">
                <a:hlinkClick r:id="rId3"/>
              </a:rPr>
              <a:t>http://www.elsevierdirect.com/companions/9781558607354/casestudies/02~Chapter_2/Example_2_20.pdf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20165" y="4154790"/>
            <a:ext cx="39433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4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89139" y="4223843"/>
            <a:ext cx="108585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6096000" y="4366908"/>
            <a:ext cx="2353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Where: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5110286"/>
            <a:ext cx="89611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call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p</a:t>
            </a:r>
            <a:r>
              <a:rPr lang="en-US" dirty="0" smtClean="0"/>
              <a:t> the conductance of a resistor, in units of Mhos (℧)</a:t>
            </a:r>
          </a:p>
          <a:p>
            <a:r>
              <a:rPr lang="en-US" dirty="0" smtClean="0"/>
              <a:t>   -Sadly, not units of </a:t>
            </a:r>
            <a:r>
              <a:rPr lang="en-US" dirty="0" err="1" smtClean="0"/>
              <a:t>Shidnevacs</a:t>
            </a:r>
            <a:r>
              <a:rPr lang="en-US" dirty="0" smtClean="0"/>
              <a:t> (     )</a:t>
            </a:r>
            <a:endParaRPr lang="en-US" dirty="0"/>
          </a:p>
        </p:txBody>
      </p:sp>
      <p:pic>
        <p:nvPicPr>
          <p:cNvPr id="61447" name="Picture 7" descr="http://www.pixeljoint.com/files/icons/yeti_50x50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27991" y="5596003"/>
            <a:ext cx="47625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Divider Example</a:t>
            </a:r>
            <a:endParaRPr lang="en-US" dirty="0"/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1064" y="1302258"/>
            <a:ext cx="2257425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401824" y="4291584"/>
            <a:ext cx="999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54266" y="816864"/>
            <a:ext cx="950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87210" y="1542288"/>
            <a:ext cx="950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60362" y="2188464"/>
            <a:ext cx="950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48170" y="2834640"/>
            <a:ext cx="950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23104" y="1609344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Conductances</a:t>
            </a:r>
            <a:r>
              <a:rPr lang="en-US" dirty="0" smtClean="0"/>
              <a:t> are: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39968" y="2157984"/>
            <a:ext cx="23042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1/5</a:t>
            </a:r>
            <a:r>
              <a:rPr lang="el-GR" dirty="0" smtClean="0"/>
              <a:t>Ω</a:t>
            </a:r>
            <a:r>
              <a:rPr lang="en-US" dirty="0" smtClean="0"/>
              <a:t>=0.2℧</a:t>
            </a:r>
          </a:p>
          <a:p>
            <a:r>
              <a:rPr lang="en-US" dirty="0" smtClean="0"/>
              <a:t>1/10</a:t>
            </a:r>
            <a:r>
              <a:rPr lang="el-GR" dirty="0" smtClean="0"/>
              <a:t>Ω</a:t>
            </a:r>
            <a:r>
              <a:rPr lang="en-US" dirty="0" smtClean="0"/>
              <a:t>=0.1℧</a:t>
            </a:r>
          </a:p>
          <a:p>
            <a:r>
              <a:rPr lang="en-US" dirty="0" smtClean="0"/>
              <a:t>1/5</a:t>
            </a:r>
            <a:r>
              <a:rPr lang="el-GR" dirty="0" smtClean="0"/>
              <a:t>Ω</a:t>
            </a:r>
            <a:r>
              <a:rPr lang="en-US" dirty="0" smtClean="0"/>
              <a:t>=0.2℧</a:t>
            </a:r>
          </a:p>
          <a:p>
            <a:r>
              <a:rPr lang="en-US" dirty="0" smtClean="0"/>
              <a:t>1/2</a:t>
            </a:r>
            <a:r>
              <a:rPr lang="el-GR" dirty="0" smtClean="0"/>
              <a:t>Ω</a:t>
            </a:r>
            <a:r>
              <a:rPr lang="en-US" dirty="0" smtClean="0"/>
              <a:t>=0.5℧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6448" y="5096256"/>
            <a:ext cx="4620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through 5</a:t>
            </a:r>
            <a:r>
              <a:rPr lang="el-GR" dirty="0" smtClean="0"/>
              <a:t>Ω </a:t>
            </a:r>
            <a:r>
              <a:rPr lang="en-US" dirty="0" smtClean="0"/>
              <a:t>resistor is: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291584" y="4072128"/>
            <a:ext cx="4852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Sum of </a:t>
            </a:r>
            <a:r>
              <a:rPr lang="en-US" dirty="0" err="1" smtClean="0"/>
              <a:t>conductances</a:t>
            </a:r>
            <a:r>
              <a:rPr lang="en-US" dirty="0" smtClean="0"/>
              <a:t> is 1℧ (convenient!)</a:t>
            </a:r>
            <a:endParaRPr lang="en-US" dirty="0"/>
          </a:p>
        </p:txBody>
      </p:sp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73374" y="5590794"/>
            <a:ext cx="23241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Simplification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we’ll talk about some tricks for combining multiple circuit elements into a single element</a:t>
            </a:r>
          </a:p>
          <a:p>
            <a:r>
              <a:rPr lang="en-US" dirty="0" smtClean="0"/>
              <a:t>Many elements in series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One single element</a:t>
            </a:r>
          </a:p>
          <a:p>
            <a:r>
              <a:rPr lang="en-US" dirty="0" smtClean="0"/>
              <a:t>Many elements in parallel </a:t>
            </a:r>
            <a:r>
              <a:rPr lang="en-US" dirty="0" smtClean="0">
                <a:sym typeface="Wingdings" pitchFamily="2" charset="2"/>
              </a:rPr>
              <a:t> One single element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832"/>
            <a:ext cx="8229600" cy="533400"/>
          </a:xfrm>
        </p:spPr>
        <p:txBody>
          <a:bodyPr/>
          <a:lstStyle/>
          <a:p>
            <a:r>
              <a:rPr lang="en-US" sz="2600" dirty="0" smtClean="0"/>
              <a:t>Circuit Simplification Example</a:t>
            </a:r>
            <a:br>
              <a:rPr lang="en-US" sz="2600" dirty="0" smtClean="0"/>
            </a:br>
            <a:r>
              <a:rPr lang="en-US" sz="2600" dirty="0" smtClean="0"/>
              <a:t>Combining Voltage Sources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864"/>
            <a:ext cx="8357616" cy="5521325"/>
          </a:xfrm>
        </p:spPr>
        <p:txBody>
          <a:bodyPr/>
          <a:lstStyle/>
          <a:p>
            <a:r>
              <a:rPr lang="en-US" sz="2800" dirty="0" smtClean="0"/>
              <a:t>KVL trivially shows voltage across resistor is 15 V</a:t>
            </a:r>
          </a:p>
          <a:p>
            <a:r>
              <a:rPr lang="en-US" sz="2800" dirty="0" smtClean="0"/>
              <a:t>Can form equivalent circuit as long as we don’t care about individual source behavior</a:t>
            </a:r>
          </a:p>
          <a:p>
            <a:pPr lvl="1"/>
            <a:r>
              <a:rPr lang="en-US" sz="2400" dirty="0" smtClean="0"/>
              <a:t>For example, if we want power provided by each source, we have to look at the original circuit</a:t>
            </a:r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443" y="4086606"/>
            <a:ext cx="337185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182624" y="3669792"/>
            <a:ext cx="938784" cy="536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5V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60448" y="3669792"/>
            <a:ext cx="950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9V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99232" y="3645408"/>
            <a:ext cx="1024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1V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74592" y="512064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</a:t>
            </a:r>
            <a:r>
              <a:rPr lang="el-GR" dirty="0" smtClean="0"/>
              <a:t>Ω</a:t>
            </a:r>
            <a:endParaRPr lang="en-US" dirty="0"/>
          </a:p>
        </p:txBody>
      </p:sp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0487" y="4106799"/>
            <a:ext cx="344805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943600" y="3566160"/>
            <a:ext cx="938784" cy="536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15V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01712" y="5175504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</a:t>
            </a:r>
            <a:r>
              <a:rPr lang="el-GR" dirty="0" smtClean="0"/>
              <a:t>Ω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Combining Resistances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1609344"/>
          </a:xfrm>
        </p:spPr>
        <p:txBody>
          <a:bodyPr/>
          <a:lstStyle/>
          <a:p>
            <a:r>
              <a:rPr lang="en-US" dirty="0" smtClean="0"/>
              <a:t>Can use kitchen sink method or voltage divider method to show that current provided by the source is equivalent in the two circuits below</a:t>
            </a:r>
            <a:endParaRPr lang="en-US" dirty="0"/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578" y="3803333"/>
            <a:ext cx="252412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865376" y="3377184"/>
            <a:ext cx="950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49168" y="4407408"/>
            <a:ext cx="950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16608" y="5620512"/>
            <a:ext cx="950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r>
              <a:rPr lang="el-GR" dirty="0" smtClean="0"/>
              <a:t>Ω</a:t>
            </a:r>
            <a:endParaRPr lang="en-US" dirty="0"/>
          </a:p>
        </p:txBody>
      </p:sp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0802" y="3889820"/>
            <a:ext cx="2524125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8205216" y="4572000"/>
            <a:ext cx="938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r>
              <a:rPr lang="el-GR" dirty="0" smtClean="0"/>
              <a:t>Ω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Heating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16112" cy="5521325"/>
          </a:xfrm>
        </p:spPr>
        <p:txBody>
          <a:bodyPr/>
          <a:lstStyle/>
          <a:p>
            <a:r>
              <a:rPr lang="en-US" dirty="0" smtClean="0"/>
              <a:t>Last time we posed a question:</a:t>
            </a:r>
          </a:p>
          <a:p>
            <a:pPr lvl="1"/>
            <a:r>
              <a:rPr lang="en-US" dirty="0" smtClean="0"/>
              <a:t>Given a fixed voltage, should we pick a thick or thin wire to maximize heat output</a:t>
            </a:r>
          </a:p>
          <a:p>
            <a:pPr lvl="1"/>
            <a:r>
              <a:rPr lang="en-US" dirty="0" smtClean="0"/>
              <a:t>Note that resistance decreases with wire radius</a:t>
            </a:r>
          </a:p>
          <a:p>
            <a:r>
              <a:rPr lang="en-US" dirty="0" smtClean="0"/>
              <a:t>Most of you said that we’d want a thin wire to maximize heat output, why is that?</a:t>
            </a:r>
          </a:p>
          <a:p>
            <a:pPr lvl="1"/>
            <a:r>
              <a:rPr lang="en-US" dirty="0" smtClean="0"/>
              <a:t>Believed that low resistance wire would give the most heat?</a:t>
            </a:r>
          </a:p>
          <a:p>
            <a:pPr lvl="1"/>
            <a:r>
              <a:rPr lang="en-US" dirty="0" smtClean="0"/>
              <a:t>Didn’t believe me that thick wire has low resistance?</a:t>
            </a:r>
          </a:p>
          <a:p>
            <a:pPr lvl="1"/>
            <a:r>
              <a:rPr lang="en-US" dirty="0" smtClean="0"/>
              <a:t>General intuition?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Combinations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Voltage sources in series combine additively</a:t>
            </a:r>
          </a:p>
          <a:p>
            <a:r>
              <a:rPr lang="en-US" sz="3000" dirty="0" smtClean="0"/>
              <a:t>Voltage sources in parallel</a:t>
            </a:r>
          </a:p>
          <a:p>
            <a:pPr lvl="1"/>
            <a:r>
              <a:rPr lang="en-US" sz="2600" dirty="0" smtClean="0"/>
              <a:t>This is like crossing the streams – “Don’t cross the streams”</a:t>
            </a:r>
          </a:p>
          <a:p>
            <a:pPr lvl="1"/>
            <a:r>
              <a:rPr lang="en-US" sz="2600" dirty="0" smtClean="0"/>
              <a:t>Mathematically nonsensical if the voltage sources are not exactly equal</a:t>
            </a:r>
          </a:p>
          <a:p>
            <a:r>
              <a:rPr lang="en-US" sz="3000" dirty="0" smtClean="0"/>
              <a:t>Current sources in parallel combine additively</a:t>
            </a:r>
          </a:p>
          <a:p>
            <a:r>
              <a:rPr lang="en-US" sz="3000" dirty="0" smtClean="0"/>
              <a:t>Current sources in series is bad if not the same current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Resistor Combinations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Resistors in series combine additively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Resistors in parallel combine weirdly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More natural with conductance: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N resistors in parallel with the same resistance R have equivalent resistance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eq</a:t>
            </a:r>
            <a:r>
              <a:rPr lang="en-US" dirty="0" smtClean="0"/>
              <a:t>=R/N</a:t>
            </a:r>
            <a:endParaRPr lang="en-US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1758" y="2683193"/>
            <a:ext cx="4071566" cy="943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2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56584" y="4373498"/>
            <a:ext cx="3271647" cy="527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933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84895" y="1502093"/>
            <a:ext cx="38766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88" y="167640"/>
            <a:ext cx="8766048" cy="533400"/>
          </a:xfrm>
        </p:spPr>
        <p:txBody>
          <a:bodyPr/>
          <a:lstStyle/>
          <a:p>
            <a:r>
              <a:rPr lang="en-US" sz="2600" dirty="0" smtClean="0"/>
              <a:t>Algorithm For Solving By Combining Circuit Elements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088" y="914400"/>
            <a:ext cx="8467344" cy="5521325"/>
          </a:xfrm>
        </p:spPr>
        <p:txBody>
          <a:bodyPr/>
          <a:lstStyle/>
          <a:p>
            <a:r>
              <a:rPr lang="en-US" dirty="0" smtClean="0"/>
              <a:t>Check circuit diagram</a:t>
            </a:r>
          </a:p>
          <a:p>
            <a:pPr lvl="1"/>
            <a:r>
              <a:rPr lang="en-US" dirty="0" smtClean="0"/>
              <a:t>If two or more elements of same type in series</a:t>
            </a:r>
          </a:p>
          <a:p>
            <a:pPr lvl="2"/>
            <a:r>
              <a:rPr lang="en-US" dirty="0" smtClean="0"/>
              <a:t>Combine using series rules</a:t>
            </a:r>
          </a:p>
          <a:p>
            <a:pPr lvl="1"/>
            <a:r>
              <a:rPr lang="en-US" dirty="0" smtClean="0"/>
              <a:t>If two or more elements of same type in parallel</a:t>
            </a:r>
          </a:p>
          <a:p>
            <a:pPr lvl="2"/>
            <a:r>
              <a:rPr lang="en-US" dirty="0" smtClean="0"/>
              <a:t>Combine using parallel rules</a:t>
            </a:r>
          </a:p>
          <a:p>
            <a:r>
              <a:rPr lang="en-US" dirty="0" smtClean="0"/>
              <a:t>If we combined anything, go back to</a:t>
            </a:r>
          </a:p>
          <a:p>
            <a:r>
              <a:rPr lang="en-US" dirty="0" smtClean="0"/>
              <a:t>If not, then solve using appropriate method (kitchen sink if complicated, divider rule if possible)</a:t>
            </a:r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7498080" y="3669792"/>
            <a:ext cx="12192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 flipH="1" flipV="1">
            <a:off x="7522464" y="2462784"/>
            <a:ext cx="2389632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rot="10800000">
            <a:off x="4864608" y="1243584"/>
            <a:ext cx="3864864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3" name="Rectangle 3"/>
          <p:cNvSpPr>
            <a:spLocks noChangeArrowheads="1"/>
          </p:cNvSpPr>
          <p:nvPr/>
        </p:nvSpPr>
        <p:spPr bwMode="auto">
          <a:xfrm>
            <a:off x="4549775" y="2705100"/>
            <a:ext cx="47942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24" name="Rectangle 4"/>
          <p:cNvSpPr>
            <a:spLocks noChangeArrowheads="1"/>
          </p:cNvSpPr>
          <p:nvPr/>
        </p:nvSpPr>
        <p:spPr bwMode="auto">
          <a:xfrm>
            <a:off x="2744788" y="3219450"/>
            <a:ext cx="392112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25" name="Line 5"/>
          <p:cNvSpPr>
            <a:spLocks noChangeShapeType="1"/>
          </p:cNvSpPr>
          <p:nvPr/>
        </p:nvSpPr>
        <p:spPr bwMode="auto">
          <a:xfrm>
            <a:off x="2111375" y="2046288"/>
            <a:ext cx="1588" cy="1447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26" name="Line 6"/>
          <p:cNvSpPr>
            <a:spLocks noChangeShapeType="1"/>
          </p:cNvSpPr>
          <p:nvPr/>
        </p:nvSpPr>
        <p:spPr bwMode="auto">
          <a:xfrm>
            <a:off x="2092325" y="4792663"/>
            <a:ext cx="17907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27" name="Line 7"/>
          <p:cNvSpPr>
            <a:spLocks noChangeShapeType="1"/>
          </p:cNvSpPr>
          <p:nvPr/>
        </p:nvSpPr>
        <p:spPr bwMode="auto">
          <a:xfrm>
            <a:off x="2103438" y="3638550"/>
            <a:ext cx="1587" cy="1162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28" name="Line 8"/>
          <p:cNvSpPr>
            <a:spLocks noChangeShapeType="1"/>
          </p:cNvSpPr>
          <p:nvPr/>
        </p:nvSpPr>
        <p:spPr bwMode="auto">
          <a:xfrm>
            <a:off x="2111375" y="2038350"/>
            <a:ext cx="17240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865313" y="3095625"/>
            <a:ext cx="496887" cy="554038"/>
            <a:chOff x="2640" y="1976"/>
            <a:chExt cx="313" cy="349"/>
          </a:xfrm>
        </p:grpSpPr>
        <p:sp>
          <p:nvSpPr>
            <p:cNvPr id="312330" name="Oval 10"/>
            <p:cNvSpPr>
              <a:spLocks noChangeArrowheads="1"/>
            </p:cNvSpPr>
            <p:nvPr/>
          </p:nvSpPr>
          <p:spPr bwMode="auto">
            <a:xfrm>
              <a:off x="2640" y="2000"/>
              <a:ext cx="313" cy="3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31" name="Rectangle 11"/>
            <p:cNvSpPr>
              <a:spLocks noChangeArrowheads="1"/>
            </p:cNvSpPr>
            <p:nvPr/>
          </p:nvSpPr>
          <p:spPr bwMode="auto">
            <a:xfrm>
              <a:off x="2682" y="2138"/>
              <a:ext cx="23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32" name="Rectangle 12"/>
            <p:cNvSpPr>
              <a:spLocks noChangeArrowheads="1"/>
            </p:cNvSpPr>
            <p:nvPr/>
          </p:nvSpPr>
          <p:spPr bwMode="auto">
            <a:xfrm>
              <a:off x="2739" y="2170"/>
              <a:ext cx="9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en-US" sz="1400">
                  <a:solidFill>
                    <a:srgbClr val="000000"/>
                  </a:solidFill>
                  <a:latin typeface="Arial" charset="0"/>
                  <a:sym typeface="Symbol" pitchFamily="18" charset="2"/>
                </a:rPr>
                <a:t></a:t>
              </a:r>
              <a:endParaRPr lang="en-US" sz="2400"/>
            </a:p>
          </p:txBody>
        </p:sp>
        <p:sp>
          <p:nvSpPr>
            <p:cNvPr id="312333" name="Rectangle 13"/>
            <p:cNvSpPr>
              <a:spLocks noChangeArrowheads="1"/>
            </p:cNvSpPr>
            <p:nvPr/>
          </p:nvSpPr>
          <p:spPr bwMode="auto">
            <a:xfrm>
              <a:off x="2700" y="1976"/>
              <a:ext cx="187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34" name="Rectangle 14"/>
            <p:cNvSpPr>
              <a:spLocks noChangeArrowheads="1"/>
            </p:cNvSpPr>
            <p:nvPr/>
          </p:nvSpPr>
          <p:spPr bwMode="auto">
            <a:xfrm>
              <a:off x="2757" y="2008"/>
              <a:ext cx="6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+</a:t>
              </a:r>
              <a:endParaRPr lang="en-US" sz="2400"/>
            </a:p>
          </p:txBody>
        </p:sp>
      </p:grpSp>
      <p:sp>
        <p:nvSpPr>
          <p:cNvPr id="312335" name="Rectangle 15"/>
          <p:cNvSpPr>
            <a:spLocks noChangeArrowheads="1"/>
          </p:cNvSpPr>
          <p:nvPr/>
        </p:nvSpPr>
        <p:spPr bwMode="auto">
          <a:xfrm>
            <a:off x="1311275" y="3200400"/>
            <a:ext cx="5019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30 </a:t>
            </a:r>
            <a:r>
              <a:rPr lang="en-US" sz="2000" dirty="0">
                <a:solidFill>
                  <a:srgbClr val="000000"/>
                </a:solidFill>
              </a:rPr>
              <a:t>V</a:t>
            </a:r>
            <a:endParaRPr lang="en-US" sz="2000" dirty="0"/>
          </a:p>
        </p:txBody>
      </p:sp>
      <p:sp>
        <p:nvSpPr>
          <p:cNvPr id="312336" name="Rectangle 16"/>
          <p:cNvSpPr>
            <a:spLocks noChangeArrowheads="1"/>
          </p:cNvSpPr>
          <p:nvPr/>
        </p:nvSpPr>
        <p:spPr bwMode="auto">
          <a:xfrm>
            <a:off x="2636838" y="2124075"/>
            <a:ext cx="373062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2894013" y="2141538"/>
            <a:ext cx="461962" cy="365125"/>
            <a:chOff x="3288" y="1375"/>
            <a:chExt cx="291" cy="230"/>
          </a:xfrm>
        </p:grpSpPr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3369" y="1401"/>
              <a:ext cx="210" cy="62"/>
              <a:chOff x="2868" y="1730"/>
              <a:chExt cx="210" cy="62"/>
            </a:xfrm>
          </p:grpSpPr>
          <p:sp>
            <p:nvSpPr>
              <p:cNvPr id="312339" name="Line 19"/>
              <p:cNvSpPr>
                <a:spLocks noChangeShapeType="1"/>
              </p:cNvSpPr>
              <p:nvPr/>
            </p:nvSpPr>
            <p:spPr bwMode="auto">
              <a:xfrm>
                <a:off x="2868" y="1761"/>
                <a:ext cx="14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340" name="Freeform 20"/>
              <p:cNvSpPr>
                <a:spLocks/>
              </p:cNvSpPr>
              <p:nvPr/>
            </p:nvSpPr>
            <p:spPr bwMode="auto">
              <a:xfrm>
                <a:off x="3015" y="1730"/>
                <a:ext cx="63" cy="62"/>
              </a:xfrm>
              <a:custGeom>
                <a:avLst/>
                <a:gdLst/>
                <a:ahLst/>
                <a:cxnLst>
                  <a:cxn ang="0">
                    <a:pos x="0" y="125"/>
                  </a:cxn>
                  <a:cxn ang="0">
                    <a:pos x="125" y="61"/>
                  </a:cxn>
                  <a:cxn ang="0">
                    <a:pos x="0" y="0"/>
                  </a:cxn>
                  <a:cxn ang="0">
                    <a:pos x="0" y="125"/>
                  </a:cxn>
                </a:cxnLst>
                <a:rect l="0" t="0" r="r" b="b"/>
                <a:pathLst>
                  <a:path w="125" h="125">
                    <a:moveTo>
                      <a:pt x="0" y="125"/>
                    </a:moveTo>
                    <a:lnTo>
                      <a:pt x="125" y="61"/>
                    </a:lnTo>
                    <a:lnTo>
                      <a:pt x="0" y="0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2341" name="Rectangle 21"/>
            <p:cNvSpPr>
              <a:spLocks noChangeArrowheads="1"/>
            </p:cNvSpPr>
            <p:nvPr/>
          </p:nvSpPr>
          <p:spPr bwMode="auto">
            <a:xfrm>
              <a:off x="3288" y="1375"/>
              <a:ext cx="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sz="2400"/>
            </a:p>
          </p:txBody>
        </p:sp>
      </p:grpSp>
      <p:sp>
        <p:nvSpPr>
          <p:cNvPr id="312342" name="Line 22"/>
          <p:cNvSpPr>
            <a:spLocks noChangeShapeType="1"/>
          </p:cNvSpPr>
          <p:nvPr/>
        </p:nvSpPr>
        <p:spPr bwMode="auto">
          <a:xfrm>
            <a:off x="3856038" y="2946400"/>
            <a:ext cx="1031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43" name="Line 23"/>
          <p:cNvSpPr>
            <a:spLocks noChangeShapeType="1"/>
          </p:cNvSpPr>
          <p:nvPr/>
        </p:nvSpPr>
        <p:spPr bwMode="auto">
          <a:xfrm flipH="1">
            <a:off x="3787775" y="2984500"/>
            <a:ext cx="173038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44" name="Line 24"/>
          <p:cNvSpPr>
            <a:spLocks noChangeShapeType="1"/>
          </p:cNvSpPr>
          <p:nvPr/>
        </p:nvSpPr>
        <p:spPr bwMode="auto">
          <a:xfrm>
            <a:off x="3787775" y="3022600"/>
            <a:ext cx="182563" cy="53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45" name="Line 25"/>
          <p:cNvSpPr>
            <a:spLocks noChangeShapeType="1"/>
          </p:cNvSpPr>
          <p:nvPr/>
        </p:nvSpPr>
        <p:spPr bwMode="auto">
          <a:xfrm flipH="1">
            <a:off x="3783013" y="3070225"/>
            <a:ext cx="182562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46" name="Line 26"/>
          <p:cNvSpPr>
            <a:spLocks noChangeShapeType="1"/>
          </p:cNvSpPr>
          <p:nvPr/>
        </p:nvSpPr>
        <p:spPr bwMode="auto">
          <a:xfrm>
            <a:off x="3783013" y="3108325"/>
            <a:ext cx="182562" cy="53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47" name="Line 27"/>
          <p:cNvSpPr>
            <a:spLocks noChangeShapeType="1"/>
          </p:cNvSpPr>
          <p:nvPr/>
        </p:nvSpPr>
        <p:spPr bwMode="auto">
          <a:xfrm flipH="1">
            <a:off x="3859213" y="3162300"/>
            <a:ext cx="106362" cy="22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48" name="Line 28"/>
          <p:cNvSpPr>
            <a:spLocks noChangeShapeType="1"/>
          </p:cNvSpPr>
          <p:nvPr/>
        </p:nvSpPr>
        <p:spPr bwMode="auto">
          <a:xfrm>
            <a:off x="3859213" y="3184525"/>
            <a:ext cx="1587" cy="1254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49" name="Line 29"/>
          <p:cNvSpPr>
            <a:spLocks noChangeShapeType="1"/>
          </p:cNvSpPr>
          <p:nvPr/>
        </p:nvSpPr>
        <p:spPr bwMode="auto">
          <a:xfrm>
            <a:off x="3827463" y="2362200"/>
            <a:ext cx="1587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0" name="Line 30"/>
          <p:cNvSpPr>
            <a:spLocks noChangeShapeType="1"/>
          </p:cNvSpPr>
          <p:nvPr/>
        </p:nvSpPr>
        <p:spPr bwMode="auto">
          <a:xfrm>
            <a:off x="3833813" y="2481263"/>
            <a:ext cx="104775" cy="365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1" name="Line 31"/>
          <p:cNvSpPr>
            <a:spLocks noChangeShapeType="1"/>
          </p:cNvSpPr>
          <p:nvPr/>
        </p:nvSpPr>
        <p:spPr bwMode="auto">
          <a:xfrm flipH="1">
            <a:off x="3768725" y="2517775"/>
            <a:ext cx="169863" cy="41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2" name="Line 32"/>
          <p:cNvSpPr>
            <a:spLocks noChangeShapeType="1"/>
          </p:cNvSpPr>
          <p:nvPr/>
        </p:nvSpPr>
        <p:spPr bwMode="auto">
          <a:xfrm>
            <a:off x="3768725" y="2557463"/>
            <a:ext cx="182563" cy="49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3" name="Line 33"/>
          <p:cNvSpPr>
            <a:spLocks noChangeShapeType="1"/>
          </p:cNvSpPr>
          <p:nvPr/>
        </p:nvSpPr>
        <p:spPr bwMode="auto">
          <a:xfrm flipH="1">
            <a:off x="3765550" y="2601913"/>
            <a:ext cx="179388" cy="42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4" name="Line 34"/>
          <p:cNvSpPr>
            <a:spLocks noChangeShapeType="1"/>
          </p:cNvSpPr>
          <p:nvPr/>
        </p:nvSpPr>
        <p:spPr bwMode="auto">
          <a:xfrm>
            <a:off x="3765550" y="2644775"/>
            <a:ext cx="182563" cy="49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5" name="Line 35"/>
          <p:cNvSpPr>
            <a:spLocks noChangeShapeType="1"/>
          </p:cNvSpPr>
          <p:nvPr/>
        </p:nvSpPr>
        <p:spPr bwMode="auto">
          <a:xfrm flipH="1">
            <a:off x="3843338" y="2693988"/>
            <a:ext cx="104775" cy="238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6" name="Line 36"/>
          <p:cNvSpPr>
            <a:spLocks noChangeShapeType="1"/>
          </p:cNvSpPr>
          <p:nvPr/>
        </p:nvSpPr>
        <p:spPr bwMode="auto">
          <a:xfrm flipH="1">
            <a:off x="3856038" y="2719388"/>
            <a:ext cx="0" cy="2270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7" name="Line 37"/>
          <p:cNvSpPr>
            <a:spLocks noChangeShapeType="1"/>
          </p:cNvSpPr>
          <p:nvPr/>
        </p:nvSpPr>
        <p:spPr bwMode="auto">
          <a:xfrm>
            <a:off x="3825875" y="2028825"/>
            <a:ext cx="1588" cy="3714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8" name="Line 38"/>
          <p:cNvSpPr>
            <a:spLocks noChangeShapeType="1"/>
          </p:cNvSpPr>
          <p:nvPr/>
        </p:nvSpPr>
        <p:spPr bwMode="auto">
          <a:xfrm>
            <a:off x="3859213" y="3305175"/>
            <a:ext cx="1587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9" name="Line 39"/>
          <p:cNvSpPr>
            <a:spLocks noChangeShapeType="1"/>
          </p:cNvSpPr>
          <p:nvPr/>
        </p:nvSpPr>
        <p:spPr bwMode="auto">
          <a:xfrm>
            <a:off x="3863975" y="3424238"/>
            <a:ext cx="106363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0" name="Line 40"/>
          <p:cNvSpPr>
            <a:spLocks noChangeShapeType="1"/>
          </p:cNvSpPr>
          <p:nvPr/>
        </p:nvSpPr>
        <p:spPr bwMode="auto">
          <a:xfrm flipH="1">
            <a:off x="3798888" y="3462338"/>
            <a:ext cx="171450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1" name="Line 41"/>
          <p:cNvSpPr>
            <a:spLocks noChangeShapeType="1"/>
          </p:cNvSpPr>
          <p:nvPr/>
        </p:nvSpPr>
        <p:spPr bwMode="auto">
          <a:xfrm>
            <a:off x="3797300" y="3500438"/>
            <a:ext cx="180975" cy="50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2" name="Line 42"/>
          <p:cNvSpPr>
            <a:spLocks noChangeShapeType="1"/>
          </p:cNvSpPr>
          <p:nvPr/>
        </p:nvSpPr>
        <p:spPr bwMode="auto">
          <a:xfrm flipH="1">
            <a:off x="3792538" y="3546475"/>
            <a:ext cx="18097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3" name="Line 43"/>
          <p:cNvSpPr>
            <a:spLocks noChangeShapeType="1"/>
          </p:cNvSpPr>
          <p:nvPr/>
        </p:nvSpPr>
        <p:spPr bwMode="auto">
          <a:xfrm>
            <a:off x="3792538" y="3584575"/>
            <a:ext cx="180975" cy="52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4" name="Line 44"/>
          <p:cNvSpPr>
            <a:spLocks noChangeShapeType="1"/>
          </p:cNvSpPr>
          <p:nvPr/>
        </p:nvSpPr>
        <p:spPr bwMode="auto">
          <a:xfrm flipH="1">
            <a:off x="3868738" y="3636963"/>
            <a:ext cx="104775" cy="238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5" name="Line 45"/>
          <p:cNvSpPr>
            <a:spLocks noChangeShapeType="1"/>
          </p:cNvSpPr>
          <p:nvPr/>
        </p:nvSpPr>
        <p:spPr bwMode="auto">
          <a:xfrm>
            <a:off x="3870325" y="3660775"/>
            <a:ext cx="1588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6" name="Line 46"/>
          <p:cNvSpPr>
            <a:spLocks noChangeShapeType="1"/>
          </p:cNvSpPr>
          <p:nvPr/>
        </p:nvSpPr>
        <p:spPr bwMode="auto">
          <a:xfrm>
            <a:off x="3870325" y="3771900"/>
            <a:ext cx="1588" cy="122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7" name="Line 47"/>
          <p:cNvSpPr>
            <a:spLocks noChangeShapeType="1"/>
          </p:cNvSpPr>
          <p:nvPr/>
        </p:nvSpPr>
        <p:spPr bwMode="auto">
          <a:xfrm>
            <a:off x="3873500" y="3889375"/>
            <a:ext cx="10477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8" name="Line 48"/>
          <p:cNvSpPr>
            <a:spLocks noChangeShapeType="1"/>
          </p:cNvSpPr>
          <p:nvPr/>
        </p:nvSpPr>
        <p:spPr bwMode="auto">
          <a:xfrm flipH="1">
            <a:off x="3808413" y="3927475"/>
            <a:ext cx="169862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9" name="Line 49"/>
          <p:cNvSpPr>
            <a:spLocks noChangeShapeType="1"/>
          </p:cNvSpPr>
          <p:nvPr/>
        </p:nvSpPr>
        <p:spPr bwMode="auto">
          <a:xfrm>
            <a:off x="3806825" y="3965575"/>
            <a:ext cx="180975" cy="52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70" name="Line 50"/>
          <p:cNvSpPr>
            <a:spLocks noChangeShapeType="1"/>
          </p:cNvSpPr>
          <p:nvPr/>
        </p:nvSpPr>
        <p:spPr bwMode="auto">
          <a:xfrm flipH="1">
            <a:off x="3802063" y="4013200"/>
            <a:ext cx="18097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71" name="Line 51"/>
          <p:cNvSpPr>
            <a:spLocks noChangeShapeType="1"/>
          </p:cNvSpPr>
          <p:nvPr/>
        </p:nvSpPr>
        <p:spPr bwMode="auto">
          <a:xfrm>
            <a:off x="3802063" y="4051300"/>
            <a:ext cx="180975" cy="53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72" name="Line 52"/>
          <p:cNvSpPr>
            <a:spLocks noChangeShapeType="1"/>
          </p:cNvSpPr>
          <p:nvPr/>
        </p:nvSpPr>
        <p:spPr bwMode="auto">
          <a:xfrm flipH="1">
            <a:off x="3878263" y="4105275"/>
            <a:ext cx="104775" cy="22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73" name="Line 53"/>
          <p:cNvSpPr>
            <a:spLocks noChangeShapeType="1"/>
          </p:cNvSpPr>
          <p:nvPr/>
        </p:nvSpPr>
        <p:spPr bwMode="auto">
          <a:xfrm>
            <a:off x="3879850" y="4127500"/>
            <a:ext cx="1588" cy="657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74" name="Line 54"/>
          <p:cNvSpPr>
            <a:spLocks noChangeShapeType="1"/>
          </p:cNvSpPr>
          <p:nvPr/>
        </p:nvSpPr>
        <p:spPr bwMode="auto">
          <a:xfrm>
            <a:off x="4400550" y="3609975"/>
            <a:ext cx="1588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75" name="Line 55"/>
          <p:cNvSpPr>
            <a:spLocks noChangeShapeType="1"/>
          </p:cNvSpPr>
          <p:nvPr/>
        </p:nvSpPr>
        <p:spPr bwMode="auto">
          <a:xfrm>
            <a:off x="4406900" y="3729038"/>
            <a:ext cx="10477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76" name="Line 56"/>
          <p:cNvSpPr>
            <a:spLocks noChangeShapeType="1"/>
          </p:cNvSpPr>
          <p:nvPr/>
        </p:nvSpPr>
        <p:spPr bwMode="auto">
          <a:xfrm flipH="1">
            <a:off x="4341813" y="3767138"/>
            <a:ext cx="169862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77" name="Line 57"/>
          <p:cNvSpPr>
            <a:spLocks noChangeShapeType="1"/>
          </p:cNvSpPr>
          <p:nvPr/>
        </p:nvSpPr>
        <p:spPr bwMode="auto">
          <a:xfrm>
            <a:off x="4340225" y="3805238"/>
            <a:ext cx="180975" cy="50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78" name="Line 58"/>
          <p:cNvSpPr>
            <a:spLocks noChangeShapeType="1"/>
          </p:cNvSpPr>
          <p:nvPr/>
        </p:nvSpPr>
        <p:spPr bwMode="auto">
          <a:xfrm flipH="1">
            <a:off x="4335463" y="3851275"/>
            <a:ext cx="18097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79" name="Line 59"/>
          <p:cNvSpPr>
            <a:spLocks noChangeShapeType="1"/>
          </p:cNvSpPr>
          <p:nvPr/>
        </p:nvSpPr>
        <p:spPr bwMode="auto">
          <a:xfrm>
            <a:off x="4335463" y="3889375"/>
            <a:ext cx="180975" cy="52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80" name="Line 60"/>
          <p:cNvSpPr>
            <a:spLocks noChangeShapeType="1"/>
          </p:cNvSpPr>
          <p:nvPr/>
        </p:nvSpPr>
        <p:spPr bwMode="auto">
          <a:xfrm flipH="1">
            <a:off x="4411663" y="3941763"/>
            <a:ext cx="104775" cy="238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81" name="Line 61"/>
          <p:cNvSpPr>
            <a:spLocks noChangeShapeType="1"/>
          </p:cNvSpPr>
          <p:nvPr/>
        </p:nvSpPr>
        <p:spPr bwMode="auto">
          <a:xfrm>
            <a:off x="4413250" y="3965575"/>
            <a:ext cx="1588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82" name="Line 62"/>
          <p:cNvSpPr>
            <a:spLocks noChangeShapeType="1"/>
          </p:cNvSpPr>
          <p:nvPr/>
        </p:nvSpPr>
        <p:spPr bwMode="auto">
          <a:xfrm>
            <a:off x="4397375" y="2755900"/>
            <a:ext cx="106363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83" name="Line 63"/>
          <p:cNvSpPr>
            <a:spLocks noChangeShapeType="1"/>
          </p:cNvSpPr>
          <p:nvPr/>
        </p:nvSpPr>
        <p:spPr bwMode="auto">
          <a:xfrm flipH="1">
            <a:off x="4332288" y="2794000"/>
            <a:ext cx="171450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84" name="Line 64"/>
          <p:cNvSpPr>
            <a:spLocks noChangeShapeType="1"/>
          </p:cNvSpPr>
          <p:nvPr/>
        </p:nvSpPr>
        <p:spPr bwMode="auto">
          <a:xfrm>
            <a:off x="4330700" y="2832100"/>
            <a:ext cx="180975" cy="53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85" name="Line 65"/>
          <p:cNvSpPr>
            <a:spLocks noChangeShapeType="1"/>
          </p:cNvSpPr>
          <p:nvPr/>
        </p:nvSpPr>
        <p:spPr bwMode="auto">
          <a:xfrm flipH="1">
            <a:off x="4325938" y="2879725"/>
            <a:ext cx="18097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86" name="Line 66"/>
          <p:cNvSpPr>
            <a:spLocks noChangeShapeType="1"/>
          </p:cNvSpPr>
          <p:nvPr/>
        </p:nvSpPr>
        <p:spPr bwMode="auto">
          <a:xfrm>
            <a:off x="4325938" y="2917825"/>
            <a:ext cx="180975" cy="53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87" name="Line 67"/>
          <p:cNvSpPr>
            <a:spLocks noChangeShapeType="1"/>
          </p:cNvSpPr>
          <p:nvPr/>
        </p:nvSpPr>
        <p:spPr bwMode="auto">
          <a:xfrm flipH="1">
            <a:off x="4402138" y="2971800"/>
            <a:ext cx="104775" cy="22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88" name="Line 68"/>
          <p:cNvSpPr>
            <a:spLocks noChangeShapeType="1"/>
          </p:cNvSpPr>
          <p:nvPr/>
        </p:nvSpPr>
        <p:spPr bwMode="auto">
          <a:xfrm flipH="1">
            <a:off x="4402138" y="2994025"/>
            <a:ext cx="1587" cy="622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89" name="Line 69"/>
          <p:cNvSpPr>
            <a:spLocks noChangeShapeType="1"/>
          </p:cNvSpPr>
          <p:nvPr/>
        </p:nvSpPr>
        <p:spPr bwMode="auto">
          <a:xfrm>
            <a:off x="4414838" y="4070350"/>
            <a:ext cx="1587" cy="285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90" name="Line 70"/>
          <p:cNvSpPr>
            <a:spLocks noChangeShapeType="1"/>
          </p:cNvSpPr>
          <p:nvPr/>
        </p:nvSpPr>
        <p:spPr bwMode="auto">
          <a:xfrm flipH="1">
            <a:off x="3875088" y="4356100"/>
            <a:ext cx="5334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91" name="Line 71"/>
          <p:cNvSpPr>
            <a:spLocks noChangeShapeType="1"/>
          </p:cNvSpPr>
          <p:nvPr/>
        </p:nvSpPr>
        <p:spPr bwMode="auto">
          <a:xfrm flipV="1">
            <a:off x="4391025" y="2346325"/>
            <a:ext cx="0" cy="396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92" name="Line 72"/>
          <p:cNvSpPr>
            <a:spLocks noChangeShapeType="1"/>
          </p:cNvSpPr>
          <p:nvPr/>
        </p:nvSpPr>
        <p:spPr bwMode="auto">
          <a:xfrm flipH="1">
            <a:off x="3827463" y="2346325"/>
            <a:ext cx="5619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93" name="Oval 73"/>
          <p:cNvSpPr>
            <a:spLocks noChangeArrowheads="1"/>
          </p:cNvSpPr>
          <p:nvPr/>
        </p:nvSpPr>
        <p:spPr bwMode="auto">
          <a:xfrm>
            <a:off x="4351338" y="3241675"/>
            <a:ext cx="92075" cy="968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94" name="Oval 74"/>
          <p:cNvSpPr>
            <a:spLocks noChangeArrowheads="1"/>
          </p:cNvSpPr>
          <p:nvPr/>
        </p:nvSpPr>
        <p:spPr bwMode="auto">
          <a:xfrm>
            <a:off x="3817938" y="3251200"/>
            <a:ext cx="92075" cy="968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95" name="Oval 75"/>
          <p:cNvSpPr>
            <a:spLocks noChangeArrowheads="1"/>
          </p:cNvSpPr>
          <p:nvPr/>
        </p:nvSpPr>
        <p:spPr bwMode="auto">
          <a:xfrm>
            <a:off x="3846513" y="4318000"/>
            <a:ext cx="90487" cy="968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96" name="Oval 76"/>
          <p:cNvSpPr>
            <a:spLocks noChangeArrowheads="1"/>
          </p:cNvSpPr>
          <p:nvPr/>
        </p:nvSpPr>
        <p:spPr bwMode="auto">
          <a:xfrm>
            <a:off x="3770313" y="2298700"/>
            <a:ext cx="90487" cy="968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97" name="Line 77"/>
          <p:cNvSpPr>
            <a:spLocks noChangeShapeType="1"/>
          </p:cNvSpPr>
          <p:nvPr/>
        </p:nvSpPr>
        <p:spPr bwMode="auto">
          <a:xfrm>
            <a:off x="3870325" y="3294063"/>
            <a:ext cx="531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2398" name="Rectangle 7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Equivalent Resistances</a:t>
            </a:r>
          </a:p>
        </p:txBody>
      </p:sp>
      <p:sp>
        <p:nvSpPr>
          <p:cNvPr id="312401" name="Rectangle 81"/>
          <p:cNvSpPr>
            <a:spLocks noChangeArrowheads="1"/>
          </p:cNvSpPr>
          <p:nvPr/>
        </p:nvSpPr>
        <p:spPr bwMode="auto">
          <a:xfrm>
            <a:off x="2841625" y="2057400"/>
            <a:ext cx="9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i="1">
                <a:solidFill>
                  <a:srgbClr val="000000"/>
                </a:solidFill>
              </a:rPr>
              <a:t>I</a:t>
            </a:r>
            <a:endParaRPr lang="en-US" sz="2000" b="1"/>
          </a:p>
        </p:txBody>
      </p:sp>
      <p:sp>
        <p:nvSpPr>
          <p:cNvPr id="312402" name="Text Box 82"/>
          <p:cNvSpPr txBox="1">
            <a:spLocks noChangeArrowheads="1"/>
          </p:cNvSpPr>
          <p:nvPr/>
        </p:nvSpPr>
        <p:spPr bwMode="auto">
          <a:xfrm>
            <a:off x="3368675" y="2362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15</a:t>
            </a:r>
            <a:endParaRPr lang="en-US" sz="2000" b="1" i="1" baseline="-25000" dirty="0"/>
          </a:p>
        </p:txBody>
      </p:sp>
      <p:sp>
        <p:nvSpPr>
          <p:cNvPr id="312403" name="Text Box 83"/>
          <p:cNvSpPr txBox="1">
            <a:spLocks noChangeArrowheads="1"/>
          </p:cNvSpPr>
          <p:nvPr/>
        </p:nvSpPr>
        <p:spPr bwMode="auto">
          <a:xfrm>
            <a:off x="3368675" y="28194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15</a:t>
            </a:r>
            <a:endParaRPr lang="en-US" sz="2000" b="1" i="1" baseline="-25000" dirty="0"/>
          </a:p>
        </p:txBody>
      </p:sp>
      <p:sp>
        <p:nvSpPr>
          <p:cNvPr id="312404" name="Text Box 84"/>
          <p:cNvSpPr txBox="1">
            <a:spLocks noChangeArrowheads="1"/>
          </p:cNvSpPr>
          <p:nvPr/>
        </p:nvSpPr>
        <p:spPr bwMode="auto">
          <a:xfrm>
            <a:off x="3368675" y="32766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10</a:t>
            </a:r>
            <a:endParaRPr lang="en-US" sz="2000" b="1" i="1" baseline="-25000" dirty="0"/>
          </a:p>
        </p:txBody>
      </p:sp>
      <p:sp>
        <p:nvSpPr>
          <p:cNvPr id="312405" name="Text Box 85"/>
          <p:cNvSpPr txBox="1">
            <a:spLocks noChangeArrowheads="1"/>
          </p:cNvSpPr>
          <p:nvPr/>
        </p:nvSpPr>
        <p:spPr bwMode="auto">
          <a:xfrm>
            <a:off x="3368675" y="3794125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40</a:t>
            </a:r>
            <a:endParaRPr lang="en-US" sz="2000" b="1" i="1" baseline="-25000" dirty="0"/>
          </a:p>
        </p:txBody>
      </p:sp>
      <p:sp>
        <p:nvSpPr>
          <p:cNvPr id="312406" name="Text Box 86"/>
          <p:cNvSpPr txBox="1">
            <a:spLocks noChangeArrowheads="1"/>
          </p:cNvSpPr>
          <p:nvPr/>
        </p:nvSpPr>
        <p:spPr bwMode="auto">
          <a:xfrm>
            <a:off x="4511675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6</a:t>
            </a:r>
            <a:endParaRPr lang="en-US" sz="2000" b="1" i="1" baseline="-25000" dirty="0"/>
          </a:p>
        </p:txBody>
      </p:sp>
      <p:sp>
        <p:nvSpPr>
          <p:cNvPr id="312407" name="Text Box 87"/>
          <p:cNvSpPr txBox="1">
            <a:spLocks noChangeArrowheads="1"/>
          </p:cNvSpPr>
          <p:nvPr/>
        </p:nvSpPr>
        <p:spPr bwMode="auto">
          <a:xfrm>
            <a:off x="4511675" y="3641725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50</a:t>
            </a:r>
            <a:endParaRPr lang="en-US" sz="2000" b="1" i="1" baseline="-25000" dirty="0"/>
          </a:p>
        </p:txBody>
      </p:sp>
      <p:sp>
        <p:nvSpPr>
          <p:cNvPr id="312408" name="Text Box 88"/>
          <p:cNvSpPr txBox="1">
            <a:spLocks noChangeArrowheads="1"/>
          </p:cNvSpPr>
          <p:nvPr/>
        </p:nvSpPr>
        <p:spPr bwMode="auto">
          <a:xfrm>
            <a:off x="457200" y="1447800"/>
            <a:ext cx="233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latin typeface="Arial" charset="0"/>
              </a:rPr>
              <a:t>Example</a:t>
            </a:r>
            <a:r>
              <a:rPr lang="en-US" sz="2400">
                <a:latin typeface="Arial" charset="0"/>
              </a:rPr>
              <a:t>: Find </a:t>
            </a:r>
            <a:r>
              <a:rPr lang="en-US" sz="2400" b="1" i="1"/>
              <a:t>I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035296" y="1243584"/>
            <a:ext cx="3889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Are there any circuit elements in parallel?</a:t>
            </a:r>
            <a:endParaRPr lang="en-US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5925312" y="2474976"/>
            <a:ext cx="1853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No!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5090160" y="3285744"/>
            <a:ext cx="3889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Are there any circuit elements in </a:t>
            </a:r>
            <a:r>
              <a:rPr lang="en-US" b="1" dirty="0" smtClean="0"/>
              <a:t>series?</a:t>
            </a:r>
            <a:endParaRPr lang="en-US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5888736" y="4535424"/>
            <a:ext cx="1743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3" name="Rectangle 3"/>
          <p:cNvSpPr>
            <a:spLocks noChangeArrowheads="1"/>
          </p:cNvSpPr>
          <p:nvPr/>
        </p:nvSpPr>
        <p:spPr bwMode="auto">
          <a:xfrm>
            <a:off x="4549775" y="2705100"/>
            <a:ext cx="47942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24" name="Rectangle 4"/>
          <p:cNvSpPr>
            <a:spLocks noChangeArrowheads="1"/>
          </p:cNvSpPr>
          <p:nvPr/>
        </p:nvSpPr>
        <p:spPr bwMode="auto">
          <a:xfrm>
            <a:off x="2744788" y="3219450"/>
            <a:ext cx="392112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25" name="Line 5"/>
          <p:cNvSpPr>
            <a:spLocks noChangeShapeType="1"/>
          </p:cNvSpPr>
          <p:nvPr/>
        </p:nvSpPr>
        <p:spPr bwMode="auto">
          <a:xfrm>
            <a:off x="2111375" y="2046288"/>
            <a:ext cx="1588" cy="1447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26" name="Line 6"/>
          <p:cNvSpPr>
            <a:spLocks noChangeShapeType="1"/>
          </p:cNvSpPr>
          <p:nvPr/>
        </p:nvSpPr>
        <p:spPr bwMode="auto">
          <a:xfrm>
            <a:off x="2092325" y="4792663"/>
            <a:ext cx="17907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27" name="Line 7"/>
          <p:cNvSpPr>
            <a:spLocks noChangeShapeType="1"/>
          </p:cNvSpPr>
          <p:nvPr/>
        </p:nvSpPr>
        <p:spPr bwMode="auto">
          <a:xfrm>
            <a:off x="2103438" y="3638550"/>
            <a:ext cx="1587" cy="1162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28" name="Line 8"/>
          <p:cNvSpPr>
            <a:spLocks noChangeShapeType="1"/>
          </p:cNvSpPr>
          <p:nvPr/>
        </p:nvSpPr>
        <p:spPr bwMode="auto">
          <a:xfrm>
            <a:off x="2111375" y="2038350"/>
            <a:ext cx="17240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865313" y="3095625"/>
            <a:ext cx="496887" cy="554038"/>
            <a:chOff x="2640" y="1976"/>
            <a:chExt cx="313" cy="349"/>
          </a:xfrm>
        </p:grpSpPr>
        <p:sp>
          <p:nvSpPr>
            <p:cNvPr id="312330" name="Oval 10"/>
            <p:cNvSpPr>
              <a:spLocks noChangeArrowheads="1"/>
            </p:cNvSpPr>
            <p:nvPr/>
          </p:nvSpPr>
          <p:spPr bwMode="auto">
            <a:xfrm>
              <a:off x="2640" y="2000"/>
              <a:ext cx="313" cy="3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31" name="Rectangle 11"/>
            <p:cNvSpPr>
              <a:spLocks noChangeArrowheads="1"/>
            </p:cNvSpPr>
            <p:nvPr/>
          </p:nvSpPr>
          <p:spPr bwMode="auto">
            <a:xfrm>
              <a:off x="2682" y="2138"/>
              <a:ext cx="23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32" name="Rectangle 12"/>
            <p:cNvSpPr>
              <a:spLocks noChangeArrowheads="1"/>
            </p:cNvSpPr>
            <p:nvPr/>
          </p:nvSpPr>
          <p:spPr bwMode="auto">
            <a:xfrm>
              <a:off x="2739" y="2170"/>
              <a:ext cx="9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en-US" sz="1400">
                  <a:solidFill>
                    <a:srgbClr val="000000"/>
                  </a:solidFill>
                  <a:latin typeface="Arial" charset="0"/>
                  <a:sym typeface="Symbol" pitchFamily="18" charset="2"/>
                </a:rPr>
                <a:t></a:t>
              </a:r>
              <a:endParaRPr lang="en-US" sz="2400"/>
            </a:p>
          </p:txBody>
        </p:sp>
        <p:sp>
          <p:nvSpPr>
            <p:cNvPr id="312333" name="Rectangle 13"/>
            <p:cNvSpPr>
              <a:spLocks noChangeArrowheads="1"/>
            </p:cNvSpPr>
            <p:nvPr/>
          </p:nvSpPr>
          <p:spPr bwMode="auto">
            <a:xfrm>
              <a:off x="2700" y="1976"/>
              <a:ext cx="187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34" name="Rectangle 14"/>
            <p:cNvSpPr>
              <a:spLocks noChangeArrowheads="1"/>
            </p:cNvSpPr>
            <p:nvPr/>
          </p:nvSpPr>
          <p:spPr bwMode="auto">
            <a:xfrm>
              <a:off x="2757" y="2008"/>
              <a:ext cx="6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+</a:t>
              </a:r>
              <a:endParaRPr lang="en-US" sz="2400"/>
            </a:p>
          </p:txBody>
        </p:sp>
      </p:grpSp>
      <p:sp>
        <p:nvSpPr>
          <p:cNvPr id="312335" name="Rectangle 15"/>
          <p:cNvSpPr>
            <a:spLocks noChangeArrowheads="1"/>
          </p:cNvSpPr>
          <p:nvPr/>
        </p:nvSpPr>
        <p:spPr bwMode="auto">
          <a:xfrm>
            <a:off x="1311275" y="3200400"/>
            <a:ext cx="5019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30 </a:t>
            </a:r>
            <a:r>
              <a:rPr lang="en-US" sz="2000" dirty="0">
                <a:solidFill>
                  <a:srgbClr val="000000"/>
                </a:solidFill>
              </a:rPr>
              <a:t>V</a:t>
            </a:r>
            <a:endParaRPr lang="en-US" sz="2000" dirty="0"/>
          </a:p>
        </p:txBody>
      </p:sp>
      <p:sp>
        <p:nvSpPr>
          <p:cNvPr id="312336" name="Rectangle 16"/>
          <p:cNvSpPr>
            <a:spLocks noChangeArrowheads="1"/>
          </p:cNvSpPr>
          <p:nvPr/>
        </p:nvSpPr>
        <p:spPr bwMode="auto">
          <a:xfrm>
            <a:off x="2636838" y="2124075"/>
            <a:ext cx="373062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2894013" y="2141538"/>
            <a:ext cx="461962" cy="365125"/>
            <a:chOff x="3288" y="1375"/>
            <a:chExt cx="291" cy="230"/>
          </a:xfrm>
        </p:grpSpPr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3369" y="1401"/>
              <a:ext cx="210" cy="62"/>
              <a:chOff x="2868" y="1730"/>
              <a:chExt cx="210" cy="62"/>
            </a:xfrm>
          </p:grpSpPr>
          <p:sp>
            <p:nvSpPr>
              <p:cNvPr id="312339" name="Line 19"/>
              <p:cNvSpPr>
                <a:spLocks noChangeShapeType="1"/>
              </p:cNvSpPr>
              <p:nvPr/>
            </p:nvSpPr>
            <p:spPr bwMode="auto">
              <a:xfrm>
                <a:off x="2868" y="1761"/>
                <a:ext cx="14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340" name="Freeform 20"/>
              <p:cNvSpPr>
                <a:spLocks/>
              </p:cNvSpPr>
              <p:nvPr/>
            </p:nvSpPr>
            <p:spPr bwMode="auto">
              <a:xfrm>
                <a:off x="3015" y="1730"/>
                <a:ext cx="63" cy="62"/>
              </a:xfrm>
              <a:custGeom>
                <a:avLst/>
                <a:gdLst/>
                <a:ahLst/>
                <a:cxnLst>
                  <a:cxn ang="0">
                    <a:pos x="0" y="125"/>
                  </a:cxn>
                  <a:cxn ang="0">
                    <a:pos x="125" y="61"/>
                  </a:cxn>
                  <a:cxn ang="0">
                    <a:pos x="0" y="0"/>
                  </a:cxn>
                  <a:cxn ang="0">
                    <a:pos x="0" y="125"/>
                  </a:cxn>
                </a:cxnLst>
                <a:rect l="0" t="0" r="r" b="b"/>
                <a:pathLst>
                  <a:path w="125" h="125">
                    <a:moveTo>
                      <a:pt x="0" y="125"/>
                    </a:moveTo>
                    <a:lnTo>
                      <a:pt x="125" y="61"/>
                    </a:lnTo>
                    <a:lnTo>
                      <a:pt x="0" y="0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2341" name="Rectangle 21"/>
            <p:cNvSpPr>
              <a:spLocks noChangeArrowheads="1"/>
            </p:cNvSpPr>
            <p:nvPr/>
          </p:nvSpPr>
          <p:spPr bwMode="auto">
            <a:xfrm>
              <a:off x="3288" y="1375"/>
              <a:ext cx="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sz="2400"/>
            </a:p>
          </p:txBody>
        </p:sp>
      </p:grpSp>
      <p:sp>
        <p:nvSpPr>
          <p:cNvPr id="312348" name="Line 28"/>
          <p:cNvSpPr>
            <a:spLocks noChangeShapeType="1"/>
          </p:cNvSpPr>
          <p:nvPr/>
        </p:nvSpPr>
        <p:spPr bwMode="auto">
          <a:xfrm>
            <a:off x="3859213" y="3184525"/>
            <a:ext cx="1587" cy="1254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49" name="Line 29"/>
          <p:cNvSpPr>
            <a:spLocks noChangeShapeType="1"/>
          </p:cNvSpPr>
          <p:nvPr/>
        </p:nvSpPr>
        <p:spPr bwMode="auto">
          <a:xfrm>
            <a:off x="3827463" y="2362200"/>
            <a:ext cx="1587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0" name="Line 30"/>
          <p:cNvSpPr>
            <a:spLocks noChangeShapeType="1"/>
          </p:cNvSpPr>
          <p:nvPr/>
        </p:nvSpPr>
        <p:spPr bwMode="auto">
          <a:xfrm>
            <a:off x="3833813" y="2481263"/>
            <a:ext cx="104775" cy="365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1" name="Line 31"/>
          <p:cNvSpPr>
            <a:spLocks noChangeShapeType="1"/>
          </p:cNvSpPr>
          <p:nvPr/>
        </p:nvSpPr>
        <p:spPr bwMode="auto">
          <a:xfrm flipH="1">
            <a:off x="3768725" y="2517775"/>
            <a:ext cx="169863" cy="41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2" name="Line 32"/>
          <p:cNvSpPr>
            <a:spLocks noChangeShapeType="1"/>
          </p:cNvSpPr>
          <p:nvPr/>
        </p:nvSpPr>
        <p:spPr bwMode="auto">
          <a:xfrm>
            <a:off x="3768725" y="2557463"/>
            <a:ext cx="182563" cy="49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3" name="Line 33"/>
          <p:cNvSpPr>
            <a:spLocks noChangeShapeType="1"/>
          </p:cNvSpPr>
          <p:nvPr/>
        </p:nvSpPr>
        <p:spPr bwMode="auto">
          <a:xfrm flipH="1">
            <a:off x="3765550" y="2601913"/>
            <a:ext cx="179388" cy="42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4" name="Line 34"/>
          <p:cNvSpPr>
            <a:spLocks noChangeShapeType="1"/>
          </p:cNvSpPr>
          <p:nvPr/>
        </p:nvSpPr>
        <p:spPr bwMode="auto">
          <a:xfrm>
            <a:off x="3765550" y="2644775"/>
            <a:ext cx="182563" cy="49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5" name="Line 35"/>
          <p:cNvSpPr>
            <a:spLocks noChangeShapeType="1"/>
          </p:cNvSpPr>
          <p:nvPr/>
        </p:nvSpPr>
        <p:spPr bwMode="auto">
          <a:xfrm flipH="1">
            <a:off x="3843338" y="2693988"/>
            <a:ext cx="104775" cy="238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6" name="Line 36"/>
          <p:cNvSpPr>
            <a:spLocks noChangeShapeType="1"/>
          </p:cNvSpPr>
          <p:nvPr/>
        </p:nvSpPr>
        <p:spPr bwMode="auto">
          <a:xfrm flipH="1">
            <a:off x="3856038" y="2719388"/>
            <a:ext cx="0" cy="2270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7" name="Line 37"/>
          <p:cNvSpPr>
            <a:spLocks noChangeShapeType="1"/>
          </p:cNvSpPr>
          <p:nvPr/>
        </p:nvSpPr>
        <p:spPr bwMode="auto">
          <a:xfrm>
            <a:off x="3825875" y="2028825"/>
            <a:ext cx="1588" cy="3714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8" name="Line 38"/>
          <p:cNvSpPr>
            <a:spLocks noChangeShapeType="1"/>
          </p:cNvSpPr>
          <p:nvPr/>
        </p:nvSpPr>
        <p:spPr bwMode="auto">
          <a:xfrm>
            <a:off x="3859213" y="3305175"/>
            <a:ext cx="1587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9" name="Line 39"/>
          <p:cNvSpPr>
            <a:spLocks noChangeShapeType="1"/>
          </p:cNvSpPr>
          <p:nvPr/>
        </p:nvSpPr>
        <p:spPr bwMode="auto">
          <a:xfrm>
            <a:off x="3863975" y="3424238"/>
            <a:ext cx="106363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0" name="Line 40"/>
          <p:cNvSpPr>
            <a:spLocks noChangeShapeType="1"/>
          </p:cNvSpPr>
          <p:nvPr/>
        </p:nvSpPr>
        <p:spPr bwMode="auto">
          <a:xfrm flipH="1">
            <a:off x="3798888" y="3462338"/>
            <a:ext cx="171450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1" name="Line 41"/>
          <p:cNvSpPr>
            <a:spLocks noChangeShapeType="1"/>
          </p:cNvSpPr>
          <p:nvPr/>
        </p:nvSpPr>
        <p:spPr bwMode="auto">
          <a:xfrm>
            <a:off x="3797300" y="3500438"/>
            <a:ext cx="180975" cy="50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2" name="Line 42"/>
          <p:cNvSpPr>
            <a:spLocks noChangeShapeType="1"/>
          </p:cNvSpPr>
          <p:nvPr/>
        </p:nvSpPr>
        <p:spPr bwMode="auto">
          <a:xfrm flipH="1">
            <a:off x="3792538" y="3546475"/>
            <a:ext cx="18097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3" name="Line 43"/>
          <p:cNvSpPr>
            <a:spLocks noChangeShapeType="1"/>
          </p:cNvSpPr>
          <p:nvPr/>
        </p:nvSpPr>
        <p:spPr bwMode="auto">
          <a:xfrm>
            <a:off x="3792538" y="3584575"/>
            <a:ext cx="180975" cy="52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4" name="Line 44"/>
          <p:cNvSpPr>
            <a:spLocks noChangeShapeType="1"/>
          </p:cNvSpPr>
          <p:nvPr/>
        </p:nvSpPr>
        <p:spPr bwMode="auto">
          <a:xfrm flipH="1">
            <a:off x="3868738" y="3636963"/>
            <a:ext cx="104775" cy="238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5" name="Line 45"/>
          <p:cNvSpPr>
            <a:spLocks noChangeShapeType="1"/>
          </p:cNvSpPr>
          <p:nvPr/>
        </p:nvSpPr>
        <p:spPr bwMode="auto">
          <a:xfrm>
            <a:off x="3870325" y="3660775"/>
            <a:ext cx="1588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6" name="Line 46"/>
          <p:cNvSpPr>
            <a:spLocks noChangeShapeType="1"/>
          </p:cNvSpPr>
          <p:nvPr/>
        </p:nvSpPr>
        <p:spPr bwMode="auto">
          <a:xfrm>
            <a:off x="3870325" y="3771900"/>
            <a:ext cx="1588" cy="122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7" name="Line 47"/>
          <p:cNvSpPr>
            <a:spLocks noChangeShapeType="1"/>
          </p:cNvSpPr>
          <p:nvPr/>
        </p:nvSpPr>
        <p:spPr bwMode="auto">
          <a:xfrm>
            <a:off x="3873500" y="3889375"/>
            <a:ext cx="10477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8" name="Line 48"/>
          <p:cNvSpPr>
            <a:spLocks noChangeShapeType="1"/>
          </p:cNvSpPr>
          <p:nvPr/>
        </p:nvSpPr>
        <p:spPr bwMode="auto">
          <a:xfrm flipH="1">
            <a:off x="3808413" y="3927475"/>
            <a:ext cx="169862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9" name="Line 49"/>
          <p:cNvSpPr>
            <a:spLocks noChangeShapeType="1"/>
          </p:cNvSpPr>
          <p:nvPr/>
        </p:nvSpPr>
        <p:spPr bwMode="auto">
          <a:xfrm>
            <a:off x="3806825" y="3965575"/>
            <a:ext cx="180975" cy="52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70" name="Line 50"/>
          <p:cNvSpPr>
            <a:spLocks noChangeShapeType="1"/>
          </p:cNvSpPr>
          <p:nvPr/>
        </p:nvSpPr>
        <p:spPr bwMode="auto">
          <a:xfrm flipH="1">
            <a:off x="3802063" y="4013200"/>
            <a:ext cx="18097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71" name="Line 51"/>
          <p:cNvSpPr>
            <a:spLocks noChangeShapeType="1"/>
          </p:cNvSpPr>
          <p:nvPr/>
        </p:nvSpPr>
        <p:spPr bwMode="auto">
          <a:xfrm>
            <a:off x="3802063" y="4051300"/>
            <a:ext cx="180975" cy="53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72" name="Line 52"/>
          <p:cNvSpPr>
            <a:spLocks noChangeShapeType="1"/>
          </p:cNvSpPr>
          <p:nvPr/>
        </p:nvSpPr>
        <p:spPr bwMode="auto">
          <a:xfrm flipH="1">
            <a:off x="3878263" y="4105275"/>
            <a:ext cx="104775" cy="22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73" name="Line 53"/>
          <p:cNvSpPr>
            <a:spLocks noChangeShapeType="1"/>
          </p:cNvSpPr>
          <p:nvPr/>
        </p:nvSpPr>
        <p:spPr bwMode="auto">
          <a:xfrm>
            <a:off x="3879850" y="4127500"/>
            <a:ext cx="1588" cy="657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74" name="Line 54"/>
          <p:cNvSpPr>
            <a:spLocks noChangeShapeType="1"/>
          </p:cNvSpPr>
          <p:nvPr/>
        </p:nvSpPr>
        <p:spPr bwMode="auto">
          <a:xfrm>
            <a:off x="4400550" y="3609975"/>
            <a:ext cx="1588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75" name="Line 55"/>
          <p:cNvSpPr>
            <a:spLocks noChangeShapeType="1"/>
          </p:cNvSpPr>
          <p:nvPr/>
        </p:nvSpPr>
        <p:spPr bwMode="auto">
          <a:xfrm>
            <a:off x="4406900" y="3729038"/>
            <a:ext cx="10477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76" name="Line 56"/>
          <p:cNvSpPr>
            <a:spLocks noChangeShapeType="1"/>
          </p:cNvSpPr>
          <p:nvPr/>
        </p:nvSpPr>
        <p:spPr bwMode="auto">
          <a:xfrm flipH="1">
            <a:off x="4341813" y="3767138"/>
            <a:ext cx="169862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77" name="Line 57"/>
          <p:cNvSpPr>
            <a:spLocks noChangeShapeType="1"/>
          </p:cNvSpPr>
          <p:nvPr/>
        </p:nvSpPr>
        <p:spPr bwMode="auto">
          <a:xfrm>
            <a:off x="4340225" y="3805238"/>
            <a:ext cx="180975" cy="50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78" name="Line 58"/>
          <p:cNvSpPr>
            <a:spLocks noChangeShapeType="1"/>
          </p:cNvSpPr>
          <p:nvPr/>
        </p:nvSpPr>
        <p:spPr bwMode="auto">
          <a:xfrm flipH="1">
            <a:off x="4335463" y="3851275"/>
            <a:ext cx="18097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79" name="Line 59"/>
          <p:cNvSpPr>
            <a:spLocks noChangeShapeType="1"/>
          </p:cNvSpPr>
          <p:nvPr/>
        </p:nvSpPr>
        <p:spPr bwMode="auto">
          <a:xfrm>
            <a:off x="4335463" y="3889375"/>
            <a:ext cx="180975" cy="52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80" name="Line 60"/>
          <p:cNvSpPr>
            <a:spLocks noChangeShapeType="1"/>
          </p:cNvSpPr>
          <p:nvPr/>
        </p:nvSpPr>
        <p:spPr bwMode="auto">
          <a:xfrm flipH="1">
            <a:off x="4411663" y="3941763"/>
            <a:ext cx="104775" cy="238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81" name="Line 61"/>
          <p:cNvSpPr>
            <a:spLocks noChangeShapeType="1"/>
          </p:cNvSpPr>
          <p:nvPr/>
        </p:nvSpPr>
        <p:spPr bwMode="auto">
          <a:xfrm>
            <a:off x="4413250" y="3965575"/>
            <a:ext cx="1588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82" name="Line 62"/>
          <p:cNvSpPr>
            <a:spLocks noChangeShapeType="1"/>
          </p:cNvSpPr>
          <p:nvPr/>
        </p:nvSpPr>
        <p:spPr bwMode="auto">
          <a:xfrm>
            <a:off x="4397375" y="2755900"/>
            <a:ext cx="106363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83" name="Line 63"/>
          <p:cNvSpPr>
            <a:spLocks noChangeShapeType="1"/>
          </p:cNvSpPr>
          <p:nvPr/>
        </p:nvSpPr>
        <p:spPr bwMode="auto">
          <a:xfrm flipH="1">
            <a:off x="4332288" y="2794000"/>
            <a:ext cx="171450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84" name="Line 64"/>
          <p:cNvSpPr>
            <a:spLocks noChangeShapeType="1"/>
          </p:cNvSpPr>
          <p:nvPr/>
        </p:nvSpPr>
        <p:spPr bwMode="auto">
          <a:xfrm>
            <a:off x="4330700" y="2832100"/>
            <a:ext cx="180975" cy="53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85" name="Line 65"/>
          <p:cNvSpPr>
            <a:spLocks noChangeShapeType="1"/>
          </p:cNvSpPr>
          <p:nvPr/>
        </p:nvSpPr>
        <p:spPr bwMode="auto">
          <a:xfrm flipH="1">
            <a:off x="4325938" y="2879725"/>
            <a:ext cx="18097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86" name="Line 66"/>
          <p:cNvSpPr>
            <a:spLocks noChangeShapeType="1"/>
          </p:cNvSpPr>
          <p:nvPr/>
        </p:nvSpPr>
        <p:spPr bwMode="auto">
          <a:xfrm>
            <a:off x="4325938" y="2917825"/>
            <a:ext cx="180975" cy="53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87" name="Line 67"/>
          <p:cNvSpPr>
            <a:spLocks noChangeShapeType="1"/>
          </p:cNvSpPr>
          <p:nvPr/>
        </p:nvSpPr>
        <p:spPr bwMode="auto">
          <a:xfrm flipH="1">
            <a:off x="4402138" y="2971800"/>
            <a:ext cx="104775" cy="22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88" name="Line 68"/>
          <p:cNvSpPr>
            <a:spLocks noChangeShapeType="1"/>
          </p:cNvSpPr>
          <p:nvPr/>
        </p:nvSpPr>
        <p:spPr bwMode="auto">
          <a:xfrm flipH="1">
            <a:off x="4402138" y="2994025"/>
            <a:ext cx="1587" cy="622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89" name="Line 69"/>
          <p:cNvSpPr>
            <a:spLocks noChangeShapeType="1"/>
          </p:cNvSpPr>
          <p:nvPr/>
        </p:nvSpPr>
        <p:spPr bwMode="auto">
          <a:xfrm>
            <a:off x="4414838" y="4070350"/>
            <a:ext cx="1587" cy="285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90" name="Line 70"/>
          <p:cNvSpPr>
            <a:spLocks noChangeShapeType="1"/>
          </p:cNvSpPr>
          <p:nvPr/>
        </p:nvSpPr>
        <p:spPr bwMode="auto">
          <a:xfrm flipH="1">
            <a:off x="3875088" y="4356100"/>
            <a:ext cx="5334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91" name="Line 71"/>
          <p:cNvSpPr>
            <a:spLocks noChangeShapeType="1"/>
          </p:cNvSpPr>
          <p:nvPr/>
        </p:nvSpPr>
        <p:spPr bwMode="auto">
          <a:xfrm flipV="1">
            <a:off x="4391025" y="2346325"/>
            <a:ext cx="0" cy="396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92" name="Line 72"/>
          <p:cNvSpPr>
            <a:spLocks noChangeShapeType="1"/>
          </p:cNvSpPr>
          <p:nvPr/>
        </p:nvSpPr>
        <p:spPr bwMode="auto">
          <a:xfrm flipH="1">
            <a:off x="3827463" y="2346325"/>
            <a:ext cx="5619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93" name="Oval 73"/>
          <p:cNvSpPr>
            <a:spLocks noChangeArrowheads="1"/>
          </p:cNvSpPr>
          <p:nvPr/>
        </p:nvSpPr>
        <p:spPr bwMode="auto">
          <a:xfrm>
            <a:off x="4351338" y="3241675"/>
            <a:ext cx="92075" cy="968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94" name="Oval 74"/>
          <p:cNvSpPr>
            <a:spLocks noChangeArrowheads="1"/>
          </p:cNvSpPr>
          <p:nvPr/>
        </p:nvSpPr>
        <p:spPr bwMode="auto">
          <a:xfrm>
            <a:off x="3817938" y="3251200"/>
            <a:ext cx="92075" cy="968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95" name="Oval 75"/>
          <p:cNvSpPr>
            <a:spLocks noChangeArrowheads="1"/>
          </p:cNvSpPr>
          <p:nvPr/>
        </p:nvSpPr>
        <p:spPr bwMode="auto">
          <a:xfrm>
            <a:off x="3846513" y="4318000"/>
            <a:ext cx="90487" cy="968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96" name="Oval 76"/>
          <p:cNvSpPr>
            <a:spLocks noChangeArrowheads="1"/>
          </p:cNvSpPr>
          <p:nvPr/>
        </p:nvSpPr>
        <p:spPr bwMode="auto">
          <a:xfrm>
            <a:off x="3770313" y="2298700"/>
            <a:ext cx="90487" cy="968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97" name="Line 77"/>
          <p:cNvSpPr>
            <a:spLocks noChangeShapeType="1"/>
          </p:cNvSpPr>
          <p:nvPr/>
        </p:nvSpPr>
        <p:spPr bwMode="auto">
          <a:xfrm>
            <a:off x="3870325" y="3294063"/>
            <a:ext cx="531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2398" name="Rectangle 7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Equivalent Resistances</a:t>
            </a:r>
          </a:p>
        </p:txBody>
      </p:sp>
      <p:sp>
        <p:nvSpPr>
          <p:cNvPr id="312401" name="Rectangle 81"/>
          <p:cNvSpPr>
            <a:spLocks noChangeArrowheads="1"/>
          </p:cNvSpPr>
          <p:nvPr/>
        </p:nvSpPr>
        <p:spPr bwMode="auto">
          <a:xfrm>
            <a:off x="2841625" y="2057400"/>
            <a:ext cx="9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i="1">
                <a:solidFill>
                  <a:srgbClr val="000000"/>
                </a:solidFill>
              </a:rPr>
              <a:t>I</a:t>
            </a:r>
            <a:endParaRPr lang="en-US" sz="2000" b="1"/>
          </a:p>
        </p:txBody>
      </p:sp>
      <p:sp>
        <p:nvSpPr>
          <p:cNvPr id="312402" name="Text Box 82"/>
          <p:cNvSpPr txBox="1">
            <a:spLocks noChangeArrowheads="1"/>
          </p:cNvSpPr>
          <p:nvPr/>
        </p:nvSpPr>
        <p:spPr bwMode="auto">
          <a:xfrm>
            <a:off x="3368675" y="2362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30</a:t>
            </a:r>
            <a:endParaRPr lang="en-US" sz="2000" b="1" i="1" baseline="-25000" dirty="0"/>
          </a:p>
        </p:txBody>
      </p:sp>
      <p:sp>
        <p:nvSpPr>
          <p:cNvPr id="312404" name="Text Box 84"/>
          <p:cNvSpPr txBox="1">
            <a:spLocks noChangeArrowheads="1"/>
          </p:cNvSpPr>
          <p:nvPr/>
        </p:nvSpPr>
        <p:spPr bwMode="auto">
          <a:xfrm>
            <a:off x="3368675" y="32766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10</a:t>
            </a:r>
            <a:endParaRPr lang="en-US" sz="2000" b="1" i="1" baseline="-25000" dirty="0"/>
          </a:p>
        </p:txBody>
      </p:sp>
      <p:sp>
        <p:nvSpPr>
          <p:cNvPr id="312405" name="Text Box 85"/>
          <p:cNvSpPr txBox="1">
            <a:spLocks noChangeArrowheads="1"/>
          </p:cNvSpPr>
          <p:nvPr/>
        </p:nvSpPr>
        <p:spPr bwMode="auto">
          <a:xfrm>
            <a:off x="3368675" y="3794125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40</a:t>
            </a:r>
            <a:endParaRPr lang="en-US" sz="2000" b="1" i="1" baseline="-25000" dirty="0"/>
          </a:p>
        </p:txBody>
      </p:sp>
      <p:sp>
        <p:nvSpPr>
          <p:cNvPr id="312406" name="Text Box 86"/>
          <p:cNvSpPr txBox="1">
            <a:spLocks noChangeArrowheads="1"/>
          </p:cNvSpPr>
          <p:nvPr/>
        </p:nvSpPr>
        <p:spPr bwMode="auto">
          <a:xfrm>
            <a:off x="4511675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6</a:t>
            </a:r>
            <a:endParaRPr lang="en-US" sz="2000" b="1" i="1" baseline="-25000" dirty="0"/>
          </a:p>
        </p:txBody>
      </p:sp>
      <p:sp>
        <p:nvSpPr>
          <p:cNvPr id="312407" name="Text Box 87"/>
          <p:cNvSpPr txBox="1">
            <a:spLocks noChangeArrowheads="1"/>
          </p:cNvSpPr>
          <p:nvPr/>
        </p:nvSpPr>
        <p:spPr bwMode="auto">
          <a:xfrm>
            <a:off x="4511675" y="3641725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50</a:t>
            </a:r>
            <a:endParaRPr lang="en-US" sz="2000" b="1" i="1" baseline="-25000" dirty="0"/>
          </a:p>
        </p:txBody>
      </p:sp>
      <p:sp>
        <p:nvSpPr>
          <p:cNvPr id="312408" name="Text Box 88"/>
          <p:cNvSpPr txBox="1">
            <a:spLocks noChangeArrowheads="1"/>
          </p:cNvSpPr>
          <p:nvPr/>
        </p:nvSpPr>
        <p:spPr bwMode="auto">
          <a:xfrm>
            <a:off x="457200" y="1447800"/>
            <a:ext cx="233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latin typeface="Arial" charset="0"/>
              </a:rPr>
              <a:t>Example</a:t>
            </a:r>
            <a:r>
              <a:rPr lang="en-US" sz="2400">
                <a:latin typeface="Arial" charset="0"/>
              </a:rPr>
              <a:t>: Find </a:t>
            </a:r>
            <a:r>
              <a:rPr lang="en-US" sz="2400" b="1" i="1"/>
              <a:t>I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035296" y="1243584"/>
            <a:ext cx="3889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Are there any circuit elements in parallel?</a:t>
            </a:r>
            <a:endParaRPr lang="en-US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5925312" y="2474976"/>
            <a:ext cx="1853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Yes!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5090160" y="3285744"/>
            <a:ext cx="3889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Are there any circuit elements in </a:t>
            </a:r>
            <a:r>
              <a:rPr lang="en-US" b="1" dirty="0" smtClean="0"/>
              <a:t>series?</a:t>
            </a:r>
            <a:endParaRPr lang="en-US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5888736" y="4535424"/>
            <a:ext cx="1743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Yes!</a:t>
            </a:r>
            <a:endParaRPr lang="en-US" dirty="0"/>
          </a:p>
        </p:txBody>
      </p:sp>
      <p:sp>
        <p:nvSpPr>
          <p:cNvPr id="93" name="Line 68"/>
          <p:cNvSpPr>
            <a:spLocks noChangeShapeType="1"/>
          </p:cNvSpPr>
          <p:nvPr/>
        </p:nvSpPr>
        <p:spPr bwMode="auto">
          <a:xfrm flipH="1">
            <a:off x="3847402" y="2768473"/>
            <a:ext cx="1587" cy="622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2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3" name="Rectangle 3"/>
          <p:cNvSpPr>
            <a:spLocks noChangeArrowheads="1"/>
          </p:cNvSpPr>
          <p:nvPr/>
        </p:nvSpPr>
        <p:spPr bwMode="auto">
          <a:xfrm>
            <a:off x="4549775" y="2705100"/>
            <a:ext cx="47942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24" name="Rectangle 4"/>
          <p:cNvSpPr>
            <a:spLocks noChangeArrowheads="1"/>
          </p:cNvSpPr>
          <p:nvPr/>
        </p:nvSpPr>
        <p:spPr bwMode="auto">
          <a:xfrm>
            <a:off x="2744788" y="3219450"/>
            <a:ext cx="392112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25" name="Line 5"/>
          <p:cNvSpPr>
            <a:spLocks noChangeShapeType="1"/>
          </p:cNvSpPr>
          <p:nvPr/>
        </p:nvSpPr>
        <p:spPr bwMode="auto">
          <a:xfrm>
            <a:off x="2111375" y="2046288"/>
            <a:ext cx="1588" cy="1447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26" name="Line 6"/>
          <p:cNvSpPr>
            <a:spLocks noChangeShapeType="1"/>
          </p:cNvSpPr>
          <p:nvPr/>
        </p:nvSpPr>
        <p:spPr bwMode="auto">
          <a:xfrm>
            <a:off x="2092325" y="4792663"/>
            <a:ext cx="17907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27" name="Line 7"/>
          <p:cNvSpPr>
            <a:spLocks noChangeShapeType="1"/>
          </p:cNvSpPr>
          <p:nvPr/>
        </p:nvSpPr>
        <p:spPr bwMode="auto">
          <a:xfrm>
            <a:off x="2103438" y="3638550"/>
            <a:ext cx="1587" cy="1162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28" name="Line 8"/>
          <p:cNvSpPr>
            <a:spLocks noChangeShapeType="1"/>
          </p:cNvSpPr>
          <p:nvPr/>
        </p:nvSpPr>
        <p:spPr bwMode="auto">
          <a:xfrm>
            <a:off x="2111375" y="2038350"/>
            <a:ext cx="17240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865313" y="3095625"/>
            <a:ext cx="496887" cy="554038"/>
            <a:chOff x="2640" y="1976"/>
            <a:chExt cx="313" cy="349"/>
          </a:xfrm>
        </p:grpSpPr>
        <p:sp>
          <p:nvSpPr>
            <p:cNvPr id="312330" name="Oval 10"/>
            <p:cNvSpPr>
              <a:spLocks noChangeArrowheads="1"/>
            </p:cNvSpPr>
            <p:nvPr/>
          </p:nvSpPr>
          <p:spPr bwMode="auto">
            <a:xfrm>
              <a:off x="2640" y="2000"/>
              <a:ext cx="313" cy="3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31" name="Rectangle 11"/>
            <p:cNvSpPr>
              <a:spLocks noChangeArrowheads="1"/>
            </p:cNvSpPr>
            <p:nvPr/>
          </p:nvSpPr>
          <p:spPr bwMode="auto">
            <a:xfrm>
              <a:off x="2682" y="2138"/>
              <a:ext cx="23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32" name="Rectangle 12"/>
            <p:cNvSpPr>
              <a:spLocks noChangeArrowheads="1"/>
            </p:cNvSpPr>
            <p:nvPr/>
          </p:nvSpPr>
          <p:spPr bwMode="auto">
            <a:xfrm>
              <a:off x="2739" y="2170"/>
              <a:ext cx="9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en-US" sz="1400">
                  <a:solidFill>
                    <a:srgbClr val="000000"/>
                  </a:solidFill>
                  <a:latin typeface="Arial" charset="0"/>
                  <a:sym typeface="Symbol" pitchFamily="18" charset="2"/>
                </a:rPr>
                <a:t></a:t>
              </a:r>
              <a:endParaRPr lang="en-US" sz="2400"/>
            </a:p>
          </p:txBody>
        </p:sp>
        <p:sp>
          <p:nvSpPr>
            <p:cNvPr id="312333" name="Rectangle 13"/>
            <p:cNvSpPr>
              <a:spLocks noChangeArrowheads="1"/>
            </p:cNvSpPr>
            <p:nvPr/>
          </p:nvSpPr>
          <p:spPr bwMode="auto">
            <a:xfrm>
              <a:off x="2700" y="1976"/>
              <a:ext cx="187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34" name="Rectangle 14"/>
            <p:cNvSpPr>
              <a:spLocks noChangeArrowheads="1"/>
            </p:cNvSpPr>
            <p:nvPr/>
          </p:nvSpPr>
          <p:spPr bwMode="auto">
            <a:xfrm>
              <a:off x="2757" y="2008"/>
              <a:ext cx="6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+</a:t>
              </a:r>
              <a:endParaRPr lang="en-US" sz="2400"/>
            </a:p>
          </p:txBody>
        </p:sp>
      </p:grpSp>
      <p:sp>
        <p:nvSpPr>
          <p:cNvPr id="312335" name="Rectangle 15"/>
          <p:cNvSpPr>
            <a:spLocks noChangeArrowheads="1"/>
          </p:cNvSpPr>
          <p:nvPr/>
        </p:nvSpPr>
        <p:spPr bwMode="auto">
          <a:xfrm>
            <a:off x="1311275" y="3200400"/>
            <a:ext cx="5019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30 </a:t>
            </a:r>
            <a:r>
              <a:rPr lang="en-US" sz="2000" dirty="0">
                <a:solidFill>
                  <a:srgbClr val="000000"/>
                </a:solidFill>
              </a:rPr>
              <a:t>V</a:t>
            </a:r>
            <a:endParaRPr lang="en-US" sz="2000" dirty="0"/>
          </a:p>
        </p:txBody>
      </p:sp>
      <p:sp>
        <p:nvSpPr>
          <p:cNvPr id="312336" name="Rectangle 16"/>
          <p:cNvSpPr>
            <a:spLocks noChangeArrowheads="1"/>
          </p:cNvSpPr>
          <p:nvPr/>
        </p:nvSpPr>
        <p:spPr bwMode="auto">
          <a:xfrm>
            <a:off x="2636838" y="2124075"/>
            <a:ext cx="373062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2894013" y="2141538"/>
            <a:ext cx="461962" cy="365125"/>
            <a:chOff x="3288" y="1375"/>
            <a:chExt cx="291" cy="230"/>
          </a:xfrm>
        </p:grpSpPr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3369" y="1401"/>
              <a:ext cx="210" cy="62"/>
              <a:chOff x="2868" y="1730"/>
              <a:chExt cx="210" cy="62"/>
            </a:xfrm>
          </p:grpSpPr>
          <p:sp>
            <p:nvSpPr>
              <p:cNvPr id="312339" name="Line 19"/>
              <p:cNvSpPr>
                <a:spLocks noChangeShapeType="1"/>
              </p:cNvSpPr>
              <p:nvPr/>
            </p:nvSpPr>
            <p:spPr bwMode="auto">
              <a:xfrm>
                <a:off x="2868" y="1761"/>
                <a:ext cx="14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340" name="Freeform 20"/>
              <p:cNvSpPr>
                <a:spLocks/>
              </p:cNvSpPr>
              <p:nvPr/>
            </p:nvSpPr>
            <p:spPr bwMode="auto">
              <a:xfrm>
                <a:off x="3015" y="1730"/>
                <a:ext cx="63" cy="62"/>
              </a:xfrm>
              <a:custGeom>
                <a:avLst/>
                <a:gdLst/>
                <a:ahLst/>
                <a:cxnLst>
                  <a:cxn ang="0">
                    <a:pos x="0" y="125"/>
                  </a:cxn>
                  <a:cxn ang="0">
                    <a:pos x="125" y="61"/>
                  </a:cxn>
                  <a:cxn ang="0">
                    <a:pos x="0" y="0"/>
                  </a:cxn>
                  <a:cxn ang="0">
                    <a:pos x="0" y="125"/>
                  </a:cxn>
                </a:cxnLst>
                <a:rect l="0" t="0" r="r" b="b"/>
                <a:pathLst>
                  <a:path w="125" h="125">
                    <a:moveTo>
                      <a:pt x="0" y="125"/>
                    </a:moveTo>
                    <a:lnTo>
                      <a:pt x="125" y="61"/>
                    </a:lnTo>
                    <a:lnTo>
                      <a:pt x="0" y="0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2341" name="Rectangle 21"/>
            <p:cNvSpPr>
              <a:spLocks noChangeArrowheads="1"/>
            </p:cNvSpPr>
            <p:nvPr/>
          </p:nvSpPr>
          <p:spPr bwMode="auto">
            <a:xfrm>
              <a:off x="3288" y="1375"/>
              <a:ext cx="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sz="2400"/>
            </a:p>
          </p:txBody>
        </p:sp>
      </p:grpSp>
      <p:sp>
        <p:nvSpPr>
          <p:cNvPr id="312348" name="Line 28"/>
          <p:cNvSpPr>
            <a:spLocks noChangeShapeType="1"/>
          </p:cNvSpPr>
          <p:nvPr/>
        </p:nvSpPr>
        <p:spPr bwMode="auto">
          <a:xfrm>
            <a:off x="3859213" y="3184525"/>
            <a:ext cx="1587" cy="1254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49" name="Line 29"/>
          <p:cNvSpPr>
            <a:spLocks noChangeShapeType="1"/>
          </p:cNvSpPr>
          <p:nvPr/>
        </p:nvSpPr>
        <p:spPr bwMode="auto">
          <a:xfrm>
            <a:off x="3827463" y="2362200"/>
            <a:ext cx="1587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0" name="Line 30"/>
          <p:cNvSpPr>
            <a:spLocks noChangeShapeType="1"/>
          </p:cNvSpPr>
          <p:nvPr/>
        </p:nvSpPr>
        <p:spPr bwMode="auto">
          <a:xfrm>
            <a:off x="3833813" y="2481263"/>
            <a:ext cx="104775" cy="365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1" name="Line 31"/>
          <p:cNvSpPr>
            <a:spLocks noChangeShapeType="1"/>
          </p:cNvSpPr>
          <p:nvPr/>
        </p:nvSpPr>
        <p:spPr bwMode="auto">
          <a:xfrm flipH="1">
            <a:off x="3768725" y="2517775"/>
            <a:ext cx="169863" cy="41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2" name="Line 32"/>
          <p:cNvSpPr>
            <a:spLocks noChangeShapeType="1"/>
          </p:cNvSpPr>
          <p:nvPr/>
        </p:nvSpPr>
        <p:spPr bwMode="auto">
          <a:xfrm>
            <a:off x="3768725" y="2557463"/>
            <a:ext cx="182563" cy="49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3" name="Line 33"/>
          <p:cNvSpPr>
            <a:spLocks noChangeShapeType="1"/>
          </p:cNvSpPr>
          <p:nvPr/>
        </p:nvSpPr>
        <p:spPr bwMode="auto">
          <a:xfrm flipH="1">
            <a:off x="3765550" y="2601913"/>
            <a:ext cx="179388" cy="42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4" name="Line 34"/>
          <p:cNvSpPr>
            <a:spLocks noChangeShapeType="1"/>
          </p:cNvSpPr>
          <p:nvPr/>
        </p:nvSpPr>
        <p:spPr bwMode="auto">
          <a:xfrm>
            <a:off x="3765550" y="2644775"/>
            <a:ext cx="182563" cy="49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5" name="Line 35"/>
          <p:cNvSpPr>
            <a:spLocks noChangeShapeType="1"/>
          </p:cNvSpPr>
          <p:nvPr/>
        </p:nvSpPr>
        <p:spPr bwMode="auto">
          <a:xfrm flipH="1">
            <a:off x="3843338" y="2693988"/>
            <a:ext cx="104775" cy="238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6" name="Line 36"/>
          <p:cNvSpPr>
            <a:spLocks noChangeShapeType="1"/>
          </p:cNvSpPr>
          <p:nvPr/>
        </p:nvSpPr>
        <p:spPr bwMode="auto">
          <a:xfrm flipH="1">
            <a:off x="3856038" y="2719388"/>
            <a:ext cx="0" cy="2270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7" name="Line 37"/>
          <p:cNvSpPr>
            <a:spLocks noChangeShapeType="1"/>
          </p:cNvSpPr>
          <p:nvPr/>
        </p:nvSpPr>
        <p:spPr bwMode="auto">
          <a:xfrm>
            <a:off x="3825875" y="2028825"/>
            <a:ext cx="1588" cy="3714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8" name="Line 38"/>
          <p:cNvSpPr>
            <a:spLocks noChangeShapeType="1"/>
          </p:cNvSpPr>
          <p:nvPr/>
        </p:nvSpPr>
        <p:spPr bwMode="auto">
          <a:xfrm>
            <a:off x="3859213" y="3305175"/>
            <a:ext cx="1587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9" name="Line 39"/>
          <p:cNvSpPr>
            <a:spLocks noChangeShapeType="1"/>
          </p:cNvSpPr>
          <p:nvPr/>
        </p:nvSpPr>
        <p:spPr bwMode="auto">
          <a:xfrm>
            <a:off x="3863975" y="3424238"/>
            <a:ext cx="106363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0" name="Line 40"/>
          <p:cNvSpPr>
            <a:spLocks noChangeShapeType="1"/>
          </p:cNvSpPr>
          <p:nvPr/>
        </p:nvSpPr>
        <p:spPr bwMode="auto">
          <a:xfrm flipH="1">
            <a:off x="3798888" y="3462338"/>
            <a:ext cx="171450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1" name="Line 41"/>
          <p:cNvSpPr>
            <a:spLocks noChangeShapeType="1"/>
          </p:cNvSpPr>
          <p:nvPr/>
        </p:nvSpPr>
        <p:spPr bwMode="auto">
          <a:xfrm>
            <a:off x="3797300" y="3500438"/>
            <a:ext cx="180975" cy="50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2" name="Line 42"/>
          <p:cNvSpPr>
            <a:spLocks noChangeShapeType="1"/>
          </p:cNvSpPr>
          <p:nvPr/>
        </p:nvSpPr>
        <p:spPr bwMode="auto">
          <a:xfrm flipH="1">
            <a:off x="3792538" y="3546475"/>
            <a:ext cx="18097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3" name="Line 43"/>
          <p:cNvSpPr>
            <a:spLocks noChangeShapeType="1"/>
          </p:cNvSpPr>
          <p:nvPr/>
        </p:nvSpPr>
        <p:spPr bwMode="auto">
          <a:xfrm>
            <a:off x="3792538" y="3584575"/>
            <a:ext cx="180975" cy="52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4" name="Line 44"/>
          <p:cNvSpPr>
            <a:spLocks noChangeShapeType="1"/>
          </p:cNvSpPr>
          <p:nvPr/>
        </p:nvSpPr>
        <p:spPr bwMode="auto">
          <a:xfrm flipH="1">
            <a:off x="3868738" y="3636963"/>
            <a:ext cx="104775" cy="238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5" name="Line 45"/>
          <p:cNvSpPr>
            <a:spLocks noChangeShapeType="1"/>
          </p:cNvSpPr>
          <p:nvPr/>
        </p:nvSpPr>
        <p:spPr bwMode="auto">
          <a:xfrm>
            <a:off x="3870325" y="3660775"/>
            <a:ext cx="1588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73" name="Line 53"/>
          <p:cNvSpPr>
            <a:spLocks noChangeShapeType="1"/>
          </p:cNvSpPr>
          <p:nvPr/>
        </p:nvSpPr>
        <p:spPr bwMode="auto">
          <a:xfrm>
            <a:off x="3879850" y="4127500"/>
            <a:ext cx="1588" cy="657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74" name="Line 54"/>
          <p:cNvSpPr>
            <a:spLocks noChangeShapeType="1"/>
          </p:cNvSpPr>
          <p:nvPr/>
        </p:nvSpPr>
        <p:spPr bwMode="auto">
          <a:xfrm>
            <a:off x="4400550" y="3609975"/>
            <a:ext cx="1588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75" name="Line 55"/>
          <p:cNvSpPr>
            <a:spLocks noChangeShapeType="1"/>
          </p:cNvSpPr>
          <p:nvPr/>
        </p:nvSpPr>
        <p:spPr bwMode="auto">
          <a:xfrm>
            <a:off x="4406900" y="3729038"/>
            <a:ext cx="10477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76" name="Line 56"/>
          <p:cNvSpPr>
            <a:spLocks noChangeShapeType="1"/>
          </p:cNvSpPr>
          <p:nvPr/>
        </p:nvSpPr>
        <p:spPr bwMode="auto">
          <a:xfrm flipH="1">
            <a:off x="4341813" y="3767138"/>
            <a:ext cx="169862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77" name="Line 57"/>
          <p:cNvSpPr>
            <a:spLocks noChangeShapeType="1"/>
          </p:cNvSpPr>
          <p:nvPr/>
        </p:nvSpPr>
        <p:spPr bwMode="auto">
          <a:xfrm>
            <a:off x="4340225" y="3805238"/>
            <a:ext cx="180975" cy="50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78" name="Line 58"/>
          <p:cNvSpPr>
            <a:spLocks noChangeShapeType="1"/>
          </p:cNvSpPr>
          <p:nvPr/>
        </p:nvSpPr>
        <p:spPr bwMode="auto">
          <a:xfrm flipH="1">
            <a:off x="4335463" y="3851275"/>
            <a:ext cx="18097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79" name="Line 59"/>
          <p:cNvSpPr>
            <a:spLocks noChangeShapeType="1"/>
          </p:cNvSpPr>
          <p:nvPr/>
        </p:nvSpPr>
        <p:spPr bwMode="auto">
          <a:xfrm>
            <a:off x="4335463" y="3889375"/>
            <a:ext cx="180975" cy="52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80" name="Line 60"/>
          <p:cNvSpPr>
            <a:spLocks noChangeShapeType="1"/>
          </p:cNvSpPr>
          <p:nvPr/>
        </p:nvSpPr>
        <p:spPr bwMode="auto">
          <a:xfrm flipH="1">
            <a:off x="4411663" y="3941763"/>
            <a:ext cx="104775" cy="238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81" name="Line 61"/>
          <p:cNvSpPr>
            <a:spLocks noChangeShapeType="1"/>
          </p:cNvSpPr>
          <p:nvPr/>
        </p:nvSpPr>
        <p:spPr bwMode="auto">
          <a:xfrm>
            <a:off x="4413250" y="3965575"/>
            <a:ext cx="1588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82" name="Line 62"/>
          <p:cNvSpPr>
            <a:spLocks noChangeShapeType="1"/>
          </p:cNvSpPr>
          <p:nvPr/>
        </p:nvSpPr>
        <p:spPr bwMode="auto">
          <a:xfrm>
            <a:off x="4397375" y="2755900"/>
            <a:ext cx="106363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83" name="Line 63"/>
          <p:cNvSpPr>
            <a:spLocks noChangeShapeType="1"/>
          </p:cNvSpPr>
          <p:nvPr/>
        </p:nvSpPr>
        <p:spPr bwMode="auto">
          <a:xfrm flipH="1">
            <a:off x="4332288" y="2794000"/>
            <a:ext cx="171450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84" name="Line 64"/>
          <p:cNvSpPr>
            <a:spLocks noChangeShapeType="1"/>
          </p:cNvSpPr>
          <p:nvPr/>
        </p:nvSpPr>
        <p:spPr bwMode="auto">
          <a:xfrm>
            <a:off x="4330700" y="2832100"/>
            <a:ext cx="180975" cy="53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85" name="Line 65"/>
          <p:cNvSpPr>
            <a:spLocks noChangeShapeType="1"/>
          </p:cNvSpPr>
          <p:nvPr/>
        </p:nvSpPr>
        <p:spPr bwMode="auto">
          <a:xfrm flipH="1">
            <a:off x="4325938" y="2879725"/>
            <a:ext cx="18097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86" name="Line 66"/>
          <p:cNvSpPr>
            <a:spLocks noChangeShapeType="1"/>
          </p:cNvSpPr>
          <p:nvPr/>
        </p:nvSpPr>
        <p:spPr bwMode="auto">
          <a:xfrm>
            <a:off x="4325938" y="2917825"/>
            <a:ext cx="180975" cy="53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87" name="Line 67"/>
          <p:cNvSpPr>
            <a:spLocks noChangeShapeType="1"/>
          </p:cNvSpPr>
          <p:nvPr/>
        </p:nvSpPr>
        <p:spPr bwMode="auto">
          <a:xfrm flipH="1">
            <a:off x="4402138" y="2971800"/>
            <a:ext cx="104775" cy="22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88" name="Line 68"/>
          <p:cNvSpPr>
            <a:spLocks noChangeShapeType="1"/>
          </p:cNvSpPr>
          <p:nvPr/>
        </p:nvSpPr>
        <p:spPr bwMode="auto">
          <a:xfrm flipH="1">
            <a:off x="4402138" y="2994025"/>
            <a:ext cx="1587" cy="622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89" name="Line 69"/>
          <p:cNvSpPr>
            <a:spLocks noChangeShapeType="1"/>
          </p:cNvSpPr>
          <p:nvPr/>
        </p:nvSpPr>
        <p:spPr bwMode="auto">
          <a:xfrm>
            <a:off x="4414838" y="4070350"/>
            <a:ext cx="1587" cy="285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90" name="Line 70"/>
          <p:cNvSpPr>
            <a:spLocks noChangeShapeType="1"/>
          </p:cNvSpPr>
          <p:nvPr/>
        </p:nvSpPr>
        <p:spPr bwMode="auto">
          <a:xfrm flipH="1">
            <a:off x="3875088" y="4356100"/>
            <a:ext cx="5334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91" name="Line 71"/>
          <p:cNvSpPr>
            <a:spLocks noChangeShapeType="1"/>
          </p:cNvSpPr>
          <p:nvPr/>
        </p:nvSpPr>
        <p:spPr bwMode="auto">
          <a:xfrm flipV="1">
            <a:off x="4391025" y="2346325"/>
            <a:ext cx="0" cy="396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92" name="Line 72"/>
          <p:cNvSpPr>
            <a:spLocks noChangeShapeType="1"/>
          </p:cNvSpPr>
          <p:nvPr/>
        </p:nvSpPr>
        <p:spPr bwMode="auto">
          <a:xfrm flipH="1">
            <a:off x="3827463" y="2346325"/>
            <a:ext cx="5619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93" name="Oval 73"/>
          <p:cNvSpPr>
            <a:spLocks noChangeArrowheads="1"/>
          </p:cNvSpPr>
          <p:nvPr/>
        </p:nvSpPr>
        <p:spPr bwMode="auto">
          <a:xfrm>
            <a:off x="4351338" y="3241675"/>
            <a:ext cx="92075" cy="968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94" name="Oval 74"/>
          <p:cNvSpPr>
            <a:spLocks noChangeArrowheads="1"/>
          </p:cNvSpPr>
          <p:nvPr/>
        </p:nvSpPr>
        <p:spPr bwMode="auto">
          <a:xfrm>
            <a:off x="3817938" y="3251200"/>
            <a:ext cx="92075" cy="968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95" name="Oval 75"/>
          <p:cNvSpPr>
            <a:spLocks noChangeArrowheads="1"/>
          </p:cNvSpPr>
          <p:nvPr/>
        </p:nvSpPr>
        <p:spPr bwMode="auto">
          <a:xfrm>
            <a:off x="3846513" y="4318000"/>
            <a:ext cx="90487" cy="968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96" name="Oval 76"/>
          <p:cNvSpPr>
            <a:spLocks noChangeArrowheads="1"/>
          </p:cNvSpPr>
          <p:nvPr/>
        </p:nvSpPr>
        <p:spPr bwMode="auto">
          <a:xfrm>
            <a:off x="3770313" y="2298700"/>
            <a:ext cx="90487" cy="968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97" name="Line 77"/>
          <p:cNvSpPr>
            <a:spLocks noChangeShapeType="1"/>
          </p:cNvSpPr>
          <p:nvPr/>
        </p:nvSpPr>
        <p:spPr bwMode="auto">
          <a:xfrm>
            <a:off x="3870325" y="3294063"/>
            <a:ext cx="531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2398" name="Rectangle 7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Equivalent Resistances</a:t>
            </a:r>
          </a:p>
        </p:txBody>
      </p:sp>
      <p:sp>
        <p:nvSpPr>
          <p:cNvPr id="312401" name="Rectangle 81"/>
          <p:cNvSpPr>
            <a:spLocks noChangeArrowheads="1"/>
          </p:cNvSpPr>
          <p:nvPr/>
        </p:nvSpPr>
        <p:spPr bwMode="auto">
          <a:xfrm>
            <a:off x="2841625" y="2057400"/>
            <a:ext cx="9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i="1">
                <a:solidFill>
                  <a:srgbClr val="000000"/>
                </a:solidFill>
              </a:rPr>
              <a:t>I</a:t>
            </a:r>
            <a:endParaRPr lang="en-US" sz="2000" b="1"/>
          </a:p>
        </p:txBody>
      </p:sp>
      <p:sp>
        <p:nvSpPr>
          <p:cNvPr id="312402" name="Text Box 82"/>
          <p:cNvSpPr txBox="1">
            <a:spLocks noChangeArrowheads="1"/>
          </p:cNvSpPr>
          <p:nvPr/>
        </p:nvSpPr>
        <p:spPr bwMode="auto">
          <a:xfrm>
            <a:off x="3368675" y="2362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30</a:t>
            </a:r>
            <a:endParaRPr lang="en-US" sz="2000" b="1" i="1" baseline="-25000" dirty="0"/>
          </a:p>
        </p:txBody>
      </p:sp>
      <p:sp>
        <p:nvSpPr>
          <p:cNvPr id="312404" name="Text Box 84"/>
          <p:cNvSpPr txBox="1">
            <a:spLocks noChangeArrowheads="1"/>
          </p:cNvSpPr>
          <p:nvPr/>
        </p:nvSpPr>
        <p:spPr bwMode="auto">
          <a:xfrm>
            <a:off x="3368675" y="32766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50</a:t>
            </a:r>
            <a:endParaRPr lang="en-US" sz="2000" b="1" i="1" baseline="-25000" dirty="0"/>
          </a:p>
        </p:txBody>
      </p:sp>
      <p:sp>
        <p:nvSpPr>
          <p:cNvPr id="312406" name="Text Box 86"/>
          <p:cNvSpPr txBox="1">
            <a:spLocks noChangeArrowheads="1"/>
          </p:cNvSpPr>
          <p:nvPr/>
        </p:nvSpPr>
        <p:spPr bwMode="auto">
          <a:xfrm>
            <a:off x="4511675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6</a:t>
            </a:r>
            <a:endParaRPr lang="en-US" sz="2000" b="1" i="1" baseline="-25000" dirty="0"/>
          </a:p>
        </p:txBody>
      </p:sp>
      <p:sp>
        <p:nvSpPr>
          <p:cNvPr id="312407" name="Text Box 87"/>
          <p:cNvSpPr txBox="1">
            <a:spLocks noChangeArrowheads="1"/>
          </p:cNvSpPr>
          <p:nvPr/>
        </p:nvSpPr>
        <p:spPr bwMode="auto">
          <a:xfrm>
            <a:off x="4511675" y="3641725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50</a:t>
            </a:r>
            <a:endParaRPr lang="en-US" sz="2000" b="1" i="1" baseline="-25000" dirty="0"/>
          </a:p>
        </p:txBody>
      </p:sp>
      <p:sp>
        <p:nvSpPr>
          <p:cNvPr id="312408" name="Text Box 88"/>
          <p:cNvSpPr txBox="1">
            <a:spLocks noChangeArrowheads="1"/>
          </p:cNvSpPr>
          <p:nvPr/>
        </p:nvSpPr>
        <p:spPr bwMode="auto">
          <a:xfrm>
            <a:off x="457200" y="1447800"/>
            <a:ext cx="233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latin typeface="Arial" charset="0"/>
              </a:rPr>
              <a:t>Example</a:t>
            </a:r>
            <a:r>
              <a:rPr lang="en-US" sz="2400">
                <a:latin typeface="Arial" charset="0"/>
              </a:rPr>
              <a:t>: Find </a:t>
            </a:r>
            <a:r>
              <a:rPr lang="en-US" sz="2400" b="1" i="1"/>
              <a:t>I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035296" y="1243584"/>
            <a:ext cx="3889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Are there any circuit elements in parallel?</a:t>
            </a:r>
            <a:endParaRPr lang="en-US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5925312" y="2474976"/>
            <a:ext cx="1853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Yes!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5090160" y="3285744"/>
            <a:ext cx="3889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Are there any circuit elements in </a:t>
            </a:r>
            <a:r>
              <a:rPr lang="en-US" b="1" dirty="0" smtClean="0"/>
              <a:t>series?</a:t>
            </a:r>
            <a:endParaRPr lang="en-US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5888736" y="4535424"/>
            <a:ext cx="1743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No!</a:t>
            </a:r>
            <a:endParaRPr lang="en-US" dirty="0"/>
          </a:p>
        </p:txBody>
      </p:sp>
      <p:sp>
        <p:nvSpPr>
          <p:cNvPr id="93" name="Line 68"/>
          <p:cNvSpPr>
            <a:spLocks noChangeShapeType="1"/>
          </p:cNvSpPr>
          <p:nvPr/>
        </p:nvSpPr>
        <p:spPr bwMode="auto">
          <a:xfrm flipH="1">
            <a:off x="3847402" y="2768473"/>
            <a:ext cx="1587" cy="622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" name="Line 68"/>
          <p:cNvSpPr>
            <a:spLocks noChangeShapeType="1"/>
          </p:cNvSpPr>
          <p:nvPr/>
        </p:nvSpPr>
        <p:spPr bwMode="auto">
          <a:xfrm flipH="1">
            <a:off x="3871786" y="3719449"/>
            <a:ext cx="1587" cy="622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2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3" name="Rectangle 3"/>
          <p:cNvSpPr>
            <a:spLocks noChangeArrowheads="1"/>
          </p:cNvSpPr>
          <p:nvPr/>
        </p:nvSpPr>
        <p:spPr bwMode="auto">
          <a:xfrm>
            <a:off x="4549775" y="2705100"/>
            <a:ext cx="47942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24" name="Rectangle 4"/>
          <p:cNvSpPr>
            <a:spLocks noChangeArrowheads="1"/>
          </p:cNvSpPr>
          <p:nvPr/>
        </p:nvSpPr>
        <p:spPr bwMode="auto">
          <a:xfrm>
            <a:off x="2744788" y="3219450"/>
            <a:ext cx="392112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25" name="Line 5"/>
          <p:cNvSpPr>
            <a:spLocks noChangeShapeType="1"/>
          </p:cNvSpPr>
          <p:nvPr/>
        </p:nvSpPr>
        <p:spPr bwMode="auto">
          <a:xfrm>
            <a:off x="2111375" y="2046288"/>
            <a:ext cx="1588" cy="1447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26" name="Line 6"/>
          <p:cNvSpPr>
            <a:spLocks noChangeShapeType="1"/>
          </p:cNvSpPr>
          <p:nvPr/>
        </p:nvSpPr>
        <p:spPr bwMode="auto">
          <a:xfrm>
            <a:off x="2092325" y="4792663"/>
            <a:ext cx="17907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27" name="Line 7"/>
          <p:cNvSpPr>
            <a:spLocks noChangeShapeType="1"/>
          </p:cNvSpPr>
          <p:nvPr/>
        </p:nvSpPr>
        <p:spPr bwMode="auto">
          <a:xfrm>
            <a:off x="2103438" y="3638550"/>
            <a:ext cx="1587" cy="1162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28" name="Line 8"/>
          <p:cNvSpPr>
            <a:spLocks noChangeShapeType="1"/>
          </p:cNvSpPr>
          <p:nvPr/>
        </p:nvSpPr>
        <p:spPr bwMode="auto">
          <a:xfrm>
            <a:off x="2111375" y="2038350"/>
            <a:ext cx="17240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865313" y="3095625"/>
            <a:ext cx="496887" cy="554038"/>
            <a:chOff x="2640" y="1976"/>
            <a:chExt cx="313" cy="349"/>
          </a:xfrm>
        </p:grpSpPr>
        <p:sp>
          <p:nvSpPr>
            <p:cNvPr id="312330" name="Oval 10"/>
            <p:cNvSpPr>
              <a:spLocks noChangeArrowheads="1"/>
            </p:cNvSpPr>
            <p:nvPr/>
          </p:nvSpPr>
          <p:spPr bwMode="auto">
            <a:xfrm>
              <a:off x="2640" y="2000"/>
              <a:ext cx="313" cy="3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31" name="Rectangle 11"/>
            <p:cNvSpPr>
              <a:spLocks noChangeArrowheads="1"/>
            </p:cNvSpPr>
            <p:nvPr/>
          </p:nvSpPr>
          <p:spPr bwMode="auto">
            <a:xfrm>
              <a:off x="2682" y="2138"/>
              <a:ext cx="23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32" name="Rectangle 12"/>
            <p:cNvSpPr>
              <a:spLocks noChangeArrowheads="1"/>
            </p:cNvSpPr>
            <p:nvPr/>
          </p:nvSpPr>
          <p:spPr bwMode="auto">
            <a:xfrm>
              <a:off x="2739" y="2170"/>
              <a:ext cx="9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en-US" sz="1400">
                  <a:solidFill>
                    <a:srgbClr val="000000"/>
                  </a:solidFill>
                  <a:latin typeface="Arial" charset="0"/>
                  <a:sym typeface="Symbol" pitchFamily="18" charset="2"/>
                </a:rPr>
                <a:t></a:t>
              </a:r>
              <a:endParaRPr lang="en-US" sz="2400"/>
            </a:p>
          </p:txBody>
        </p:sp>
        <p:sp>
          <p:nvSpPr>
            <p:cNvPr id="312333" name="Rectangle 13"/>
            <p:cNvSpPr>
              <a:spLocks noChangeArrowheads="1"/>
            </p:cNvSpPr>
            <p:nvPr/>
          </p:nvSpPr>
          <p:spPr bwMode="auto">
            <a:xfrm>
              <a:off x="2700" y="1976"/>
              <a:ext cx="187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34" name="Rectangle 14"/>
            <p:cNvSpPr>
              <a:spLocks noChangeArrowheads="1"/>
            </p:cNvSpPr>
            <p:nvPr/>
          </p:nvSpPr>
          <p:spPr bwMode="auto">
            <a:xfrm>
              <a:off x="2757" y="2008"/>
              <a:ext cx="6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+</a:t>
              </a:r>
              <a:endParaRPr lang="en-US" sz="2400"/>
            </a:p>
          </p:txBody>
        </p:sp>
      </p:grpSp>
      <p:sp>
        <p:nvSpPr>
          <p:cNvPr id="312335" name="Rectangle 15"/>
          <p:cNvSpPr>
            <a:spLocks noChangeArrowheads="1"/>
          </p:cNvSpPr>
          <p:nvPr/>
        </p:nvSpPr>
        <p:spPr bwMode="auto">
          <a:xfrm>
            <a:off x="1311275" y="3200400"/>
            <a:ext cx="5019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30 </a:t>
            </a:r>
            <a:r>
              <a:rPr lang="en-US" sz="2000" dirty="0">
                <a:solidFill>
                  <a:srgbClr val="000000"/>
                </a:solidFill>
              </a:rPr>
              <a:t>V</a:t>
            </a:r>
            <a:endParaRPr lang="en-US" sz="2000" dirty="0"/>
          </a:p>
        </p:txBody>
      </p:sp>
      <p:sp>
        <p:nvSpPr>
          <p:cNvPr id="312336" name="Rectangle 16"/>
          <p:cNvSpPr>
            <a:spLocks noChangeArrowheads="1"/>
          </p:cNvSpPr>
          <p:nvPr/>
        </p:nvSpPr>
        <p:spPr bwMode="auto">
          <a:xfrm>
            <a:off x="2636838" y="2124075"/>
            <a:ext cx="373062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2894013" y="2141538"/>
            <a:ext cx="461962" cy="365125"/>
            <a:chOff x="3288" y="1375"/>
            <a:chExt cx="291" cy="230"/>
          </a:xfrm>
        </p:grpSpPr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3369" y="1401"/>
              <a:ext cx="210" cy="62"/>
              <a:chOff x="2868" y="1730"/>
              <a:chExt cx="210" cy="62"/>
            </a:xfrm>
          </p:grpSpPr>
          <p:sp>
            <p:nvSpPr>
              <p:cNvPr id="312339" name="Line 19"/>
              <p:cNvSpPr>
                <a:spLocks noChangeShapeType="1"/>
              </p:cNvSpPr>
              <p:nvPr/>
            </p:nvSpPr>
            <p:spPr bwMode="auto">
              <a:xfrm>
                <a:off x="2868" y="1761"/>
                <a:ext cx="14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340" name="Freeform 20"/>
              <p:cNvSpPr>
                <a:spLocks/>
              </p:cNvSpPr>
              <p:nvPr/>
            </p:nvSpPr>
            <p:spPr bwMode="auto">
              <a:xfrm>
                <a:off x="3015" y="1730"/>
                <a:ext cx="63" cy="62"/>
              </a:xfrm>
              <a:custGeom>
                <a:avLst/>
                <a:gdLst/>
                <a:ahLst/>
                <a:cxnLst>
                  <a:cxn ang="0">
                    <a:pos x="0" y="125"/>
                  </a:cxn>
                  <a:cxn ang="0">
                    <a:pos x="125" y="61"/>
                  </a:cxn>
                  <a:cxn ang="0">
                    <a:pos x="0" y="0"/>
                  </a:cxn>
                  <a:cxn ang="0">
                    <a:pos x="0" y="125"/>
                  </a:cxn>
                </a:cxnLst>
                <a:rect l="0" t="0" r="r" b="b"/>
                <a:pathLst>
                  <a:path w="125" h="125">
                    <a:moveTo>
                      <a:pt x="0" y="125"/>
                    </a:moveTo>
                    <a:lnTo>
                      <a:pt x="125" y="61"/>
                    </a:lnTo>
                    <a:lnTo>
                      <a:pt x="0" y="0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2341" name="Rectangle 21"/>
            <p:cNvSpPr>
              <a:spLocks noChangeArrowheads="1"/>
            </p:cNvSpPr>
            <p:nvPr/>
          </p:nvSpPr>
          <p:spPr bwMode="auto">
            <a:xfrm>
              <a:off x="3288" y="1375"/>
              <a:ext cx="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sz="2400"/>
            </a:p>
          </p:txBody>
        </p:sp>
      </p:grpSp>
      <p:sp>
        <p:nvSpPr>
          <p:cNvPr id="312348" name="Line 28"/>
          <p:cNvSpPr>
            <a:spLocks noChangeShapeType="1"/>
          </p:cNvSpPr>
          <p:nvPr/>
        </p:nvSpPr>
        <p:spPr bwMode="auto">
          <a:xfrm>
            <a:off x="3859213" y="3184525"/>
            <a:ext cx="1587" cy="1254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49" name="Line 29"/>
          <p:cNvSpPr>
            <a:spLocks noChangeShapeType="1"/>
          </p:cNvSpPr>
          <p:nvPr/>
        </p:nvSpPr>
        <p:spPr bwMode="auto">
          <a:xfrm>
            <a:off x="3827463" y="2362200"/>
            <a:ext cx="1587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0" name="Line 30"/>
          <p:cNvSpPr>
            <a:spLocks noChangeShapeType="1"/>
          </p:cNvSpPr>
          <p:nvPr/>
        </p:nvSpPr>
        <p:spPr bwMode="auto">
          <a:xfrm>
            <a:off x="3833813" y="2481263"/>
            <a:ext cx="104775" cy="365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1" name="Line 31"/>
          <p:cNvSpPr>
            <a:spLocks noChangeShapeType="1"/>
          </p:cNvSpPr>
          <p:nvPr/>
        </p:nvSpPr>
        <p:spPr bwMode="auto">
          <a:xfrm flipH="1">
            <a:off x="3768725" y="2517775"/>
            <a:ext cx="169863" cy="41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2" name="Line 32"/>
          <p:cNvSpPr>
            <a:spLocks noChangeShapeType="1"/>
          </p:cNvSpPr>
          <p:nvPr/>
        </p:nvSpPr>
        <p:spPr bwMode="auto">
          <a:xfrm>
            <a:off x="3768725" y="2557463"/>
            <a:ext cx="182563" cy="49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3" name="Line 33"/>
          <p:cNvSpPr>
            <a:spLocks noChangeShapeType="1"/>
          </p:cNvSpPr>
          <p:nvPr/>
        </p:nvSpPr>
        <p:spPr bwMode="auto">
          <a:xfrm flipH="1">
            <a:off x="3765550" y="2601913"/>
            <a:ext cx="179388" cy="42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4" name="Line 34"/>
          <p:cNvSpPr>
            <a:spLocks noChangeShapeType="1"/>
          </p:cNvSpPr>
          <p:nvPr/>
        </p:nvSpPr>
        <p:spPr bwMode="auto">
          <a:xfrm>
            <a:off x="3765550" y="2644775"/>
            <a:ext cx="182563" cy="49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5" name="Line 35"/>
          <p:cNvSpPr>
            <a:spLocks noChangeShapeType="1"/>
          </p:cNvSpPr>
          <p:nvPr/>
        </p:nvSpPr>
        <p:spPr bwMode="auto">
          <a:xfrm flipH="1">
            <a:off x="3843338" y="2693988"/>
            <a:ext cx="104775" cy="238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6" name="Line 36"/>
          <p:cNvSpPr>
            <a:spLocks noChangeShapeType="1"/>
          </p:cNvSpPr>
          <p:nvPr/>
        </p:nvSpPr>
        <p:spPr bwMode="auto">
          <a:xfrm flipH="1">
            <a:off x="3856038" y="2719388"/>
            <a:ext cx="0" cy="2270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7" name="Line 37"/>
          <p:cNvSpPr>
            <a:spLocks noChangeShapeType="1"/>
          </p:cNvSpPr>
          <p:nvPr/>
        </p:nvSpPr>
        <p:spPr bwMode="auto">
          <a:xfrm>
            <a:off x="3825875" y="2028825"/>
            <a:ext cx="1588" cy="3714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8" name="Line 38"/>
          <p:cNvSpPr>
            <a:spLocks noChangeShapeType="1"/>
          </p:cNvSpPr>
          <p:nvPr/>
        </p:nvSpPr>
        <p:spPr bwMode="auto">
          <a:xfrm>
            <a:off x="3859213" y="3305175"/>
            <a:ext cx="1587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9" name="Line 39"/>
          <p:cNvSpPr>
            <a:spLocks noChangeShapeType="1"/>
          </p:cNvSpPr>
          <p:nvPr/>
        </p:nvSpPr>
        <p:spPr bwMode="auto">
          <a:xfrm>
            <a:off x="3863975" y="3424238"/>
            <a:ext cx="106363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0" name="Line 40"/>
          <p:cNvSpPr>
            <a:spLocks noChangeShapeType="1"/>
          </p:cNvSpPr>
          <p:nvPr/>
        </p:nvSpPr>
        <p:spPr bwMode="auto">
          <a:xfrm flipH="1">
            <a:off x="3798888" y="3462338"/>
            <a:ext cx="171450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1" name="Line 41"/>
          <p:cNvSpPr>
            <a:spLocks noChangeShapeType="1"/>
          </p:cNvSpPr>
          <p:nvPr/>
        </p:nvSpPr>
        <p:spPr bwMode="auto">
          <a:xfrm>
            <a:off x="3797300" y="3500438"/>
            <a:ext cx="180975" cy="50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2" name="Line 42"/>
          <p:cNvSpPr>
            <a:spLocks noChangeShapeType="1"/>
          </p:cNvSpPr>
          <p:nvPr/>
        </p:nvSpPr>
        <p:spPr bwMode="auto">
          <a:xfrm flipH="1">
            <a:off x="3792538" y="3546475"/>
            <a:ext cx="18097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3" name="Line 43"/>
          <p:cNvSpPr>
            <a:spLocks noChangeShapeType="1"/>
          </p:cNvSpPr>
          <p:nvPr/>
        </p:nvSpPr>
        <p:spPr bwMode="auto">
          <a:xfrm>
            <a:off x="3792538" y="3584575"/>
            <a:ext cx="180975" cy="52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4" name="Line 44"/>
          <p:cNvSpPr>
            <a:spLocks noChangeShapeType="1"/>
          </p:cNvSpPr>
          <p:nvPr/>
        </p:nvSpPr>
        <p:spPr bwMode="auto">
          <a:xfrm flipH="1">
            <a:off x="3868738" y="3636963"/>
            <a:ext cx="104775" cy="238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5" name="Line 45"/>
          <p:cNvSpPr>
            <a:spLocks noChangeShapeType="1"/>
          </p:cNvSpPr>
          <p:nvPr/>
        </p:nvSpPr>
        <p:spPr bwMode="auto">
          <a:xfrm>
            <a:off x="3870325" y="3660775"/>
            <a:ext cx="1588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73" name="Line 53"/>
          <p:cNvSpPr>
            <a:spLocks noChangeShapeType="1"/>
          </p:cNvSpPr>
          <p:nvPr/>
        </p:nvSpPr>
        <p:spPr bwMode="auto">
          <a:xfrm>
            <a:off x="3879850" y="4127500"/>
            <a:ext cx="1588" cy="657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74" name="Line 54"/>
          <p:cNvSpPr>
            <a:spLocks noChangeShapeType="1"/>
          </p:cNvSpPr>
          <p:nvPr/>
        </p:nvSpPr>
        <p:spPr bwMode="auto">
          <a:xfrm>
            <a:off x="4400550" y="3609975"/>
            <a:ext cx="1588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75" name="Line 55"/>
          <p:cNvSpPr>
            <a:spLocks noChangeShapeType="1"/>
          </p:cNvSpPr>
          <p:nvPr/>
        </p:nvSpPr>
        <p:spPr bwMode="auto">
          <a:xfrm>
            <a:off x="4406900" y="3729038"/>
            <a:ext cx="10477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76" name="Line 56"/>
          <p:cNvSpPr>
            <a:spLocks noChangeShapeType="1"/>
          </p:cNvSpPr>
          <p:nvPr/>
        </p:nvSpPr>
        <p:spPr bwMode="auto">
          <a:xfrm flipH="1">
            <a:off x="4341813" y="3767138"/>
            <a:ext cx="169862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77" name="Line 57"/>
          <p:cNvSpPr>
            <a:spLocks noChangeShapeType="1"/>
          </p:cNvSpPr>
          <p:nvPr/>
        </p:nvSpPr>
        <p:spPr bwMode="auto">
          <a:xfrm>
            <a:off x="4340225" y="3805238"/>
            <a:ext cx="180975" cy="50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78" name="Line 58"/>
          <p:cNvSpPr>
            <a:spLocks noChangeShapeType="1"/>
          </p:cNvSpPr>
          <p:nvPr/>
        </p:nvSpPr>
        <p:spPr bwMode="auto">
          <a:xfrm flipH="1">
            <a:off x="4335463" y="3851275"/>
            <a:ext cx="18097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79" name="Line 59"/>
          <p:cNvSpPr>
            <a:spLocks noChangeShapeType="1"/>
          </p:cNvSpPr>
          <p:nvPr/>
        </p:nvSpPr>
        <p:spPr bwMode="auto">
          <a:xfrm>
            <a:off x="4335463" y="3889375"/>
            <a:ext cx="180975" cy="52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80" name="Line 60"/>
          <p:cNvSpPr>
            <a:spLocks noChangeShapeType="1"/>
          </p:cNvSpPr>
          <p:nvPr/>
        </p:nvSpPr>
        <p:spPr bwMode="auto">
          <a:xfrm flipH="1">
            <a:off x="4411663" y="3941763"/>
            <a:ext cx="104775" cy="238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81" name="Line 61"/>
          <p:cNvSpPr>
            <a:spLocks noChangeShapeType="1"/>
          </p:cNvSpPr>
          <p:nvPr/>
        </p:nvSpPr>
        <p:spPr bwMode="auto">
          <a:xfrm>
            <a:off x="4413250" y="3965575"/>
            <a:ext cx="1588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88" name="Line 68"/>
          <p:cNvSpPr>
            <a:spLocks noChangeShapeType="1"/>
          </p:cNvSpPr>
          <p:nvPr/>
        </p:nvSpPr>
        <p:spPr bwMode="auto">
          <a:xfrm flipH="1">
            <a:off x="4402138" y="3316223"/>
            <a:ext cx="0" cy="30010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89" name="Line 69"/>
          <p:cNvSpPr>
            <a:spLocks noChangeShapeType="1"/>
          </p:cNvSpPr>
          <p:nvPr/>
        </p:nvSpPr>
        <p:spPr bwMode="auto">
          <a:xfrm>
            <a:off x="4414838" y="4070350"/>
            <a:ext cx="1587" cy="285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90" name="Line 70"/>
          <p:cNvSpPr>
            <a:spLocks noChangeShapeType="1"/>
          </p:cNvSpPr>
          <p:nvPr/>
        </p:nvSpPr>
        <p:spPr bwMode="auto">
          <a:xfrm flipH="1">
            <a:off x="3875088" y="4356100"/>
            <a:ext cx="5334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94" name="Oval 74"/>
          <p:cNvSpPr>
            <a:spLocks noChangeArrowheads="1"/>
          </p:cNvSpPr>
          <p:nvPr/>
        </p:nvSpPr>
        <p:spPr bwMode="auto">
          <a:xfrm>
            <a:off x="3817938" y="3251200"/>
            <a:ext cx="92075" cy="968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95" name="Oval 75"/>
          <p:cNvSpPr>
            <a:spLocks noChangeArrowheads="1"/>
          </p:cNvSpPr>
          <p:nvPr/>
        </p:nvSpPr>
        <p:spPr bwMode="auto">
          <a:xfrm>
            <a:off x="3846513" y="4318000"/>
            <a:ext cx="90487" cy="968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97" name="Line 77"/>
          <p:cNvSpPr>
            <a:spLocks noChangeShapeType="1"/>
          </p:cNvSpPr>
          <p:nvPr/>
        </p:nvSpPr>
        <p:spPr bwMode="auto">
          <a:xfrm>
            <a:off x="3870325" y="3294063"/>
            <a:ext cx="531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2398" name="Rectangle 7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Equivalent Resistances</a:t>
            </a:r>
          </a:p>
        </p:txBody>
      </p:sp>
      <p:sp>
        <p:nvSpPr>
          <p:cNvPr id="312401" name="Rectangle 81"/>
          <p:cNvSpPr>
            <a:spLocks noChangeArrowheads="1"/>
          </p:cNvSpPr>
          <p:nvPr/>
        </p:nvSpPr>
        <p:spPr bwMode="auto">
          <a:xfrm>
            <a:off x="2841625" y="2057400"/>
            <a:ext cx="9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i="1">
                <a:solidFill>
                  <a:srgbClr val="000000"/>
                </a:solidFill>
              </a:rPr>
              <a:t>I</a:t>
            </a:r>
            <a:endParaRPr lang="en-US" sz="2000" b="1"/>
          </a:p>
        </p:txBody>
      </p:sp>
      <p:sp>
        <p:nvSpPr>
          <p:cNvPr id="312402" name="Text Box 82"/>
          <p:cNvSpPr txBox="1">
            <a:spLocks noChangeArrowheads="1"/>
          </p:cNvSpPr>
          <p:nvPr/>
        </p:nvSpPr>
        <p:spPr bwMode="auto">
          <a:xfrm>
            <a:off x="3368675" y="2362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5</a:t>
            </a:r>
            <a:endParaRPr lang="en-US" sz="2000" b="1" i="1" baseline="-25000" dirty="0"/>
          </a:p>
        </p:txBody>
      </p:sp>
      <p:sp>
        <p:nvSpPr>
          <p:cNvPr id="312404" name="Text Box 84"/>
          <p:cNvSpPr txBox="1">
            <a:spLocks noChangeArrowheads="1"/>
          </p:cNvSpPr>
          <p:nvPr/>
        </p:nvSpPr>
        <p:spPr bwMode="auto">
          <a:xfrm>
            <a:off x="3368675" y="32766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50</a:t>
            </a:r>
            <a:endParaRPr lang="en-US" sz="2000" b="1" i="1" baseline="-25000" dirty="0"/>
          </a:p>
        </p:txBody>
      </p:sp>
      <p:sp>
        <p:nvSpPr>
          <p:cNvPr id="312407" name="Text Box 87"/>
          <p:cNvSpPr txBox="1">
            <a:spLocks noChangeArrowheads="1"/>
          </p:cNvSpPr>
          <p:nvPr/>
        </p:nvSpPr>
        <p:spPr bwMode="auto">
          <a:xfrm>
            <a:off x="4511675" y="3641725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50</a:t>
            </a:r>
            <a:endParaRPr lang="en-US" sz="2000" b="1" i="1" baseline="-25000" dirty="0"/>
          </a:p>
        </p:txBody>
      </p:sp>
      <p:sp>
        <p:nvSpPr>
          <p:cNvPr id="312408" name="Text Box 88"/>
          <p:cNvSpPr txBox="1">
            <a:spLocks noChangeArrowheads="1"/>
          </p:cNvSpPr>
          <p:nvPr/>
        </p:nvSpPr>
        <p:spPr bwMode="auto">
          <a:xfrm>
            <a:off x="457200" y="1447800"/>
            <a:ext cx="233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latin typeface="Arial" charset="0"/>
              </a:rPr>
              <a:t>Example</a:t>
            </a:r>
            <a:r>
              <a:rPr lang="en-US" sz="2400">
                <a:latin typeface="Arial" charset="0"/>
              </a:rPr>
              <a:t>: Find </a:t>
            </a:r>
            <a:r>
              <a:rPr lang="en-US" sz="2400" b="1" i="1"/>
              <a:t>I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035296" y="1243584"/>
            <a:ext cx="3889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Are there any circuit elements in parallel?</a:t>
            </a:r>
            <a:endParaRPr lang="en-US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5925312" y="2474976"/>
            <a:ext cx="1853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Yes!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5090160" y="3285744"/>
            <a:ext cx="3889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Are there any circuit elements in </a:t>
            </a:r>
            <a:r>
              <a:rPr lang="en-US" b="1" dirty="0" smtClean="0"/>
              <a:t>series?</a:t>
            </a:r>
            <a:endParaRPr lang="en-US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5888736" y="4535424"/>
            <a:ext cx="1743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No!</a:t>
            </a:r>
            <a:endParaRPr lang="en-US" dirty="0"/>
          </a:p>
        </p:txBody>
      </p:sp>
      <p:sp>
        <p:nvSpPr>
          <p:cNvPr id="93" name="Line 68"/>
          <p:cNvSpPr>
            <a:spLocks noChangeShapeType="1"/>
          </p:cNvSpPr>
          <p:nvPr/>
        </p:nvSpPr>
        <p:spPr bwMode="auto">
          <a:xfrm flipH="1">
            <a:off x="3847402" y="2768473"/>
            <a:ext cx="1587" cy="622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" name="Line 68"/>
          <p:cNvSpPr>
            <a:spLocks noChangeShapeType="1"/>
          </p:cNvSpPr>
          <p:nvPr/>
        </p:nvSpPr>
        <p:spPr bwMode="auto">
          <a:xfrm flipH="1">
            <a:off x="3871786" y="3719449"/>
            <a:ext cx="1587" cy="622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3" name="Rectangle 3"/>
          <p:cNvSpPr>
            <a:spLocks noChangeArrowheads="1"/>
          </p:cNvSpPr>
          <p:nvPr/>
        </p:nvSpPr>
        <p:spPr bwMode="auto">
          <a:xfrm>
            <a:off x="4549775" y="2705100"/>
            <a:ext cx="47942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24" name="Rectangle 4"/>
          <p:cNvSpPr>
            <a:spLocks noChangeArrowheads="1"/>
          </p:cNvSpPr>
          <p:nvPr/>
        </p:nvSpPr>
        <p:spPr bwMode="auto">
          <a:xfrm>
            <a:off x="2744788" y="3219450"/>
            <a:ext cx="392112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25" name="Line 5"/>
          <p:cNvSpPr>
            <a:spLocks noChangeShapeType="1"/>
          </p:cNvSpPr>
          <p:nvPr/>
        </p:nvSpPr>
        <p:spPr bwMode="auto">
          <a:xfrm>
            <a:off x="2111375" y="2046288"/>
            <a:ext cx="1588" cy="1447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26" name="Line 6"/>
          <p:cNvSpPr>
            <a:spLocks noChangeShapeType="1"/>
          </p:cNvSpPr>
          <p:nvPr/>
        </p:nvSpPr>
        <p:spPr bwMode="auto">
          <a:xfrm>
            <a:off x="2092325" y="4792663"/>
            <a:ext cx="17907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27" name="Line 7"/>
          <p:cNvSpPr>
            <a:spLocks noChangeShapeType="1"/>
          </p:cNvSpPr>
          <p:nvPr/>
        </p:nvSpPr>
        <p:spPr bwMode="auto">
          <a:xfrm>
            <a:off x="2103438" y="3638550"/>
            <a:ext cx="1587" cy="1162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28" name="Line 8"/>
          <p:cNvSpPr>
            <a:spLocks noChangeShapeType="1"/>
          </p:cNvSpPr>
          <p:nvPr/>
        </p:nvSpPr>
        <p:spPr bwMode="auto">
          <a:xfrm>
            <a:off x="2111375" y="2038350"/>
            <a:ext cx="17240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865313" y="3095625"/>
            <a:ext cx="496887" cy="554038"/>
            <a:chOff x="2640" y="1976"/>
            <a:chExt cx="313" cy="349"/>
          </a:xfrm>
        </p:grpSpPr>
        <p:sp>
          <p:nvSpPr>
            <p:cNvPr id="312330" name="Oval 10"/>
            <p:cNvSpPr>
              <a:spLocks noChangeArrowheads="1"/>
            </p:cNvSpPr>
            <p:nvPr/>
          </p:nvSpPr>
          <p:spPr bwMode="auto">
            <a:xfrm>
              <a:off x="2640" y="2000"/>
              <a:ext cx="313" cy="3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31" name="Rectangle 11"/>
            <p:cNvSpPr>
              <a:spLocks noChangeArrowheads="1"/>
            </p:cNvSpPr>
            <p:nvPr/>
          </p:nvSpPr>
          <p:spPr bwMode="auto">
            <a:xfrm>
              <a:off x="2682" y="2138"/>
              <a:ext cx="23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32" name="Rectangle 12"/>
            <p:cNvSpPr>
              <a:spLocks noChangeArrowheads="1"/>
            </p:cNvSpPr>
            <p:nvPr/>
          </p:nvSpPr>
          <p:spPr bwMode="auto">
            <a:xfrm>
              <a:off x="2739" y="2170"/>
              <a:ext cx="9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en-US" sz="1400">
                  <a:solidFill>
                    <a:srgbClr val="000000"/>
                  </a:solidFill>
                  <a:latin typeface="Arial" charset="0"/>
                  <a:sym typeface="Symbol" pitchFamily="18" charset="2"/>
                </a:rPr>
                <a:t></a:t>
              </a:r>
              <a:endParaRPr lang="en-US" sz="2400"/>
            </a:p>
          </p:txBody>
        </p:sp>
        <p:sp>
          <p:nvSpPr>
            <p:cNvPr id="312333" name="Rectangle 13"/>
            <p:cNvSpPr>
              <a:spLocks noChangeArrowheads="1"/>
            </p:cNvSpPr>
            <p:nvPr/>
          </p:nvSpPr>
          <p:spPr bwMode="auto">
            <a:xfrm>
              <a:off x="2700" y="1976"/>
              <a:ext cx="187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34" name="Rectangle 14"/>
            <p:cNvSpPr>
              <a:spLocks noChangeArrowheads="1"/>
            </p:cNvSpPr>
            <p:nvPr/>
          </p:nvSpPr>
          <p:spPr bwMode="auto">
            <a:xfrm>
              <a:off x="2757" y="2008"/>
              <a:ext cx="6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+</a:t>
              </a:r>
              <a:endParaRPr lang="en-US" sz="2400"/>
            </a:p>
          </p:txBody>
        </p:sp>
      </p:grpSp>
      <p:sp>
        <p:nvSpPr>
          <p:cNvPr id="312335" name="Rectangle 15"/>
          <p:cNvSpPr>
            <a:spLocks noChangeArrowheads="1"/>
          </p:cNvSpPr>
          <p:nvPr/>
        </p:nvSpPr>
        <p:spPr bwMode="auto">
          <a:xfrm>
            <a:off x="1311275" y="3200400"/>
            <a:ext cx="5019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30 </a:t>
            </a:r>
            <a:r>
              <a:rPr lang="en-US" sz="2000" dirty="0">
                <a:solidFill>
                  <a:srgbClr val="000000"/>
                </a:solidFill>
              </a:rPr>
              <a:t>V</a:t>
            </a:r>
            <a:endParaRPr lang="en-US" sz="2000" dirty="0"/>
          </a:p>
        </p:txBody>
      </p:sp>
      <p:sp>
        <p:nvSpPr>
          <p:cNvPr id="312336" name="Rectangle 16"/>
          <p:cNvSpPr>
            <a:spLocks noChangeArrowheads="1"/>
          </p:cNvSpPr>
          <p:nvPr/>
        </p:nvSpPr>
        <p:spPr bwMode="auto">
          <a:xfrm>
            <a:off x="2636838" y="2124075"/>
            <a:ext cx="373062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2894013" y="2141538"/>
            <a:ext cx="461962" cy="365125"/>
            <a:chOff x="3288" y="1375"/>
            <a:chExt cx="291" cy="230"/>
          </a:xfrm>
        </p:grpSpPr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3369" y="1401"/>
              <a:ext cx="210" cy="62"/>
              <a:chOff x="2868" y="1730"/>
              <a:chExt cx="210" cy="62"/>
            </a:xfrm>
          </p:grpSpPr>
          <p:sp>
            <p:nvSpPr>
              <p:cNvPr id="312339" name="Line 19"/>
              <p:cNvSpPr>
                <a:spLocks noChangeShapeType="1"/>
              </p:cNvSpPr>
              <p:nvPr/>
            </p:nvSpPr>
            <p:spPr bwMode="auto">
              <a:xfrm>
                <a:off x="2868" y="1761"/>
                <a:ext cx="14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340" name="Freeform 20"/>
              <p:cNvSpPr>
                <a:spLocks/>
              </p:cNvSpPr>
              <p:nvPr/>
            </p:nvSpPr>
            <p:spPr bwMode="auto">
              <a:xfrm>
                <a:off x="3015" y="1730"/>
                <a:ext cx="63" cy="62"/>
              </a:xfrm>
              <a:custGeom>
                <a:avLst/>
                <a:gdLst/>
                <a:ahLst/>
                <a:cxnLst>
                  <a:cxn ang="0">
                    <a:pos x="0" y="125"/>
                  </a:cxn>
                  <a:cxn ang="0">
                    <a:pos x="125" y="61"/>
                  </a:cxn>
                  <a:cxn ang="0">
                    <a:pos x="0" y="0"/>
                  </a:cxn>
                  <a:cxn ang="0">
                    <a:pos x="0" y="125"/>
                  </a:cxn>
                </a:cxnLst>
                <a:rect l="0" t="0" r="r" b="b"/>
                <a:pathLst>
                  <a:path w="125" h="125">
                    <a:moveTo>
                      <a:pt x="0" y="125"/>
                    </a:moveTo>
                    <a:lnTo>
                      <a:pt x="125" y="61"/>
                    </a:lnTo>
                    <a:lnTo>
                      <a:pt x="0" y="0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2341" name="Rectangle 21"/>
            <p:cNvSpPr>
              <a:spLocks noChangeArrowheads="1"/>
            </p:cNvSpPr>
            <p:nvPr/>
          </p:nvSpPr>
          <p:spPr bwMode="auto">
            <a:xfrm>
              <a:off x="3288" y="1375"/>
              <a:ext cx="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sz="2400"/>
            </a:p>
          </p:txBody>
        </p:sp>
      </p:grpSp>
      <p:sp>
        <p:nvSpPr>
          <p:cNvPr id="312349" name="Line 29"/>
          <p:cNvSpPr>
            <a:spLocks noChangeShapeType="1"/>
          </p:cNvSpPr>
          <p:nvPr/>
        </p:nvSpPr>
        <p:spPr bwMode="auto">
          <a:xfrm>
            <a:off x="3827463" y="2362200"/>
            <a:ext cx="1587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0" name="Line 30"/>
          <p:cNvSpPr>
            <a:spLocks noChangeShapeType="1"/>
          </p:cNvSpPr>
          <p:nvPr/>
        </p:nvSpPr>
        <p:spPr bwMode="auto">
          <a:xfrm>
            <a:off x="3833813" y="2481263"/>
            <a:ext cx="104775" cy="365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1" name="Line 31"/>
          <p:cNvSpPr>
            <a:spLocks noChangeShapeType="1"/>
          </p:cNvSpPr>
          <p:nvPr/>
        </p:nvSpPr>
        <p:spPr bwMode="auto">
          <a:xfrm flipH="1">
            <a:off x="3768725" y="2517775"/>
            <a:ext cx="169863" cy="41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2" name="Line 32"/>
          <p:cNvSpPr>
            <a:spLocks noChangeShapeType="1"/>
          </p:cNvSpPr>
          <p:nvPr/>
        </p:nvSpPr>
        <p:spPr bwMode="auto">
          <a:xfrm>
            <a:off x="3768725" y="2557463"/>
            <a:ext cx="182563" cy="49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3" name="Line 33"/>
          <p:cNvSpPr>
            <a:spLocks noChangeShapeType="1"/>
          </p:cNvSpPr>
          <p:nvPr/>
        </p:nvSpPr>
        <p:spPr bwMode="auto">
          <a:xfrm flipH="1">
            <a:off x="3765550" y="2601913"/>
            <a:ext cx="179388" cy="42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4" name="Line 34"/>
          <p:cNvSpPr>
            <a:spLocks noChangeShapeType="1"/>
          </p:cNvSpPr>
          <p:nvPr/>
        </p:nvSpPr>
        <p:spPr bwMode="auto">
          <a:xfrm>
            <a:off x="3765550" y="2644775"/>
            <a:ext cx="182563" cy="49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5" name="Line 35"/>
          <p:cNvSpPr>
            <a:spLocks noChangeShapeType="1"/>
          </p:cNvSpPr>
          <p:nvPr/>
        </p:nvSpPr>
        <p:spPr bwMode="auto">
          <a:xfrm flipH="1">
            <a:off x="3843338" y="2693988"/>
            <a:ext cx="104775" cy="238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6" name="Line 36"/>
          <p:cNvSpPr>
            <a:spLocks noChangeShapeType="1"/>
          </p:cNvSpPr>
          <p:nvPr/>
        </p:nvSpPr>
        <p:spPr bwMode="auto">
          <a:xfrm flipH="1">
            <a:off x="3856038" y="2719388"/>
            <a:ext cx="0" cy="2270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7" name="Line 37"/>
          <p:cNvSpPr>
            <a:spLocks noChangeShapeType="1"/>
          </p:cNvSpPr>
          <p:nvPr/>
        </p:nvSpPr>
        <p:spPr bwMode="auto">
          <a:xfrm>
            <a:off x="3825875" y="2028825"/>
            <a:ext cx="1588" cy="3714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8" name="Line 38"/>
          <p:cNvSpPr>
            <a:spLocks noChangeShapeType="1"/>
          </p:cNvSpPr>
          <p:nvPr/>
        </p:nvSpPr>
        <p:spPr bwMode="auto">
          <a:xfrm>
            <a:off x="3859213" y="3305175"/>
            <a:ext cx="1587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9" name="Line 39"/>
          <p:cNvSpPr>
            <a:spLocks noChangeShapeType="1"/>
          </p:cNvSpPr>
          <p:nvPr/>
        </p:nvSpPr>
        <p:spPr bwMode="auto">
          <a:xfrm>
            <a:off x="3863975" y="3424238"/>
            <a:ext cx="106363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0" name="Line 40"/>
          <p:cNvSpPr>
            <a:spLocks noChangeShapeType="1"/>
          </p:cNvSpPr>
          <p:nvPr/>
        </p:nvSpPr>
        <p:spPr bwMode="auto">
          <a:xfrm flipH="1">
            <a:off x="3798888" y="3462338"/>
            <a:ext cx="171450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1" name="Line 41"/>
          <p:cNvSpPr>
            <a:spLocks noChangeShapeType="1"/>
          </p:cNvSpPr>
          <p:nvPr/>
        </p:nvSpPr>
        <p:spPr bwMode="auto">
          <a:xfrm>
            <a:off x="3797300" y="3500438"/>
            <a:ext cx="180975" cy="50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2" name="Line 42"/>
          <p:cNvSpPr>
            <a:spLocks noChangeShapeType="1"/>
          </p:cNvSpPr>
          <p:nvPr/>
        </p:nvSpPr>
        <p:spPr bwMode="auto">
          <a:xfrm flipH="1">
            <a:off x="3792538" y="3546475"/>
            <a:ext cx="18097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3" name="Line 43"/>
          <p:cNvSpPr>
            <a:spLocks noChangeShapeType="1"/>
          </p:cNvSpPr>
          <p:nvPr/>
        </p:nvSpPr>
        <p:spPr bwMode="auto">
          <a:xfrm>
            <a:off x="3792538" y="3584575"/>
            <a:ext cx="180975" cy="52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4" name="Line 44"/>
          <p:cNvSpPr>
            <a:spLocks noChangeShapeType="1"/>
          </p:cNvSpPr>
          <p:nvPr/>
        </p:nvSpPr>
        <p:spPr bwMode="auto">
          <a:xfrm flipH="1">
            <a:off x="3868738" y="3636963"/>
            <a:ext cx="104775" cy="238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5" name="Line 45"/>
          <p:cNvSpPr>
            <a:spLocks noChangeShapeType="1"/>
          </p:cNvSpPr>
          <p:nvPr/>
        </p:nvSpPr>
        <p:spPr bwMode="auto">
          <a:xfrm>
            <a:off x="3870325" y="3660775"/>
            <a:ext cx="1588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73" name="Line 53"/>
          <p:cNvSpPr>
            <a:spLocks noChangeShapeType="1"/>
          </p:cNvSpPr>
          <p:nvPr/>
        </p:nvSpPr>
        <p:spPr bwMode="auto">
          <a:xfrm>
            <a:off x="3879850" y="4127500"/>
            <a:ext cx="1588" cy="657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98" name="Rectangle 7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Equivalent Resistances</a:t>
            </a:r>
          </a:p>
        </p:txBody>
      </p:sp>
      <p:sp>
        <p:nvSpPr>
          <p:cNvPr id="312401" name="Rectangle 81"/>
          <p:cNvSpPr>
            <a:spLocks noChangeArrowheads="1"/>
          </p:cNvSpPr>
          <p:nvPr/>
        </p:nvSpPr>
        <p:spPr bwMode="auto">
          <a:xfrm>
            <a:off x="2841625" y="2057400"/>
            <a:ext cx="9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i="1">
                <a:solidFill>
                  <a:srgbClr val="000000"/>
                </a:solidFill>
              </a:rPr>
              <a:t>I</a:t>
            </a:r>
            <a:endParaRPr lang="en-US" sz="2000" b="1"/>
          </a:p>
        </p:txBody>
      </p:sp>
      <p:sp>
        <p:nvSpPr>
          <p:cNvPr id="312402" name="Text Box 82"/>
          <p:cNvSpPr txBox="1">
            <a:spLocks noChangeArrowheads="1"/>
          </p:cNvSpPr>
          <p:nvPr/>
        </p:nvSpPr>
        <p:spPr bwMode="auto">
          <a:xfrm>
            <a:off x="3368675" y="2362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5</a:t>
            </a:r>
            <a:endParaRPr lang="en-US" sz="2000" b="1" i="1" baseline="-25000" dirty="0"/>
          </a:p>
        </p:txBody>
      </p:sp>
      <p:sp>
        <p:nvSpPr>
          <p:cNvPr id="312404" name="Text Box 84"/>
          <p:cNvSpPr txBox="1">
            <a:spLocks noChangeArrowheads="1"/>
          </p:cNvSpPr>
          <p:nvPr/>
        </p:nvSpPr>
        <p:spPr bwMode="auto">
          <a:xfrm>
            <a:off x="3368675" y="32766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25</a:t>
            </a:r>
            <a:endParaRPr lang="en-US" sz="2000" b="1" i="1" baseline="-25000" dirty="0"/>
          </a:p>
        </p:txBody>
      </p:sp>
      <p:sp>
        <p:nvSpPr>
          <p:cNvPr id="312408" name="Text Box 88"/>
          <p:cNvSpPr txBox="1">
            <a:spLocks noChangeArrowheads="1"/>
          </p:cNvSpPr>
          <p:nvPr/>
        </p:nvSpPr>
        <p:spPr bwMode="auto">
          <a:xfrm>
            <a:off x="457200" y="1447800"/>
            <a:ext cx="233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latin typeface="Arial" charset="0"/>
              </a:rPr>
              <a:t>Example</a:t>
            </a:r>
            <a:r>
              <a:rPr lang="en-US" sz="2400">
                <a:latin typeface="Arial" charset="0"/>
              </a:rPr>
              <a:t>: Find </a:t>
            </a:r>
            <a:r>
              <a:rPr lang="en-US" sz="2400" b="1" i="1"/>
              <a:t>I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035296" y="1243584"/>
            <a:ext cx="3889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Are there any circuit elements in parallel?</a:t>
            </a:r>
            <a:endParaRPr lang="en-US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5925312" y="2474976"/>
            <a:ext cx="1853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No!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5090160" y="3285744"/>
            <a:ext cx="3889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Are there any circuit elements in </a:t>
            </a:r>
            <a:r>
              <a:rPr lang="en-US" b="1" dirty="0" smtClean="0"/>
              <a:t>series?</a:t>
            </a:r>
            <a:endParaRPr lang="en-US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5888736" y="4535424"/>
            <a:ext cx="1743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93" name="Line 68"/>
          <p:cNvSpPr>
            <a:spLocks noChangeShapeType="1"/>
          </p:cNvSpPr>
          <p:nvPr/>
        </p:nvSpPr>
        <p:spPr bwMode="auto">
          <a:xfrm flipH="1">
            <a:off x="3847402" y="2768473"/>
            <a:ext cx="1587" cy="622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" name="Line 68"/>
          <p:cNvSpPr>
            <a:spLocks noChangeShapeType="1"/>
          </p:cNvSpPr>
          <p:nvPr/>
        </p:nvSpPr>
        <p:spPr bwMode="auto">
          <a:xfrm flipH="1">
            <a:off x="3871786" y="3719449"/>
            <a:ext cx="1587" cy="622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3" name="Rectangle 3"/>
          <p:cNvSpPr>
            <a:spLocks noChangeArrowheads="1"/>
          </p:cNvSpPr>
          <p:nvPr/>
        </p:nvSpPr>
        <p:spPr bwMode="auto">
          <a:xfrm>
            <a:off x="4549775" y="2705100"/>
            <a:ext cx="47942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24" name="Rectangle 4"/>
          <p:cNvSpPr>
            <a:spLocks noChangeArrowheads="1"/>
          </p:cNvSpPr>
          <p:nvPr/>
        </p:nvSpPr>
        <p:spPr bwMode="auto">
          <a:xfrm>
            <a:off x="2744788" y="3219450"/>
            <a:ext cx="392112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25" name="Line 5"/>
          <p:cNvSpPr>
            <a:spLocks noChangeShapeType="1"/>
          </p:cNvSpPr>
          <p:nvPr/>
        </p:nvSpPr>
        <p:spPr bwMode="auto">
          <a:xfrm>
            <a:off x="2111375" y="2046288"/>
            <a:ext cx="1588" cy="1447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26" name="Line 6"/>
          <p:cNvSpPr>
            <a:spLocks noChangeShapeType="1"/>
          </p:cNvSpPr>
          <p:nvPr/>
        </p:nvSpPr>
        <p:spPr bwMode="auto">
          <a:xfrm>
            <a:off x="2092325" y="4792663"/>
            <a:ext cx="17907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27" name="Line 7"/>
          <p:cNvSpPr>
            <a:spLocks noChangeShapeType="1"/>
          </p:cNvSpPr>
          <p:nvPr/>
        </p:nvSpPr>
        <p:spPr bwMode="auto">
          <a:xfrm>
            <a:off x="2103438" y="3638550"/>
            <a:ext cx="1587" cy="1162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28" name="Line 8"/>
          <p:cNvSpPr>
            <a:spLocks noChangeShapeType="1"/>
          </p:cNvSpPr>
          <p:nvPr/>
        </p:nvSpPr>
        <p:spPr bwMode="auto">
          <a:xfrm>
            <a:off x="2111375" y="2038350"/>
            <a:ext cx="17240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865313" y="3095625"/>
            <a:ext cx="496887" cy="554038"/>
            <a:chOff x="2640" y="1976"/>
            <a:chExt cx="313" cy="349"/>
          </a:xfrm>
        </p:grpSpPr>
        <p:sp>
          <p:nvSpPr>
            <p:cNvPr id="312330" name="Oval 10"/>
            <p:cNvSpPr>
              <a:spLocks noChangeArrowheads="1"/>
            </p:cNvSpPr>
            <p:nvPr/>
          </p:nvSpPr>
          <p:spPr bwMode="auto">
            <a:xfrm>
              <a:off x="2640" y="2000"/>
              <a:ext cx="313" cy="3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31" name="Rectangle 11"/>
            <p:cNvSpPr>
              <a:spLocks noChangeArrowheads="1"/>
            </p:cNvSpPr>
            <p:nvPr/>
          </p:nvSpPr>
          <p:spPr bwMode="auto">
            <a:xfrm>
              <a:off x="2682" y="2138"/>
              <a:ext cx="23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32" name="Rectangle 12"/>
            <p:cNvSpPr>
              <a:spLocks noChangeArrowheads="1"/>
            </p:cNvSpPr>
            <p:nvPr/>
          </p:nvSpPr>
          <p:spPr bwMode="auto">
            <a:xfrm>
              <a:off x="2739" y="2170"/>
              <a:ext cx="9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en-US" sz="1400">
                  <a:solidFill>
                    <a:srgbClr val="000000"/>
                  </a:solidFill>
                  <a:latin typeface="Arial" charset="0"/>
                  <a:sym typeface="Symbol" pitchFamily="18" charset="2"/>
                </a:rPr>
                <a:t></a:t>
              </a:r>
              <a:endParaRPr lang="en-US" sz="2400"/>
            </a:p>
          </p:txBody>
        </p:sp>
        <p:sp>
          <p:nvSpPr>
            <p:cNvPr id="312333" name="Rectangle 13"/>
            <p:cNvSpPr>
              <a:spLocks noChangeArrowheads="1"/>
            </p:cNvSpPr>
            <p:nvPr/>
          </p:nvSpPr>
          <p:spPr bwMode="auto">
            <a:xfrm>
              <a:off x="2700" y="1976"/>
              <a:ext cx="187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34" name="Rectangle 14"/>
            <p:cNvSpPr>
              <a:spLocks noChangeArrowheads="1"/>
            </p:cNvSpPr>
            <p:nvPr/>
          </p:nvSpPr>
          <p:spPr bwMode="auto">
            <a:xfrm>
              <a:off x="2757" y="2008"/>
              <a:ext cx="6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+</a:t>
              </a:r>
              <a:endParaRPr lang="en-US" sz="2400"/>
            </a:p>
          </p:txBody>
        </p:sp>
      </p:grpSp>
      <p:sp>
        <p:nvSpPr>
          <p:cNvPr id="312335" name="Rectangle 15"/>
          <p:cNvSpPr>
            <a:spLocks noChangeArrowheads="1"/>
          </p:cNvSpPr>
          <p:nvPr/>
        </p:nvSpPr>
        <p:spPr bwMode="auto">
          <a:xfrm>
            <a:off x="1311275" y="3200400"/>
            <a:ext cx="5019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30 </a:t>
            </a:r>
            <a:r>
              <a:rPr lang="en-US" sz="2000" dirty="0">
                <a:solidFill>
                  <a:srgbClr val="000000"/>
                </a:solidFill>
              </a:rPr>
              <a:t>V</a:t>
            </a:r>
            <a:endParaRPr lang="en-US" sz="2000" dirty="0"/>
          </a:p>
        </p:txBody>
      </p:sp>
      <p:sp>
        <p:nvSpPr>
          <p:cNvPr id="312336" name="Rectangle 16"/>
          <p:cNvSpPr>
            <a:spLocks noChangeArrowheads="1"/>
          </p:cNvSpPr>
          <p:nvPr/>
        </p:nvSpPr>
        <p:spPr bwMode="auto">
          <a:xfrm>
            <a:off x="2636838" y="2124075"/>
            <a:ext cx="373062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2894013" y="2141538"/>
            <a:ext cx="461962" cy="365125"/>
            <a:chOff x="3288" y="1375"/>
            <a:chExt cx="291" cy="230"/>
          </a:xfrm>
        </p:grpSpPr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3369" y="1401"/>
              <a:ext cx="210" cy="62"/>
              <a:chOff x="2868" y="1730"/>
              <a:chExt cx="210" cy="62"/>
            </a:xfrm>
          </p:grpSpPr>
          <p:sp>
            <p:nvSpPr>
              <p:cNvPr id="312339" name="Line 19"/>
              <p:cNvSpPr>
                <a:spLocks noChangeShapeType="1"/>
              </p:cNvSpPr>
              <p:nvPr/>
            </p:nvSpPr>
            <p:spPr bwMode="auto">
              <a:xfrm>
                <a:off x="2868" y="1761"/>
                <a:ext cx="14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340" name="Freeform 20"/>
              <p:cNvSpPr>
                <a:spLocks/>
              </p:cNvSpPr>
              <p:nvPr/>
            </p:nvSpPr>
            <p:spPr bwMode="auto">
              <a:xfrm>
                <a:off x="3015" y="1730"/>
                <a:ext cx="63" cy="62"/>
              </a:xfrm>
              <a:custGeom>
                <a:avLst/>
                <a:gdLst/>
                <a:ahLst/>
                <a:cxnLst>
                  <a:cxn ang="0">
                    <a:pos x="0" y="125"/>
                  </a:cxn>
                  <a:cxn ang="0">
                    <a:pos x="125" y="61"/>
                  </a:cxn>
                  <a:cxn ang="0">
                    <a:pos x="0" y="0"/>
                  </a:cxn>
                  <a:cxn ang="0">
                    <a:pos x="0" y="125"/>
                  </a:cxn>
                </a:cxnLst>
                <a:rect l="0" t="0" r="r" b="b"/>
                <a:pathLst>
                  <a:path w="125" h="125">
                    <a:moveTo>
                      <a:pt x="0" y="125"/>
                    </a:moveTo>
                    <a:lnTo>
                      <a:pt x="125" y="61"/>
                    </a:lnTo>
                    <a:lnTo>
                      <a:pt x="0" y="0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2341" name="Rectangle 21"/>
            <p:cNvSpPr>
              <a:spLocks noChangeArrowheads="1"/>
            </p:cNvSpPr>
            <p:nvPr/>
          </p:nvSpPr>
          <p:spPr bwMode="auto">
            <a:xfrm>
              <a:off x="3288" y="1375"/>
              <a:ext cx="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sz="2400"/>
            </a:p>
          </p:txBody>
        </p:sp>
      </p:grpSp>
      <p:sp>
        <p:nvSpPr>
          <p:cNvPr id="312356" name="Line 36"/>
          <p:cNvSpPr>
            <a:spLocks noChangeShapeType="1"/>
          </p:cNvSpPr>
          <p:nvPr/>
        </p:nvSpPr>
        <p:spPr bwMode="auto">
          <a:xfrm flipH="1">
            <a:off x="3856038" y="2719388"/>
            <a:ext cx="0" cy="2270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7" name="Line 37"/>
          <p:cNvSpPr>
            <a:spLocks noChangeShapeType="1"/>
          </p:cNvSpPr>
          <p:nvPr/>
        </p:nvSpPr>
        <p:spPr bwMode="auto">
          <a:xfrm>
            <a:off x="3850259" y="2028825"/>
            <a:ext cx="1588" cy="3714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8" name="Line 38"/>
          <p:cNvSpPr>
            <a:spLocks noChangeShapeType="1"/>
          </p:cNvSpPr>
          <p:nvPr/>
        </p:nvSpPr>
        <p:spPr bwMode="auto">
          <a:xfrm>
            <a:off x="3859213" y="3305175"/>
            <a:ext cx="1587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9" name="Line 39"/>
          <p:cNvSpPr>
            <a:spLocks noChangeShapeType="1"/>
          </p:cNvSpPr>
          <p:nvPr/>
        </p:nvSpPr>
        <p:spPr bwMode="auto">
          <a:xfrm>
            <a:off x="3863975" y="3424238"/>
            <a:ext cx="106363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0" name="Line 40"/>
          <p:cNvSpPr>
            <a:spLocks noChangeShapeType="1"/>
          </p:cNvSpPr>
          <p:nvPr/>
        </p:nvSpPr>
        <p:spPr bwMode="auto">
          <a:xfrm flipH="1">
            <a:off x="3798888" y="3462338"/>
            <a:ext cx="171450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1" name="Line 41"/>
          <p:cNvSpPr>
            <a:spLocks noChangeShapeType="1"/>
          </p:cNvSpPr>
          <p:nvPr/>
        </p:nvSpPr>
        <p:spPr bwMode="auto">
          <a:xfrm>
            <a:off x="3797300" y="3500438"/>
            <a:ext cx="180975" cy="50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2" name="Line 42"/>
          <p:cNvSpPr>
            <a:spLocks noChangeShapeType="1"/>
          </p:cNvSpPr>
          <p:nvPr/>
        </p:nvSpPr>
        <p:spPr bwMode="auto">
          <a:xfrm flipH="1">
            <a:off x="3792538" y="3546475"/>
            <a:ext cx="18097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3" name="Line 43"/>
          <p:cNvSpPr>
            <a:spLocks noChangeShapeType="1"/>
          </p:cNvSpPr>
          <p:nvPr/>
        </p:nvSpPr>
        <p:spPr bwMode="auto">
          <a:xfrm>
            <a:off x="3792538" y="3584575"/>
            <a:ext cx="180975" cy="52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4" name="Line 44"/>
          <p:cNvSpPr>
            <a:spLocks noChangeShapeType="1"/>
          </p:cNvSpPr>
          <p:nvPr/>
        </p:nvSpPr>
        <p:spPr bwMode="auto">
          <a:xfrm flipH="1">
            <a:off x="3868738" y="3636963"/>
            <a:ext cx="104775" cy="238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5" name="Line 45"/>
          <p:cNvSpPr>
            <a:spLocks noChangeShapeType="1"/>
          </p:cNvSpPr>
          <p:nvPr/>
        </p:nvSpPr>
        <p:spPr bwMode="auto">
          <a:xfrm>
            <a:off x="3870325" y="3660775"/>
            <a:ext cx="1588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73" name="Line 53"/>
          <p:cNvSpPr>
            <a:spLocks noChangeShapeType="1"/>
          </p:cNvSpPr>
          <p:nvPr/>
        </p:nvSpPr>
        <p:spPr bwMode="auto">
          <a:xfrm>
            <a:off x="3879850" y="4127500"/>
            <a:ext cx="1588" cy="657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98" name="Rectangle 7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Equivalent Resistances</a:t>
            </a:r>
          </a:p>
        </p:txBody>
      </p:sp>
      <p:sp>
        <p:nvSpPr>
          <p:cNvPr id="312401" name="Rectangle 81"/>
          <p:cNvSpPr>
            <a:spLocks noChangeArrowheads="1"/>
          </p:cNvSpPr>
          <p:nvPr/>
        </p:nvSpPr>
        <p:spPr bwMode="auto">
          <a:xfrm>
            <a:off x="2841625" y="2057400"/>
            <a:ext cx="9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i="1">
                <a:solidFill>
                  <a:srgbClr val="000000"/>
                </a:solidFill>
              </a:rPr>
              <a:t>I</a:t>
            </a:r>
            <a:endParaRPr lang="en-US" sz="2000" b="1"/>
          </a:p>
        </p:txBody>
      </p:sp>
      <p:sp>
        <p:nvSpPr>
          <p:cNvPr id="312404" name="Text Box 84"/>
          <p:cNvSpPr txBox="1">
            <a:spLocks noChangeArrowheads="1"/>
          </p:cNvSpPr>
          <p:nvPr/>
        </p:nvSpPr>
        <p:spPr bwMode="auto">
          <a:xfrm>
            <a:off x="3368675" y="32766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30</a:t>
            </a:r>
            <a:endParaRPr lang="en-US" sz="2000" b="1" i="1" baseline="-25000" dirty="0"/>
          </a:p>
        </p:txBody>
      </p:sp>
      <p:sp>
        <p:nvSpPr>
          <p:cNvPr id="312408" name="Text Box 88"/>
          <p:cNvSpPr txBox="1">
            <a:spLocks noChangeArrowheads="1"/>
          </p:cNvSpPr>
          <p:nvPr/>
        </p:nvSpPr>
        <p:spPr bwMode="auto">
          <a:xfrm>
            <a:off x="457200" y="1447800"/>
            <a:ext cx="233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latin typeface="Arial" charset="0"/>
              </a:rPr>
              <a:t>Example</a:t>
            </a:r>
            <a:r>
              <a:rPr lang="en-US" sz="2400">
                <a:latin typeface="Arial" charset="0"/>
              </a:rPr>
              <a:t>: Find </a:t>
            </a:r>
            <a:r>
              <a:rPr lang="en-US" sz="2400" b="1" i="1"/>
              <a:t>I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035296" y="1243584"/>
            <a:ext cx="3889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Are there any circuit elements in parallel?</a:t>
            </a:r>
            <a:endParaRPr lang="en-US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5925312" y="2474976"/>
            <a:ext cx="1853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No!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5090160" y="3285744"/>
            <a:ext cx="3889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Are there any circuit elements in </a:t>
            </a:r>
            <a:r>
              <a:rPr lang="en-US" b="1" dirty="0" smtClean="0"/>
              <a:t>series?</a:t>
            </a:r>
            <a:endParaRPr lang="en-US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5888736" y="4535424"/>
            <a:ext cx="1743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No!</a:t>
            </a:r>
            <a:endParaRPr lang="en-US" dirty="0"/>
          </a:p>
        </p:txBody>
      </p:sp>
      <p:sp>
        <p:nvSpPr>
          <p:cNvPr id="93" name="Line 68"/>
          <p:cNvSpPr>
            <a:spLocks noChangeShapeType="1"/>
          </p:cNvSpPr>
          <p:nvPr/>
        </p:nvSpPr>
        <p:spPr bwMode="auto">
          <a:xfrm flipH="1">
            <a:off x="3847402" y="2768473"/>
            <a:ext cx="1587" cy="622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" name="Line 68"/>
          <p:cNvSpPr>
            <a:spLocks noChangeShapeType="1"/>
          </p:cNvSpPr>
          <p:nvPr/>
        </p:nvSpPr>
        <p:spPr bwMode="auto">
          <a:xfrm flipH="1">
            <a:off x="3871786" y="3719449"/>
            <a:ext cx="1587" cy="622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Line 68"/>
          <p:cNvSpPr>
            <a:spLocks noChangeShapeType="1"/>
          </p:cNvSpPr>
          <p:nvPr/>
        </p:nvSpPr>
        <p:spPr bwMode="auto">
          <a:xfrm flipH="1">
            <a:off x="3853498" y="2328672"/>
            <a:ext cx="0" cy="62928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621792" y="5132832"/>
            <a:ext cx="4913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I=30V/30</a:t>
            </a:r>
            <a:r>
              <a:rPr lang="el-GR" dirty="0" smtClean="0"/>
              <a:t>Ω</a:t>
            </a:r>
            <a:r>
              <a:rPr lang="en-US" dirty="0" smtClean="0"/>
              <a:t>=1A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Backwards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744" y="914400"/>
            <a:ext cx="8906256" cy="5521325"/>
          </a:xfrm>
        </p:spPr>
        <p:txBody>
          <a:bodyPr/>
          <a:lstStyle/>
          <a:p>
            <a:r>
              <a:rPr lang="en-US" dirty="0" smtClean="0"/>
              <a:t>Assume we’ve combined several elements to understand large scale behavior</a:t>
            </a:r>
          </a:p>
          <a:p>
            <a:r>
              <a:rPr lang="en-US" dirty="0" smtClean="0"/>
              <a:t>Now suppose we want to know something about one of those circuit elements that we’ve combined</a:t>
            </a:r>
          </a:p>
          <a:p>
            <a:pPr lvl="1"/>
            <a:r>
              <a:rPr lang="en-US" dirty="0" smtClean="0"/>
              <a:t>For example, current through a resistor that has been combined into equivalent resistance</a:t>
            </a:r>
          </a:p>
          <a:p>
            <a:r>
              <a:rPr lang="en-US" dirty="0" smtClean="0"/>
              <a:t>We undo our combinations step by step</a:t>
            </a:r>
          </a:p>
          <a:p>
            <a:pPr lvl="1"/>
            <a:r>
              <a:rPr lang="en-US" dirty="0" smtClean="0"/>
              <a:t>At each step, use voltage and current divider tricks</a:t>
            </a:r>
          </a:p>
          <a:p>
            <a:pPr lvl="1"/>
            <a:r>
              <a:rPr lang="en-US" dirty="0" smtClean="0"/>
              <a:t>Only undo enough so that we get the data we want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Intuitive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1248"/>
            <a:ext cx="8442960" cy="5521325"/>
          </a:xfrm>
        </p:spPr>
        <p:txBody>
          <a:bodyPr/>
          <a:lstStyle/>
          <a:p>
            <a:r>
              <a:rPr lang="en-US" dirty="0" smtClean="0"/>
              <a:t>I blasted through some equations and said “thicker is better, Q.E.D.”, but I’m not sure you guys were convinced, so here’s another view</a:t>
            </a:r>
          </a:p>
          <a:p>
            <a:r>
              <a:rPr lang="en-US" dirty="0" smtClean="0"/>
              <a:t>You can think of a big thick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wire</a:t>
            </a:r>
            <a:r>
              <a:rPr lang="en-US" dirty="0" smtClean="0"/>
              <a:t> as a bunch of small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wires</a:t>
            </a:r>
            <a:r>
              <a:rPr lang="en-US" i="1" dirty="0" smtClean="0"/>
              <a:t> </a:t>
            </a:r>
            <a:r>
              <a:rPr lang="en-US" dirty="0" smtClean="0"/>
              <a:t>connected to a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source</a:t>
            </a:r>
          </a:p>
          <a:p>
            <a:pPr lvl="1"/>
            <a:r>
              <a:rPr lang="en-US" dirty="0" smtClean="0"/>
              <a:t>The thicker the wire, the more little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wires</a:t>
            </a:r>
          </a:p>
          <a:p>
            <a:pPr lvl="1"/>
            <a:r>
              <a:rPr lang="en-US" dirty="0" smtClean="0"/>
              <a:t>Since they are all connected directly to the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source</a:t>
            </a:r>
            <a:r>
              <a:rPr lang="en-US" dirty="0" smtClean="0"/>
              <a:t>, they all have same voltage and current and hence power</a:t>
            </a:r>
          </a:p>
          <a:p>
            <a:pPr lvl="1"/>
            <a:r>
              <a:rPr lang="en-US" dirty="0" smtClean="0"/>
              <a:t>Adding more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wires</a:t>
            </a:r>
            <a:r>
              <a:rPr lang="en-US" dirty="0" smtClean="0"/>
              <a:t> gives us more total current flow (same voltage), and hence more power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Backwards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want to know the voltage across the 40</a:t>
            </a:r>
            <a:r>
              <a:rPr lang="el-GR" dirty="0" smtClean="0"/>
              <a:t>Ω</a:t>
            </a:r>
            <a:r>
              <a:rPr lang="en-US" dirty="0" smtClean="0"/>
              <a:t> Resistor</a:t>
            </a:r>
            <a:endParaRPr lang="en-US" dirty="0"/>
          </a:p>
        </p:txBody>
      </p:sp>
      <p:sp>
        <p:nvSpPr>
          <p:cNvPr id="168" name="Rectangle 3"/>
          <p:cNvSpPr>
            <a:spLocks noChangeArrowheads="1"/>
          </p:cNvSpPr>
          <p:nvPr/>
        </p:nvSpPr>
        <p:spPr bwMode="auto">
          <a:xfrm>
            <a:off x="4549775" y="2705100"/>
            <a:ext cx="47942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9" name="Rectangle 4"/>
          <p:cNvSpPr>
            <a:spLocks noChangeArrowheads="1"/>
          </p:cNvSpPr>
          <p:nvPr/>
        </p:nvSpPr>
        <p:spPr bwMode="auto">
          <a:xfrm>
            <a:off x="2744788" y="3219450"/>
            <a:ext cx="392112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0" name="Line 5"/>
          <p:cNvSpPr>
            <a:spLocks noChangeShapeType="1"/>
          </p:cNvSpPr>
          <p:nvPr/>
        </p:nvSpPr>
        <p:spPr bwMode="auto">
          <a:xfrm>
            <a:off x="2111375" y="2046288"/>
            <a:ext cx="1588" cy="1447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1" name="Line 6"/>
          <p:cNvSpPr>
            <a:spLocks noChangeShapeType="1"/>
          </p:cNvSpPr>
          <p:nvPr/>
        </p:nvSpPr>
        <p:spPr bwMode="auto">
          <a:xfrm>
            <a:off x="2092325" y="4792663"/>
            <a:ext cx="17907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2" name="Line 7"/>
          <p:cNvSpPr>
            <a:spLocks noChangeShapeType="1"/>
          </p:cNvSpPr>
          <p:nvPr/>
        </p:nvSpPr>
        <p:spPr bwMode="auto">
          <a:xfrm>
            <a:off x="2103438" y="3638550"/>
            <a:ext cx="1587" cy="1162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3" name="Line 8"/>
          <p:cNvSpPr>
            <a:spLocks noChangeShapeType="1"/>
          </p:cNvSpPr>
          <p:nvPr/>
        </p:nvSpPr>
        <p:spPr bwMode="auto">
          <a:xfrm>
            <a:off x="2111375" y="2038350"/>
            <a:ext cx="17240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74" name="Group 9"/>
          <p:cNvGrpSpPr>
            <a:grpSpLocks/>
          </p:cNvGrpSpPr>
          <p:nvPr/>
        </p:nvGrpSpPr>
        <p:grpSpPr bwMode="auto">
          <a:xfrm>
            <a:off x="1865313" y="3095625"/>
            <a:ext cx="496887" cy="554038"/>
            <a:chOff x="2640" y="1976"/>
            <a:chExt cx="313" cy="349"/>
          </a:xfrm>
        </p:grpSpPr>
        <p:sp>
          <p:nvSpPr>
            <p:cNvPr id="175" name="Oval 10"/>
            <p:cNvSpPr>
              <a:spLocks noChangeArrowheads="1"/>
            </p:cNvSpPr>
            <p:nvPr/>
          </p:nvSpPr>
          <p:spPr bwMode="auto">
            <a:xfrm>
              <a:off x="2640" y="2000"/>
              <a:ext cx="313" cy="3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Rectangle 11"/>
            <p:cNvSpPr>
              <a:spLocks noChangeArrowheads="1"/>
            </p:cNvSpPr>
            <p:nvPr/>
          </p:nvSpPr>
          <p:spPr bwMode="auto">
            <a:xfrm>
              <a:off x="2682" y="2138"/>
              <a:ext cx="23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Rectangle 12"/>
            <p:cNvSpPr>
              <a:spLocks noChangeArrowheads="1"/>
            </p:cNvSpPr>
            <p:nvPr/>
          </p:nvSpPr>
          <p:spPr bwMode="auto">
            <a:xfrm>
              <a:off x="2739" y="2170"/>
              <a:ext cx="9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en-US" sz="1400">
                  <a:solidFill>
                    <a:srgbClr val="000000"/>
                  </a:solidFill>
                  <a:latin typeface="Arial" charset="0"/>
                  <a:sym typeface="Symbol" pitchFamily="18" charset="2"/>
                </a:rPr>
                <a:t></a:t>
              </a:r>
              <a:endParaRPr lang="en-US" sz="2400"/>
            </a:p>
          </p:txBody>
        </p:sp>
        <p:sp>
          <p:nvSpPr>
            <p:cNvPr id="178" name="Rectangle 13"/>
            <p:cNvSpPr>
              <a:spLocks noChangeArrowheads="1"/>
            </p:cNvSpPr>
            <p:nvPr/>
          </p:nvSpPr>
          <p:spPr bwMode="auto">
            <a:xfrm>
              <a:off x="2700" y="1976"/>
              <a:ext cx="187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Rectangle 14"/>
            <p:cNvSpPr>
              <a:spLocks noChangeArrowheads="1"/>
            </p:cNvSpPr>
            <p:nvPr/>
          </p:nvSpPr>
          <p:spPr bwMode="auto">
            <a:xfrm>
              <a:off x="2757" y="2008"/>
              <a:ext cx="6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+</a:t>
              </a:r>
              <a:endParaRPr lang="en-US" sz="2400"/>
            </a:p>
          </p:txBody>
        </p:sp>
      </p:grpSp>
      <p:sp>
        <p:nvSpPr>
          <p:cNvPr id="180" name="Rectangle 15"/>
          <p:cNvSpPr>
            <a:spLocks noChangeArrowheads="1"/>
          </p:cNvSpPr>
          <p:nvPr/>
        </p:nvSpPr>
        <p:spPr bwMode="auto">
          <a:xfrm>
            <a:off x="1311275" y="3200400"/>
            <a:ext cx="5019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30 </a:t>
            </a:r>
            <a:r>
              <a:rPr lang="en-US" sz="2000" dirty="0">
                <a:solidFill>
                  <a:srgbClr val="000000"/>
                </a:solidFill>
              </a:rPr>
              <a:t>V</a:t>
            </a:r>
            <a:endParaRPr lang="en-US" sz="2000" dirty="0"/>
          </a:p>
        </p:txBody>
      </p:sp>
      <p:sp>
        <p:nvSpPr>
          <p:cNvPr id="181" name="Rectangle 16"/>
          <p:cNvSpPr>
            <a:spLocks noChangeArrowheads="1"/>
          </p:cNvSpPr>
          <p:nvPr/>
        </p:nvSpPr>
        <p:spPr bwMode="auto">
          <a:xfrm>
            <a:off x="2636838" y="2124075"/>
            <a:ext cx="373062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82" name="Group 17"/>
          <p:cNvGrpSpPr>
            <a:grpSpLocks/>
          </p:cNvGrpSpPr>
          <p:nvPr/>
        </p:nvGrpSpPr>
        <p:grpSpPr bwMode="auto">
          <a:xfrm>
            <a:off x="2894013" y="2141538"/>
            <a:ext cx="461962" cy="365125"/>
            <a:chOff x="3288" y="1375"/>
            <a:chExt cx="291" cy="230"/>
          </a:xfrm>
        </p:grpSpPr>
        <p:grpSp>
          <p:nvGrpSpPr>
            <p:cNvPr id="183" name="Group 18"/>
            <p:cNvGrpSpPr>
              <a:grpSpLocks/>
            </p:cNvGrpSpPr>
            <p:nvPr/>
          </p:nvGrpSpPr>
          <p:grpSpPr bwMode="auto">
            <a:xfrm>
              <a:off x="3369" y="1401"/>
              <a:ext cx="210" cy="62"/>
              <a:chOff x="2868" y="1730"/>
              <a:chExt cx="210" cy="62"/>
            </a:xfrm>
          </p:grpSpPr>
          <p:sp>
            <p:nvSpPr>
              <p:cNvPr id="185" name="Line 19"/>
              <p:cNvSpPr>
                <a:spLocks noChangeShapeType="1"/>
              </p:cNvSpPr>
              <p:nvPr/>
            </p:nvSpPr>
            <p:spPr bwMode="auto">
              <a:xfrm>
                <a:off x="2868" y="1761"/>
                <a:ext cx="14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" name="Freeform 20"/>
              <p:cNvSpPr>
                <a:spLocks/>
              </p:cNvSpPr>
              <p:nvPr/>
            </p:nvSpPr>
            <p:spPr bwMode="auto">
              <a:xfrm>
                <a:off x="3015" y="1730"/>
                <a:ext cx="63" cy="62"/>
              </a:xfrm>
              <a:custGeom>
                <a:avLst/>
                <a:gdLst/>
                <a:ahLst/>
                <a:cxnLst>
                  <a:cxn ang="0">
                    <a:pos x="0" y="125"/>
                  </a:cxn>
                  <a:cxn ang="0">
                    <a:pos x="125" y="61"/>
                  </a:cxn>
                  <a:cxn ang="0">
                    <a:pos x="0" y="0"/>
                  </a:cxn>
                  <a:cxn ang="0">
                    <a:pos x="0" y="125"/>
                  </a:cxn>
                </a:cxnLst>
                <a:rect l="0" t="0" r="r" b="b"/>
                <a:pathLst>
                  <a:path w="125" h="125">
                    <a:moveTo>
                      <a:pt x="0" y="125"/>
                    </a:moveTo>
                    <a:lnTo>
                      <a:pt x="125" y="61"/>
                    </a:lnTo>
                    <a:lnTo>
                      <a:pt x="0" y="0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" name="Rectangle 21"/>
            <p:cNvSpPr>
              <a:spLocks noChangeArrowheads="1"/>
            </p:cNvSpPr>
            <p:nvPr/>
          </p:nvSpPr>
          <p:spPr bwMode="auto">
            <a:xfrm>
              <a:off x="3288" y="1375"/>
              <a:ext cx="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sz="2400"/>
            </a:p>
          </p:txBody>
        </p:sp>
      </p:grpSp>
      <p:sp>
        <p:nvSpPr>
          <p:cNvPr id="187" name="Line 22"/>
          <p:cNvSpPr>
            <a:spLocks noChangeShapeType="1"/>
          </p:cNvSpPr>
          <p:nvPr/>
        </p:nvSpPr>
        <p:spPr bwMode="auto">
          <a:xfrm>
            <a:off x="3856038" y="2946400"/>
            <a:ext cx="1031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8" name="Line 23"/>
          <p:cNvSpPr>
            <a:spLocks noChangeShapeType="1"/>
          </p:cNvSpPr>
          <p:nvPr/>
        </p:nvSpPr>
        <p:spPr bwMode="auto">
          <a:xfrm flipH="1">
            <a:off x="3787775" y="2984500"/>
            <a:ext cx="173038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9" name="Line 24"/>
          <p:cNvSpPr>
            <a:spLocks noChangeShapeType="1"/>
          </p:cNvSpPr>
          <p:nvPr/>
        </p:nvSpPr>
        <p:spPr bwMode="auto">
          <a:xfrm>
            <a:off x="3787775" y="3022600"/>
            <a:ext cx="182563" cy="53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0" name="Line 25"/>
          <p:cNvSpPr>
            <a:spLocks noChangeShapeType="1"/>
          </p:cNvSpPr>
          <p:nvPr/>
        </p:nvSpPr>
        <p:spPr bwMode="auto">
          <a:xfrm flipH="1">
            <a:off x="3783013" y="3070225"/>
            <a:ext cx="182562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1" name="Line 26"/>
          <p:cNvSpPr>
            <a:spLocks noChangeShapeType="1"/>
          </p:cNvSpPr>
          <p:nvPr/>
        </p:nvSpPr>
        <p:spPr bwMode="auto">
          <a:xfrm>
            <a:off x="3783013" y="3108325"/>
            <a:ext cx="182562" cy="53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2" name="Line 27"/>
          <p:cNvSpPr>
            <a:spLocks noChangeShapeType="1"/>
          </p:cNvSpPr>
          <p:nvPr/>
        </p:nvSpPr>
        <p:spPr bwMode="auto">
          <a:xfrm flipH="1">
            <a:off x="3859213" y="3162300"/>
            <a:ext cx="106362" cy="22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3" name="Line 28"/>
          <p:cNvSpPr>
            <a:spLocks noChangeShapeType="1"/>
          </p:cNvSpPr>
          <p:nvPr/>
        </p:nvSpPr>
        <p:spPr bwMode="auto">
          <a:xfrm>
            <a:off x="3859213" y="3184525"/>
            <a:ext cx="1587" cy="1254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" name="Line 29"/>
          <p:cNvSpPr>
            <a:spLocks noChangeShapeType="1"/>
          </p:cNvSpPr>
          <p:nvPr/>
        </p:nvSpPr>
        <p:spPr bwMode="auto">
          <a:xfrm>
            <a:off x="3827463" y="2362200"/>
            <a:ext cx="1587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" name="Line 30"/>
          <p:cNvSpPr>
            <a:spLocks noChangeShapeType="1"/>
          </p:cNvSpPr>
          <p:nvPr/>
        </p:nvSpPr>
        <p:spPr bwMode="auto">
          <a:xfrm>
            <a:off x="3833813" y="2481263"/>
            <a:ext cx="104775" cy="365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6" name="Line 31"/>
          <p:cNvSpPr>
            <a:spLocks noChangeShapeType="1"/>
          </p:cNvSpPr>
          <p:nvPr/>
        </p:nvSpPr>
        <p:spPr bwMode="auto">
          <a:xfrm flipH="1">
            <a:off x="3768725" y="2517775"/>
            <a:ext cx="169863" cy="41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7" name="Line 32"/>
          <p:cNvSpPr>
            <a:spLocks noChangeShapeType="1"/>
          </p:cNvSpPr>
          <p:nvPr/>
        </p:nvSpPr>
        <p:spPr bwMode="auto">
          <a:xfrm>
            <a:off x="3768725" y="2557463"/>
            <a:ext cx="182563" cy="49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8" name="Line 33"/>
          <p:cNvSpPr>
            <a:spLocks noChangeShapeType="1"/>
          </p:cNvSpPr>
          <p:nvPr/>
        </p:nvSpPr>
        <p:spPr bwMode="auto">
          <a:xfrm flipH="1">
            <a:off x="3765550" y="2601913"/>
            <a:ext cx="179388" cy="42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" name="Line 34"/>
          <p:cNvSpPr>
            <a:spLocks noChangeShapeType="1"/>
          </p:cNvSpPr>
          <p:nvPr/>
        </p:nvSpPr>
        <p:spPr bwMode="auto">
          <a:xfrm>
            <a:off x="3765550" y="2644775"/>
            <a:ext cx="182563" cy="49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0" name="Line 35"/>
          <p:cNvSpPr>
            <a:spLocks noChangeShapeType="1"/>
          </p:cNvSpPr>
          <p:nvPr/>
        </p:nvSpPr>
        <p:spPr bwMode="auto">
          <a:xfrm flipH="1">
            <a:off x="3843338" y="2693988"/>
            <a:ext cx="104775" cy="238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1" name="Line 36"/>
          <p:cNvSpPr>
            <a:spLocks noChangeShapeType="1"/>
          </p:cNvSpPr>
          <p:nvPr/>
        </p:nvSpPr>
        <p:spPr bwMode="auto">
          <a:xfrm flipH="1">
            <a:off x="3856038" y="2719388"/>
            <a:ext cx="0" cy="2270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2" name="Line 37"/>
          <p:cNvSpPr>
            <a:spLocks noChangeShapeType="1"/>
          </p:cNvSpPr>
          <p:nvPr/>
        </p:nvSpPr>
        <p:spPr bwMode="auto">
          <a:xfrm>
            <a:off x="3825875" y="2028825"/>
            <a:ext cx="1588" cy="3714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3" name="Line 38"/>
          <p:cNvSpPr>
            <a:spLocks noChangeShapeType="1"/>
          </p:cNvSpPr>
          <p:nvPr/>
        </p:nvSpPr>
        <p:spPr bwMode="auto">
          <a:xfrm>
            <a:off x="3859213" y="3305175"/>
            <a:ext cx="1587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" name="Line 39"/>
          <p:cNvSpPr>
            <a:spLocks noChangeShapeType="1"/>
          </p:cNvSpPr>
          <p:nvPr/>
        </p:nvSpPr>
        <p:spPr bwMode="auto">
          <a:xfrm>
            <a:off x="3863975" y="3424238"/>
            <a:ext cx="106363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" name="Line 40"/>
          <p:cNvSpPr>
            <a:spLocks noChangeShapeType="1"/>
          </p:cNvSpPr>
          <p:nvPr/>
        </p:nvSpPr>
        <p:spPr bwMode="auto">
          <a:xfrm flipH="1">
            <a:off x="3798888" y="3462338"/>
            <a:ext cx="171450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" name="Line 41"/>
          <p:cNvSpPr>
            <a:spLocks noChangeShapeType="1"/>
          </p:cNvSpPr>
          <p:nvPr/>
        </p:nvSpPr>
        <p:spPr bwMode="auto">
          <a:xfrm>
            <a:off x="3797300" y="3500438"/>
            <a:ext cx="180975" cy="50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" name="Line 42"/>
          <p:cNvSpPr>
            <a:spLocks noChangeShapeType="1"/>
          </p:cNvSpPr>
          <p:nvPr/>
        </p:nvSpPr>
        <p:spPr bwMode="auto">
          <a:xfrm flipH="1">
            <a:off x="3792538" y="3546475"/>
            <a:ext cx="18097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" name="Line 43"/>
          <p:cNvSpPr>
            <a:spLocks noChangeShapeType="1"/>
          </p:cNvSpPr>
          <p:nvPr/>
        </p:nvSpPr>
        <p:spPr bwMode="auto">
          <a:xfrm>
            <a:off x="3792538" y="3584575"/>
            <a:ext cx="180975" cy="52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" name="Line 44"/>
          <p:cNvSpPr>
            <a:spLocks noChangeShapeType="1"/>
          </p:cNvSpPr>
          <p:nvPr/>
        </p:nvSpPr>
        <p:spPr bwMode="auto">
          <a:xfrm flipH="1">
            <a:off x="3868738" y="3636963"/>
            <a:ext cx="104775" cy="238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" name="Line 45"/>
          <p:cNvSpPr>
            <a:spLocks noChangeShapeType="1"/>
          </p:cNvSpPr>
          <p:nvPr/>
        </p:nvSpPr>
        <p:spPr bwMode="auto">
          <a:xfrm>
            <a:off x="3870325" y="3660775"/>
            <a:ext cx="1588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" name="Line 46"/>
          <p:cNvSpPr>
            <a:spLocks noChangeShapeType="1"/>
          </p:cNvSpPr>
          <p:nvPr/>
        </p:nvSpPr>
        <p:spPr bwMode="auto">
          <a:xfrm>
            <a:off x="3870325" y="3771900"/>
            <a:ext cx="1588" cy="122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" name="Line 47"/>
          <p:cNvSpPr>
            <a:spLocks noChangeShapeType="1"/>
          </p:cNvSpPr>
          <p:nvPr/>
        </p:nvSpPr>
        <p:spPr bwMode="auto">
          <a:xfrm>
            <a:off x="3873500" y="3889375"/>
            <a:ext cx="10477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" name="Line 48"/>
          <p:cNvSpPr>
            <a:spLocks noChangeShapeType="1"/>
          </p:cNvSpPr>
          <p:nvPr/>
        </p:nvSpPr>
        <p:spPr bwMode="auto">
          <a:xfrm flipH="1">
            <a:off x="3808413" y="3927475"/>
            <a:ext cx="169862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" name="Line 49"/>
          <p:cNvSpPr>
            <a:spLocks noChangeShapeType="1"/>
          </p:cNvSpPr>
          <p:nvPr/>
        </p:nvSpPr>
        <p:spPr bwMode="auto">
          <a:xfrm>
            <a:off x="3806825" y="3965575"/>
            <a:ext cx="180975" cy="52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" name="Line 50"/>
          <p:cNvSpPr>
            <a:spLocks noChangeShapeType="1"/>
          </p:cNvSpPr>
          <p:nvPr/>
        </p:nvSpPr>
        <p:spPr bwMode="auto">
          <a:xfrm flipH="1">
            <a:off x="3802063" y="4013200"/>
            <a:ext cx="18097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" name="Line 51"/>
          <p:cNvSpPr>
            <a:spLocks noChangeShapeType="1"/>
          </p:cNvSpPr>
          <p:nvPr/>
        </p:nvSpPr>
        <p:spPr bwMode="auto">
          <a:xfrm>
            <a:off x="3802063" y="4051300"/>
            <a:ext cx="180975" cy="53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" name="Line 52"/>
          <p:cNvSpPr>
            <a:spLocks noChangeShapeType="1"/>
          </p:cNvSpPr>
          <p:nvPr/>
        </p:nvSpPr>
        <p:spPr bwMode="auto">
          <a:xfrm flipH="1">
            <a:off x="3878263" y="4105275"/>
            <a:ext cx="104775" cy="22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" name="Line 53"/>
          <p:cNvSpPr>
            <a:spLocks noChangeShapeType="1"/>
          </p:cNvSpPr>
          <p:nvPr/>
        </p:nvSpPr>
        <p:spPr bwMode="auto">
          <a:xfrm>
            <a:off x="3879850" y="4127500"/>
            <a:ext cx="1588" cy="657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" name="Line 54"/>
          <p:cNvSpPr>
            <a:spLocks noChangeShapeType="1"/>
          </p:cNvSpPr>
          <p:nvPr/>
        </p:nvSpPr>
        <p:spPr bwMode="auto">
          <a:xfrm>
            <a:off x="4400550" y="3609975"/>
            <a:ext cx="1588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0" name="Line 55"/>
          <p:cNvSpPr>
            <a:spLocks noChangeShapeType="1"/>
          </p:cNvSpPr>
          <p:nvPr/>
        </p:nvSpPr>
        <p:spPr bwMode="auto">
          <a:xfrm>
            <a:off x="4406900" y="3729038"/>
            <a:ext cx="10477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1" name="Line 56"/>
          <p:cNvSpPr>
            <a:spLocks noChangeShapeType="1"/>
          </p:cNvSpPr>
          <p:nvPr/>
        </p:nvSpPr>
        <p:spPr bwMode="auto">
          <a:xfrm flipH="1">
            <a:off x="4341813" y="3767138"/>
            <a:ext cx="169862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2" name="Line 57"/>
          <p:cNvSpPr>
            <a:spLocks noChangeShapeType="1"/>
          </p:cNvSpPr>
          <p:nvPr/>
        </p:nvSpPr>
        <p:spPr bwMode="auto">
          <a:xfrm>
            <a:off x="4340225" y="3805238"/>
            <a:ext cx="180975" cy="50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3" name="Line 58"/>
          <p:cNvSpPr>
            <a:spLocks noChangeShapeType="1"/>
          </p:cNvSpPr>
          <p:nvPr/>
        </p:nvSpPr>
        <p:spPr bwMode="auto">
          <a:xfrm flipH="1">
            <a:off x="4335463" y="3851275"/>
            <a:ext cx="18097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4" name="Line 59"/>
          <p:cNvSpPr>
            <a:spLocks noChangeShapeType="1"/>
          </p:cNvSpPr>
          <p:nvPr/>
        </p:nvSpPr>
        <p:spPr bwMode="auto">
          <a:xfrm>
            <a:off x="4335463" y="3889375"/>
            <a:ext cx="180975" cy="52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" name="Line 60"/>
          <p:cNvSpPr>
            <a:spLocks noChangeShapeType="1"/>
          </p:cNvSpPr>
          <p:nvPr/>
        </p:nvSpPr>
        <p:spPr bwMode="auto">
          <a:xfrm flipH="1">
            <a:off x="4411663" y="3941763"/>
            <a:ext cx="104775" cy="238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" name="Line 61"/>
          <p:cNvSpPr>
            <a:spLocks noChangeShapeType="1"/>
          </p:cNvSpPr>
          <p:nvPr/>
        </p:nvSpPr>
        <p:spPr bwMode="auto">
          <a:xfrm>
            <a:off x="4413250" y="3965575"/>
            <a:ext cx="1588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7" name="Line 62"/>
          <p:cNvSpPr>
            <a:spLocks noChangeShapeType="1"/>
          </p:cNvSpPr>
          <p:nvPr/>
        </p:nvSpPr>
        <p:spPr bwMode="auto">
          <a:xfrm>
            <a:off x="4397375" y="2755900"/>
            <a:ext cx="106363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" name="Line 63"/>
          <p:cNvSpPr>
            <a:spLocks noChangeShapeType="1"/>
          </p:cNvSpPr>
          <p:nvPr/>
        </p:nvSpPr>
        <p:spPr bwMode="auto">
          <a:xfrm flipH="1">
            <a:off x="4332288" y="2794000"/>
            <a:ext cx="171450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9" name="Line 64"/>
          <p:cNvSpPr>
            <a:spLocks noChangeShapeType="1"/>
          </p:cNvSpPr>
          <p:nvPr/>
        </p:nvSpPr>
        <p:spPr bwMode="auto">
          <a:xfrm>
            <a:off x="4330700" y="2832100"/>
            <a:ext cx="180975" cy="53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" name="Line 65"/>
          <p:cNvSpPr>
            <a:spLocks noChangeShapeType="1"/>
          </p:cNvSpPr>
          <p:nvPr/>
        </p:nvSpPr>
        <p:spPr bwMode="auto">
          <a:xfrm flipH="1">
            <a:off x="4325938" y="2879725"/>
            <a:ext cx="18097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" name="Line 66"/>
          <p:cNvSpPr>
            <a:spLocks noChangeShapeType="1"/>
          </p:cNvSpPr>
          <p:nvPr/>
        </p:nvSpPr>
        <p:spPr bwMode="auto">
          <a:xfrm>
            <a:off x="4325938" y="2917825"/>
            <a:ext cx="180975" cy="53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" name="Line 67"/>
          <p:cNvSpPr>
            <a:spLocks noChangeShapeType="1"/>
          </p:cNvSpPr>
          <p:nvPr/>
        </p:nvSpPr>
        <p:spPr bwMode="auto">
          <a:xfrm flipH="1">
            <a:off x="4402138" y="2971800"/>
            <a:ext cx="104775" cy="22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3" name="Line 68"/>
          <p:cNvSpPr>
            <a:spLocks noChangeShapeType="1"/>
          </p:cNvSpPr>
          <p:nvPr/>
        </p:nvSpPr>
        <p:spPr bwMode="auto">
          <a:xfrm flipH="1">
            <a:off x="4402138" y="2994025"/>
            <a:ext cx="1587" cy="622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4" name="Line 69"/>
          <p:cNvSpPr>
            <a:spLocks noChangeShapeType="1"/>
          </p:cNvSpPr>
          <p:nvPr/>
        </p:nvSpPr>
        <p:spPr bwMode="auto">
          <a:xfrm>
            <a:off x="4414838" y="4070350"/>
            <a:ext cx="1587" cy="285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" name="Line 70"/>
          <p:cNvSpPr>
            <a:spLocks noChangeShapeType="1"/>
          </p:cNvSpPr>
          <p:nvPr/>
        </p:nvSpPr>
        <p:spPr bwMode="auto">
          <a:xfrm flipH="1">
            <a:off x="3875088" y="4356100"/>
            <a:ext cx="5334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" name="Line 71"/>
          <p:cNvSpPr>
            <a:spLocks noChangeShapeType="1"/>
          </p:cNvSpPr>
          <p:nvPr/>
        </p:nvSpPr>
        <p:spPr bwMode="auto">
          <a:xfrm flipV="1">
            <a:off x="4391025" y="2346325"/>
            <a:ext cx="0" cy="396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" name="Line 72"/>
          <p:cNvSpPr>
            <a:spLocks noChangeShapeType="1"/>
          </p:cNvSpPr>
          <p:nvPr/>
        </p:nvSpPr>
        <p:spPr bwMode="auto">
          <a:xfrm flipH="1">
            <a:off x="3827463" y="2346325"/>
            <a:ext cx="5619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" name="Oval 73"/>
          <p:cNvSpPr>
            <a:spLocks noChangeArrowheads="1"/>
          </p:cNvSpPr>
          <p:nvPr/>
        </p:nvSpPr>
        <p:spPr bwMode="auto">
          <a:xfrm>
            <a:off x="4351338" y="3241675"/>
            <a:ext cx="92075" cy="968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9" name="Oval 74"/>
          <p:cNvSpPr>
            <a:spLocks noChangeArrowheads="1"/>
          </p:cNvSpPr>
          <p:nvPr/>
        </p:nvSpPr>
        <p:spPr bwMode="auto">
          <a:xfrm>
            <a:off x="3817938" y="3251200"/>
            <a:ext cx="92075" cy="968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0" name="Oval 75"/>
          <p:cNvSpPr>
            <a:spLocks noChangeArrowheads="1"/>
          </p:cNvSpPr>
          <p:nvPr/>
        </p:nvSpPr>
        <p:spPr bwMode="auto">
          <a:xfrm>
            <a:off x="3846513" y="4318000"/>
            <a:ext cx="90487" cy="968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" name="Oval 76"/>
          <p:cNvSpPr>
            <a:spLocks noChangeArrowheads="1"/>
          </p:cNvSpPr>
          <p:nvPr/>
        </p:nvSpPr>
        <p:spPr bwMode="auto">
          <a:xfrm>
            <a:off x="3770313" y="2298700"/>
            <a:ext cx="90487" cy="968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2" name="Line 77"/>
          <p:cNvSpPr>
            <a:spLocks noChangeShapeType="1"/>
          </p:cNvSpPr>
          <p:nvPr/>
        </p:nvSpPr>
        <p:spPr bwMode="auto">
          <a:xfrm>
            <a:off x="3870325" y="3294063"/>
            <a:ext cx="531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3" name="Rectangle 81"/>
          <p:cNvSpPr>
            <a:spLocks noChangeArrowheads="1"/>
          </p:cNvSpPr>
          <p:nvPr/>
        </p:nvSpPr>
        <p:spPr bwMode="auto">
          <a:xfrm>
            <a:off x="2841625" y="2057400"/>
            <a:ext cx="9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i="1">
                <a:solidFill>
                  <a:srgbClr val="000000"/>
                </a:solidFill>
              </a:rPr>
              <a:t>I</a:t>
            </a:r>
            <a:endParaRPr lang="en-US" sz="2000" b="1"/>
          </a:p>
        </p:txBody>
      </p:sp>
      <p:sp>
        <p:nvSpPr>
          <p:cNvPr id="244" name="Text Box 82"/>
          <p:cNvSpPr txBox="1">
            <a:spLocks noChangeArrowheads="1"/>
          </p:cNvSpPr>
          <p:nvPr/>
        </p:nvSpPr>
        <p:spPr bwMode="auto">
          <a:xfrm>
            <a:off x="3368675" y="2362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15</a:t>
            </a:r>
            <a:endParaRPr lang="en-US" sz="2000" b="1" i="1" baseline="-25000" dirty="0"/>
          </a:p>
        </p:txBody>
      </p:sp>
      <p:sp>
        <p:nvSpPr>
          <p:cNvPr id="245" name="Text Box 83"/>
          <p:cNvSpPr txBox="1">
            <a:spLocks noChangeArrowheads="1"/>
          </p:cNvSpPr>
          <p:nvPr/>
        </p:nvSpPr>
        <p:spPr bwMode="auto">
          <a:xfrm>
            <a:off x="3368675" y="28194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15</a:t>
            </a:r>
            <a:endParaRPr lang="en-US" sz="2000" b="1" i="1" baseline="-25000" dirty="0"/>
          </a:p>
        </p:txBody>
      </p:sp>
      <p:sp>
        <p:nvSpPr>
          <p:cNvPr id="246" name="Text Box 84"/>
          <p:cNvSpPr txBox="1">
            <a:spLocks noChangeArrowheads="1"/>
          </p:cNvSpPr>
          <p:nvPr/>
        </p:nvSpPr>
        <p:spPr bwMode="auto">
          <a:xfrm>
            <a:off x="3368675" y="32766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10</a:t>
            </a:r>
            <a:endParaRPr lang="en-US" sz="2000" b="1" i="1" baseline="-25000" dirty="0"/>
          </a:p>
        </p:txBody>
      </p:sp>
      <p:sp>
        <p:nvSpPr>
          <p:cNvPr id="247" name="Text Box 85"/>
          <p:cNvSpPr txBox="1">
            <a:spLocks noChangeArrowheads="1"/>
          </p:cNvSpPr>
          <p:nvPr/>
        </p:nvSpPr>
        <p:spPr bwMode="auto">
          <a:xfrm>
            <a:off x="3368675" y="3794125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40</a:t>
            </a:r>
            <a:endParaRPr lang="en-US" sz="2000" b="1" i="1" baseline="-25000" dirty="0"/>
          </a:p>
        </p:txBody>
      </p:sp>
      <p:sp>
        <p:nvSpPr>
          <p:cNvPr id="248" name="Text Box 86"/>
          <p:cNvSpPr txBox="1">
            <a:spLocks noChangeArrowheads="1"/>
          </p:cNvSpPr>
          <p:nvPr/>
        </p:nvSpPr>
        <p:spPr bwMode="auto">
          <a:xfrm>
            <a:off x="4511675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6</a:t>
            </a:r>
            <a:endParaRPr lang="en-US" sz="2000" b="1" i="1" baseline="-25000" dirty="0"/>
          </a:p>
        </p:txBody>
      </p:sp>
      <p:sp>
        <p:nvSpPr>
          <p:cNvPr id="249" name="Text Box 87"/>
          <p:cNvSpPr txBox="1">
            <a:spLocks noChangeArrowheads="1"/>
          </p:cNvSpPr>
          <p:nvPr/>
        </p:nvSpPr>
        <p:spPr bwMode="auto">
          <a:xfrm>
            <a:off x="4511675" y="3641725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50</a:t>
            </a:r>
            <a:endParaRPr lang="en-US" sz="2000" b="1" i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4" name="Rectangle 4"/>
          <p:cNvSpPr>
            <a:spLocks noChangeArrowheads="1"/>
          </p:cNvSpPr>
          <p:nvPr/>
        </p:nvSpPr>
        <p:spPr bwMode="auto">
          <a:xfrm>
            <a:off x="2744788" y="3219450"/>
            <a:ext cx="392112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25" name="Line 5"/>
          <p:cNvSpPr>
            <a:spLocks noChangeShapeType="1"/>
          </p:cNvSpPr>
          <p:nvPr/>
        </p:nvSpPr>
        <p:spPr bwMode="auto">
          <a:xfrm>
            <a:off x="2111375" y="2046288"/>
            <a:ext cx="1588" cy="1447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26" name="Line 6"/>
          <p:cNvSpPr>
            <a:spLocks noChangeShapeType="1"/>
          </p:cNvSpPr>
          <p:nvPr/>
        </p:nvSpPr>
        <p:spPr bwMode="auto">
          <a:xfrm>
            <a:off x="2092325" y="4792663"/>
            <a:ext cx="17907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27" name="Line 7"/>
          <p:cNvSpPr>
            <a:spLocks noChangeShapeType="1"/>
          </p:cNvSpPr>
          <p:nvPr/>
        </p:nvSpPr>
        <p:spPr bwMode="auto">
          <a:xfrm>
            <a:off x="2103438" y="3638550"/>
            <a:ext cx="1587" cy="1162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28" name="Line 8"/>
          <p:cNvSpPr>
            <a:spLocks noChangeShapeType="1"/>
          </p:cNvSpPr>
          <p:nvPr/>
        </p:nvSpPr>
        <p:spPr bwMode="auto">
          <a:xfrm>
            <a:off x="2111375" y="2038350"/>
            <a:ext cx="17240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865313" y="3095625"/>
            <a:ext cx="496887" cy="554038"/>
            <a:chOff x="2640" y="1976"/>
            <a:chExt cx="313" cy="349"/>
          </a:xfrm>
        </p:grpSpPr>
        <p:sp>
          <p:nvSpPr>
            <p:cNvPr id="312330" name="Oval 10"/>
            <p:cNvSpPr>
              <a:spLocks noChangeArrowheads="1"/>
            </p:cNvSpPr>
            <p:nvPr/>
          </p:nvSpPr>
          <p:spPr bwMode="auto">
            <a:xfrm>
              <a:off x="2640" y="2000"/>
              <a:ext cx="313" cy="3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31" name="Rectangle 11"/>
            <p:cNvSpPr>
              <a:spLocks noChangeArrowheads="1"/>
            </p:cNvSpPr>
            <p:nvPr/>
          </p:nvSpPr>
          <p:spPr bwMode="auto">
            <a:xfrm>
              <a:off x="2682" y="2138"/>
              <a:ext cx="23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32" name="Rectangle 12"/>
            <p:cNvSpPr>
              <a:spLocks noChangeArrowheads="1"/>
            </p:cNvSpPr>
            <p:nvPr/>
          </p:nvSpPr>
          <p:spPr bwMode="auto">
            <a:xfrm>
              <a:off x="2739" y="2170"/>
              <a:ext cx="9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en-US" sz="1400">
                  <a:solidFill>
                    <a:srgbClr val="000000"/>
                  </a:solidFill>
                  <a:latin typeface="Arial" charset="0"/>
                  <a:sym typeface="Symbol" pitchFamily="18" charset="2"/>
                </a:rPr>
                <a:t></a:t>
              </a:r>
              <a:endParaRPr lang="en-US" sz="2400"/>
            </a:p>
          </p:txBody>
        </p:sp>
        <p:sp>
          <p:nvSpPr>
            <p:cNvPr id="312333" name="Rectangle 13"/>
            <p:cNvSpPr>
              <a:spLocks noChangeArrowheads="1"/>
            </p:cNvSpPr>
            <p:nvPr/>
          </p:nvSpPr>
          <p:spPr bwMode="auto">
            <a:xfrm>
              <a:off x="2700" y="1976"/>
              <a:ext cx="187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34" name="Rectangle 14"/>
            <p:cNvSpPr>
              <a:spLocks noChangeArrowheads="1"/>
            </p:cNvSpPr>
            <p:nvPr/>
          </p:nvSpPr>
          <p:spPr bwMode="auto">
            <a:xfrm>
              <a:off x="2757" y="2008"/>
              <a:ext cx="6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+</a:t>
              </a:r>
              <a:endParaRPr lang="en-US" sz="2400"/>
            </a:p>
          </p:txBody>
        </p:sp>
      </p:grpSp>
      <p:sp>
        <p:nvSpPr>
          <p:cNvPr id="312335" name="Rectangle 15"/>
          <p:cNvSpPr>
            <a:spLocks noChangeArrowheads="1"/>
          </p:cNvSpPr>
          <p:nvPr/>
        </p:nvSpPr>
        <p:spPr bwMode="auto">
          <a:xfrm>
            <a:off x="1311275" y="3200400"/>
            <a:ext cx="5019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30 </a:t>
            </a:r>
            <a:r>
              <a:rPr lang="en-US" sz="2000" dirty="0">
                <a:solidFill>
                  <a:srgbClr val="000000"/>
                </a:solidFill>
              </a:rPr>
              <a:t>V</a:t>
            </a:r>
            <a:endParaRPr lang="en-US" sz="2000" dirty="0"/>
          </a:p>
        </p:txBody>
      </p:sp>
      <p:sp>
        <p:nvSpPr>
          <p:cNvPr id="312336" name="Rectangle 16"/>
          <p:cNvSpPr>
            <a:spLocks noChangeArrowheads="1"/>
          </p:cNvSpPr>
          <p:nvPr/>
        </p:nvSpPr>
        <p:spPr bwMode="auto">
          <a:xfrm>
            <a:off x="2636838" y="2124075"/>
            <a:ext cx="373062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2894013" y="2141538"/>
            <a:ext cx="461962" cy="365125"/>
            <a:chOff x="3288" y="1375"/>
            <a:chExt cx="291" cy="230"/>
          </a:xfrm>
        </p:grpSpPr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3369" y="1401"/>
              <a:ext cx="210" cy="62"/>
              <a:chOff x="2868" y="1730"/>
              <a:chExt cx="210" cy="62"/>
            </a:xfrm>
          </p:grpSpPr>
          <p:sp>
            <p:nvSpPr>
              <p:cNvPr id="312339" name="Line 19"/>
              <p:cNvSpPr>
                <a:spLocks noChangeShapeType="1"/>
              </p:cNvSpPr>
              <p:nvPr/>
            </p:nvSpPr>
            <p:spPr bwMode="auto">
              <a:xfrm>
                <a:off x="2868" y="1761"/>
                <a:ext cx="14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340" name="Freeform 20"/>
              <p:cNvSpPr>
                <a:spLocks/>
              </p:cNvSpPr>
              <p:nvPr/>
            </p:nvSpPr>
            <p:spPr bwMode="auto">
              <a:xfrm>
                <a:off x="3015" y="1730"/>
                <a:ext cx="63" cy="62"/>
              </a:xfrm>
              <a:custGeom>
                <a:avLst/>
                <a:gdLst/>
                <a:ahLst/>
                <a:cxnLst>
                  <a:cxn ang="0">
                    <a:pos x="0" y="125"/>
                  </a:cxn>
                  <a:cxn ang="0">
                    <a:pos x="125" y="61"/>
                  </a:cxn>
                  <a:cxn ang="0">
                    <a:pos x="0" y="0"/>
                  </a:cxn>
                  <a:cxn ang="0">
                    <a:pos x="0" y="125"/>
                  </a:cxn>
                </a:cxnLst>
                <a:rect l="0" t="0" r="r" b="b"/>
                <a:pathLst>
                  <a:path w="125" h="125">
                    <a:moveTo>
                      <a:pt x="0" y="125"/>
                    </a:moveTo>
                    <a:lnTo>
                      <a:pt x="125" y="61"/>
                    </a:lnTo>
                    <a:lnTo>
                      <a:pt x="0" y="0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2341" name="Rectangle 21"/>
            <p:cNvSpPr>
              <a:spLocks noChangeArrowheads="1"/>
            </p:cNvSpPr>
            <p:nvPr/>
          </p:nvSpPr>
          <p:spPr bwMode="auto">
            <a:xfrm>
              <a:off x="3288" y="1375"/>
              <a:ext cx="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sz="2400"/>
            </a:p>
          </p:txBody>
        </p:sp>
      </p:grpSp>
      <p:sp>
        <p:nvSpPr>
          <p:cNvPr id="312356" name="Line 36"/>
          <p:cNvSpPr>
            <a:spLocks noChangeShapeType="1"/>
          </p:cNvSpPr>
          <p:nvPr/>
        </p:nvSpPr>
        <p:spPr bwMode="auto">
          <a:xfrm flipH="1">
            <a:off x="3856038" y="2719388"/>
            <a:ext cx="0" cy="2270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7" name="Line 37"/>
          <p:cNvSpPr>
            <a:spLocks noChangeShapeType="1"/>
          </p:cNvSpPr>
          <p:nvPr/>
        </p:nvSpPr>
        <p:spPr bwMode="auto">
          <a:xfrm>
            <a:off x="3850259" y="2028825"/>
            <a:ext cx="1588" cy="3714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8" name="Line 38"/>
          <p:cNvSpPr>
            <a:spLocks noChangeShapeType="1"/>
          </p:cNvSpPr>
          <p:nvPr/>
        </p:nvSpPr>
        <p:spPr bwMode="auto">
          <a:xfrm>
            <a:off x="3859213" y="3305175"/>
            <a:ext cx="1587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59" name="Line 39"/>
          <p:cNvSpPr>
            <a:spLocks noChangeShapeType="1"/>
          </p:cNvSpPr>
          <p:nvPr/>
        </p:nvSpPr>
        <p:spPr bwMode="auto">
          <a:xfrm>
            <a:off x="3863975" y="3424238"/>
            <a:ext cx="106363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0" name="Line 40"/>
          <p:cNvSpPr>
            <a:spLocks noChangeShapeType="1"/>
          </p:cNvSpPr>
          <p:nvPr/>
        </p:nvSpPr>
        <p:spPr bwMode="auto">
          <a:xfrm flipH="1">
            <a:off x="3798888" y="3462338"/>
            <a:ext cx="171450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1" name="Line 41"/>
          <p:cNvSpPr>
            <a:spLocks noChangeShapeType="1"/>
          </p:cNvSpPr>
          <p:nvPr/>
        </p:nvSpPr>
        <p:spPr bwMode="auto">
          <a:xfrm>
            <a:off x="3797300" y="3500438"/>
            <a:ext cx="180975" cy="50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2" name="Line 42"/>
          <p:cNvSpPr>
            <a:spLocks noChangeShapeType="1"/>
          </p:cNvSpPr>
          <p:nvPr/>
        </p:nvSpPr>
        <p:spPr bwMode="auto">
          <a:xfrm flipH="1">
            <a:off x="3792538" y="3546475"/>
            <a:ext cx="18097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3" name="Line 43"/>
          <p:cNvSpPr>
            <a:spLocks noChangeShapeType="1"/>
          </p:cNvSpPr>
          <p:nvPr/>
        </p:nvSpPr>
        <p:spPr bwMode="auto">
          <a:xfrm>
            <a:off x="3792538" y="3584575"/>
            <a:ext cx="180975" cy="52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4" name="Line 44"/>
          <p:cNvSpPr>
            <a:spLocks noChangeShapeType="1"/>
          </p:cNvSpPr>
          <p:nvPr/>
        </p:nvSpPr>
        <p:spPr bwMode="auto">
          <a:xfrm flipH="1">
            <a:off x="3868738" y="3636963"/>
            <a:ext cx="104775" cy="238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65" name="Line 45"/>
          <p:cNvSpPr>
            <a:spLocks noChangeShapeType="1"/>
          </p:cNvSpPr>
          <p:nvPr/>
        </p:nvSpPr>
        <p:spPr bwMode="auto">
          <a:xfrm>
            <a:off x="3870325" y="3660775"/>
            <a:ext cx="1588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73" name="Line 53"/>
          <p:cNvSpPr>
            <a:spLocks noChangeShapeType="1"/>
          </p:cNvSpPr>
          <p:nvPr/>
        </p:nvSpPr>
        <p:spPr bwMode="auto">
          <a:xfrm>
            <a:off x="3879850" y="4127500"/>
            <a:ext cx="1588" cy="657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98" name="Rectangle 7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Equivalent Resistances</a:t>
            </a:r>
          </a:p>
        </p:txBody>
      </p:sp>
      <p:sp>
        <p:nvSpPr>
          <p:cNvPr id="312401" name="Rectangle 81"/>
          <p:cNvSpPr>
            <a:spLocks noChangeArrowheads="1"/>
          </p:cNvSpPr>
          <p:nvPr/>
        </p:nvSpPr>
        <p:spPr bwMode="auto">
          <a:xfrm>
            <a:off x="2841625" y="2057400"/>
            <a:ext cx="9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i="1">
                <a:solidFill>
                  <a:srgbClr val="000000"/>
                </a:solidFill>
              </a:rPr>
              <a:t>I</a:t>
            </a:r>
            <a:endParaRPr lang="en-US" sz="2000" b="1"/>
          </a:p>
        </p:txBody>
      </p:sp>
      <p:sp>
        <p:nvSpPr>
          <p:cNvPr id="312404" name="Text Box 84"/>
          <p:cNvSpPr txBox="1">
            <a:spLocks noChangeArrowheads="1"/>
          </p:cNvSpPr>
          <p:nvPr/>
        </p:nvSpPr>
        <p:spPr bwMode="auto">
          <a:xfrm>
            <a:off x="3368675" y="32766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30</a:t>
            </a:r>
            <a:endParaRPr lang="en-US" sz="2000" b="1" i="1" baseline="-25000" dirty="0"/>
          </a:p>
        </p:txBody>
      </p:sp>
      <p:sp>
        <p:nvSpPr>
          <p:cNvPr id="312408" name="Text Box 88"/>
          <p:cNvSpPr txBox="1">
            <a:spLocks noChangeArrowheads="1"/>
          </p:cNvSpPr>
          <p:nvPr/>
        </p:nvSpPr>
        <p:spPr bwMode="auto">
          <a:xfrm>
            <a:off x="457200" y="1445568"/>
            <a:ext cx="13218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Arial" charset="0"/>
              </a:rPr>
              <a:t>I=1 Amp</a:t>
            </a:r>
            <a:endParaRPr lang="en-US" sz="2400" b="1" dirty="0"/>
          </a:p>
        </p:txBody>
      </p:sp>
      <p:sp>
        <p:nvSpPr>
          <p:cNvPr id="93" name="Line 68"/>
          <p:cNvSpPr>
            <a:spLocks noChangeShapeType="1"/>
          </p:cNvSpPr>
          <p:nvPr/>
        </p:nvSpPr>
        <p:spPr bwMode="auto">
          <a:xfrm flipH="1">
            <a:off x="3847402" y="2768473"/>
            <a:ext cx="1587" cy="622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" name="Line 68"/>
          <p:cNvSpPr>
            <a:spLocks noChangeShapeType="1"/>
          </p:cNvSpPr>
          <p:nvPr/>
        </p:nvSpPr>
        <p:spPr bwMode="auto">
          <a:xfrm flipH="1">
            <a:off x="3871786" y="3719449"/>
            <a:ext cx="1587" cy="622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Line 68"/>
          <p:cNvSpPr>
            <a:spLocks noChangeShapeType="1"/>
          </p:cNvSpPr>
          <p:nvPr/>
        </p:nvSpPr>
        <p:spPr bwMode="auto">
          <a:xfrm flipH="1">
            <a:off x="3853498" y="2328672"/>
            <a:ext cx="0" cy="62928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4925568" y="1584960"/>
            <a:ext cx="3511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Starting from here…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98" name="Rectangle 7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Equivalent Resistances</a:t>
            </a:r>
          </a:p>
        </p:txBody>
      </p:sp>
      <p:sp>
        <p:nvSpPr>
          <p:cNvPr id="312408" name="Text Box 88"/>
          <p:cNvSpPr txBox="1">
            <a:spLocks noChangeArrowheads="1"/>
          </p:cNvSpPr>
          <p:nvPr/>
        </p:nvSpPr>
        <p:spPr bwMode="auto">
          <a:xfrm>
            <a:off x="457200" y="1445568"/>
            <a:ext cx="13218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Arial" charset="0"/>
              </a:rPr>
              <a:t>I=1 Amp</a:t>
            </a:r>
            <a:endParaRPr lang="en-US" sz="2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925568" y="1584960"/>
            <a:ext cx="3511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25</a:t>
            </a:r>
            <a:r>
              <a:rPr lang="en-US" dirty="0" smtClean="0"/>
              <a:t>=I*25</a:t>
            </a:r>
            <a:r>
              <a:rPr lang="el-GR" dirty="0" smtClean="0"/>
              <a:t>Ω</a:t>
            </a:r>
            <a:r>
              <a:rPr lang="en-US" dirty="0" smtClean="0"/>
              <a:t>=25V</a:t>
            </a:r>
            <a:endParaRPr lang="en-US" dirty="0"/>
          </a:p>
        </p:txBody>
      </p:sp>
      <p:sp>
        <p:nvSpPr>
          <p:cNvPr id="82" name="Rectangle 4"/>
          <p:cNvSpPr>
            <a:spLocks noChangeArrowheads="1"/>
          </p:cNvSpPr>
          <p:nvPr/>
        </p:nvSpPr>
        <p:spPr bwMode="auto">
          <a:xfrm>
            <a:off x="2744788" y="3219450"/>
            <a:ext cx="392112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" name="Line 5"/>
          <p:cNvSpPr>
            <a:spLocks noChangeShapeType="1"/>
          </p:cNvSpPr>
          <p:nvPr/>
        </p:nvSpPr>
        <p:spPr bwMode="auto">
          <a:xfrm>
            <a:off x="2111375" y="2046288"/>
            <a:ext cx="1588" cy="1447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" name="Line 6"/>
          <p:cNvSpPr>
            <a:spLocks noChangeShapeType="1"/>
          </p:cNvSpPr>
          <p:nvPr/>
        </p:nvSpPr>
        <p:spPr bwMode="auto">
          <a:xfrm>
            <a:off x="2092325" y="4792663"/>
            <a:ext cx="17907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" name="Line 7"/>
          <p:cNvSpPr>
            <a:spLocks noChangeShapeType="1"/>
          </p:cNvSpPr>
          <p:nvPr/>
        </p:nvSpPr>
        <p:spPr bwMode="auto">
          <a:xfrm>
            <a:off x="2103438" y="3638550"/>
            <a:ext cx="1587" cy="1162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" name="Line 8"/>
          <p:cNvSpPr>
            <a:spLocks noChangeShapeType="1"/>
          </p:cNvSpPr>
          <p:nvPr/>
        </p:nvSpPr>
        <p:spPr bwMode="auto">
          <a:xfrm>
            <a:off x="2111375" y="2038350"/>
            <a:ext cx="17240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8" name="Group 9"/>
          <p:cNvGrpSpPr>
            <a:grpSpLocks/>
          </p:cNvGrpSpPr>
          <p:nvPr/>
        </p:nvGrpSpPr>
        <p:grpSpPr bwMode="auto">
          <a:xfrm>
            <a:off x="1865313" y="3095625"/>
            <a:ext cx="496887" cy="554038"/>
            <a:chOff x="2640" y="1976"/>
            <a:chExt cx="313" cy="349"/>
          </a:xfrm>
        </p:grpSpPr>
        <p:sp>
          <p:nvSpPr>
            <p:cNvPr id="89" name="Oval 10"/>
            <p:cNvSpPr>
              <a:spLocks noChangeArrowheads="1"/>
            </p:cNvSpPr>
            <p:nvPr/>
          </p:nvSpPr>
          <p:spPr bwMode="auto">
            <a:xfrm>
              <a:off x="2640" y="2000"/>
              <a:ext cx="313" cy="3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Rectangle 11"/>
            <p:cNvSpPr>
              <a:spLocks noChangeArrowheads="1"/>
            </p:cNvSpPr>
            <p:nvPr/>
          </p:nvSpPr>
          <p:spPr bwMode="auto">
            <a:xfrm>
              <a:off x="2682" y="2138"/>
              <a:ext cx="23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Rectangle 12"/>
            <p:cNvSpPr>
              <a:spLocks noChangeArrowheads="1"/>
            </p:cNvSpPr>
            <p:nvPr/>
          </p:nvSpPr>
          <p:spPr bwMode="auto">
            <a:xfrm>
              <a:off x="2739" y="2170"/>
              <a:ext cx="9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en-US" sz="1400">
                  <a:solidFill>
                    <a:srgbClr val="000000"/>
                  </a:solidFill>
                  <a:latin typeface="Arial" charset="0"/>
                  <a:sym typeface="Symbol" pitchFamily="18" charset="2"/>
                </a:rPr>
                <a:t></a:t>
              </a:r>
              <a:endParaRPr lang="en-US" sz="2400"/>
            </a:p>
          </p:txBody>
        </p:sp>
        <p:sp>
          <p:nvSpPr>
            <p:cNvPr id="92" name="Rectangle 13"/>
            <p:cNvSpPr>
              <a:spLocks noChangeArrowheads="1"/>
            </p:cNvSpPr>
            <p:nvPr/>
          </p:nvSpPr>
          <p:spPr bwMode="auto">
            <a:xfrm>
              <a:off x="2700" y="1976"/>
              <a:ext cx="187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Rectangle 14"/>
            <p:cNvSpPr>
              <a:spLocks noChangeArrowheads="1"/>
            </p:cNvSpPr>
            <p:nvPr/>
          </p:nvSpPr>
          <p:spPr bwMode="auto">
            <a:xfrm>
              <a:off x="2757" y="2008"/>
              <a:ext cx="6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+</a:t>
              </a:r>
              <a:endParaRPr lang="en-US" sz="2400"/>
            </a:p>
          </p:txBody>
        </p:sp>
      </p:grpSp>
      <p:sp>
        <p:nvSpPr>
          <p:cNvPr id="95" name="Rectangle 15"/>
          <p:cNvSpPr>
            <a:spLocks noChangeArrowheads="1"/>
          </p:cNvSpPr>
          <p:nvPr/>
        </p:nvSpPr>
        <p:spPr bwMode="auto">
          <a:xfrm>
            <a:off x="1311275" y="3200400"/>
            <a:ext cx="5019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30 </a:t>
            </a:r>
            <a:r>
              <a:rPr lang="en-US" sz="2000" dirty="0">
                <a:solidFill>
                  <a:srgbClr val="000000"/>
                </a:solidFill>
              </a:rPr>
              <a:t>V</a:t>
            </a:r>
            <a:endParaRPr lang="en-US" sz="2000" dirty="0"/>
          </a:p>
        </p:txBody>
      </p:sp>
      <p:sp>
        <p:nvSpPr>
          <p:cNvPr id="96" name="Rectangle 16"/>
          <p:cNvSpPr>
            <a:spLocks noChangeArrowheads="1"/>
          </p:cNvSpPr>
          <p:nvPr/>
        </p:nvSpPr>
        <p:spPr bwMode="auto">
          <a:xfrm>
            <a:off x="2636838" y="2124075"/>
            <a:ext cx="373062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7" name="Group 17"/>
          <p:cNvGrpSpPr>
            <a:grpSpLocks/>
          </p:cNvGrpSpPr>
          <p:nvPr/>
        </p:nvGrpSpPr>
        <p:grpSpPr bwMode="auto">
          <a:xfrm>
            <a:off x="2894013" y="2141538"/>
            <a:ext cx="461962" cy="365125"/>
            <a:chOff x="3288" y="1375"/>
            <a:chExt cx="291" cy="230"/>
          </a:xfrm>
        </p:grpSpPr>
        <p:grpSp>
          <p:nvGrpSpPr>
            <p:cNvPr id="98" name="Group 18"/>
            <p:cNvGrpSpPr>
              <a:grpSpLocks/>
            </p:cNvGrpSpPr>
            <p:nvPr/>
          </p:nvGrpSpPr>
          <p:grpSpPr bwMode="auto">
            <a:xfrm>
              <a:off x="3369" y="1401"/>
              <a:ext cx="210" cy="62"/>
              <a:chOff x="2868" y="1730"/>
              <a:chExt cx="210" cy="62"/>
            </a:xfrm>
          </p:grpSpPr>
          <p:sp>
            <p:nvSpPr>
              <p:cNvPr id="100" name="Line 19"/>
              <p:cNvSpPr>
                <a:spLocks noChangeShapeType="1"/>
              </p:cNvSpPr>
              <p:nvPr/>
            </p:nvSpPr>
            <p:spPr bwMode="auto">
              <a:xfrm>
                <a:off x="2868" y="1761"/>
                <a:ext cx="14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/>
              </p:cNvSpPr>
              <p:nvPr/>
            </p:nvSpPr>
            <p:spPr bwMode="auto">
              <a:xfrm>
                <a:off x="3015" y="1730"/>
                <a:ext cx="63" cy="62"/>
              </a:xfrm>
              <a:custGeom>
                <a:avLst/>
                <a:gdLst/>
                <a:ahLst/>
                <a:cxnLst>
                  <a:cxn ang="0">
                    <a:pos x="0" y="125"/>
                  </a:cxn>
                  <a:cxn ang="0">
                    <a:pos x="125" y="61"/>
                  </a:cxn>
                  <a:cxn ang="0">
                    <a:pos x="0" y="0"/>
                  </a:cxn>
                  <a:cxn ang="0">
                    <a:pos x="0" y="125"/>
                  </a:cxn>
                </a:cxnLst>
                <a:rect l="0" t="0" r="r" b="b"/>
                <a:pathLst>
                  <a:path w="125" h="125">
                    <a:moveTo>
                      <a:pt x="0" y="125"/>
                    </a:moveTo>
                    <a:lnTo>
                      <a:pt x="125" y="61"/>
                    </a:lnTo>
                    <a:lnTo>
                      <a:pt x="0" y="0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9" name="Rectangle 21"/>
            <p:cNvSpPr>
              <a:spLocks noChangeArrowheads="1"/>
            </p:cNvSpPr>
            <p:nvPr/>
          </p:nvSpPr>
          <p:spPr bwMode="auto">
            <a:xfrm>
              <a:off x="3288" y="1375"/>
              <a:ext cx="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sz="2400"/>
            </a:p>
          </p:txBody>
        </p:sp>
      </p:grpSp>
      <p:sp>
        <p:nvSpPr>
          <p:cNvPr id="102" name="Line 29"/>
          <p:cNvSpPr>
            <a:spLocks noChangeShapeType="1"/>
          </p:cNvSpPr>
          <p:nvPr/>
        </p:nvSpPr>
        <p:spPr bwMode="auto">
          <a:xfrm>
            <a:off x="3827463" y="2362200"/>
            <a:ext cx="1587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" name="Line 30"/>
          <p:cNvSpPr>
            <a:spLocks noChangeShapeType="1"/>
          </p:cNvSpPr>
          <p:nvPr/>
        </p:nvSpPr>
        <p:spPr bwMode="auto">
          <a:xfrm>
            <a:off x="3833813" y="2481263"/>
            <a:ext cx="104775" cy="365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" name="Line 31"/>
          <p:cNvSpPr>
            <a:spLocks noChangeShapeType="1"/>
          </p:cNvSpPr>
          <p:nvPr/>
        </p:nvSpPr>
        <p:spPr bwMode="auto">
          <a:xfrm flipH="1">
            <a:off x="3768725" y="2517775"/>
            <a:ext cx="169863" cy="41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" name="Line 32"/>
          <p:cNvSpPr>
            <a:spLocks noChangeShapeType="1"/>
          </p:cNvSpPr>
          <p:nvPr/>
        </p:nvSpPr>
        <p:spPr bwMode="auto">
          <a:xfrm>
            <a:off x="3768725" y="2557463"/>
            <a:ext cx="182563" cy="49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" name="Line 33"/>
          <p:cNvSpPr>
            <a:spLocks noChangeShapeType="1"/>
          </p:cNvSpPr>
          <p:nvPr/>
        </p:nvSpPr>
        <p:spPr bwMode="auto">
          <a:xfrm flipH="1">
            <a:off x="3765550" y="2601913"/>
            <a:ext cx="179388" cy="42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" name="Line 34"/>
          <p:cNvSpPr>
            <a:spLocks noChangeShapeType="1"/>
          </p:cNvSpPr>
          <p:nvPr/>
        </p:nvSpPr>
        <p:spPr bwMode="auto">
          <a:xfrm>
            <a:off x="3765550" y="2644775"/>
            <a:ext cx="182563" cy="49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" name="Line 35"/>
          <p:cNvSpPr>
            <a:spLocks noChangeShapeType="1"/>
          </p:cNvSpPr>
          <p:nvPr/>
        </p:nvSpPr>
        <p:spPr bwMode="auto">
          <a:xfrm flipH="1">
            <a:off x="3843338" y="2693988"/>
            <a:ext cx="104775" cy="238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" name="Line 36"/>
          <p:cNvSpPr>
            <a:spLocks noChangeShapeType="1"/>
          </p:cNvSpPr>
          <p:nvPr/>
        </p:nvSpPr>
        <p:spPr bwMode="auto">
          <a:xfrm flipH="1">
            <a:off x="3856038" y="2719388"/>
            <a:ext cx="0" cy="2270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" name="Line 37"/>
          <p:cNvSpPr>
            <a:spLocks noChangeShapeType="1"/>
          </p:cNvSpPr>
          <p:nvPr/>
        </p:nvSpPr>
        <p:spPr bwMode="auto">
          <a:xfrm>
            <a:off x="3825875" y="2028825"/>
            <a:ext cx="1588" cy="3714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" name="Line 38"/>
          <p:cNvSpPr>
            <a:spLocks noChangeShapeType="1"/>
          </p:cNvSpPr>
          <p:nvPr/>
        </p:nvSpPr>
        <p:spPr bwMode="auto">
          <a:xfrm>
            <a:off x="3859213" y="3305175"/>
            <a:ext cx="1587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" name="Line 39"/>
          <p:cNvSpPr>
            <a:spLocks noChangeShapeType="1"/>
          </p:cNvSpPr>
          <p:nvPr/>
        </p:nvSpPr>
        <p:spPr bwMode="auto">
          <a:xfrm>
            <a:off x="3863975" y="3424238"/>
            <a:ext cx="106363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" name="Line 40"/>
          <p:cNvSpPr>
            <a:spLocks noChangeShapeType="1"/>
          </p:cNvSpPr>
          <p:nvPr/>
        </p:nvSpPr>
        <p:spPr bwMode="auto">
          <a:xfrm flipH="1">
            <a:off x="3798888" y="3462338"/>
            <a:ext cx="171450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" name="Line 41"/>
          <p:cNvSpPr>
            <a:spLocks noChangeShapeType="1"/>
          </p:cNvSpPr>
          <p:nvPr/>
        </p:nvSpPr>
        <p:spPr bwMode="auto">
          <a:xfrm>
            <a:off x="3797300" y="3500438"/>
            <a:ext cx="180975" cy="50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" name="Line 42"/>
          <p:cNvSpPr>
            <a:spLocks noChangeShapeType="1"/>
          </p:cNvSpPr>
          <p:nvPr/>
        </p:nvSpPr>
        <p:spPr bwMode="auto">
          <a:xfrm flipH="1">
            <a:off x="3792538" y="3546475"/>
            <a:ext cx="18097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" name="Line 43"/>
          <p:cNvSpPr>
            <a:spLocks noChangeShapeType="1"/>
          </p:cNvSpPr>
          <p:nvPr/>
        </p:nvSpPr>
        <p:spPr bwMode="auto">
          <a:xfrm>
            <a:off x="3792538" y="3584575"/>
            <a:ext cx="180975" cy="52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" name="Line 44"/>
          <p:cNvSpPr>
            <a:spLocks noChangeShapeType="1"/>
          </p:cNvSpPr>
          <p:nvPr/>
        </p:nvSpPr>
        <p:spPr bwMode="auto">
          <a:xfrm flipH="1">
            <a:off x="3868738" y="3636963"/>
            <a:ext cx="104775" cy="238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" name="Line 45"/>
          <p:cNvSpPr>
            <a:spLocks noChangeShapeType="1"/>
          </p:cNvSpPr>
          <p:nvPr/>
        </p:nvSpPr>
        <p:spPr bwMode="auto">
          <a:xfrm>
            <a:off x="3870325" y="3660775"/>
            <a:ext cx="1588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" name="Line 53"/>
          <p:cNvSpPr>
            <a:spLocks noChangeShapeType="1"/>
          </p:cNvSpPr>
          <p:nvPr/>
        </p:nvSpPr>
        <p:spPr bwMode="auto">
          <a:xfrm>
            <a:off x="3879850" y="4127500"/>
            <a:ext cx="1588" cy="657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" name="Rectangle 81"/>
          <p:cNvSpPr>
            <a:spLocks noChangeArrowheads="1"/>
          </p:cNvSpPr>
          <p:nvPr/>
        </p:nvSpPr>
        <p:spPr bwMode="auto">
          <a:xfrm>
            <a:off x="2841625" y="2057400"/>
            <a:ext cx="9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i="1">
                <a:solidFill>
                  <a:srgbClr val="000000"/>
                </a:solidFill>
              </a:rPr>
              <a:t>I</a:t>
            </a:r>
            <a:endParaRPr lang="en-US" sz="2000" b="1"/>
          </a:p>
        </p:txBody>
      </p:sp>
      <p:sp>
        <p:nvSpPr>
          <p:cNvPr id="121" name="Text Box 82"/>
          <p:cNvSpPr txBox="1">
            <a:spLocks noChangeArrowheads="1"/>
          </p:cNvSpPr>
          <p:nvPr/>
        </p:nvSpPr>
        <p:spPr bwMode="auto">
          <a:xfrm>
            <a:off x="3368675" y="2362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5</a:t>
            </a:r>
            <a:endParaRPr lang="en-US" sz="2000" b="1" i="1" baseline="-25000" dirty="0"/>
          </a:p>
        </p:txBody>
      </p:sp>
      <p:sp>
        <p:nvSpPr>
          <p:cNvPr id="122" name="Text Box 84"/>
          <p:cNvSpPr txBox="1">
            <a:spLocks noChangeArrowheads="1"/>
          </p:cNvSpPr>
          <p:nvPr/>
        </p:nvSpPr>
        <p:spPr bwMode="auto">
          <a:xfrm>
            <a:off x="3368675" y="32766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25</a:t>
            </a:r>
            <a:endParaRPr lang="en-US" sz="2000" b="1" i="1" baseline="-25000" dirty="0"/>
          </a:p>
        </p:txBody>
      </p:sp>
      <p:sp>
        <p:nvSpPr>
          <p:cNvPr id="123" name="Line 68"/>
          <p:cNvSpPr>
            <a:spLocks noChangeShapeType="1"/>
          </p:cNvSpPr>
          <p:nvPr/>
        </p:nvSpPr>
        <p:spPr bwMode="auto">
          <a:xfrm flipH="1">
            <a:off x="3847402" y="2768473"/>
            <a:ext cx="1587" cy="622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" name="Line 68"/>
          <p:cNvSpPr>
            <a:spLocks noChangeShapeType="1"/>
          </p:cNvSpPr>
          <p:nvPr/>
        </p:nvSpPr>
        <p:spPr bwMode="auto">
          <a:xfrm flipH="1">
            <a:off x="3871786" y="3719449"/>
            <a:ext cx="1587" cy="622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" name="TextBox 124"/>
          <p:cNvSpPr txBox="1"/>
          <p:nvPr/>
        </p:nvSpPr>
        <p:spPr>
          <a:xfrm>
            <a:off x="4895088" y="1103376"/>
            <a:ext cx="3511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back up one step…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5017008" y="2590800"/>
            <a:ext cx="3511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Then another…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996304" y="3337436"/>
            <a:ext cx="987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25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128" name="Text Box 471"/>
          <p:cNvSpPr txBox="1">
            <a:spLocks noChangeArrowheads="1"/>
          </p:cNvSpPr>
          <p:nvPr/>
        </p:nvSpPr>
        <p:spPr bwMode="auto">
          <a:xfrm>
            <a:off x="3973988" y="2887192"/>
            <a:ext cx="38664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en-US" dirty="0">
                <a:solidFill>
                  <a:srgbClr val="FF0000"/>
                </a:solidFill>
              </a:rPr>
              <a:t>+</a:t>
            </a:r>
          </a:p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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98" name="Rectangle 7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Equivalent Resistances</a:t>
            </a:r>
          </a:p>
        </p:txBody>
      </p:sp>
      <p:sp>
        <p:nvSpPr>
          <p:cNvPr id="312408" name="Text Box 88"/>
          <p:cNvSpPr txBox="1">
            <a:spLocks noChangeArrowheads="1"/>
          </p:cNvSpPr>
          <p:nvPr/>
        </p:nvSpPr>
        <p:spPr bwMode="auto">
          <a:xfrm>
            <a:off x="457200" y="1445568"/>
            <a:ext cx="13218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Arial" charset="0"/>
              </a:rPr>
              <a:t>I=1 Amp</a:t>
            </a:r>
            <a:endParaRPr lang="en-US" sz="2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925568" y="1584960"/>
            <a:ext cx="3511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25</a:t>
            </a:r>
            <a:r>
              <a:rPr lang="en-US" dirty="0" smtClean="0"/>
              <a:t>=I*25</a:t>
            </a:r>
            <a:r>
              <a:rPr lang="el-GR" dirty="0" smtClean="0"/>
              <a:t>Ω</a:t>
            </a:r>
            <a:r>
              <a:rPr lang="en-US" dirty="0" smtClean="0"/>
              <a:t>=25V</a:t>
            </a:r>
            <a:endParaRPr lang="en-US" dirty="0"/>
          </a:p>
        </p:txBody>
      </p:sp>
      <p:sp>
        <p:nvSpPr>
          <p:cNvPr id="47" name="Rectangle 4"/>
          <p:cNvSpPr>
            <a:spLocks noChangeArrowheads="1"/>
          </p:cNvSpPr>
          <p:nvPr/>
        </p:nvSpPr>
        <p:spPr bwMode="auto">
          <a:xfrm>
            <a:off x="2744788" y="3219450"/>
            <a:ext cx="392112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Line 5"/>
          <p:cNvSpPr>
            <a:spLocks noChangeShapeType="1"/>
          </p:cNvSpPr>
          <p:nvPr/>
        </p:nvSpPr>
        <p:spPr bwMode="auto">
          <a:xfrm>
            <a:off x="2111375" y="2046288"/>
            <a:ext cx="1588" cy="1447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Line 6"/>
          <p:cNvSpPr>
            <a:spLocks noChangeShapeType="1"/>
          </p:cNvSpPr>
          <p:nvPr/>
        </p:nvSpPr>
        <p:spPr bwMode="auto">
          <a:xfrm>
            <a:off x="2092325" y="4792663"/>
            <a:ext cx="17907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Line 7"/>
          <p:cNvSpPr>
            <a:spLocks noChangeShapeType="1"/>
          </p:cNvSpPr>
          <p:nvPr/>
        </p:nvSpPr>
        <p:spPr bwMode="auto">
          <a:xfrm>
            <a:off x="2103438" y="3638550"/>
            <a:ext cx="1587" cy="1162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Line 8"/>
          <p:cNvSpPr>
            <a:spLocks noChangeShapeType="1"/>
          </p:cNvSpPr>
          <p:nvPr/>
        </p:nvSpPr>
        <p:spPr bwMode="auto">
          <a:xfrm>
            <a:off x="2111375" y="2038350"/>
            <a:ext cx="17240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2" name="Group 9"/>
          <p:cNvGrpSpPr>
            <a:grpSpLocks/>
          </p:cNvGrpSpPr>
          <p:nvPr/>
        </p:nvGrpSpPr>
        <p:grpSpPr bwMode="auto">
          <a:xfrm>
            <a:off x="1865313" y="3095625"/>
            <a:ext cx="496887" cy="554038"/>
            <a:chOff x="2640" y="1976"/>
            <a:chExt cx="313" cy="349"/>
          </a:xfrm>
        </p:grpSpPr>
        <p:sp>
          <p:nvSpPr>
            <p:cNvPr id="53" name="Oval 10"/>
            <p:cNvSpPr>
              <a:spLocks noChangeArrowheads="1"/>
            </p:cNvSpPr>
            <p:nvPr/>
          </p:nvSpPr>
          <p:spPr bwMode="auto">
            <a:xfrm>
              <a:off x="2640" y="2000"/>
              <a:ext cx="313" cy="3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Rectangle 11"/>
            <p:cNvSpPr>
              <a:spLocks noChangeArrowheads="1"/>
            </p:cNvSpPr>
            <p:nvPr/>
          </p:nvSpPr>
          <p:spPr bwMode="auto">
            <a:xfrm>
              <a:off x="2682" y="2138"/>
              <a:ext cx="23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Rectangle 12"/>
            <p:cNvSpPr>
              <a:spLocks noChangeArrowheads="1"/>
            </p:cNvSpPr>
            <p:nvPr/>
          </p:nvSpPr>
          <p:spPr bwMode="auto">
            <a:xfrm>
              <a:off x="2739" y="2170"/>
              <a:ext cx="9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en-US" sz="1400">
                  <a:solidFill>
                    <a:srgbClr val="000000"/>
                  </a:solidFill>
                  <a:latin typeface="Arial" charset="0"/>
                  <a:sym typeface="Symbol" pitchFamily="18" charset="2"/>
                </a:rPr>
                <a:t></a:t>
              </a:r>
              <a:endParaRPr lang="en-US" sz="2400"/>
            </a:p>
          </p:txBody>
        </p:sp>
        <p:sp>
          <p:nvSpPr>
            <p:cNvPr id="56" name="Rectangle 13"/>
            <p:cNvSpPr>
              <a:spLocks noChangeArrowheads="1"/>
            </p:cNvSpPr>
            <p:nvPr/>
          </p:nvSpPr>
          <p:spPr bwMode="auto">
            <a:xfrm>
              <a:off x="2700" y="1976"/>
              <a:ext cx="187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Rectangle 14"/>
            <p:cNvSpPr>
              <a:spLocks noChangeArrowheads="1"/>
            </p:cNvSpPr>
            <p:nvPr/>
          </p:nvSpPr>
          <p:spPr bwMode="auto">
            <a:xfrm>
              <a:off x="2757" y="2008"/>
              <a:ext cx="6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+</a:t>
              </a:r>
              <a:endParaRPr lang="en-US" sz="2400"/>
            </a:p>
          </p:txBody>
        </p:sp>
      </p:grpSp>
      <p:sp>
        <p:nvSpPr>
          <p:cNvPr id="58" name="Rectangle 15"/>
          <p:cNvSpPr>
            <a:spLocks noChangeArrowheads="1"/>
          </p:cNvSpPr>
          <p:nvPr/>
        </p:nvSpPr>
        <p:spPr bwMode="auto">
          <a:xfrm>
            <a:off x="1311275" y="3200400"/>
            <a:ext cx="5019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30 </a:t>
            </a:r>
            <a:r>
              <a:rPr lang="en-US" sz="2000" dirty="0">
                <a:solidFill>
                  <a:srgbClr val="000000"/>
                </a:solidFill>
              </a:rPr>
              <a:t>V</a:t>
            </a:r>
            <a:endParaRPr lang="en-US" sz="2000" dirty="0"/>
          </a:p>
        </p:txBody>
      </p:sp>
      <p:sp>
        <p:nvSpPr>
          <p:cNvPr id="59" name="Rectangle 16"/>
          <p:cNvSpPr>
            <a:spLocks noChangeArrowheads="1"/>
          </p:cNvSpPr>
          <p:nvPr/>
        </p:nvSpPr>
        <p:spPr bwMode="auto">
          <a:xfrm>
            <a:off x="2636838" y="2124075"/>
            <a:ext cx="373062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0" name="Group 17"/>
          <p:cNvGrpSpPr>
            <a:grpSpLocks/>
          </p:cNvGrpSpPr>
          <p:nvPr/>
        </p:nvGrpSpPr>
        <p:grpSpPr bwMode="auto">
          <a:xfrm>
            <a:off x="2894013" y="2141538"/>
            <a:ext cx="461962" cy="365125"/>
            <a:chOff x="3288" y="1375"/>
            <a:chExt cx="291" cy="230"/>
          </a:xfrm>
        </p:grpSpPr>
        <p:grpSp>
          <p:nvGrpSpPr>
            <p:cNvPr id="61" name="Group 18"/>
            <p:cNvGrpSpPr>
              <a:grpSpLocks/>
            </p:cNvGrpSpPr>
            <p:nvPr/>
          </p:nvGrpSpPr>
          <p:grpSpPr bwMode="auto">
            <a:xfrm>
              <a:off x="3369" y="1401"/>
              <a:ext cx="210" cy="62"/>
              <a:chOff x="2868" y="1730"/>
              <a:chExt cx="210" cy="62"/>
            </a:xfrm>
          </p:grpSpPr>
          <p:sp>
            <p:nvSpPr>
              <p:cNvPr id="63" name="Line 19"/>
              <p:cNvSpPr>
                <a:spLocks noChangeShapeType="1"/>
              </p:cNvSpPr>
              <p:nvPr/>
            </p:nvSpPr>
            <p:spPr bwMode="auto">
              <a:xfrm>
                <a:off x="2868" y="1761"/>
                <a:ext cx="14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>
                <a:off x="3015" y="1730"/>
                <a:ext cx="63" cy="62"/>
              </a:xfrm>
              <a:custGeom>
                <a:avLst/>
                <a:gdLst/>
                <a:ahLst/>
                <a:cxnLst>
                  <a:cxn ang="0">
                    <a:pos x="0" y="125"/>
                  </a:cxn>
                  <a:cxn ang="0">
                    <a:pos x="125" y="61"/>
                  </a:cxn>
                  <a:cxn ang="0">
                    <a:pos x="0" y="0"/>
                  </a:cxn>
                  <a:cxn ang="0">
                    <a:pos x="0" y="125"/>
                  </a:cxn>
                </a:cxnLst>
                <a:rect l="0" t="0" r="r" b="b"/>
                <a:pathLst>
                  <a:path w="125" h="125">
                    <a:moveTo>
                      <a:pt x="0" y="125"/>
                    </a:moveTo>
                    <a:lnTo>
                      <a:pt x="125" y="61"/>
                    </a:lnTo>
                    <a:lnTo>
                      <a:pt x="0" y="0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" name="Rectangle 21"/>
            <p:cNvSpPr>
              <a:spLocks noChangeArrowheads="1"/>
            </p:cNvSpPr>
            <p:nvPr/>
          </p:nvSpPr>
          <p:spPr bwMode="auto">
            <a:xfrm>
              <a:off x="3288" y="1375"/>
              <a:ext cx="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sz="2400"/>
            </a:p>
          </p:txBody>
        </p:sp>
      </p:grpSp>
      <p:sp>
        <p:nvSpPr>
          <p:cNvPr id="65" name="Line 28"/>
          <p:cNvSpPr>
            <a:spLocks noChangeShapeType="1"/>
          </p:cNvSpPr>
          <p:nvPr/>
        </p:nvSpPr>
        <p:spPr bwMode="auto">
          <a:xfrm>
            <a:off x="3859213" y="3184525"/>
            <a:ext cx="1587" cy="1254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" name="Line 29"/>
          <p:cNvSpPr>
            <a:spLocks noChangeShapeType="1"/>
          </p:cNvSpPr>
          <p:nvPr/>
        </p:nvSpPr>
        <p:spPr bwMode="auto">
          <a:xfrm>
            <a:off x="3827463" y="2362200"/>
            <a:ext cx="1587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" name="Line 30"/>
          <p:cNvSpPr>
            <a:spLocks noChangeShapeType="1"/>
          </p:cNvSpPr>
          <p:nvPr/>
        </p:nvSpPr>
        <p:spPr bwMode="auto">
          <a:xfrm>
            <a:off x="3833813" y="2481263"/>
            <a:ext cx="104775" cy="365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" name="Line 31"/>
          <p:cNvSpPr>
            <a:spLocks noChangeShapeType="1"/>
          </p:cNvSpPr>
          <p:nvPr/>
        </p:nvSpPr>
        <p:spPr bwMode="auto">
          <a:xfrm flipH="1">
            <a:off x="3768725" y="2517775"/>
            <a:ext cx="169863" cy="41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" name="Line 32"/>
          <p:cNvSpPr>
            <a:spLocks noChangeShapeType="1"/>
          </p:cNvSpPr>
          <p:nvPr/>
        </p:nvSpPr>
        <p:spPr bwMode="auto">
          <a:xfrm>
            <a:off x="3768725" y="2557463"/>
            <a:ext cx="182563" cy="49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" name="Line 33"/>
          <p:cNvSpPr>
            <a:spLocks noChangeShapeType="1"/>
          </p:cNvSpPr>
          <p:nvPr/>
        </p:nvSpPr>
        <p:spPr bwMode="auto">
          <a:xfrm flipH="1">
            <a:off x="3765550" y="2601913"/>
            <a:ext cx="179388" cy="42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" name="Line 34"/>
          <p:cNvSpPr>
            <a:spLocks noChangeShapeType="1"/>
          </p:cNvSpPr>
          <p:nvPr/>
        </p:nvSpPr>
        <p:spPr bwMode="auto">
          <a:xfrm>
            <a:off x="3765550" y="2644775"/>
            <a:ext cx="182563" cy="49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" name="Line 35"/>
          <p:cNvSpPr>
            <a:spLocks noChangeShapeType="1"/>
          </p:cNvSpPr>
          <p:nvPr/>
        </p:nvSpPr>
        <p:spPr bwMode="auto">
          <a:xfrm flipH="1">
            <a:off x="3843338" y="2693988"/>
            <a:ext cx="104775" cy="238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" name="Line 36"/>
          <p:cNvSpPr>
            <a:spLocks noChangeShapeType="1"/>
          </p:cNvSpPr>
          <p:nvPr/>
        </p:nvSpPr>
        <p:spPr bwMode="auto">
          <a:xfrm flipH="1">
            <a:off x="3856038" y="2719388"/>
            <a:ext cx="0" cy="2270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" name="Line 37"/>
          <p:cNvSpPr>
            <a:spLocks noChangeShapeType="1"/>
          </p:cNvSpPr>
          <p:nvPr/>
        </p:nvSpPr>
        <p:spPr bwMode="auto">
          <a:xfrm>
            <a:off x="3825875" y="2028825"/>
            <a:ext cx="1588" cy="3714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" name="Line 38"/>
          <p:cNvSpPr>
            <a:spLocks noChangeShapeType="1"/>
          </p:cNvSpPr>
          <p:nvPr/>
        </p:nvSpPr>
        <p:spPr bwMode="auto">
          <a:xfrm>
            <a:off x="3859213" y="3305175"/>
            <a:ext cx="1587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" name="Line 39"/>
          <p:cNvSpPr>
            <a:spLocks noChangeShapeType="1"/>
          </p:cNvSpPr>
          <p:nvPr/>
        </p:nvSpPr>
        <p:spPr bwMode="auto">
          <a:xfrm>
            <a:off x="3863975" y="3424238"/>
            <a:ext cx="106363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" name="Line 40"/>
          <p:cNvSpPr>
            <a:spLocks noChangeShapeType="1"/>
          </p:cNvSpPr>
          <p:nvPr/>
        </p:nvSpPr>
        <p:spPr bwMode="auto">
          <a:xfrm flipH="1">
            <a:off x="3798888" y="3462338"/>
            <a:ext cx="171450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" name="Line 41"/>
          <p:cNvSpPr>
            <a:spLocks noChangeShapeType="1"/>
          </p:cNvSpPr>
          <p:nvPr/>
        </p:nvSpPr>
        <p:spPr bwMode="auto">
          <a:xfrm>
            <a:off x="3797300" y="3500438"/>
            <a:ext cx="180975" cy="50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" name="Line 42"/>
          <p:cNvSpPr>
            <a:spLocks noChangeShapeType="1"/>
          </p:cNvSpPr>
          <p:nvPr/>
        </p:nvSpPr>
        <p:spPr bwMode="auto">
          <a:xfrm flipH="1">
            <a:off x="3792538" y="3546475"/>
            <a:ext cx="18097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" name="Line 43"/>
          <p:cNvSpPr>
            <a:spLocks noChangeShapeType="1"/>
          </p:cNvSpPr>
          <p:nvPr/>
        </p:nvSpPr>
        <p:spPr bwMode="auto">
          <a:xfrm>
            <a:off x="3792538" y="3584575"/>
            <a:ext cx="180975" cy="52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/>
        </p:nvSpPr>
        <p:spPr bwMode="auto">
          <a:xfrm flipH="1">
            <a:off x="3868738" y="3636963"/>
            <a:ext cx="104775" cy="238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" name="Line 45"/>
          <p:cNvSpPr>
            <a:spLocks noChangeShapeType="1"/>
          </p:cNvSpPr>
          <p:nvPr/>
        </p:nvSpPr>
        <p:spPr bwMode="auto">
          <a:xfrm>
            <a:off x="3870325" y="3660775"/>
            <a:ext cx="1588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" name="Line 53"/>
          <p:cNvSpPr>
            <a:spLocks noChangeShapeType="1"/>
          </p:cNvSpPr>
          <p:nvPr/>
        </p:nvSpPr>
        <p:spPr bwMode="auto">
          <a:xfrm>
            <a:off x="3879850" y="4127500"/>
            <a:ext cx="1588" cy="657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" name="Line 54"/>
          <p:cNvSpPr>
            <a:spLocks noChangeShapeType="1"/>
          </p:cNvSpPr>
          <p:nvPr/>
        </p:nvSpPr>
        <p:spPr bwMode="auto">
          <a:xfrm>
            <a:off x="4400550" y="3609975"/>
            <a:ext cx="1588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" name="Line 55"/>
          <p:cNvSpPr>
            <a:spLocks noChangeShapeType="1"/>
          </p:cNvSpPr>
          <p:nvPr/>
        </p:nvSpPr>
        <p:spPr bwMode="auto">
          <a:xfrm>
            <a:off x="4406900" y="3729038"/>
            <a:ext cx="10477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" name="Line 56"/>
          <p:cNvSpPr>
            <a:spLocks noChangeShapeType="1"/>
          </p:cNvSpPr>
          <p:nvPr/>
        </p:nvSpPr>
        <p:spPr bwMode="auto">
          <a:xfrm flipH="1">
            <a:off x="4341813" y="3767138"/>
            <a:ext cx="169862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" name="Line 57"/>
          <p:cNvSpPr>
            <a:spLocks noChangeShapeType="1"/>
          </p:cNvSpPr>
          <p:nvPr/>
        </p:nvSpPr>
        <p:spPr bwMode="auto">
          <a:xfrm>
            <a:off x="4340225" y="3805238"/>
            <a:ext cx="180975" cy="50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" name="Line 58"/>
          <p:cNvSpPr>
            <a:spLocks noChangeShapeType="1"/>
          </p:cNvSpPr>
          <p:nvPr/>
        </p:nvSpPr>
        <p:spPr bwMode="auto">
          <a:xfrm flipH="1">
            <a:off x="4335463" y="3851275"/>
            <a:ext cx="18097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7" name="Line 59"/>
          <p:cNvSpPr>
            <a:spLocks noChangeShapeType="1"/>
          </p:cNvSpPr>
          <p:nvPr/>
        </p:nvSpPr>
        <p:spPr bwMode="auto">
          <a:xfrm>
            <a:off x="4335463" y="3889375"/>
            <a:ext cx="180975" cy="52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" name="Line 60"/>
          <p:cNvSpPr>
            <a:spLocks noChangeShapeType="1"/>
          </p:cNvSpPr>
          <p:nvPr/>
        </p:nvSpPr>
        <p:spPr bwMode="auto">
          <a:xfrm flipH="1">
            <a:off x="4411663" y="3941763"/>
            <a:ext cx="104775" cy="238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" name="Line 61"/>
          <p:cNvSpPr>
            <a:spLocks noChangeShapeType="1"/>
          </p:cNvSpPr>
          <p:nvPr/>
        </p:nvSpPr>
        <p:spPr bwMode="auto">
          <a:xfrm>
            <a:off x="4413250" y="3965575"/>
            <a:ext cx="1588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" name="Line 68"/>
          <p:cNvSpPr>
            <a:spLocks noChangeShapeType="1"/>
          </p:cNvSpPr>
          <p:nvPr/>
        </p:nvSpPr>
        <p:spPr bwMode="auto">
          <a:xfrm flipH="1">
            <a:off x="4402138" y="3316223"/>
            <a:ext cx="0" cy="30010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" name="Line 69"/>
          <p:cNvSpPr>
            <a:spLocks noChangeShapeType="1"/>
          </p:cNvSpPr>
          <p:nvPr/>
        </p:nvSpPr>
        <p:spPr bwMode="auto">
          <a:xfrm>
            <a:off x="4414838" y="4070350"/>
            <a:ext cx="1587" cy="285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" name="Line 70"/>
          <p:cNvSpPr>
            <a:spLocks noChangeShapeType="1"/>
          </p:cNvSpPr>
          <p:nvPr/>
        </p:nvSpPr>
        <p:spPr bwMode="auto">
          <a:xfrm flipH="1">
            <a:off x="3875088" y="4356100"/>
            <a:ext cx="5334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" name="Oval 74"/>
          <p:cNvSpPr>
            <a:spLocks noChangeArrowheads="1"/>
          </p:cNvSpPr>
          <p:nvPr/>
        </p:nvSpPr>
        <p:spPr bwMode="auto">
          <a:xfrm>
            <a:off x="3817938" y="3251200"/>
            <a:ext cx="92075" cy="968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" name="Oval 75"/>
          <p:cNvSpPr>
            <a:spLocks noChangeArrowheads="1"/>
          </p:cNvSpPr>
          <p:nvPr/>
        </p:nvSpPr>
        <p:spPr bwMode="auto">
          <a:xfrm>
            <a:off x="3846513" y="4318000"/>
            <a:ext cx="90487" cy="968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5" name="Line 77"/>
          <p:cNvSpPr>
            <a:spLocks noChangeShapeType="1"/>
          </p:cNvSpPr>
          <p:nvPr/>
        </p:nvSpPr>
        <p:spPr bwMode="auto">
          <a:xfrm>
            <a:off x="3870325" y="3294063"/>
            <a:ext cx="531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6" name="Rectangle 81"/>
          <p:cNvSpPr>
            <a:spLocks noChangeArrowheads="1"/>
          </p:cNvSpPr>
          <p:nvPr/>
        </p:nvSpPr>
        <p:spPr bwMode="auto">
          <a:xfrm>
            <a:off x="2841625" y="2057400"/>
            <a:ext cx="9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i="1">
                <a:solidFill>
                  <a:srgbClr val="000000"/>
                </a:solidFill>
              </a:rPr>
              <a:t>I</a:t>
            </a:r>
            <a:endParaRPr lang="en-US" sz="2000" b="1"/>
          </a:p>
        </p:txBody>
      </p:sp>
      <p:sp>
        <p:nvSpPr>
          <p:cNvPr id="137" name="Text Box 82"/>
          <p:cNvSpPr txBox="1">
            <a:spLocks noChangeArrowheads="1"/>
          </p:cNvSpPr>
          <p:nvPr/>
        </p:nvSpPr>
        <p:spPr bwMode="auto">
          <a:xfrm>
            <a:off x="3368675" y="2362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5</a:t>
            </a:r>
            <a:endParaRPr lang="en-US" sz="2000" b="1" i="1" baseline="-25000" dirty="0"/>
          </a:p>
        </p:txBody>
      </p:sp>
      <p:sp>
        <p:nvSpPr>
          <p:cNvPr id="138" name="Text Box 84"/>
          <p:cNvSpPr txBox="1">
            <a:spLocks noChangeArrowheads="1"/>
          </p:cNvSpPr>
          <p:nvPr/>
        </p:nvSpPr>
        <p:spPr bwMode="auto">
          <a:xfrm>
            <a:off x="3368675" y="32766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50</a:t>
            </a:r>
            <a:endParaRPr lang="en-US" sz="2000" b="1" i="1" baseline="-25000" dirty="0"/>
          </a:p>
        </p:txBody>
      </p:sp>
      <p:sp>
        <p:nvSpPr>
          <p:cNvPr id="139" name="Text Box 87"/>
          <p:cNvSpPr txBox="1">
            <a:spLocks noChangeArrowheads="1"/>
          </p:cNvSpPr>
          <p:nvPr/>
        </p:nvSpPr>
        <p:spPr bwMode="auto">
          <a:xfrm>
            <a:off x="4511675" y="3641725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50</a:t>
            </a:r>
            <a:endParaRPr lang="en-US" sz="2000" b="1" i="1" baseline="-25000" dirty="0"/>
          </a:p>
        </p:txBody>
      </p:sp>
      <p:sp>
        <p:nvSpPr>
          <p:cNvPr id="140" name="Line 68"/>
          <p:cNvSpPr>
            <a:spLocks noChangeShapeType="1"/>
          </p:cNvSpPr>
          <p:nvPr/>
        </p:nvSpPr>
        <p:spPr bwMode="auto">
          <a:xfrm flipH="1">
            <a:off x="3847402" y="2768473"/>
            <a:ext cx="1587" cy="622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" name="Line 68"/>
          <p:cNvSpPr>
            <a:spLocks noChangeShapeType="1"/>
          </p:cNvSpPr>
          <p:nvPr/>
        </p:nvSpPr>
        <p:spPr bwMode="auto">
          <a:xfrm flipH="1">
            <a:off x="3871786" y="3719449"/>
            <a:ext cx="1587" cy="622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" name="TextBox 141"/>
          <p:cNvSpPr txBox="1"/>
          <p:nvPr/>
        </p:nvSpPr>
        <p:spPr>
          <a:xfrm>
            <a:off x="5017008" y="2590800"/>
            <a:ext cx="3511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Then another…</a:t>
            </a:r>
            <a:endParaRPr lang="en-US" dirty="0"/>
          </a:p>
        </p:txBody>
      </p:sp>
      <p:sp>
        <p:nvSpPr>
          <p:cNvPr id="143" name="TextBox 142"/>
          <p:cNvSpPr txBox="1"/>
          <p:nvPr/>
        </p:nvSpPr>
        <p:spPr>
          <a:xfrm>
            <a:off x="4895088" y="1103376"/>
            <a:ext cx="3511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back up one step…</a:t>
            </a:r>
            <a:endParaRPr lang="en-US" dirty="0"/>
          </a:p>
        </p:txBody>
      </p:sp>
      <p:sp>
        <p:nvSpPr>
          <p:cNvPr id="157" name="TextBox 156"/>
          <p:cNvSpPr txBox="1"/>
          <p:nvPr/>
        </p:nvSpPr>
        <p:spPr>
          <a:xfrm>
            <a:off x="5008240" y="3569084"/>
            <a:ext cx="987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25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158" name="Text Box 471"/>
          <p:cNvSpPr txBox="1">
            <a:spLocks noChangeArrowheads="1"/>
          </p:cNvSpPr>
          <p:nvPr/>
        </p:nvSpPr>
        <p:spPr bwMode="auto">
          <a:xfrm>
            <a:off x="4461668" y="3118840"/>
            <a:ext cx="38664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en-US" dirty="0">
                <a:solidFill>
                  <a:srgbClr val="FF0000"/>
                </a:solidFill>
              </a:rPr>
              <a:t>+</a:t>
            </a:r>
          </a:p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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5888736" y="3230880"/>
            <a:ext cx="2913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Then one more…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98" name="Rectangle 7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Equivalent Resistances</a:t>
            </a:r>
          </a:p>
        </p:txBody>
      </p:sp>
      <p:sp>
        <p:nvSpPr>
          <p:cNvPr id="312408" name="Text Box 88"/>
          <p:cNvSpPr txBox="1">
            <a:spLocks noChangeArrowheads="1"/>
          </p:cNvSpPr>
          <p:nvPr/>
        </p:nvSpPr>
        <p:spPr bwMode="auto">
          <a:xfrm>
            <a:off x="457200" y="1445568"/>
            <a:ext cx="13218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Arial" charset="0"/>
              </a:rPr>
              <a:t>I=1 Amp</a:t>
            </a:r>
            <a:endParaRPr lang="en-US" sz="2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925568" y="1584960"/>
            <a:ext cx="3511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25</a:t>
            </a:r>
            <a:r>
              <a:rPr lang="en-US" dirty="0" smtClean="0"/>
              <a:t>=I*25</a:t>
            </a:r>
            <a:r>
              <a:rPr lang="el-GR" dirty="0" smtClean="0"/>
              <a:t>Ω</a:t>
            </a:r>
            <a:r>
              <a:rPr lang="en-US" dirty="0" smtClean="0"/>
              <a:t>=25V</a:t>
            </a:r>
            <a:endParaRPr lang="en-US" dirty="0"/>
          </a:p>
        </p:txBody>
      </p:sp>
      <p:sp>
        <p:nvSpPr>
          <p:cNvPr id="47" name="Rectangle 4"/>
          <p:cNvSpPr>
            <a:spLocks noChangeArrowheads="1"/>
          </p:cNvSpPr>
          <p:nvPr/>
        </p:nvSpPr>
        <p:spPr bwMode="auto">
          <a:xfrm>
            <a:off x="2744788" y="3219450"/>
            <a:ext cx="392112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Line 5"/>
          <p:cNvSpPr>
            <a:spLocks noChangeShapeType="1"/>
          </p:cNvSpPr>
          <p:nvPr/>
        </p:nvSpPr>
        <p:spPr bwMode="auto">
          <a:xfrm>
            <a:off x="2111375" y="2046288"/>
            <a:ext cx="1588" cy="1447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Line 6"/>
          <p:cNvSpPr>
            <a:spLocks noChangeShapeType="1"/>
          </p:cNvSpPr>
          <p:nvPr/>
        </p:nvSpPr>
        <p:spPr bwMode="auto">
          <a:xfrm>
            <a:off x="2092325" y="4792663"/>
            <a:ext cx="17907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Line 7"/>
          <p:cNvSpPr>
            <a:spLocks noChangeShapeType="1"/>
          </p:cNvSpPr>
          <p:nvPr/>
        </p:nvSpPr>
        <p:spPr bwMode="auto">
          <a:xfrm>
            <a:off x="2103438" y="3638550"/>
            <a:ext cx="1587" cy="1162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Line 8"/>
          <p:cNvSpPr>
            <a:spLocks noChangeShapeType="1"/>
          </p:cNvSpPr>
          <p:nvPr/>
        </p:nvSpPr>
        <p:spPr bwMode="auto">
          <a:xfrm>
            <a:off x="2111375" y="2038350"/>
            <a:ext cx="17240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865313" y="3095625"/>
            <a:ext cx="496887" cy="554038"/>
            <a:chOff x="2640" y="1976"/>
            <a:chExt cx="313" cy="349"/>
          </a:xfrm>
        </p:grpSpPr>
        <p:sp>
          <p:nvSpPr>
            <p:cNvPr id="53" name="Oval 10"/>
            <p:cNvSpPr>
              <a:spLocks noChangeArrowheads="1"/>
            </p:cNvSpPr>
            <p:nvPr/>
          </p:nvSpPr>
          <p:spPr bwMode="auto">
            <a:xfrm>
              <a:off x="2640" y="2000"/>
              <a:ext cx="313" cy="3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Rectangle 11"/>
            <p:cNvSpPr>
              <a:spLocks noChangeArrowheads="1"/>
            </p:cNvSpPr>
            <p:nvPr/>
          </p:nvSpPr>
          <p:spPr bwMode="auto">
            <a:xfrm>
              <a:off x="2682" y="2138"/>
              <a:ext cx="23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Rectangle 12"/>
            <p:cNvSpPr>
              <a:spLocks noChangeArrowheads="1"/>
            </p:cNvSpPr>
            <p:nvPr/>
          </p:nvSpPr>
          <p:spPr bwMode="auto">
            <a:xfrm>
              <a:off x="2739" y="2170"/>
              <a:ext cx="9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en-US" sz="1400">
                  <a:solidFill>
                    <a:srgbClr val="000000"/>
                  </a:solidFill>
                  <a:latin typeface="Arial" charset="0"/>
                  <a:sym typeface="Symbol" pitchFamily="18" charset="2"/>
                </a:rPr>
                <a:t></a:t>
              </a:r>
              <a:endParaRPr lang="en-US" sz="2400"/>
            </a:p>
          </p:txBody>
        </p:sp>
        <p:sp>
          <p:nvSpPr>
            <p:cNvPr id="56" name="Rectangle 13"/>
            <p:cNvSpPr>
              <a:spLocks noChangeArrowheads="1"/>
            </p:cNvSpPr>
            <p:nvPr/>
          </p:nvSpPr>
          <p:spPr bwMode="auto">
            <a:xfrm>
              <a:off x="2700" y="1976"/>
              <a:ext cx="187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Rectangle 14"/>
            <p:cNvSpPr>
              <a:spLocks noChangeArrowheads="1"/>
            </p:cNvSpPr>
            <p:nvPr/>
          </p:nvSpPr>
          <p:spPr bwMode="auto">
            <a:xfrm>
              <a:off x="2757" y="2008"/>
              <a:ext cx="6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+</a:t>
              </a:r>
              <a:endParaRPr lang="en-US" sz="2400"/>
            </a:p>
          </p:txBody>
        </p:sp>
      </p:grpSp>
      <p:sp>
        <p:nvSpPr>
          <p:cNvPr id="58" name="Rectangle 15"/>
          <p:cNvSpPr>
            <a:spLocks noChangeArrowheads="1"/>
          </p:cNvSpPr>
          <p:nvPr/>
        </p:nvSpPr>
        <p:spPr bwMode="auto">
          <a:xfrm>
            <a:off x="1311275" y="3200400"/>
            <a:ext cx="5019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30 </a:t>
            </a:r>
            <a:r>
              <a:rPr lang="en-US" sz="2000" dirty="0">
                <a:solidFill>
                  <a:srgbClr val="000000"/>
                </a:solidFill>
              </a:rPr>
              <a:t>V</a:t>
            </a:r>
            <a:endParaRPr lang="en-US" sz="2000" dirty="0"/>
          </a:p>
        </p:txBody>
      </p:sp>
      <p:sp>
        <p:nvSpPr>
          <p:cNvPr id="59" name="Rectangle 16"/>
          <p:cNvSpPr>
            <a:spLocks noChangeArrowheads="1"/>
          </p:cNvSpPr>
          <p:nvPr/>
        </p:nvSpPr>
        <p:spPr bwMode="auto">
          <a:xfrm>
            <a:off x="2636838" y="2124075"/>
            <a:ext cx="373062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2894013" y="2141538"/>
            <a:ext cx="461962" cy="365125"/>
            <a:chOff x="3288" y="1375"/>
            <a:chExt cx="291" cy="230"/>
          </a:xfrm>
        </p:grpSpPr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3369" y="1401"/>
              <a:ext cx="210" cy="62"/>
              <a:chOff x="2868" y="1730"/>
              <a:chExt cx="210" cy="62"/>
            </a:xfrm>
          </p:grpSpPr>
          <p:sp>
            <p:nvSpPr>
              <p:cNvPr id="63" name="Line 19"/>
              <p:cNvSpPr>
                <a:spLocks noChangeShapeType="1"/>
              </p:cNvSpPr>
              <p:nvPr/>
            </p:nvSpPr>
            <p:spPr bwMode="auto">
              <a:xfrm>
                <a:off x="2868" y="1761"/>
                <a:ext cx="14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>
                <a:off x="3015" y="1730"/>
                <a:ext cx="63" cy="62"/>
              </a:xfrm>
              <a:custGeom>
                <a:avLst/>
                <a:gdLst/>
                <a:ahLst/>
                <a:cxnLst>
                  <a:cxn ang="0">
                    <a:pos x="0" y="125"/>
                  </a:cxn>
                  <a:cxn ang="0">
                    <a:pos x="125" y="61"/>
                  </a:cxn>
                  <a:cxn ang="0">
                    <a:pos x="0" y="0"/>
                  </a:cxn>
                  <a:cxn ang="0">
                    <a:pos x="0" y="125"/>
                  </a:cxn>
                </a:cxnLst>
                <a:rect l="0" t="0" r="r" b="b"/>
                <a:pathLst>
                  <a:path w="125" h="125">
                    <a:moveTo>
                      <a:pt x="0" y="125"/>
                    </a:moveTo>
                    <a:lnTo>
                      <a:pt x="125" y="61"/>
                    </a:lnTo>
                    <a:lnTo>
                      <a:pt x="0" y="0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" name="Rectangle 21"/>
            <p:cNvSpPr>
              <a:spLocks noChangeArrowheads="1"/>
            </p:cNvSpPr>
            <p:nvPr/>
          </p:nvSpPr>
          <p:spPr bwMode="auto">
            <a:xfrm>
              <a:off x="3288" y="1375"/>
              <a:ext cx="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sz="2400"/>
            </a:p>
          </p:txBody>
        </p:sp>
      </p:grpSp>
      <p:sp>
        <p:nvSpPr>
          <p:cNvPr id="66" name="Line 29"/>
          <p:cNvSpPr>
            <a:spLocks noChangeShapeType="1"/>
          </p:cNvSpPr>
          <p:nvPr/>
        </p:nvSpPr>
        <p:spPr bwMode="auto">
          <a:xfrm>
            <a:off x="3827463" y="2362200"/>
            <a:ext cx="1587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" name="Line 30"/>
          <p:cNvSpPr>
            <a:spLocks noChangeShapeType="1"/>
          </p:cNvSpPr>
          <p:nvPr/>
        </p:nvSpPr>
        <p:spPr bwMode="auto">
          <a:xfrm>
            <a:off x="3833813" y="2481263"/>
            <a:ext cx="104775" cy="365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" name="Line 31"/>
          <p:cNvSpPr>
            <a:spLocks noChangeShapeType="1"/>
          </p:cNvSpPr>
          <p:nvPr/>
        </p:nvSpPr>
        <p:spPr bwMode="auto">
          <a:xfrm flipH="1">
            <a:off x="3768725" y="2517775"/>
            <a:ext cx="169863" cy="41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" name="Line 32"/>
          <p:cNvSpPr>
            <a:spLocks noChangeShapeType="1"/>
          </p:cNvSpPr>
          <p:nvPr/>
        </p:nvSpPr>
        <p:spPr bwMode="auto">
          <a:xfrm>
            <a:off x="3768725" y="2557463"/>
            <a:ext cx="182563" cy="49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" name="Line 33"/>
          <p:cNvSpPr>
            <a:spLocks noChangeShapeType="1"/>
          </p:cNvSpPr>
          <p:nvPr/>
        </p:nvSpPr>
        <p:spPr bwMode="auto">
          <a:xfrm flipH="1">
            <a:off x="3765550" y="2601913"/>
            <a:ext cx="179388" cy="42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" name="Line 34"/>
          <p:cNvSpPr>
            <a:spLocks noChangeShapeType="1"/>
          </p:cNvSpPr>
          <p:nvPr/>
        </p:nvSpPr>
        <p:spPr bwMode="auto">
          <a:xfrm>
            <a:off x="3765550" y="2644775"/>
            <a:ext cx="182563" cy="49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" name="Line 35"/>
          <p:cNvSpPr>
            <a:spLocks noChangeShapeType="1"/>
          </p:cNvSpPr>
          <p:nvPr/>
        </p:nvSpPr>
        <p:spPr bwMode="auto">
          <a:xfrm flipH="1">
            <a:off x="3843338" y="2693988"/>
            <a:ext cx="104775" cy="238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" name="Line 36"/>
          <p:cNvSpPr>
            <a:spLocks noChangeShapeType="1"/>
          </p:cNvSpPr>
          <p:nvPr/>
        </p:nvSpPr>
        <p:spPr bwMode="auto">
          <a:xfrm flipH="1">
            <a:off x="3856038" y="2719388"/>
            <a:ext cx="0" cy="2270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" name="Line 37"/>
          <p:cNvSpPr>
            <a:spLocks noChangeShapeType="1"/>
          </p:cNvSpPr>
          <p:nvPr/>
        </p:nvSpPr>
        <p:spPr bwMode="auto">
          <a:xfrm>
            <a:off x="3825875" y="2028825"/>
            <a:ext cx="1588" cy="3714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" name="Line 53"/>
          <p:cNvSpPr>
            <a:spLocks noChangeShapeType="1"/>
          </p:cNvSpPr>
          <p:nvPr/>
        </p:nvSpPr>
        <p:spPr bwMode="auto">
          <a:xfrm>
            <a:off x="3879850" y="4127500"/>
            <a:ext cx="1588" cy="657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" name="Line 54"/>
          <p:cNvSpPr>
            <a:spLocks noChangeShapeType="1"/>
          </p:cNvSpPr>
          <p:nvPr/>
        </p:nvSpPr>
        <p:spPr bwMode="auto">
          <a:xfrm>
            <a:off x="4400550" y="3609975"/>
            <a:ext cx="1588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" name="Line 55"/>
          <p:cNvSpPr>
            <a:spLocks noChangeShapeType="1"/>
          </p:cNvSpPr>
          <p:nvPr/>
        </p:nvSpPr>
        <p:spPr bwMode="auto">
          <a:xfrm>
            <a:off x="4406900" y="3729038"/>
            <a:ext cx="10477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" name="Line 56"/>
          <p:cNvSpPr>
            <a:spLocks noChangeShapeType="1"/>
          </p:cNvSpPr>
          <p:nvPr/>
        </p:nvSpPr>
        <p:spPr bwMode="auto">
          <a:xfrm flipH="1">
            <a:off x="4341813" y="3767138"/>
            <a:ext cx="169862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" name="Line 57"/>
          <p:cNvSpPr>
            <a:spLocks noChangeShapeType="1"/>
          </p:cNvSpPr>
          <p:nvPr/>
        </p:nvSpPr>
        <p:spPr bwMode="auto">
          <a:xfrm>
            <a:off x="4340225" y="3805238"/>
            <a:ext cx="180975" cy="50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" name="Line 58"/>
          <p:cNvSpPr>
            <a:spLocks noChangeShapeType="1"/>
          </p:cNvSpPr>
          <p:nvPr/>
        </p:nvSpPr>
        <p:spPr bwMode="auto">
          <a:xfrm flipH="1">
            <a:off x="4335463" y="3851275"/>
            <a:ext cx="18097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7" name="Line 59"/>
          <p:cNvSpPr>
            <a:spLocks noChangeShapeType="1"/>
          </p:cNvSpPr>
          <p:nvPr/>
        </p:nvSpPr>
        <p:spPr bwMode="auto">
          <a:xfrm>
            <a:off x="4335463" y="3889375"/>
            <a:ext cx="180975" cy="52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" name="Line 60"/>
          <p:cNvSpPr>
            <a:spLocks noChangeShapeType="1"/>
          </p:cNvSpPr>
          <p:nvPr/>
        </p:nvSpPr>
        <p:spPr bwMode="auto">
          <a:xfrm flipH="1">
            <a:off x="4411663" y="3941763"/>
            <a:ext cx="104775" cy="238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" name="Line 61"/>
          <p:cNvSpPr>
            <a:spLocks noChangeShapeType="1"/>
          </p:cNvSpPr>
          <p:nvPr/>
        </p:nvSpPr>
        <p:spPr bwMode="auto">
          <a:xfrm>
            <a:off x="4413250" y="3965575"/>
            <a:ext cx="1588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" name="Line 68"/>
          <p:cNvSpPr>
            <a:spLocks noChangeShapeType="1"/>
          </p:cNvSpPr>
          <p:nvPr/>
        </p:nvSpPr>
        <p:spPr bwMode="auto">
          <a:xfrm flipH="1">
            <a:off x="4402138" y="3316223"/>
            <a:ext cx="0" cy="30010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" name="Line 69"/>
          <p:cNvSpPr>
            <a:spLocks noChangeShapeType="1"/>
          </p:cNvSpPr>
          <p:nvPr/>
        </p:nvSpPr>
        <p:spPr bwMode="auto">
          <a:xfrm>
            <a:off x="4414838" y="4070350"/>
            <a:ext cx="1587" cy="285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" name="Line 70"/>
          <p:cNvSpPr>
            <a:spLocks noChangeShapeType="1"/>
          </p:cNvSpPr>
          <p:nvPr/>
        </p:nvSpPr>
        <p:spPr bwMode="auto">
          <a:xfrm flipH="1">
            <a:off x="3875088" y="4356100"/>
            <a:ext cx="5334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5" name="Line 77"/>
          <p:cNvSpPr>
            <a:spLocks noChangeShapeType="1"/>
          </p:cNvSpPr>
          <p:nvPr/>
        </p:nvSpPr>
        <p:spPr bwMode="auto">
          <a:xfrm>
            <a:off x="3870325" y="3294063"/>
            <a:ext cx="531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6" name="Rectangle 81"/>
          <p:cNvSpPr>
            <a:spLocks noChangeArrowheads="1"/>
          </p:cNvSpPr>
          <p:nvPr/>
        </p:nvSpPr>
        <p:spPr bwMode="auto">
          <a:xfrm>
            <a:off x="2841625" y="2057400"/>
            <a:ext cx="9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i="1">
                <a:solidFill>
                  <a:srgbClr val="000000"/>
                </a:solidFill>
              </a:rPr>
              <a:t>I</a:t>
            </a:r>
            <a:endParaRPr lang="en-US" sz="2000" b="1"/>
          </a:p>
        </p:txBody>
      </p:sp>
      <p:sp>
        <p:nvSpPr>
          <p:cNvPr id="137" name="Text Box 82"/>
          <p:cNvSpPr txBox="1">
            <a:spLocks noChangeArrowheads="1"/>
          </p:cNvSpPr>
          <p:nvPr/>
        </p:nvSpPr>
        <p:spPr bwMode="auto">
          <a:xfrm>
            <a:off x="3368675" y="2362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5</a:t>
            </a:r>
            <a:endParaRPr lang="en-US" sz="2000" b="1" i="1" baseline="-25000" dirty="0"/>
          </a:p>
        </p:txBody>
      </p:sp>
      <p:sp>
        <p:nvSpPr>
          <p:cNvPr id="139" name="Text Box 87"/>
          <p:cNvSpPr txBox="1">
            <a:spLocks noChangeArrowheads="1"/>
          </p:cNvSpPr>
          <p:nvPr/>
        </p:nvSpPr>
        <p:spPr bwMode="auto">
          <a:xfrm>
            <a:off x="4511675" y="3641725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50</a:t>
            </a:r>
            <a:endParaRPr lang="en-US" sz="2000" b="1" i="1" baseline="-25000" dirty="0"/>
          </a:p>
        </p:txBody>
      </p:sp>
      <p:sp>
        <p:nvSpPr>
          <p:cNvPr id="140" name="Line 68"/>
          <p:cNvSpPr>
            <a:spLocks noChangeShapeType="1"/>
          </p:cNvSpPr>
          <p:nvPr/>
        </p:nvSpPr>
        <p:spPr bwMode="auto">
          <a:xfrm flipH="1">
            <a:off x="3847402" y="2768473"/>
            <a:ext cx="1587" cy="622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" name="TextBox 141"/>
          <p:cNvSpPr txBox="1"/>
          <p:nvPr/>
        </p:nvSpPr>
        <p:spPr>
          <a:xfrm>
            <a:off x="5017008" y="2590800"/>
            <a:ext cx="3511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Then another…</a:t>
            </a:r>
            <a:endParaRPr lang="en-US" dirty="0"/>
          </a:p>
        </p:txBody>
      </p:sp>
      <p:sp>
        <p:nvSpPr>
          <p:cNvPr id="143" name="TextBox 142"/>
          <p:cNvSpPr txBox="1"/>
          <p:nvPr/>
        </p:nvSpPr>
        <p:spPr>
          <a:xfrm>
            <a:off x="4895088" y="1103376"/>
            <a:ext cx="3511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back up one step…</a:t>
            </a:r>
            <a:endParaRPr lang="en-US" dirty="0"/>
          </a:p>
        </p:txBody>
      </p:sp>
      <p:sp>
        <p:nvSpPr>
          <p:cNvPr id="144" name="TextBox 143"/>
          <p:cNvSpPr txBox="1"/>
          <p:nvPr/>
        </p:nvSpPr>
        <p:spPr>
          <a:xfrm>
            <a:off x="743712" y="5023104"/>
            <a:ext cx="7217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 we can use the voltage divider rule, and get</a:t>
            </a:r>
            <a:endParaRPr lang="en-US" dirty="0"/>
          </a:p>
        </p:txBody>
      </p:sp>
      <p:sp>
        <p:nvSpPr>
          <p:cNvPr id="157" name="TextBox 156"/>
          <p:cNvSpPr txBox="1"/>
          <p:nvPr/>
        </p:nvSpPr>
        <p:spPr>
          <a:xfrm>
            <a:off x="5008240" y="3569084"/>
            <a:ext cx="987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25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158" name="Text Box 471"/>
          <p:cNvSpPr txBox="1">
            <a:spLocks noChangeArrowheads="1"/>
          </p:cNvSpPr>
          <p:nvPr/>
        </p:nvSpPr>
        <p:spPr bwMode="auto">
          <a:xfrm>
            <a:off x="4461668" y="3118840"/>
            <a:ext cx="38664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en-US" dirty="0">
                <a:solidFill>
                  <a:srgbClr val="FF0000"/>
                </a:solidFill>
              </a:rPr>
              <a:t>+</a:t>
            </a:r>
          </a:p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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5888736" y="3230880"/>
            <a:ext cx="2913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Then one more…</a:t>
            </a:r>
            <a:endParaRPr lang="en-US" dirty="0"/>
          </a:p>
        </p:txBody>
      </p:sp>
      <p:sp>
        <p:nvSpPr>
          <p:cNvPr id="107" name="Line 28"/>
          <p:cNvSpPr>
            <a:spLocks noChangeShapeType="1"/>
          </p:cNvSpPr>
          <p:nvPr/>
        </p:nvSpPr>
        <p:spPr bwMode="auto">
          <a:xfrm>
            <a:off x="3859213" y="3184525"/>
            <a:ext cx="1587" cy="1254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" name="Line 38"/>
          <p:cNvSpPr>
            <a:spLocks noChangeShapeType="1"/>
          </p:cNvSpPr>
          <p:nvPr/>
        </p:nvSpPr>
        <p:spPr bwMode="auto">
          <a:xfrm>
            <a:off x="3859213" y="3305175"/>
            <a:ext cx="1587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" name="Line 39"/>
          <p:cNvSpPr>
            <a:spLocks noChangeShapeType="1"/>
          </p:cNvSpPr>
          <p:nvPr/>
        </p:nvSpPr>
        <p:spPr bwMode="auto">
          <a:xfrm>
            <a:off x="3863975" y="3424238"/>
            <a:ext cx="106363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" name="Line 40"/>
          <p:cNvSpPr>
            <a:spLocks noChangeShapeType="1"/>
          </p:cNvSpPr>
          <p:nvPr/>
        </p:nvSpPr>
        <p:spPr bwMode="auto">
          <a:xfrm flipH="1">
            <a:off x="3798888" y="3462338"/>
            <a:ext cx="171450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" name="Line 41"/>
          <p:cNvSpPr>
            <a:spLocks noChangeShapeType="1"/>
          </p:cNvSpPr>
          <p:nvPr/>
        </p:nvSpPr>
        <p:spPr bwMode="auto">
          <a:xfrm>
            <a:off x="3797300" y="3500438"/>
            <a:ext cx="180975" cy="50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" name="Line 42"/>
          <p:cNvSpPr>
            <a:spLocks noChangeShapeType="1"/>
          </p:cNvSpPr>
          <p:nvPr/>
        </p:nvSpPr>
        <p:spPr bwMode="auto">
          <a:xfrm flipH="1">
            <a:off x="3792538" y="3546475"/>
            <a:ext cx="18097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" name="Line 43"/>
          <p:cNvSpPr>
            <a:spLocks noChangeShapeType="1"/>
          </p:cNvSpPr>
          <p:nvPr/>
        </p:nvSpPr>
        <p:spPr bwMode="auto">
          <a:xfrm>
            <a:off x="3792538" y="3584575"/>
            <a:ext cx="180975" cy="52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" name="Line 44"/>
          <p:cNvSpPr>
            <a:spLocks noChangeShapeType="1"/>
          </p:cNvSpPr>
          <p:nvPr/>
        </p:nvSpPr>
        <p:spPr bwMode="auto">
          <a:xfrm flipH="1">
            <a:off x="3868738" y="3636963"/>
            <a:ext cx="104775" cy="238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" name="Line 45"/>
          <p:cNvSpPr>
            <a:spLocks noChangeShapeType="1"/>
          </p:cNvSpPr>
          <p:nvPr/>
        </p:nvSpPr>
        <p:spPr bwMode="auto">
          <a:xfrm>
            <a:off x="3870325" y="3660775"/>
            <a:ext cx="1588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" name="Line 46"/>
          <p:cNvSpPr>
            <a:spLocks noChangeShapeType="1"/>
          </p:cNvSpPr>
          <p:nvPr/>
        </p:nvSpPr>
        <p:spPr bwMode="auto">
          <a:xfrm>
            <a:off x="3870325" y="3771900"/>
            <a:ext cx="1588" cy="122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" name="Line 47"/>
          <p:cNvSpPr>
            <a:spLocks noChangeShapeType="1"/>
          </p:cNvSpPr>
          <p:nvPr/>
        </p:nvSpPr>
        <p:spPr bwMode="auto">
          <a:xfrm>
            <a:off x="3873500" y="3889375"/>
            <a:ext cx="10477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" name="Line 48"/>
          <p:cNvSpPr>
            <a:spLocks noChangeShapeType="1"/>
          </p:cNvSpPr>
          <p:nvPr/>
        </p:nvSpPr>
        <p:spPr bwMode="auto">
          <a:xfrm flipH="1">
            <a:off x="3808413" y="3927475"/>
            <a:ext cx="169862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" name="Line 49"/>
          <p:cNvSpPr>
            <a:spLocks noChangeShapeType="1"/>
          </p:cNvSpPr>
          <p:nvPr/>
        </p:nvSpPr>
        <p:spPr bwMode="auto">
          <a:xfrm>
            <a:off x="3806825" y="3965575"/>
            <a:ext cx="180975" cy="52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" name="Line 50"/>
          <p:cNvSpPr>
            <a:spLocks noChangeShapeType="1"/>
          </p:cNvSpPr>
          <p:nvPr/>
        </p:nvSpPr>
        <p:spPr bwMode="auto">
          <a:xfrm flipH="1">
            <a:off x="3802063" y="4013200"/>
            <a:ext cx="18097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" name="Line 51"/>
          <p:cNvSpPr>
            <a:spLocks noChangeShapeType="1"/>
          </p:cNvSpPr>
          <p:nvPr/>
        </p:nvSpPr>
        <p:spPr bwMode="auto">
          <a:xfrm>
            <a:off x="3802063" y="4051300"/>
            <a:ext cx="180975" cy="53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" name="Line 52"/>
          <p:cNvSpPr>
            <a:spLocks noChangeShapeType="1"/>
          </p:cNvSpPr>
          <p:nvPr/>
        </p:nvSpPr>
        <p:spPr bwMode="auto">
          <a:xfrm flipH="1">
            <a:off x="3878263" y="4105275"/>
            <a:ext cx="104775" cy="22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" name="Oval 74"/>
          <p:cNvSpPr>
            <a:spLocks noChangeArrowheads="1"/>
          </p:cNvSpPr>
          <p:nvPr/>
        </p:nvSpPr>
        <p:spPr bwMode="auto">
          <a:xfrm>
            <a:off x="3817938" y="3251200"/>
            <a:ext cx="92075" cy="968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" name="Oval 75"/>
          <p:cNvSpPr>
            <a:spLocks noChangeArrowheads="1"/>
          </p:cNvSpPr>
          <p:nvPr/>
        </p:nvSpPr>
        <p:spPr bwMode="auto">
          <a:xfrm>
            <a:off x="3846513" y="4318000"/>
            <a:ext cx="90487" cy="968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5" name="Text Box 84"/>
          <p:cNvSpPr txBox="1">
            <a:spLocks noChangeArrowheads="1"/>
          </p:cNvSpPr>
          <p:nvPr/>
        </p:nvSpPr>
        <p:spPr bwMode="auto">
          <a:xfrm>
            <a:off x="3368675" y="32766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10</a:t>
            </a:r>
            <a:endParaRPr lang="en-US" sz="2000" b="1" i="1" baseline="-25000" dirty="0"/>
          </a:p>
        </p:txBody>
      </p:sp>
      <p:sp>
        <p:nvSpPr>
          <p:cNvPr id="146" name="Text Box 85"/>
          <p:cNvSpPr txBox="1">
            <a:spLocks noChangeArrowheads="1"/>
          </p:cNvSpPr>
          <p:nvPr/>
        </p:nvSpPr>
        <p:spPr bwMode="auto">
          <a:xfrm>
            <a:off x="3368675" y="3794125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40</a:t>
            </a:r>
            <a:endParaRPr lang="en-US" sz="2000" b="1" i="1" baseline="-25000" dirty="0"/>
          </a:p>
        </p:txBody>
      </p:sp>
      <p:pic>
        <p:nvPicPr>
          <p:cNvPr id="1054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75" y="5621274"/>
            <a:ext cx="3524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547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0515" y="5875782"/>
            <a:ext cx="166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98" name="Rectangle 7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Equivalent Resistances</a:t>
            </a:r>
          </a:p>
        </p:txBody>
      </p:sp>
      <p:sp>
        <p:nvSpPr>
          <p:cNvPr id="312408" name="Text Box 88"/>
          <p:cNvSpPr txBox="1">
            <a:spLocks noChangeArrowheads="1"/>
          </p:cNvSpPr>
          <p:nvPr/>
        </p:nvSpPr>
        <p:spPr bwMode="auto">
          <a:xfrm>
            <a:off x="457200" y="1445568"/>
            <a:ext cx="13218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Arial" charset="0"/>
              </a:rPr>
              <a:t>I=1 Amp</a:t>
            </a:r>
            <a:endParaRPr lang="en-US" sz="2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925568" y="1584960"/>
            <a:ext cx="3511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25</a:t>
            </a:r>
            <a:r>
              <a:rPr lang="en-US" dirty="0" smtClean="0"/>
              <a:t>=I*25</a:t>
            </a:r>
            <a:r>
              <a:rPr lang="el-GR" dirty="0" smtClean="0"/>
              <a:t>Ω</a:t>
            </a:r>
            <a:r>
              <a:rPr lang="en-US" dirty="0" smtClean="0"/>
              <a:t>=25V</a:t>
            </a:r>
            <a:endParaRPr lang="en-US" dirty="0"/>
          </a:p>
        </p:txBody>
      </p:sp>
      <p:sp>
        <p:nvSpPr>
          <p:cNvPr id="142" name="TextBox 141"/>
          <p:cNvSpPr txBox="1"/>
          <p:nvPr/>
        </p:nvSpPr>
        <p:spPr>
          <a:xfrm>
            <a:off x="5017008" y="2590800"/>
            <a:ext cx="3511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Then another…</a:t>
            </a:r>
            <a:endParaRPr lang="en-US" dirty="0"/>
          </a:p>
        </p:txBody>
      </p:sp>
      <p:sp>
        <p:nvSpPr>
          <p:cNvPr id="143" name="TextBox 142"/>
          <p:cNvSpPr txBox="1"/>
          <p:nvPr/>
        </p:nvSpPr>
        <p:spPr>
          <a:xfrm>
            <a:off x="4895088" y="1103376"/>
            <a:ext cx="3511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back up one step…</a:t>
            </a:r>
            <a:endParaRPr lang="en-US" dirty="0"/>
          </a:p>
        </p:txBody>
      </p:sp>
      <p:sp>
        <p:nvSpPr>
          <p:cNvPr id="144" name="TextBox 143"/>
          <p:cNvSpPr txBox="1"/>
          <p:nvPr/>
        </p:nvSpPr>
        <p:spPr>
          <a:xfrm>
            <a:off x="743712" y="5023104"/>
            <a:ext cx="7217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 we can use the voltage divider rule, and get</a:t>
            </a:r>
            <a:endParaRPr lang="en-US" dirty="0"/>
          </a:p>
        </p:txBody>
      </p:sp>
      <p:sp>
        <p:nvSpPr>
          <p:cNvPr id="159" name="TextBox 158"/>
          <p:cNvSpPr txBox="1"/>
          <p:nvPr/>
        </p:nvSpPr>
        <p:spPr>
          <a:xfrm>
            <a:off x="5888736" y="3230880"/>
            <a:ext cx="2913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Then one more…</a:t>
            </a:r>
            <a:endParaRPr lang="en-US" dirty="0"/>
          </a:p>
        </p:txBody>
      </p:sp>
      <p:pic>
        <p:nvPicPr>
          <p:cNvPr id="1054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75" y="5621274"/>
            <a:ext cx="3524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4549775" y="2827020"/>
            <a:ext cx="47942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" name="Rectangle 77"/>
          <p:cNvSpPr>
            <a:spLocks noChangeArrowheads="1"/>
          </p:cNvSpPr>
          <p:nvPr/>
        </p:nvSpPr>
        <p:spPr bwMode="auto">
          <a:xfrm>
            <a:off x="2744788" y="3341370"/>
            <a:ext cx="392112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" name="Line 5"/>
          <p:cNvSpPr>
            <a:spLocks noChangeShapeType="1"/>
          </p:cNvSpPr>
          <p:nvPr/>
        </p:nvSpPr>
        <p:spPr bwMode="auto">
          <a:xfrm>
            <a:off x="2111375" y="2168208"/>
            <a:ext cx="1588" cy="1447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" name="Line 6"/>
          <p:cNvSpPr>
            <a:spLocks noChangeShapeType="1"/>
          </p:cNvSpPr>
          <p:nvPr/>
        </p:nvSpPr>
        <p:spPr bwMode="auto">
          <a:xfrm>
            <a:off x="2092325" y="4914583"/>
            <a:ext cx="17907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" name="Line 7"/>
          <p:cNvSpPr>
            <a:spLocks noChangeShapeType="1"/>
          </p:cNvSpPr>
          <p:nvPr/>
        </p:nvSpPr>
        <p:spPr bwMode="auto">
          <a:xfrm>
            <a:off x="2103438" y="3760470"/>
            <a:ext cx="1587" cy="1162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" name="Line 8"/>
          <p:cNvSpPr>
            <a:spLocks noChangeShapeType="1"/>
          </p:cNvSpPr>
          <p:nvPr/>
        </p:nvSpPr>
        <p:spPr bwMode="auto">
          <a:xfrm>
            <a:off x="2111375" y="2160270"/>
            <a:ext cx="17240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3" name="Group 82"/>
          <p:cNvGrpSpPr>
            <a:grpSpLocks/>
          </p:cNvGrpSpPr>
          <p:nvPr/>
        </p:nvGrpSpPr>
        <p:grpSpPr bwMode="auto">
          <a:xfrm>
            <a:off x="1865313" y="3217545"/>
            <a:ext cx="496887" cy="554038"/>
            <a:chOff x="2640" y="1976"/>
            <a:chExt cx="313" cy="349"/>
          </a:xfrm>
        </p:grpSpPr>
        <p:sp>
          <p:nvSpPr>
            <p:cNvPr id="84" name="Oval 83"/>
            <p:cNvSpPr>
              <a:spLocks noChangeArrowheads="1"/>
            </p:cNvSpPr>
            <p:nvPr/>
          </p:nvSpPr>
          <p:spPr bwMode="auto">
            <a:xfrm>
              <a:off x="2640" y="2000"/>
              <a:ext cx="313" cy="3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2682" y="2138"/>
              <a:ext cx="23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2739" y="2170"/>
              <a:ext cx="9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en-US" sz="1400">
                  <a:solidFill>
                    <a:srgbClr val="000000"/>
                  </a:solidFill>
                  <a:latin typeface="Arial" charset="0"/>
                  <a:sym typeface="Symbol" pitchFamily="18" charset="2"/>
                </a:rPr>
                <a:t></a:t>
              </a:r>
              <a:endParaRPr lang="en-US" sz="2400"/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2700" y="1976"/>
              <a:ext cx="187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2757" y="2008"/>
              <a:ext cx="6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+</a:t>
              </a:r>
              <a:endParaRPr lang="en-US" sz="2400"/>
            </a:p>
          </p:txBody>
        </p:sp>
      </p:grpSp>
      <p:sp>
        <p:nvSpPr>
          <p:cNvPr id="90" name="Rectangle 89"/>
          <p:cNvSpPr>
            <a:spLocks noChangeArrowheads="1"/>
          </p:cNvSpPr>
          <p:nvPr/>
        </p:nvSpPr>
        <p:spPr bwMode="auto">
          <a:xfrm>
            <a:off x="2636838" y="2245995"/>
            <a:ext cx="373062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1" name="Group 90"/>
          <p:cNvGrpSpPr>
            <a:grpSpLocks/>
          </p:cNvGrpSpPr>
          <p:nvPr/>
        </p:nvGrpSpPr>
        <p:grpSpPr bwMode="auto">
          <a:xfrm>
            <a:off x="2894013" y="2263458"/>
            <a:ext cx="461962" cy="365125"/>
            <a:chOff x="3288" y="1375"/>
            <a:chExt cx="291" cy="230"/>
          </a:xfrm>
        </p:grpSpPr>
        <p:grpSp>
          <p:nvGrpSpPr>
            <p:cNvPr id="92" name="Group 101"/>
            <p:cNvGrpSpPr>
              <a:grpSpLocks/>
            </p:cNvGrpSpPr>
            <p:nvPr/>
          </p:nvGrpSpPr>
          <p:grpSpPr bwMode="auto">
            <a:xfrm>
              <a:off x="3369" y="1401"/>
              <a:ext cx="210" cy="62"/>
              <a:chOff x="2868" y="1730"/>
              <a:chExt cx="210" cy="62"/>
            </a:xfrm>
          </p:grpSpPr>
          <p:sp>
            <p:nvSpPr>
              <p:cNvPr id="95" name="Line 19"/>
              <p:cNvSpPr>
                <a:spLocks noChangeShapeType="1"/>
              </p:cNvSpPr>
              <p:nvPr/>
            </p:nvSpPr>
            <p:spPr bwMode="auto">
              <a:xfrm>
                <a:off x="2868" y="1761"/>
                <a:ext cx="14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Freeform 20"/>
              <p:cNvSpPr>
                <a:spLocks/>
              </p:cNvSpPr>
              <p:nvPr/>
            </p:nvSpPr>
            <p:spPr bwMode="auto">
              <a:xfrm>
                <a:off x="3015" y="1730"/>
                <a:ext cx="63" cy="62"/>
              </a:xfrm>
              <a:custGeom>
                <a:avLst/>
                <a:gdLst/>
                <a:ahLst/>
                <a:cxnLst>
                  <a:cxn ang="0">
                    <a:pos x="0" y="125"/>
                  </a:cxn>
                  <a:cxn ang="0">
                    <a:pos x="125" y="61"/>
                  </a:cxn>
                  <a:cxn ang="0">
                    <a:pos x="0" y="0"/>
                  </a:cxn>
                  <a:cxn ang="0">
                    <a:pos x="0" y="125"/>
                  </a:cxn>
                </a:cxnLst>
                <a:rect l="0" t="0" r="r" b="b"/>
                <a:pathLst>
                  <a:path w="125" h="125">
                    <a:moveTo>
                      <a:pt x="0" y="125"/>
                    </a:moveTo>
                    <a:lnTo>
                      <a:pt x="125" y="61"/>
                    </a:lnTo>
                    <a:lnTo>
                      <a:pt x="0" y="0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4" name="Rectangle 21"/>
            <p:cNvSpPr>
              <a:spLocks noChangeArrowheads="1"/>
            </p:cNvSpPr>
            <p:nvPr/>
          </p:nvSpPr>
          <p:spPr bwMode="auto">
            <a:xfrm>
              <a:off x="3288" y="1375"/>
              <a:ext cx="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sz="2400"/>
            </a:p>
          </p:txBody>
        </p:sp>
      </p:grpSp>
      <p:sp>
        <p:nvSpPr>
          <p:cNvPr id="99" name="Line 22"/>
          <p:cNvSpPr>
            <a:spLocks noChangeShapeType="1"/>
          </p:cNvSpPr>
          <p:nvPr/>
        </p:nvSpPr>
        <p:spPr bwMode="auto">
          <a:xfrm>
            <a:off x="3856038" y="3068320"/>
            <a:ext cx="10318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" name="Line 23"/>
          <p:cNvSpPr>
            <a:spLocks noChangeShapeType="1"/>
          </p:cNvSpPr>
          <p:nvPr/>
        </p:nvSpPr>
        <p:spPr bwMode="auto">
          <a:xfrm flipH="1">
            <a:off x="3787775" y="3106420"/>
            <a:ext cx="173038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1" name="Line 24"/>
          <p:cNvSpPr>
            <a:spLocks noChangeShapeType="1"/>
          </p:cNvSpPr>
          <p:nvPr/>
        </p:nvSpPr>
        <p:spPr bwMode="auto">
          <a:xfrm>
            <a:off x="3787775" y="3144520"/>
            <a:ext cx="182563" cy="53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" name="Line 25"/>
          <p:cNvSpPr>
            <a:spLocks noChangeShapeType="1"/>
          </p:cNvSpPr>
          <p:nvPr/>
        </p:nvSpPr>
        <p:spPr bwMode="auto">
          <a:xfrm flipH="1">
            <a:off x="3783013" y="3192145"/>
            <a:ext cx="182562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" name="Line 26"/>
          <p:cNvSpPr>
            <a:spLocks noChangeShapeType="1"/>
          </p:cNvSpPr>
          <p:nvPr/>
        </p:nvSpPr>
        <p:spPr bwMode="auto">
          <a:xfrm>
            <a:off x="3783013" y="3230245"/>
            <a:ext cx="182562" cy="53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" name="Line 27"/>
          <p:cNvSpPr>
            <a:spLocks noChangeShapeType="1"/>
          </p:cNvSpPr>
          <p:nvPr/>
        </p:nvSpPr>
        <p:spPr bwMode="auto">
          <a:xfrm flipH="1">
            <a:off x="3859213" y="3284220"/>
            <a:ext cx="106362" cy="22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" name="Line 28"/>
          <p:cNvSpPr>
            <a:spLocks noChangeShapeType="1"/>
          </p:cNvSpPr>
          <p:nvPr/>
        </p:nvSpPr>
        <p:spPr bwMode="auto">
          <a:xfrm>
            <a:off x="3859213" y="3306445"/>
            <a:ext cx="1587" cy="1254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" name="Line 29"/>
          <p:cNvSpPr>
            <a:spLocks noChangeShapeType="1"/>
          </p:cNvSpPr>
          <p:nvPr/>
        </p:nvSpPr>
        <p:spPr bwMode="auto">
          <a:xfrm>
            <a:off x="3827463" y="2484120"/>
            <a:ext cx="1587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" name="Line 30"/>
          <p:cNvSpPr>
            <a:spLocks noChangeShapeType="1"/>
          </p:cNvSpPr>
          <p:nvPr/>
        </p:nvSpPr>
        <p:spPr bwMode="auto">
          <a:xfrm>
            <a:off x="3833813" y="2603183"/>
            <a:ext cx="104775" cy="365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" name="Line 31"/>
          <p:cNvSpPr>
            <a:spLocks noChangeShapeType="1"/>
          </p:cNvSpPr>
          <p:nvPr/>
        </p:nvSpPr>
        <p:spPr bwMode="auto">
          <a:xfrm flipH="1">
            <a:off x="3768725" y="2639695"/>
            <a:ext cx="169863" cy="41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8" name="Line 32"/>
          <p:cNvSpPr>
            <a:spLocks noChangeShapeType="1"/>
          </p:cNvSpPr>
          <p:nvPr/>
        </p:nvSpPr>
        <p:spPr bwMode="auto">
          <a:xfrm>
            <a:off x="3768725" y="2679383"/>
            <a:ext cx="182563" cy="49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" name="Line 33"/>
          <p:cNvSpPr>
            <a:spLocks noChangeShapeType="1"/>
          </p:cNvSpPr>
          <p:nvPr/>
        </p:nvSpPr>
        <p:spPr bwMode="auto">
          <a:xfrm flipH="1">
            <a:off x="3765550" y="2723833"/>
            <a:ext cx="179388" cy="42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7" name="Line 34"/>
          <p:cNvSpPr>
            <a:spLocks noChangeShapeType="1"/>
          </p:cNvSpPr>
          <p:nvPr/>
        </p:nvSpPr>
        <p:spPr bwMode="auto">
          <a:xfrm>
            <a:off x="3765550" y="2766695"/>
            <a:ext cx="182563" cy="49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8" name="Line 35"/>
          <p:cNvSpPr>
            <a:spLocks noChangeShapeType="1"/>
          </p:cNvSpPr>
          <p:nvPr/>
        </p:nvSpPr>
        <p:spPr bwMode="auto">
          <a:xfrm flipH="1">
            <a:off x="3843338" y="2815908"/>
            <a:ext cx="104775" cy="238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9" name="Line 36"/>
          <p:cNvSpPr>
            <a:spLocks noChangeShapeType="1"/>
          </p:cNvSpPr>
          <p:nvPr/>
        </p:nvSpPr>
        <p:spPr bwMode="auto">
          <a:xfrm flipH="1">
            <a:off x="3856038" y="2841308"/>
            <a:ext cx="0" cy="2270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0" name="Line 37"/>
          <p:cNvSpPr>
            <a:spLocks noChangeShapeType="1"/>
          </p:cNvSpPr>
          <p:nvPr/>
        </p:nvSpPr>
        <p:spPr bwMode="auto">
          <a:xfrm>
            <a:off x="3825875" y="2150745"/>
            <a:ext cx="1588" cy="3714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1" name="Line 38"/>
          <p:cNvSpPr>
            <a:spLocks noChangeShapeType="1"/>
          </p:cNvSpPr>
          <p:nvPr/>
        </p:nvSpPr>
        <p:spPr bwMode="auto">
          <a:xfrm>
            <a:off x="3859213" y="3427095"/>
            <a:ext cx="1587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2" name="Line 39"/>
          <p:cNvSpPr>
            <a:spLocks noChangeShapeType="1"/>
          </p:cNvSpPr>
          <p:nvPr/>
        </p:nvSpPr>
        <p:spPr bwMode="auto">
          <a:xfrm>
            <a:off x="3863975" y="3546158"/>
            <a:ext cx="106363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" name="Line 40"/>
          <p:cNvSpPr>
            <a:spLocks noChangeShapeType="1"/>
          </p:cNvSpPr>
          <p:nvPr/>
        </p:nvSpPr>
        <p:spPr bwMode="auto">
          <a:xfrm flipH="1">
            <a:off x="3798888" y="3584258"/>
            <a:ext cx="171450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" name="Line 41"/>
          <p:cNvSpPr>
            <a:spLocks noChangeShapeType="1"/>
          </p:cNvSpPr>
          <p:nvPr/>
        </p:nvSpPr>
        <p:spPr bwMode="auto">
          <a:xfrm>
            <a:off x="3797300" y="3622358"/>
            <a:ext cx="180975" cy="50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" name="Line 42"/>
          <p:cNvSpPr>
            <a:spLocks noChangeShapeType="1"/>
          </p:cNvSpPr>
          <p:nvPr/>
        </p:nvSpPr>
        <p:spPr bwMode="auto">
          <a:xfrm flipH="1">
            <a:off x="3792538" y="3668395"/>
            <a:ext cx="18097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6" name="Line 43"/>
          <p:cNvSpPr>
            <a:spLocks noChangeShapeType="1"/>
          </p:cNvSpPr>
          <p:nvPr/>
        </p:nvSpPr>
        <p:spPr bwMode="auto">
          <a:xfrm>
            <a:off x="3792538" y="3706495"/>
            <a:ext cx="180975" cy="52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0" name="Line 44"/>
          <p:cNvSpPr>
            <a:spLocks noChangeShapeType="1"/>
          </p:cNvSpPr>
          <p:nvPr/>
        </p:nvSpPr>
        <p:spPr bwMode="auto">
          <a:xfrm flipH="1">
            <a:off x="3868738" y="3758883"/>
            <a:ext cx="104775" cy="238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1" name="Line 45"/>
          <p:cNvSpPr>
            <a:spLocks noChangeShapeType="1"/>
          </p:cNvSpPr>
          <p:nvPr/>
        </p:nvSpPr>
        <p:spPr bwMode="auto">
          <a:xfrm>
            <a:off x="3870325" y="3782695"/>
            <a:ext cx="1588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2" name="Line 46"/>
          <p:cNvSpPr>
            <a:spLocks noChangeShapeType="1"/>
          </p:cNvSpPr>
          <p:nvPr/>
        </p:nvSpPr>
        <p:spPr bwMode="auto">
          <a:xfrm>
            <a:off x="3870325" y="3893820"/>
            <a:ext cx="1588" cy="122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" name="Line 47"/>
          <p:cNvSpPr>
            <a:spLocks noChangeShapeType="1"/>
          </p:cNvSpPr>
          <p:nvPr/>
        </p:nvSpPr>
        <p:spPr bwMode="auto">
          <a:xfrm>
            <a:off x="3873500" y="4011295"/>
            <a:ext cx="10477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" name="Line 48"/>
          <p:cNvSpPr>
            <a:spLocks noChangeShapeType="1"/>
          </p:cNvSpPr>
          <p:nvPr/>
        </p:nvSpPr>
        <p:spPr bwMode="auto">
          <a:xfrm flipH="1">
            <a:off x="3808413" y="4049395"/>
            <a:ext cx="169862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" name="Line 49"/>
          <p:cNvSpPr>
            <a:spLocks noChangeShapeType="1"/>
          </p:cNvSpPr>
          <p:nvPr/>
        </p:nvSpPr>
        <p:spPr bwMode="auto">
          <a:xfrm>
            <a:off x="3806825" y="4087495"/>
            <a:ext cx="180975" cy="52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" name="Line 50"/>
          <p:cNvSpPr>
            <a:spLocks noChangeShapeType="1"/>
          </p:cNvSpPr>
          <p:nvPr/>
        </p:nvSpPr>
        <p:spPr bwMode="auto">
          <a:xfrm flipH="1">
            <a:off x="3802063" y="4135120"/>
            <a:ext cx="18097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" name="Line 51"/>
          <p:cNvSpPr>
            <a:spLocks noChangeShapeType="1"/>
          </p:cNvSpPr>
          <p:nvPr/>
        </p:nvSpPr>
        <p:spPr bwMode="auto">
          <a:xfrm>
            <a:off x="3802063" y="4173220"/>
            <a:ext cx="180975" cy="53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" name="Line 52"/>
          <p:cNvSpPr>
            <a:spLocks noChangeShapeType="1"/>
          </p:cNvSpPr>
          <p:nvPr/>
        </p:nvSpPr>
        <p:spPr bwMode="auto">
          <a:xfrm flipH="1">
            <a:off x="3878263" y="4227195"/>
            <a:ext cx="104775" cy="22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9" name="Line 53"/>
          <p:cNvSpPr>
            <a:spLocks noChangeShapeType="1"/>
          </p:cNvSpPr>
          <p:nvPr/>
        </p:nvSpPr>
        <p:spPr bwMode="auto">
          <a:xfrm>
            <a:off x="3879850" y="4249420"/>
            <a:ext cx="1588" cy="657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0" name="Line 54"/>
          <p:cNvSpPr>
            <a:spLocks noChangeShapeType="1"/>
          </p:cNvSpPr>
          <p:nvPr/>
        </p:nvSpPr>
        <p:spPr bwMode="auto">
          <a:xfrm>
            <a:off x="4400550" y="3731895"/>
            <a:ext cx="1588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1" name="Line 55"/>
          <p:cNvSpPr>
            <a:spLocks noChangeShapeType="1"/>
          </p:cNvSpPr>
          <p:nvPr/>
        </p:nvSpPr>
        <p:spPr bwMode="auto">
          <a:xfrm>
            <a:off x="4406900" y="3850958"/>
            <a:ext cx="10477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2" name="Line 56"/>
          <p:cNvSpPr>
            <a:spLocks noChangeShapeType="1"/>
          </p:cNvSpPr>
          <p:nvPr/>
        </p:nvSpPr>
        <p:spPr bwMode="auto">
          <a:xfrm flipH="1">
            <a:off x="4341813" y="3889058"/>
            <a:ext cx="169862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3" name="Line 57"/>
          <p:cNvSpPr>
            <a:spLocks noChangeShapeType="1"/>
          </p:cNvSpPr>
          <p:nvPr/>
        </p:nvSpPr>
        <p:spPr bwMode="auto">
          <a:xfrm>
            <a:off x="4340225" y="3927158"/>
            <a:ext cx="180975" cy="50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" name="Line 58"/>
          <p:cNvSpPr>
            <a:spLocks noChangeShapeType="1"/>
          </p:cNvSpPr>
          <p:nvPr/>
        </p:nvSpPr>
        <p:spPr bwMode="auto">
          <a:xfrm flipH="1">
            <a:off x="4335463" y="3973195"/>
            <a:ext cx="18097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5" name="Line 59"/>
          <p:cNvSpPr>
            <a:spLocks noChangeShapeType="1"/>
          </p:cNvSpPr>
          <p:nvPr/>
        </p:nvSpPr>
        <p:spPr bwMode="auto">
          <a:xfrm>
            <a:off x="4335463" y="4011295"/>
            <a:ext cx="180975" cy="52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6" name="Line 60"/>
          <p:cNvSpPr>
            <a:spLocks noChangeShapeType="1"/>
          </p:cNvSpPr>
          <p:nvPr/>
        </p:nvSpPr>
        <p:spPr bwMode="auto">
          <a:xfrm flipH="1">
            <a:off x="4411663" y="4063683"/>
            <a:ext cx="104775" cy="238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7" name="Line 61"/>
          <p:cNvSpPr>
            <a:spLocks noChangeShapeType="1"/>
          </p:cNvSpPr>
          <p:nvPr/>
        </p:nvSpPr>
        <p:spPr bwMode="auto">
          <a:xfrm>
            <a:off x="4413250" y="4087495"/>
            <a:ext cx="1588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" name="Line 62"/>
          <p:cNvSpPr>
            <a:spLocks noChangeShapeType="1"/>
          </p:cNvSpPr>
          <p:nvPr/>
        </p:nvSpPr>
        <p:spPr bwMode="auto">
          <a:xfrm>
            <a:off x="4397375" y="2877820"/>
            <a:ext cx="106363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9" name="Line 63"/>
          <p:cNvSpPr>
            <a:spLocks noChangeShapeType="1"/>
          </p:cNvSpPr>
          <p:nvPr/>
        </p:nvSpPr>
        <p:spPr bwMode="auto">
          <a:xfrm flipH="1">
            <a:off x="4332288" y="2915920"/>
            <a:ext cx="171450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0" name="Line 64"/>
          <p:cNvSpPr>
            <a:spLocks noChangeShapeType="1"/>
          </p:cNvSpPr>
          <p:nvPr/>
        </p:nvSpPr>
        <p:spPr bwMode="auto">
          <a:xfrm>
            <a:off x="4330700" y="2954020"/>
            <a:ext cx="180975" cy="53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1" name="Line 65"/>
          <p:cNvSpPr>
            <a:spLocks noChangeShapeType="1"/>
          </p:cNvSpPr>
          <p:nvPr/>
        </p:nvSpPr>
        <p:spPr bwMode="auto">
          <a:xfrm flipH="1">
            <a:off x="4325938" y="3001645"/>
            <a:ext cx="180975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2" name="Line 66"/>
          <p:cNvSpPr>
            <a:spLocks noChangeShapeType="1"/>
          </p:cNvSpPr>
          <p:nvPr/>
        </p:nvSpPr>
        <p:spPr bwMode="auto">
          <a:xfrm>
            <a:off x="4325938" y="3039745"/>
            <a:ext cx="180975" cy="53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" name="Line 67"/>
          <p:cNvSpPr>
            <a:spLocks noChangeShapeType="1"/>
          </p:cNvSpPr>
          <p:nvPr/>
        </p:nvSpPr>
        <p:spPr bwMode="auto">
          <a:xfrm flipH="1">
            <a:off x="4402138" y="3093720"/>
            <a:ext cx="104775" cy="22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" name="Line 68"/>
          <p:cNvSpPr>
            <a:spLocks noChangeShapeType="1"/>
          </p:cNvSpPr>
          <p:nvPr/>
        </p:nvSpPr>
        <p:spPr bwMode="auto">
          <a:xfrm flipH="1">
            <a:off x="4402138" y="3115945"/>
            <a:ext cx="1587" cy="622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" name="Line 69"/>
          <p:cNvSpPr>
            <a:spLocks noChangeShapeType="1"/>
          </p:cNvSpPr>
          <p:nvPr/>
        </p:nvSpPr>
        <p:spPr bwMode="auto">
          <a:xfrm>
            <a:off x="4414838" y="4192270"/>
            <a:ext cx="1587" cy="285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6" name="Line 70"/>
          <p:cNvSpPr>
            <a:spLocks noChangeShapeType="1"/>
          </p:cNvSpPr>
          <p:nvPr/>
        </p:nvSpPr>
        <p:spPr bwMode="auto">
          <a:xfrm flipH="1">
            <a:off x="3875088" y="4478020"/>
            <a:ext cx="5334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" name="Line 71"/>
          <p:cNvSpPr>
            <a:spLocks noChangeShapeType="1"/>
          </p:cNvSpPr>
          <p:nvPr/>
        </p:nvSpPr>
        <p:spPr bwMode="auto">
          <a:xfrm flipV="1">
            <a:off x="4391025" y="2468245"/>
            <a:ext cx="0" cy="396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8" name="Line 72"/>
          <p:cNvSpPr>
            <a:spLocks noChangeShapeType="1"/>
          </p:cNvSpPr>
          <p:nvPr/>
        </p:nvSpPr>
        <p:spPr bwMode="auto">
          <a:xfrm flipH="1">
            <a:off x="3827463" y="2468245"/>
            <a:ext cx="5619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9" name="Oval 188"/>
          <p:cNvSpPr>
            <a:spLocks noChangeArrowheads="1"/>
          </p:cNvSpPr>
          <p:nvPr/>
        </p:nvSpPr>
        <p:spPr bwMode="auto">
          <a:xfrm>
            <a:off x="4351338" y="3363595"/>
            <a:ext cx="92075" cy="968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0" name="Oval 189"/>
          <p:cNvSpPr>
            <a:spLocks noChangeArrowheads="1"/>
          </p:cNvSpPr>
          <p:nvPr/>
        </p:nvSpPr>
        <p:spPr bwMode="auto">
          <a:xfrm>
            <a:off x="3817938" y="3373120"/>
            <a:ext cx="92075" cy="968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1" name="Oval 190"/>
          <p:cNvSpPr>
            <a:spLocks noChangeArrowheads="1"/>
          </p:cNvSpPr>
          <p:nvPr/>
        </p:nvSpPr>
        <p:spPr bwMode="auto">
          <a:xfrm>
            <a:off x="3846513" y="4439920"/>
            <a:ext cx="90487" cy="968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2" name="Oval 191"/>
          <p:cNvSpPr>
            <a:spLocks noChangeArrowheads="1"/>
          </p:cNvSpPr>
          <p:nvPr/>
        </p:nvSpPr>
        <p:spPr bwMode="auto">
          <a:xfrm>
            <a:off x="3770313" y="2420620"/>
            <a:ext cx="90487" cy="968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3" name="Line 77"/>
          <p:cNvSpPr>
            <a:spLocks noChangeShapeType="1"/>
          </p:cNvSpPr>
          <p:nvPr/>
        </p:nvSpPr>
        <p:spPr bwMode="auto">
          <a:xfrm>
            <a:off x="3870325" y="3415983"/>
            <a:ext cx="531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" name="Rectangle 81"/>
          <p:cNvSpPr>
            <a:spLocks noChangeArrowheads="1"/>
          </p:cNvSpPr>
          <p:nvPr/>
        </p:nvSpPr>
        <p:spPr bwMode="auto">
          <a:xfrm>
            <a:off x="2841625" y="2179320"/>
            <a:ext cx="9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i="1">
                <a:solidFill>
                  <a:srgbClr val="000000"/>
                </a:solidFill>
              </a:rPr>
              <a:t>I</a:t>
            </a:r>
            <a:endParaRPr lang="en-US" sz="2000" b="1"/>
          </a:p>
        </p:txBody>
      </p:sp>
      <p:sp>
        <p:nvSpPr>
          <p:cNvPr id="195" name="Text Box 82"/>
          <p:cNvSpPr txBox="1">
            <a:spLocks noChangeArrowheads="1"/>
          </p:cNvSpPr>
          <p:nvPr/>
        </p:nvSpPr>
        <p:spPr bwMode="auto">
          <a:xfrm>
            <a:off x="3368675" y="248412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15</a:t>
            </a:r>
            <a:endParaRPr lang="en-US" sz="2000" b="1" i="1" baseline="-25000" dirty="0"/>
          </a:p>
        </p:txBody>
      </p:sp>
      <p:sp>
        <p:nvSpPr>
          <p:cNvPr id="196" name="Text Box 83"/>
          <p:cNvSpPr txBox="1">
            <a:spLocks noChangeArrowheads="1"/>
          </p:cNvSpPr>
          <p:nvPr/>
        </p:nvSpPr>
        <p:spPr bwMode="auto">
          <a:xfrm>
            <a:off x="3368675" y="294132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15</a:t>
            </a:r>
            <a:endParaRPr lang="en-US" sz="2000" b="1" i="1" baseline="-25000" dirty="0"/>
          </a:p>
        </p:txBody>
      </p:sp>
      <p:sp>
        <p:nvSpPr>
          <p:cNvPr id="197" name="Text Box 84"/>
          <p:cNvSpPr txBox="1">
            <a:spLocks noChangeArrowheads="1"/>
          </p:cNvSpPr>
          <p:nvPr/>
        </p:nvSpPr>
        <p:spPr bwMode="auto">
          <a:xfrm>
            <a:off x="3368675" y="339852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10</a:t>
            </a:r>
            <a:endParaRPr lang="en-US" sz="2000" b="1" i="1" baseline="-25000" dirty="0"/>
          </a:p>
        </p:txBody>
      </p:sp>
      <p:sp>
        <p:nvSpPr>
          <p:cNvPr id="198" name="Text Box 85"/>
          <p:cNvSpPr txBox="1">
            <a:spLocks noChangeArrowheads="1"/>
          </p:cNvSpPr>
          <p:nvPr/>
        </p:nvSpPr>
        <p:spPr bwMode="auto">
          <a:xfrm>
            <a:off x="3368675" y="3916045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40</a:t>
            </a:r>
            <a:endParaRPr lang="en-US" sz="2000" b="1" i="1" baseline="-25000" dirty="0"/>
          </a:p>
        </p:txBody>
      </p:sp>
      <p:sp>
        <p:nvSpPr>
          <p:cNvPr id="199" name="Text Box 86"/>
          <p:cNvSpPr txBox="1">
            <a:spLocks noChangeArrowheads="1"/>
          </p:cNvSpPr>
          <p:nvPr/>
        </p:nvSpPr>
        <p:spPr bwMode="auto">
          <a:xfrm>
            <a:off x="4511675" y="278892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6</a:t>
            </a:r>
            <a:endParaRPr lang="en-US" sz="2000" b="1" i="1" baseline="-25000" dirty="0"/>
          </a:p>
        </p:txBody>
      </p:sp>
      <p:sp>
        <p:nvSpPr>
          <p:cNvPr id="200" name="Text Box 87"/>
          <p:cNvSpPr txBox="1">
            <a:spLocks noChangeArrowheads="1"/>
          </p:cNvSpPr>
          <p:nvPr/>
        </p:nvSpPr>
        <p:spPr bwMode="auto">
          <a:xfrm>
            <a:off x="4511675" y="3763645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50</a:t>
            </a:r>
            <a:endParaRPr lang="en-US" sz="2000" b="1" i="1" baseline="-25000" dirty="0"/>
          </a:p>
        </p:txBody>
      </p:sp>
      <p:pic>
        <p:nvPicPr>
          <p:cNvPr id="20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0515" y="5875782"/>
            <a:ext cx="166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Equivalent Resistance Between Two Terminals</a:t>
            </a:r>
            <a:endParaRPr lang="en-US" sz="28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914400"/>
            <a:ext cx="8229600" cy="55213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latin typeface="+mn-lt"/>
              </a:rPr>
              <a:t>We often want to find the equivalent resistance of a network of resistors with no source attached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32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32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32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32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latin typeface="+mn-lt"/>
              </a:rPr>
              <a:t>Tells us the resistance that a hypothetical source would “see” if it were connected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400" kern="0" dirty="0" smtClean="0">
                <a:latin typeface="+mn-lt"/>
              </a:rPr>
              <a:t>e.g. In this example, the resistance that provides the correct source current</a:t>
            </a:r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2570" y="2650808"/>
            <a:ext cx="28575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0630" y="3088005"/>
            <a:ext cx="9525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 bwMode="auto">
          <a:xfrm>
            <a:off x="4800600" y="3627120"/>
            <a:ext cx="838200" cy="1524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10263" y="2730560"/>
            <a:ext cx="280987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8474730" y="3368298"/>
            <a:ext cx="1097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</a:t>
            </a:r>
            <a:r>
              <a:rPr lang="en-US" baseline="-25000" dirty="0" err="1" smtClean="0"/>
              <a:t>eq</a:t>
            </a:r>
            <a:endParaRPr lang="en-US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2309248" y="2247253"/>
            <a:ext cx="821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78251" y="3797085"/>
            <a:ext cx="821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740617" y="3267558"/>
            <a:ext cx="821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352441" y="3019585"/>
            <a:ext cx="821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r>
              <a:rPr lang="el-GR" dirty="0" smtClean="0"/>
              <a:t>Ω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0825" y="3349943"/>
            <a:ext cx="25431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Equivalent Resistance Between Two Terminals</a:t>
            </a:r>
            <a:endParaRPr lang="en-US" sz="28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914401"/>
            <a:ext cx="8229600" cy="2377439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latin typeface="+mn-lt"/>
              </a:rPr>
              <a:t>Pretend there is a source of some kind between the circuits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latin typeface="+mn-lt"/>
              </a:rPr>
              <a:t>Perform the parallel/series combination algorithm as before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32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32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32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3200" kern="0" dirty="0" smtClean="0">
              <a:latin typeface="+mn-lt"/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2410" y="3379214"/>
            <a:ext cx="28575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43815" y="3810000"/>
            <a:ext cx="9715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43350" y="3436620"/>
            <a:ext cx="21717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37585" y="3810000"/>
            <a:ext cx="9715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Straight Arrow Connector 16"/>
          <p:cNvCxnSpPr/>
          <p:nvPr/>
        </p:nvCxnSpPr>
        <p:spPr bwMode="auto">
          <a:xfrm>
            <a:off x="3139440" y="5638800"/>
            <a:ext cx="670560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004560" y="5623560"/>
            <a:ext cx="670560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6144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375" y="3761423"/>
            <a:ext cx="10096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937648" y="3009253"/>
            <a:ext cx="821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06651" y="4559085"/>
            <a:ext cx="821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369017" y="4029558"/>
            <a:ext cx="821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919881" y="4421665"/>
            <a:ext cx="821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584657" y="2871318"/>
            <a:ext cx="821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615137" y="5218278"/>
            <a:ext cx="821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209497" y="4090518"/>
            <a:ext cx="821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891737" y="4075278"/>
            <a:ext cx="821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</a:t>
            </a:r>
            <a:r>
              <a:rPr lang="el-GR" dirty="0" smtClean="0"/>
              <a:t>Ω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Pick Other Pairs of Terminals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570" y="1550414"/>
            <a:ext cx="28575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Oval 11"/>
          <p:cNvSpPr/>
          <p:nvPr/>
        </p:nvSpPr>
        <p:spPr bwMode="auto">
          <a:xfrm>
            <a:off x="2971800" y="1706880"/>
            <a:ext cx="198120" cy="198120"/>
          </a:xfrm>
          <a:prstGeom prst="ellipse">
            <a:avLst/>
          </a:prstGeom>
          <a:solidFill>
            <a:schemeClr val="accent1"/>
          </a:solidFill>
          <a:ln w="19050">
            <a:noFill/>
            <a:round/>
            <a:headEnd/>
            <a:tailEnd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 bwMode="auto">
          <a:xfrm>
            <a:off x="2956560" y="3230880"/>
            <a:ext cx="198120" cy="198120"/>
          </a:xfrm>
          <a:prstGeom prst="ellipse">
            <a:avLst/>
          </a:prstGeom>
          <a:solidFill>
            <a:schemeClr val="accent1"/>
          </a:solidFill>
          <a:ln w="19050">
            <a:noFill/>
            <a:round/>
            <a:headEnd/>
            <a:tailEnd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042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35793" y="1534478"/>
            <a:ext cx="383857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4768" y="2103120"/>
            <a:ext cx="8858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Straight Arrow Connector 17"/>
          <p:cNvCxnSpPr/>
          <p:nvPr/>
        </p:nvCxnSpPr>
        <p:spPr bwMode="auto">
          <a:xfrm>
            <a:off x="4053840" y="2514600"/>
            <a:ext cx="1188720" cy="50292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4069080" y="2072640"/>
            <a:ext cx="1219200" cy="44196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16200000" flipH="1">
            <a:off x="3215640" y="3352800"/>
            <a:ext cx="1706880" cy="304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175760" y="3657600"/>
            <a:ext cx="434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resistors do nothing (except maybe confuse us)</a:t>
            </a:r>
            <a:endParaRPr lang="en-US" dirty="0"/>
          </a:p>
        </p:txBody>
      </p:sp>
      <p:pic>
        <p:nvPicPr>
          <p:cNvPr id="60425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5275" y="4473893"/>
            <a:ext cx="215265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6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62138" y="4990148"/>
            <a:ext cx="8477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TextBox 33"/>
          <p:cNvSpPr txBox="1"/>
          <p:nvPr/>
        </p:nvSpPr>
        <p:spPr>
          <a:xfrm>
            <a:off x="2575560" y="5903893"/>
            <a:ext cx="2849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Combine these parallel resistors</a:t>
            </a:r>
            <a:endParaRPr lang="en-US" dirty="0"/>
          </a:p>
        </p:txBody>
      </p:sp>
      <p:pic>
        <p:nvPicPr>
          <p:cNvPr id="60428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11178" y="4728210"/>
            <a:ext cx="145732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9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50355" y="5253038"/>
            <a:ext cx="7810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Oval 38"/>
          <p:cNvSpPr/>
          <p:nvPr/>
        </p:nvSpPr>
        <p:spPr bwMode="auto">
          <a:xfrm>
            <a:off x="6873240" y="1645920"/>
            <a:ext cx="198120" cy="198120"/>
          </a:xfrm>
          <a:prstGeom prst="ellipse">
            <a:avLst/>
          </a:prstGeom>
          <a:solidFill>
            <a:schemeClr val="accent1"/>
          </a:solidFill>
          <a:ln w="19050">
            <a:noFill/>
            <a:round/>
            <a:headEnd/>
            <a:tailEnd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 bwMode="auto">
          <a:xfrm>
            <a:off x="6858000" y="3169920"/>
            <a:ext cx="198120" cy="198120"/>
          </a:xfrm>
          <a:prstGeom prst="ellipse">
            <a:avLst/>
          </a:prstGeom>
          <a:solidFill>
            <a:schemeClr val="accent1"/>
          </a:solidFill>
          <a:ln w="19050">
            <a:noFill/>
            <a:round/>
            <a:headEnd/>
            <a:tailEnd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 bwMode="auto">
          <a:xfrm>
            <a:off x="1097280" y="4602480"/>
            <a:ext cx="198120" cy="198120"/>
          </a:xfrm>
          <a:prstGeom prst="ellipse">
            <a:avLst/>
          </a:prstGeom>
          <a:solidFill>
            <a:schemeClr val="accent1"/>
          </a:solidFill>
          <a:ln w="19050">
            <a:noFill/>
            <a:round/>
            <a:headEnd/>
            <a:tailEnd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 bwMode="auto">
          <a:xfrm>
            <a:off x="1082040" y="6126480"/>
            <a:ext cx="198120" cy="198120"/>
          </a:xfrm>
          <a:prstGeom prst="ellipse">
            <a:avLst/>
          </a:prstGeom>
          <a:solidFill>
            <a:schemeClr val="accent1"/>
          </a:solidFill>
          <a:ln w="19050">
            <a:noFill/>
            <a:round/>
            <a:headEnd/>
            <a:tailEnd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 bwMode="auto">
          <a:xfrm>
            <a:off x="5836920" y="4800600"/>
            <a:ext cx="198120" cy="198120"/>
          </a:xfrm>
          <a:prstGeom prst="ellipse">
            <a:avLst/>
          </a:prstGeom>
          <a:solidFill>
            <a:schemeClr val="accent1"/>
          </a:solidFill>
          <a:ln w="19050">
            <a:noFill/>
            <a:round/>
            <a:headEnd/>
            <a:tailEnd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 bwMode="auto">
          <a:xfrm>
            <a:off x="5821680" y="6324600"/>
            <a:ext cx="198120" cy="198120"/>
          </a:xfrm>
          <a:prstGeom prst="ellipse">
            <a:avLst/>
          </a:prstGeom>
          <a:solidFill>
            <a:schemeClr val="accent1"/>
          </a:solidFill>
          <a:ln w="19050">
            <a:noFill/>
            <a:round/>
            <a:headEnd/>
            <a:tailEnd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1158240" y="12192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203960" y="265176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615440" y="22098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953000" y="534924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r>
              <a:rPr lang="el-GR" dirty="0" smtClean="0"/>
              <a:t>Ω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8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are better ways to solve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9160"/>
            <a:ext cx="8229600" cy="5521325"/>
          </a:xfrm>
        </p:spPr>
        <p:txBody>
          <a:bodyPr/>
          <a:lstStyle/>
          <a:p>
            <a:r>
              <a:rPr lang="en-US" dirty="0" smtClean="0"/>
              <a:t>The kitchen sink method works, but we can do better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Current divider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Voltage divider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Lumping series and parallel elements together (circuit simplification)</a:t>
            </a:r>
          </a:p>
          <a:p>
            <a:pPr lvl="1"/>
            <a:r>
              <a:rPr lang="en-US" b="1" dirty="0" smtClean="0"/>
              <a:t>Node voltage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92024"/>
            <a:ext cx="7979664" cy="533400"/>
          </a:xfrm>
        </p:spPr>
        <p:txBody>
          <a:bodyPr/>
          <a:lstStyle/>
          <a:p>
            <a:r>
              <a:rPr lang="en-US" sz="2600" dirty="0" smtClean="0"/>
              <a:t>Then Why Don’t Toasters and Ovens Have Thicker Elements?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Thicker elements mean hotter elements</a:t>
            </a:r>
          </a:p>
          <a:p>
            <a:pPr lvl="1"/>
            <a:r>
              <a:rPr lang="en-US" dirty="0" smtClean="0"/>
              <a:t>Will ultimately reach higher max temperature</a:t>
            </a:r>
          </a:p>
          <a:p>
            <a:pPr lvl="1"/>
            <a:r>
              <a:rPr lang="en-US" dirty="0" smtClean="0"/>
              <a:t>Will get to maximum faster [see message board after 6 or 7 PM tonight for why]</a:t>
            </a:r>
          </a:p>
          <a:p>
            <a:r>
              <a:rPr lang="en-US" dirty="0" smtClean="0"/>
              <a:t>Last time, you guys asked “Well if thickness gives you more heat, why aren’t toaster elements thicker?”</a:t>
            </a:r>
          </a:p>
          <a:p>
            <a:r>
              <a:rPr lang="en-US" dirty="0" smtClean="0"/>
              <a:t>The answer is most likely:</a:t>
            </a:r>
          </a:p>
          <a:p>
            <a:pPr lvl="1"/>
            <a:r>
              <a:rPr lang="en-US" dirty="0" smtClean="0"/>
              <a:t>More burned toast. Nobody likes burned toast.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Node Voltage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We’ll next talk about a general technique that will let you convert a circuit schematic with N nodes into a set of N-1 equations</a:t>
            </a:r>
          </a:p>
          <a:p>
            <a:r>
              <a:rPr lang="en-US" dirty="0" smtClean="0"/>
              <a:t>These equations will allow you to solve for every single voltage and current</a:t>
            </a:r>
          </a:p>
          <a:p>
            <a:r>
              <a:rPr lang="en-US" dirty="0" smtClean="0"/>
              <a:t>Works on any circuit, linear or nonlinear!</a:t>
            </a:r>
          </a:p>
          <a:p>
            <a:r>
              <a:rPr lang="en-US" dirty="0" smtClean="0"/>
              <a:t>Much more efficient than the kitchen sink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Definition: Node Voltage and Ground Node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Remember that voltages are always defined in terms of TWO points in a circuit</a:t>
            </a:r>
          </a:p>
          <a:p>
            <a:r>
              <a:rPr lang="en-US" sz="3000" dirty="0" smtClean="0"/>
              <a:t>It is convenient to label one node in our circuit the “Ground Node”</a:t>
            </a:r>
          </a:p>
          <a:p>
            <a:pPr lvl="1"/>
            <a:r>
              <a:rPr lang="en-US" sz="2600" dirty="0" smtClean="0"/>
              <a:t>Any node can be “ground”, it doesn’t matter which one you pick</a:t>
            </a:r>
          </a:p>
          <a:p>
            <a:r>
              <a:rPr lang="en-US" sz="3000" dirty="0" smtClean="0"/>
              <a:t>Once we have chosen a ground node, we say that each node has a “node voltage”, which is the voltage between that node and the arbitrary ground node</a:t>
            </a:r>
          </a:p>
          <a:p>
            <a:r>
              <a:rPr lang="en-US" sz="3000" dirty="0" smtClean="0"/>
              <a:t>Gives each node a universal single valued voltage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Voltage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2256"/>
            <a:ext cx="8229600" cy="2400173"/>
          </a:xfrm>
        </p:spPr>
        <p:txBody>
          <a:bodyPr/>
          <a:lstStyle/>
          <a:p>
            <a:r>
              <a:rPr lang="en-US" dirty="0" smtClean="0"/>
              <a:t>Pick a ground, say the bottom left node.</a:t>
            </a:r>
          </a:p>
          <a:p>
            <a:r>
              <a:rPr lang="en-US" dirty="0" smtClean="0"/>
              <a:t>Label nodes </a:t>
            </a:r>
            <a:r>
              <a:rPr lang="en-US" dirty="0" smtClean="0">
                <a:solidFill>
                  <a:srgbClr val="00B050"/>
                </a:solidFill>
              </a:rPr>
              <a:t>a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50"/>
                </a:solidFill>
              </a:rPr>
              <a:t>b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50"/>
                </a:solidFill>
              </a:rPr>
              <a:t>c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B050"/>
                </a:solidFill>
              </a:rPr>
              <a:t> d</a:t>
            </a:r>
            <a:r>
              <a:rPr lang="en-US" dirty="0" smtClean="0"/>
              <a:t>. Node voltages are:</a:t>
            </a:r>
          </a:p>
          <a:p>
            <a:pPr lvl="1"/>
            <a:r>
              <a:rPr lang="en-US" sz="2400" dirty="0" err="1" smtClean="0">
                <a:solidFill>
                  <a:srgbClr val="00B050"/>
                </a:solidFill>
              </a:rPr>
              <a:t>V</a:t>
            </a:r>
            <a:r>
              <a:rPr lang="en-US" sz="2400" baseline="-25000" dirty="0" err="1" smtClean="0">
                <a:solidFill>
                  <a:srgbClr val="00B050"/>
                </a:solidFill>
              </a:rPr>
              <a:t>d</a:t>
            </a:r>
            <a:r>
              <a:rPr lang="en-US" sz="2400" dirty="0" smtClean="0"/>
              <a:t>=voltage between node d and d=0V</a:t>
            </a:r>
          </a:p>
          <a:p>
            <a:pPr lvl="1"/>
            <a:r>
              <a:rPr lang="en-US" sz="2400" dirty="0" err="1" smtClean="0">
                <a:solidFill>
                  <a:srgbClr val="00B050"/>
                </a:solidFill>
              </a:rPr>
              <a:t>V</a:t>
            </a:r>
            <a:r>
              <a:rPr lang="en-US" sz="2400" baseline="-25000" dirty="0" err="1" smtClean="0">
                <a:solidFill>
                  <a:srgbClr val="00B050"/>
                </a:solidFill>
              </a:rPr>
              <a:t>c</a:t>
            </a:r>
            <a:r>
              <a:rPr lang="en-US" sz="2400" dirty="0" smtClean="0"/>
              <a:t>=voltage between node c and d=</a:t>
            </a:r>
            <a:r>
              <a:rPr lang="en-US" sz="2400" dirty="0" smtClean="0">
                <a:solidFill>
                  <a:srgbClr val="FF0000"/>
                </a:solidFill>
              </a:rPr>
              <a:t>V</a:t>
            </a:r>
            <a:r>
              <a:rPr lang="en-US" sz="2400" baseline="-25000" dirty="0" smtClean="0">
                <a:solidFill>
                  <a:srgbClr val="FF0000"/>
                </a:solidFill>
              </a:rPr>
              <a:t>10</a:t>
            </a:r>
            <a:r>
              <a:rPr lang="en-US" sz="2400" dirty="0" smtClean="0"/>
              <a:t>=20V</a:t>
            </a:r>
          </a:p>
          <a:p>
            <a:pPr lvl="1"/>
            <a:r>
              <a:rPr lang="en-US" sz="2400" dirty="0" err="1" smtClean="0">
                <a:solidFill>
                  <a:srgbClr val="00B050"/>
                </a:solidFill>
              </a:rPr>
              <a:t>V</a:t>
            </a:r>
            <a:r>
              <a:rPr lang="en-US" sz="2400" baseline="-25000" dirty="0" err="1" smtClean="0">
                <a:solidFill>
                  <a:srgbClr val="00B050"/>
                </a:solidFill>
              </a:rPr>
              <a:t>b</a:t>
            </a:r>
            <a:r>
              <a:rPr lang="en-US" sz="2400" dirty="0" smtClean="0"/>
              <a:t>=voltage between node b and d=</a:t>
            </a:r>
            <a:r>
              <a:rPr lang="en-US" sz="2400" dirty="0" smtClean="0">
                <a:solidFill>
                  <a:srgbClr val="FF0000"/>
                </a:solidFill>
              </a:rPr>
              <a:t>V</a:t>
            </a:r>
            <a:r>
              <a:rPr lang="en-US" sz="2400" baseline="-25000" dirty="0" smtClean="0">
                <a:solidFill>
                  <a:srgbClr val="FF0000"/>
                </a:solidFill>
              </a:rPr>
              <a:t>85</a:t>
            </a:r>
            <a:r>
              <a:rPr lang="en-US" sz="2400" dirty="0" smtClean="0"/>
              <a:t>+</a:t>
            </a:r>
            <a:r>
              <a:rPr lang="en-US" sz="2400" dirty="0" smtClean="0">
                <a:solidFill>
                  <a:srgbClr val="FF0000"/>
                </a:solidFill>
              </a:rPr>
              <a:t>V</a:t>
            </a:r>
            <a:r>
              <a:rPr lang="en-US" sz="2400" baseline="-25000" dirty="0" smtClean="0">
                <a:solidFill>
                  <a:srgbClr val="FF0000"/>
                </a:solidFill>
              </a:rPr>
              <a:t>10</a:t>
            </a:r>
            <a:r>
              <a:rPr lang="en-US" sz="2400" dirty="0" smtClean="0"/>
              <a:t>=190V</a:t>
            </a:r>
          </a:p>
          <a:p>
            <a:pPr lvl="1"/>
            <a:r>
              <a:rPr lang="en-US" sz="2400" dirty="0" err="1" smtClean="0">
                <a:solidFill>
                  <a:srgbClr val="00B050"/>
                </a:solidFill>
              </a:rPr>
              <a:t>V</a:t>
            </a:r>
            <a:r>
              <a:rPr lang="en-US" sz="2400" baseline="-25000" dirty="0" err="1" smtClean="0">
                <a:solidFill>
                  <a:srgbClr val="00B050"/>
                </a:solidFill>
              </a:rPr>
              <a:t>a</a:t>
            </a:r>
            <a:r>
              <a:rPr lang="en-US" sz="2400" dirty="0" smtClean="0"/>
              <a:t>=voltage between node a and d=200V</a:t>
            </a:r>
          </a:p>
          <a:p>
            <a:pPr lvl="1"/>
            <a:endParaRPr lang="en-US" sz="2400" baseline="-25000" dirty="0" smtClean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6234" y="1377125"/>
            <a:ext cx="252412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TextBox 21"/>
          <p:cNvSpPr txBox="1"/>
          <p:nvPr/>
        </p:nvSpPr>
        <p:spPr>
          <a:xfrm>
            <a:off x="3484824" y="1981200"/>
            <a:ext cx="950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85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039738" y="3194304"/>
            <a:ext cx="950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027880" y="877824"/>
            <a:ext cx="950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35656" y="2109216"/>
            <a:ext cx="1060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200V</a:t>
            </a:r>
            <a:endParaRPr lang="en-US" dirty="0"/>
          </a:p>
        </p:txBody>
      </p:sp>
      <p:pic>
        <p:nvPicPr>
          <p:cNvPr id="130052" name="Picture 4" descr="http://www.clker.com/cliparts/4/4/d/4/12236156551925934261rsamurti_RSA_IEC_Ground_Symbol.svg.h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4768" y="3108960"/>
            <a:ext cx="362510" cy="473012"/>
          </a:xfrm>
          <a:prstGeom prst="rect">
            <a:avLst/>
          </a:prstGeom>
          <a:noFill/>
        </p:spPr>
      </p:pic>
      <p:sp>
        <p:nvSpPr>
          <p:cNvPr id="26" name="Rectangle 25"/>
          <p:cNvSpPr/>
          <p:nvPr/>
        </p:nvSpPr>
        <p:spPr>
          <a:xfrm>
            <a:off x="1181630" y="985022"/>
            <a:ext cx="3433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309134" y="10276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b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406670" y="2856494"/>
            <a:ext cx="3433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77998" y="281991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d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42560" y="1060704"/>
            <a:ext cx="22067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=10V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85</a:t>
            </a:r>
            <a:r>
              <a:rPr lang="en-US" dirty="0" smtClean="0"/>
              <a:t>=170V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=20V</a:t>
            </a:r>
            <a:endParaRPr lang="en-US" dirty="0"/>
          </a:p>
        </p:txBody>
      </p:sp>
      <p:sp>
        <p:nvSpPr>
          <p:cNvPr id="32" name="Text Box 471"/>
          <p:cNvSpPr txBox="1">
            <a:spLocks noChangeArrowheads="1"/>
          </p:cNvSpPr>
          <p:nvPr/>
        </p:nvSpPr>
        <p:spPr bwMode="auto">
          <a:xfrm>
            <a:off x="3437540" y="1558264"/>
            <a:ext cx="38664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en-US" dirty="0">
                <a:solidFill>
                  <a:srgbClr val="FF0000"/>
                </a:solidFill>
              </a:rPr>
              <a:t>+</a:t>
            </a:r>
          </a:p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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 Box 471"/>
          <p:cNvSpPr txBox="1">
            <a:spLocks noChangeArrowheads="1"/>
          </p:cNvSpPr>
          <p:nvPr/>
        </p:nvSpPr>
        <p:spPr bwMode="auto">
          <a:xfrm>
            <a:off x="1836049" y="2994991"/>
            <a:ext cx="12121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      </a:t>
            </a:r>
            <a:r>
              <a:rPr lang="en-US" dirty="0" smtClean="0">
                <a:solidFill>
                  <a:srgbClr val="FF0000"/>
                </a:solidFill>
              </a:rPr>
              <a:t> +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Text Box 471"/>
          <p:cNvSpPr txBox="1">
            <a:spLocks noChangeArrowheads="1"/>
          </p:cNvSpPr>
          <p:nvPr/>
        </p:nvSpPr>
        <p:spPr bwMode="auto">
          <a:xfrm>
            <a:off x="1826070" y="1428319"/>
            <a:ext cx="11224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en-US" dirty="0" smtClean="0">
                <a:solidFill>
                  <a:srgbClr val="FF0000"/>
                </a:solidFill>
              </a:rPr>
              <a:t>+     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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iClicker</a:t>
            </a:r>
            <a:r>
              <a:rPr lang="en-US" dirty="0" smtClean="0"/>
              <a:t> #4: Node Voltages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6234" y="1377125"/>
            <a:ext cx="252412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484824" y="1981200"/>
            <a:ext cx="950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85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39738" y="3194304"/>
            <a:ext cx="950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27880" y="877824"/>
            <a:ext cx="950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5656" y="2109216"/>
            <a:ext cx="1060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200V</a:t>
            </a:r>
            <a:endParaRPr lang="en-US" dirty="0"/>
          </a:p>
        </p:txBody>
      </p:sp>
      <p:pic>
        <p:nvPicPr>
          <p:cNvPr id="10" name="Picture 4" descr="http://www.clker.com/cliparts/4/4/d/4/12236156551925934261rsamurti_RSA_IEC_Ground_Symbol.svg.h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85488" y="3121152"/>
            <a:ext cx="362510" cy="473012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1181630" y="985022"/>
            <a:ext cx="3433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309134" y="10276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b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406670" y="2856494"/>
            <a:ext cx="3433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77998" y="281991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d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42560" y="1060704"/>
            <a:ext cx="22067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=10V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85</a:t>
            </a:r>
            <a:r>
              <a:rPr lang="en-US" dirty="0" smtClean="0"/>
              <a:t>=170V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=20V</a:t>
            </a:r>
            <a:endParaRPr lang="en-US" dirty="0"/>
          </a:p>
        </p:txBody>
      </p:sp>
      <p:sp>
        <p:nvSpPr>
          <p:cNvPr id="16" name="Text Box 471"/>
          <p:cNvSpPr txBox="1">
            <a:spLocks noChangeArrowheads="1"/>
          </p:cNvSpPr>
          <p:nvPr/>
        </p:nvSpPr>
        <p:spPr bwMode="auto">
          <a:xfrm>
            <a:off x="3437540" y="1558264"/>
            <a:ext cx="38664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en-US" dirty="0">
                <a:solidFill>
                  <a:srgbClr val="FF0000"/>
                </a:solidFill>
              </a:rPr>
              <a:t>+</a:t>
            </a:r>
          </a:p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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 Box 471"/>
          <p:cNvSpPr txBox="1">
            <a:spLocks noChangeArrowheads="1"/>
          </p:cNvSpPr>
          <p:nvPr/>
        </p:nvSpPr>
        <p:spPr bwMode="auto">
          <a:xfrm>
            <a:off x="1836049" y="2994991"/>
            <a:ext cx="12121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      </a:t>
            </a:r>
            <a:r>
              <a:rPr lang="en-US" dirty="0" smtClean="0">
                <a:solidFill>
                  <a:srgbClr val="FF0000"/>
                </a:solidFill>
              </a:rPr>
              <a:t> +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 Box 471"/>
          <p:cNvSpPr txBox="1">
            <a:spLocks noChangeArrowheads="1"/>
          </p:cNvSpPr>
          <p:nvPr/>
        </p:nvSpPr>
        <p:spPr bwMode="auto">
          <a:xfrm>
            <a:off x="1826070" y="1428319"/>
            <a:ext cx="11224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en-US" dirty="0" smtClean="0">
                <a:solidFill>
                  <a:srgbClr val="FF0000"/>
                </a:solidFill>
              </a:rPr>
              <a:t>+     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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419600" y="283924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US" sz="2400" dirty="0" smtClean="0"/>
              <a:t>What is </a:t>
            </a:r>
            <a:r>
              <a:rPr lang="en-US" sz="2400" dirty="0" err="1" smtClean="0">
                <a:solidFill>
                  <a:srgbClr val="00B050"/>
                </a:solidFill>
              </a:rPr>
              <a:t>V</a:t>
            </a:r>
            <a:r>
              <a:rPr lang="en-US" sz="2400" baseline="-25000" dirty="0" err="1" smtClean="0">
                <a:solidFill>
                  <a:srgbClr val="00B050"/>
                </a:solidFill>
              </a:rPr>
              <a:t>a</a:t>
            </a:r>
            <a:r>
              <a:rPr lang="en-US" sz="2400" dirty="0" smtClean="0"/>
              <a:t>?</a:t>
            </a:r>
            <a:endParaRPr lang="en-US" sz="2400" baseline="-25000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560832" y="4328160"/>
            <a:ext cx="64739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eriod"/>
            </a:pPr>
            <a:r>
              <a:rPr lang="en-US" dirty="0" smtClean="0"/>
              <a:t>200V</a:t>
            </a:r>
          </a:p>
          <a:p>
            <a:pPr marL="514350" indent="-514350">
              <a:buAutoNum type="alphaUcPeriod"/>
            </a:pPr>
            <a:r>
              <a:rPr lang="en-US" dirty="0" smtClean="0"/>
              <a:t>20V</a:t>
            </a:r>
          </a:p>
          <a:p>
            <a:pPr marL="514350" indent="-514350">
              <a:buAutoNum type="alphaUcPeriod"/>
            </a:pPr>
            <a:r>
              <a:rPr lang="en-US" dirty="0" smtClean="0"/>
              <a:t>160V</a:t>
            </a:r>
          </a:p>
          <a:p>
            <a:pPr marL="514350" indent="-514350">
              <a:buAutoNum type="alphaUcPeriod"/>
            </a:pPr>
            <a:r>
              <a:rPr lang="en-US" dirty="0" smtClean="0"/>
              <a:t>180V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523232" y="4511040"/>
            <a:ext cx="3255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V</a:t>
            </a:r>
            <a:r>
              <a:rPr lang="en-US" baseline="-25000" dirty="0" err="1" smtClean="0">
                <a:solidFill>
                  <a:srgbClr val="00B050"/>
                </a:solidFill>
              </a:rPr>
              <a:t>a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+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85</a:t>
            </a:r>
            <a:r>
              <a:rPr lang="en-US" dirty="0" smtClean="0"/>
              <a:t>=180V</a:t>
            </a:r>
            <a:endParaRPr lang="en-US" baseline="-25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Relationship: </a:t>
            </a:r>
            <a:r>
              <a:rPr lang="en-US" dirty="0"/>
              <a:t>Node and Branch Voltages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914401"/>
            <a:ext cx="8439912" cy="2377440"/>
          </a:xfrm>
        </p:spPr>
        <p:txBody>
          <a:bodyPr/>
          <a:lstStyle/>
          <a:p>
            <a:r>
              <a:rPr lang="en-US" sz="2800" dirty="0" smtClean="0"/>
              <a:t>Node voltages are useful because:</a:t>
            </a:r>
          </a:p>
          <a:p>
            <a:pPr lvl="1"/>
            <a:r>
              <a:rPr lang="en-US" sz="2400" dirty="0" smtClean="0"/>
              <a:t>The branch voltage across a circuit element is simply the difference between the node voltages at its terminals</a:t>
            </a:r>
          </a:p>
          <a:p>
            <a:pPr lvl="1"/>
            <a:r>
              <a:rPr lang="en-US" sz="2400" dirty="0" smtClean="0"/>
              <a:t>It is easier to find node voltages than branch voltages</a:t>
            </a:r>
          </a:p>
          <a:p>
            <a:pPr lvl="1">
              <a:buNone/>
            </a:pPr>
            <a:r>
              <a:rPr lang="en-US" sz="2400" u="sng" dirty="0" smtClean="0"/>
              <a:t>Example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177189" name="Rectangle 37"/>
          <p:cNvSpPr>
            <a:spLocks noChangeArrowheads="1"/>
          </p:cNvSpPr>
          <p:nvPr/>
        </p:nvSpPr>
        <p:spPr bwMode="auto">
          <a:xfrm>
            <a:off x="5438775" y="2926080"/>
            <a:ext cx="15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endParaRPr lang="en-US"/>
          </a:p>
        </p:txBody>
      </p:sp>
      <p:sp>
        <p:nvSpPr>
          <p:cNvPr id="48" name="Rectangle 3"/>
          <p:cNvSpPr txBox="1">
            <a:spLocks noChangeArrowheads="1"/>
          </p:cNvSpPr>
          <p:nvPr/>
        </p:nvSpPr>
        <p:spPr bwMode="auto">
          <a:xfrm>
            <a:off x="670560" y="5650992"/>
            <a:ext cx="8077200" cy="1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endParaRPr lang="en-US" sz="2400" kern="0" dirty="0" smtClean="0">
              <a:latin typeface="+mn-lt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400" kern="0" dirty="0" smtClean="0">
                <a:latin typeface="+mn-lt"/>
              </a:rPr>
              <a:t>	</a:t>
            </a:r>
            <a:r>
              <a:rPr lang="en-US" sz="2400" kern="0" dirty="0" smtClean="0">
                <a:solidFill>
                  <a:srgbClr val="FF0000"/>
                </a:solidFill>
                <a:latin typeface="+mn-lt"/>
              </a:rPr>
              <a:t>V</a:t>
            </a:r>
            <a:r>
              <a:rPr lang="en-US" sz="2400" kern="0" baseline="-25000" dirty="0" smtClean="0">
                <a:solidFill>
                  <a:srgbClr val="FF0000"/>
                </a:solidFill>
                <a:latin typeface="+mn-lt"/>
              </a:rPr>
              <a:t>85</a:t>
            </a:r>
            <a:r>
              <a:rPr lang="en-US" sz="2400" kern="0" dirty="0" smtClean="0">
                <a:latin typeface="+mn-lt"/>
              </a:rPr>
              <a:t>=</a:t>
            </a:r>
            <a:r>
              <a:rPr lang="en-US" sz="2400" kern="0" dirty="0" err="1" smtClean="0">
                <a:solidFill>
                  <a:srgbClr val="00B050"/>
                </a:solidFill>
                <a:latin typeface="+mn-lt"/>
              </a:rPr>
              <a:t>V</a:t>
            </a:r>
            <a:r>
              <a:rPr lang="en-US" sz="2400" kern="0" baseline="-25000" dirty="0" err="1" smtClean="0">
                <a:solidFill>
                  <a:srgbClr val="00B050"/>
                </a:solidFill>
                <a:latin typeface="+mn-lt"/>
              </a:rPr>
              <a:t>b</a:t>
            </a:r>
            <a:r>
              <a:rPr lang="en-US" sz="2400" kern="0" dirty="0" err="1" smtClean="0">
                <a:latin typeface="+mn-lt"/>
              </a:rPr>
              <a:t>-</a:t>
            </a:r>
            <a:r>
              <a:rPr lang="en-US" sz="2400" kern="0" dirty="0" err="1" smtClean="0">
                <a:solidFill>
                  <a:srgbClr val="00B050"/>
                </a:solidFill>
                <a:latin typeface="+mn-lt"/>
              </a:rPr>
              <a:t>V</a:t>
            </a:r>
            <a:r>
              <a:rPr lang="en-US" sz="2400" kern="0" baseline="-25000" dirty="0" err="1" smtClean="0">
                <a:solidFill>
                  <a:srgbClr val="00B050"/>
                </a:solidFill>
                <a:latin typeface="+mn-lt"/>
              </a:rPr>
              <a:t>c</a:t>
            </a:r>
            <a:r>
              <a:rPr lang="en-US" sz="2400" kern="0" dirty="0" smtClean="0">
                <a:latin typeface="+mn-lt"/>
              </a:rPr>
              <a:t>=190V-20V=170V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6378" y="3815525"/>
            <a:ext cx="252412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0" name="TextBox 49"/>
          <p:cNvSpPr txBox="1"/>
          <p:nvPr/>
        </p:nvSpPr>
        <p:spPr>
          <a:xfrm>
            <a:off x="3874968" y="4419600"/>
            <a:ext cx="950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85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418024" y="3316224"/>
            <a:ext cx="950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25800" y="4547616"/>
            <a:ext cx="1060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200V</a:t>
            </a:r>
            <a:endParaRPr lang="en-US" dirty="0"/>
          </a:p>
        </p:txBody>
      </p:sp>
      <p:pic>
        <p:nvPicPr>
          <p:cNvPr id="53" name="Picture 4" descr="http://www.clker.com/cliparts/4/4/d/4/12236156551925934261rsamurti_RSA_IEC_Ground_Symbol.svg.h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4912" y="5547360"/>
            <a:ext cx="362510" cy="473012"/>
          </a:xfrm>
          <a:prstGeom prst="rect">
            <a:avLst/>
          </a:prstGeom>
          <a:noFill/>
        </p:spPr>
      </p:pic>
      <p:sp>
        <p:nvSpPr>
          <p:cNvPr id="54" name="Rectangle 53"/>
          <p:cNvSpPr/>
          <p:nvPr/>
        </p:nvSpPr>
        <p:spPr>
          <a:xfrm>
            <a:off x="1571774" y="3423422"/>
            <a:ext cx="3433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3699278" y="34660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b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3796814" y="5294894"/>
            <a:ext cx="3433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1468142" y="525831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d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9" name="Text Box 471"/>
          <p:cNvSpPr txBox="1">
            <a:spLocks noChangeArrowheads="1"/>
          </p:cNvSpPr>
          <p:nvPr/>
        </p:nvSpPr>
        <p:spPr bwMode="auto">
          <a:xfrm>
            <a:off x="3827684" y="3996664"/>
            <a:ext cx="38664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en-US" dirty="0">
                <a:solidFill>
                  <a:srgbClr val="FF0000"/>
                </a:solidFill>
              </a:rPr>
              <a:t>+</a:t>
            </a:r>
          </a:p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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0" name="Text Box 471"/>
          <p:cNvSpPr txBox="1">
            <a:spLocks noChangeArrowheads="1"/>
          </p:cNvSpPr>
          <p:nvPr/>
        </p:nvSpPr>
        <p:spPr bwMode="auto">
          <a:xfrm>
            <a:off x="2226193" y="5433391"/>
            <a:ext cx="12121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      </a:t>
            </a:r>
            <a:r>
              <a:rPr lang="en-US" dirty="0" smtClean="0">
                <a:solidFill>
                  <a:srgbClr val="FF0000"/>
                </a:solidFill>
              </a:rPr>
              <a:t> +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1" name="Text Box 471"/>
          <p:cNvSpPr txBox="1">
            <a:spLocks noChangeArrowheads="1"/>
          </p:cNvSpPr>
          <p:nvPr/>
        </p:nvSpPr>
        <p:spPr bwMode="auto">
          <a:xfrm>
            <a:off x="2216214" y="3866719"/>
            <a:ext cx="11224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en-US" dirty="0" smtClean="0">
                <a:solidFill>
                  <a:srgbClr val="FF0000"/>
                </a:solidFill>
              </a:rPr>
              <a:t>+     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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572000" y="3441698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US" sz="2400" dirty="0" err="1" smtClean="0">
                <a:solidFill>
                  <a:srgbClr val="00B050"/>
                </a:solidFill>
              </a:rPr>
              <a:t>V</a:t>
            </a:r>
            <a:r>
              <a:rPr lang="en-US" sz="2400" baseline="-25000" dirty="0" err="1" smtClean="0">
                <a:solidFill>
                  <a:srgbClr val="00B050"/>
                </a:solidFill>
              </a:rPr>
              <a:t>d</a:t>
            </a:r>
            <a:r>
              <a:rPr lang="en-US" sz="2400" dirty="0" smtClean="0"/>
              <a:t>=V</a:t>
            </a:r>
          </a:p>
          <a:p>
            <a:pPr lvl="1"/>
            <a:r>
              <a:rPr lang="en-US" sz="2400" dirty="0" err="1" smtClean="0">
                <a:solidFill>
                  <a:srgbClr val="00B050"/>
                </a:solidFill>
              </a:rPr>
              <a:t>V</a:t>
            </a:r>
            <a:r>
              <a:rPr lang="en-US" sz="2400" baseline="-25000" dirty="0" err="1" smtClean="0">
                <a:solidFill>
                  <a:srgbClr val="00B050"/>
                </a:solidFill>
              </a:rPr>
              <a:t>c</a:t>
            </a:r>
            <a:r>
              <a:rPr lang="en-US" sz="2400" dirty="0" smtClean="0"/>
              <a:t>=20V</a:t>
            </a:r>
          </a:p>
          <a:p>
            <a:pPr lvl="1"/>
            <a:r>
              <a:rPr lang="en-US" sz="2400" dirty="0" err="1" smtClean="0">
                <a:solidFill>
                  <a:srgbClr val="00B050"/>
                </a:solidFill>
              </a:rPr>
              <a:t>V</a:t>
            </a:r>
            <a:r>
              <a:rPr lang="en-US" sz="2400" baseline="-25000" dirty="0" err="1" smtClean="0">
                <a:solidFill>
                  <a:srgbClr val="00B050"/>
                </a:solidFill>
              </a:rPr>
              <a:t>b</a:t>
            </a:r>
            <a:r>
              <a:rPr lang="en-US" sz="2400" dirty="0" smtClean="0"/>
              <a:t>=190V</a:t>
            </a:r>
          </a:p>
          <a:p>
            <a:pPr lvl="1"/>
            <a:r>
              <a:rPr lang="en-US" sz="2400" dirty="0" err="1" smtClean="0">
                <a:solidFill>
                  <a:srgbClr val="00B050"/>
                </a:solidFill>
              </a:rPr>
              <a:t>V</a:t>
            </a:r>
            <a:r>
              <a:rPr lang="en-US" sz="2400" baseline="-25000" dirty="0" err="1" smtClean="0">
                <a:solidFill>
                  <a:srgbClr val="00B050"/>
                </a:solidFill>
              </a:rPr>
              <a:t>a</a:t>
            </a:r>
            <a:r>
              <a:rPr lang="en-US" sz="2400" dirty="0" smtClean="0"/>
              <a:t>=200V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4" grpId="0"/>
      <p:bldP spid="55" grpId="0"/>
      <p:bldP spid="56" grpId="0"/>
      <p:bldP spid="57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3648" y="1180910"/>
            <a:ext cx="51816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Node Voltages Easier to Find?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2188" y="1833476"/>
            <a:ext cx="791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4A</a:t>
            </a:r>
            <a:endParaRPr lang="en-US" b="1" baseline="-25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35864" y="3304033"/>
            <a:ext cx="8439912" cy="237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400" kern="0" dirty="0" smtClean="0">
                <a:latin typeface="+mn-lt"/>
              </a:rPr>
              <a:t>KCL is easy to write in terms of node voltages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For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example, at node a: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400" kern="0" dirty="0" smtClean="0">
                <a:latin typeface="+mn-lt"/>
              </a:rPr>
              <a:t>4A</a:t>
            </a:r>
            <a:r>
              <a:rPr lang="en-US" sz="2400" kern="0" baseline="0" dirty="0" smtClean="0">
                <a:latin typeface="+mn-lt"/>
              </a:rPr>
              <a:t>=</a:t>
            </a:r>
            <a:r>
              <a:rPr lang="en-US" sz="2400" kern="0" baseline="0" dirty="0" err="1" smtClean="0">
                <a:solidFill>
                  <a:srgbClr val="00B050"/>
                </a:solidFill>
                <a:latin typeface="+mn-lt"/>
              </a:rPr>
              <a:t>V</a:t>
            </a:r>
            <a:r>
              <a:rPr lang="en-US" sz="2400" kern="0" baseline="-25000" dirty="0" err="1" smtClean="0">
                <a:solidFill>
                  <a:srgbClr val="00B050"/>
                </a:solidFill>
                <a:latin typeface="+mn-lt"/>
              </a:rPr>
              <a:t>a</a:t>
            </a:r>
            <a:r>
              <a:rPr lang="en-US" sz="2400" kern="0" baseline="0" dirty="0" smtClean="0">
                <a:latin typeface="+mn-lt"/>
              </a:rPr>
              <a:t>/80</a:t>
            </a:r>
            <a:r>
              <a:rPr lang="el-GR" sz="2400" kern="0" dirty="0" smtClean="0"/>
              <a:t>Ω</a:t>
            </a:r>
            <a:r>
              <a:rPr lang="en-US" sz="2400" kern="0" baseline="0" dirty="0" smtClean="0">
                <a:latin typeface="+mn-lt"/>
              </a:rPr>
              <a:t>+(</a:t>
            </a:r>
            <a:r>
              <a:rPr lang="en-US" sz="2400" kern="0" baseline="0" dirty="0" err="1" smtClean="0">
                <a:solidFill>
                  <a:srgbClr val="00B050"/>
                </a:solidFill>
                <a:latin typeface="+mn-lt"/>
              </a:rPr>
              <a:t>V</a:t>
            </a:r>
            <a:r>
              <a:rPr lang="en-US" sz="2400" kern="0" baseline="-25000" dirty="0" err="1" smtClean="0">
                <a:solidFill>
                  <a:srgbClr val="00B050"/>
                </a:solidFill>
                <a:latin typeface="+mn-lt"/>
              </a:rPr>
              <a:t>a</a:t>
            </a:r>
            <a:r>
              <a:rPr lang="en-US" sz="2400" kern="0" baseline="0" dirty="0" smtClean="0">
                <a:latin typeface="+mn-lt"/>
              </a:rPr>
              <a:t>-</a:t>
            </a:r>
            <a:r>
              <a:rPr lang="en-US" sz="2400" kern="0" baseline="0" dirty="0" err="1" smtClean="0">
                <a:solidFill>
                  <a:srgbClr val="00B050"/>
                </a:solidFill>
                <a:latin typeface="+mn-lt"/>
              </a:rPr>
              <a:t>V</a:t>
            </a:r>
            <a:r>
              <a:rPr lang="en-US" sz="2400" kern="0" baseline="-25000" dirty="0" err="1" smtClean="0">
                <a:solidFill>
                  <a:srgbClr val="00B050"/>
                </a:solidFill>
                <a:latin typeface="+mn-lt"/>
              </a:rPr>
              <a:t>b</a:t>
            </a:r>
            <a:r>
              <a:rPr lang="en-US" sz="2400" kern="0" baseline="0" dirty="0" smtClean="0">
                <a:latin typeface="+mn-lt"/>
              </a:rPr>
              <a:t>)/30</a:t>
            </a:r>
            <a:r>
              <a:rPr lang="el-GR" sz="2400" kern="0" dirty="0" smtClean="0"/>
              <a:t>Ω</a:t>
            </a:r>
            <a:endParaRPr lang="en-US" sz="2400" kern="0" baseline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And at node b: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</a:rPr>
              <a:t>V</a:t>
            </a:r>
            <a:r>
              <a:rPr kumimoji="0" lang="en-US" sz="24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</a:rPr>
              <a:t>b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</a:rPr>
              <a:t>V</a:t>
            </a:r>
            <a:r>
              <a:rPr kumimoji="0" lang="en-US" sz="24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</a:rPr>
              <a:t>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)/30</a:t>
            </a:r>
            <a:r>
              <a:rPr lang="el-GR" sz="2400" kern="0" dirty="0" smtClean="0"/>
              <a:t>Ω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=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</a:rPr>
              <a:t>V</a:t>
            </a:r>
            <a:r>
              <a:rPr kumimoji="0" lang="en-US" sz="24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</a:rPr>
              <a:t>b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/90</a:t>
            </a:r>
            <a:r>
              <a:rPr kumimoji="0" lang="el-G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Ω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kern="0" dirty="0" smtClean="0">
                <a:latin typeface="+mn-lt"/>
              </a:rPr>
              <a:t>Well look, two equations, two unknowns. We’re done.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Better than 5 equations, 5 unknowns with kitchen sink method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78654" y="948446"/>
            <a:ext cx="3433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259854" y="99111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b</a:t>
            </a:r>
            <a:endParaRPr lang="en-US" dirty="0"/>
          </a:p>
        </p:txBody>
      </p:sp>
      <p:pic>
        <p:nvPicPr>
          <p:cNvPr id="18" name="Picture 4" descr="http://www.clker.com/cliparts/4/4/d/4/12236156551925934261rsamurti_RSA_IEC_Ground_Symbol.svg.h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6448" y="2840736"/>
            <a:ext cx="362510" cy="473012"/>
          </a:xfrm>
          <a:prstGeom prst="rect">
            <a:avLst/>
          </a:prstGeom>
          <a:noFill/>
        </p:spPr>
      </p:pic>
      <p:cxnSp>
        <p:nvCxnSpPr>
          <p:cNvPr id="21" name="Straight Arrow Connector 20"/>
          <p:cNvCxnSpPr/>
          <p:nvPr/>
        </p:nvCxnSpPr>
        <p:spPr bwMode="auto">
          <a:xfrm>
            <a:off x="2292096" y="1267968"/>
            <a:ext cx="694944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rot="5400000">
            <a:off x="2700528" y="2023872"/>
            <a:ext cx="920496" cy="609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3968496" y="1078992"/>
            <a:ext cx="694944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rot="10800000">
            <a:off x="3938016" y="1633728"/>
            <a:ext cx="658368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rot="5400000">
            <a:off x="5529866" y="2085626"/>
            <a:ext cx="748220" cy="609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(Almost) The Node Voltage Method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990600"/>
            <a:ext cx="8458200" cy="5486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600" kern="0" dirty="0" smtClean="0">
                <a:latin typeface="+mn-lt"/>
              </a:rPr>
              <a:t>Assign a ground node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0" lang="en-US" sz="2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every node except</a:t>
            </a:r>
            <a:r>
              <a:rPr lang="en-US" sz="2600" kern="0" dirty="0" smtClean="0">
                <a:latin typeface="+mn-lt"/>
              </a:rPr>
              <a:t> the ground node, write the equation given by KCL in terms of the node voltages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600" kern="0" dirty="0" smtClean="0">
                <a:latin typeface="+mn-lt"/>
              </a:rPr>
              <a:t>Be very careful about reference directions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600" kern="0" dirty="0" smtClean="0">
                <a:latin typeface="+mn-lt"/>
              </a:rPr>
              <a:t>This gives you a set of N-1 linearly independent algebraic equations in N-1 unknowns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600" kern="0" dirty="0" smtClean="0">
                <a:latin typeface="+mn-lt"/>
              </a:rPr>
              <a:t>Solvable using whatever technique you choose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6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Voltage Sources?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5904"/>
            <a:ext cx="8229600" cy="5521325"/>
          </a:xfrm>
        </p:spPr>
        <p:txBody>
          <a:bodyPr/>
          <a:lstStyle/>
          <a:p>
            <a:r>
              <a:rPr lang="en-US" dirty="0" smtClean="0"/>
              <a:t>Suppose we have the circuit below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When we try to write KCL at node a, what happens?</a:t>
            </a:r>
          </a:p>
          <a:p>
            <a:r>
              <a:rPr lang="en-US" dirty="0" smtClean="0"/>
              <a:t>How do we get around this?</a:t>
            </a:r>
          </a:p>
          <a:p>
            <a:pPr lvl="1"/>
            <a:r>
              <a:rPr lang="en-US" dirty="0" smtClean="0"/>
              <a:t>Write fixed node voltage relationship: 			</a:t>
            </a:r>
            <a:r>
              <a:rPr lang="en-US" dirty="0" err="1" smtClean="0">
                <a:solidFill>
                  <a:srgbClr val="00B050"/>
                </a:solidFill>
              </a:rPr>
              <a:t>V</a:t>
            </a:r>
            <a:r>
              <a:rPr lang="en-US" baseline="-25000" dirty="0" err="1" smtClean="0">
                <a:solidFill>
                  <a:srgbClr val="00B050"/>
                </a:solidFill>
              </a:rPr>
              <a:t>a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00B050"/>
                </a:solidFill>
              </a:rPr>
              <a:t>V</a:t>
            </a:r>
            <a:r>
              <a:rPr lang="en-US" baseline="-25000" dirty="0" smtClean="0">
                <a:solidFill>
                  <a:srgbClr val="00B050"/>
                </a:solidFill>
              </a:rPr>
              <a:t>d</a:t>
            </a:r>
            <a:r>
              <a:rPr lang="en-US" dirty="0" smtClean="0"/>
              <a:t>+200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6522" y="1779461"/>
            <a:ext cx="252412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265112" y="2383536"/>
            <a:ext cx="950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85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20026" y="3596640"/>
            <a:ext cx="950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08168" y="1280160"/>
            <a:ext cx="950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15944" y="2511552"/>
            <a:ext cx="1060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200V</a:t>
            </a:r>
            <a:endParaRPr lang="en-US" dirty="0"/>
          </a:p>
        </p:txBody>
      </p:sp>
      <p:pic>
        <p:nvPicPr>
          <p:cNvPr id="9" name="Picture 4" descr="http://www.clker.com/cliparts/4/4/d/4/12236156551925934261rsamurti_RSA_IEC_Ground_Symbol.svg.h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5776" y="3523488"/>
            <a:ext cx="362510" cy="473012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961918" y="1387358"/>
            <a:ext cx="3433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089422" y="143003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b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186958" y="3258830"/>
            <a:ext cx="3433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858286" y="322225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d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Node Voltage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Assign a ground node</a:t>
            </a:r>
          </a:p>
          <a:p>
            <a:r>
              <a:rPr lang="en-US" sz="2600" dirty="0" smtClean="0"/>
              <a:t>For every node (except the ground node):</a:t>
            </a:r>
          </a:p>
          <a:p>
            <a:pPr lvl="1"/>
            <a:r>
              <a:rPr lang="en-US" sz="2400" dirty="0" smtClean="0"/>
              <a:t>If there is no voltage source connected to that node, then write the equation given by KCL in terms of the node voltages</a:t>
            </a:r>
          </a:p>
          <a:p>
            <a:pPr lvl="1"/>
            <a:r>
              <a:rPr lang="en-US" sz="2400" b="1" dirty="0" smtClean="0"/>
              <a:t>If there is a voltage source connecting two nodes, write down the simple equation giving the difference between the node voltages</a:t>
            </a:r>
          </a:p>
          <a:p>
            <a:pPr lvl="1"/>
            <a:r>
              <a:rPr lang="en-US" sz="2400" dirty="0" smtClean="0"/>
              <a:t>Be very careful about reference directions (comes with practice)</a:t>
            </a:r>
          </a:p>
          <a:p>
            <a:r>
              <a:rPr lang="en-US" sz="2600" dirty="0" smtClean="0"/>
              <a:t>This gives you a set of N-1 linearly independent algebraic equations in N-1 unknowns</a:t>
            </a:r>
          </a:p>
          <a:p>
            <a:r>
              <a:rPr lang="en-US" sz="2600" dirty="0" smtClean="0"/>
              <a:t>Solvable using whatever technique you choose</a:t>
            </a:r>
          </a:p>
          <a:p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2913888" y="6278880"/>
            <a:ext cx="4669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More Examples Next Time!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Node voltage practice and examples</a:t>
            </a:r>
          </a:p>
          <a:p>
            <a:r>
              <a:rPr lang="en-US" dirty="0" smtClean="0"/>
              <a:t>Why we are bothering to understand so deeply the intricacies of purely resistive networks</a:t>
            </a:r>
          </a:p>
          <a:p>
            <a:pPr lvl="1"/>
            <a:r>
              <a:rPr lang="en-US" dirty="0" smtClean="0"/>
              <a:t>Things we can build other than the most complicated possible toaster</a:t>
            </a:r>
          </a:p>
          <a:p>
            <a:r>
              <a:rPr lang="en-US" dirty="0" smtClean="0"/>
              <a:t>How we actually go about measuring voltages and currents</a:t>
            </a:r>
          </a:p>
          <a:p>
            <a:r>
              <a:rPr lang="en-US" dirty="0" smtClean="0"/>
              <a:t>More circuit tricks</a:t>
            </a:r>
          </a:p>
          <a:p>
            <a:pPr lvl="1"/>
            <a:r>
              <a:rPr lang="en-US" dirty="0" smtClean="0"/>
              <a:t>Superposition</a:t>
            </a:r>
          </a:p>
          <a:p>
            <a:pPr lvl="1"/>
            <a:r>
              <a:rPr lang="en-US" dirty="0" smtClean="0"/>
              <a:t>Source transformations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Toaster Element Design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Make heating element that can:</a:t>
            </a:r>
          </a:p>
          <a:p>
            <a:pPr lvl="1"/>
            <a:r>
              <a:rPr lang="en-US" sz="2400" dirty="0" smtClean="0"/>
              <a:t>Can reach a high temperature, but not too high</a:t>
            </a:r>
          </a:p>
          <a:p>
            <a:pPr lvl="1"/>
            <a:r>
              <a:rPr lang="en-US" sz="2400" dirty="0" smtClean="0"/>
              <a:t>Can reach that temperature quickly</a:t>
            </a:r>
          </a:p>
          <a:p>
            <a:pPr lvl="1"/>
            <a:r>
              <a:rPr lang="en-US" sz="2400" dirty="0" smtClean="0"/>
              <a:t>Isn’t quickly oxidized into oblivion by high temperature</a:t>
            </a:r>
          </a:p>
          <a:p>
            <a:pPr lvl="1"/>
            <a:r>
              <a:rPr lang="en-US" sz="2400" dirty="0" smtClean="0"/>
              <a:t>Doesn’t cost very much money</a:t>
            </a:r>
          </a:p>
          <a:p>
            <a:pPr lvl="1"/>
            <a:r>
              <a:rPr lang="en-US" sz="2400" dirty="0" smtClean="0"/>
              <a:t>Will not melt at desired temperature</a:t>
            </a:r>
          </a:p>
          <a:p>
            <a:r>
              <a:rPr lang="en-US" sz="2800" dirty="0" err="1" smtClean="0"/>
              <a:t>Nichrome</a:t>
            </a:r>
            <a:r>
              <a:rPr lang="en-US" sz="2800" dirty="0" smtClean="0"/>
              <a:t> is a typical metal alloy in elements:</a:t>
            </a:r>
          </a:p>
          <a:p>
            <a:pPr lvl="1"/>
            <a:r>
              <a:rPr lang="en-US" sz="2400" dirty="0" smtClean="0"/>
              <a:t>Low oxidation</a:t>
            </a:r>
          </a:p>
          <a:p>
            <a:pPr lvl="1"/>
            <a:r>
              <a:rPr lang="en-US" sz="2400" dirty="0" smtClean="0"/>
              <a:t>High resistance (so normal gauge wire will not draw too much power and get too hot)</a:t>
            </a:r>
          </a:p>
          <a:p>
            <a:r>
              <a:rPr lang="en-US" sz="2800" dirty="0" smtClean="0"/>
              <a:t>Size was tweaked to attain desired temperature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</a:t>
            </a:r>
            <a:r>
              <a:rPr lang="en-US" dirty="0" err="1" smtClean="0"/>
              <a:t>iClicker</a:t>
            </a:r>
            <a:r>
              <a:rPr lang="en-US" dirty="0" smtClean="0"/>
              <a:t>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was my pacing today?</a:t>
            </a:r>
          </a:p>
          <a:p>
            <a:pPr marL="914400" lvl="1" indent="-514350">
              <a:buAutoNum type="alphaUcPeriod"/>
            </a:pPr>
            <a:r>
              <a:rPr lang="en-US" dirty="0" smtClean="0"/>
              <a:t>Way too slow</a:t>
            </a:r>
          </a:p>
          <a:p>
            <a:pPr marL="914400" lvl="1" indent="-514350">
              <a:buAutoNum type="alphaUcPeriod"/>
            </a:pPr>
            <a:r>
              <a:rPr lang="en-US" dirty="0" smtClean="0"/>
              <a:t>A little too slow</a:t>
            </a:r>
          </a:p>
          <a:p>
            <a:pPr marL="914400" lvl="1" indent="-514350">
              <a:buAutoNum type="alphaUcPeriod"/>
            </a:pPr>
            <a:r>
              <a:rPr lang="en-US" dirty="0" smtClean="0"/>
              <a:t>Pretty good</a:t>
            </a:r>
          </a:p>
          <a:p>
            <a:pPr marL="914400" lvl="1" indent="-514350">
              <a:buAutoNum type="alphaUcPeriod"/>
            </a:pPr>
            <a:r>
              <a:rPr lang="en-US" dirty="0" smtClean="0"/>
              <a:t>Too fast</a:t>
            </a:r>
          </a:p>
          <a:p>
            <a:pPr marL="914400" lvl="1" indent="-514350">
              <a:buAutoNum type="alphaUcPeriod"/>
            </a:pPr>
            <a:r>
              <a:rPr lang="en-US" dirty="0" smtClean="0"/>
              <a:t>Way too fast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Slides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(part one)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There are five basic circuit elements</a:t>
            </a:r>
          </a:p>
          <a:p>
            <a:pPr lvl="1"/>
            <a:r>
              <a:rPr lang="en-US" sz="2200" dirty="0" smtClean="0"/>
              <a:t>Voltage Sources</a:t>
            </a:r>
          </a:p>
          <a:p>
            <a:pPr lvl="1"/>
            <a:r>
              <a:rPr lang="en-US" sz="2200" dirty="0" smtClean="0"/>
              <a:t>Current Sources</a:t>
            </a:r>
          </a:p>
          <a:p>
            <a:pPr lvl="1"/>
            <a:r>
              <a:rPr lang="en-US" sz="2200" dirty="0" smtClean="0"/>
              <a:t>Resistors</a:t>
            </a:r>
          </a:p>
          <a:p>
            <a:pPr lvl="1"/>
            <a:r>
              <a:rPr lang="en-US" sz="2200" dirty="0" smtClean="0"/>
              <a:t>Capacitors</a:t>
            </a:r>
          </a:p>
          <a:p>
            <a:pPr lvl="1"/>
            <a:r>
              <a:rPr lang="en-US" sz="2200" dirty="0" smtClean="0"/>
              <a:t>Inductors</a:t>
            </a:r>
          </a:p>
          <a:p>
            <a:r>
              <a:rPr lang="en-US" sz="2600" dirty="0" smtClean="0"/>
              <a:t>Circuit schematics are a set of interconnect ideal basic circuit elements </a:t>
            </a:r>
          </a:p>
          <a:p>
            <a:r>
              <a:rPr lang="en-US" sz="2600" dirty="0" smtClean="0"/>
              <a:t>A connection point between elements is a node, and a path that connects two nodes is a branch</a:t>
            </a:r>
          </a:p>
          <a:p>
            <a:r>
              <a:rPr lang="en-US" sz="2600" dirty="0" smtClean="0"/>
              <a:t>A loop is a path around a circuit which starts and ends at the same node without going through any circuit element twice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(part two)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Kirchoff’s</a:t>
            </a:r>
            <a:r>
              <a:rPr lang="en-US" sz="2800" dirty="0" smtClean="0"/>
              <a:t> current law states that the sum of the currents entering a node is zero</a:t>
            </a:r>
          </a:p>
          <a:p>
            <a:r>
              <a:rPr lang="en-US" sz="2800" dirty="0" err="1" smtClean="0"/>
              <a:t>Kirchoff’s</a:t>
            </a:r>
            <a:r>
              <a:rPr lang="en-US" sz="2800" dirty="0" smtClean="0"/>
              <a:t> voltage law states that the sum of the voltages around a loop is zero</a:t>
            </a:r>
          </a:p>
          <a:p>
            <a:r>
              <a:rPr lang="en-US" sz="2800" dirty="0" smtClean="0"/>
              <a:t>From these laws, we can derive rules for combining multiple sources or resistors into a single equivalent source or resistor</a:t>
            </a:r>
          </a:p>
          <a:p>
            <a:r>
              <a:rPr lang="en-US" sz="2800" dirty="0" smtClean="0"/>
              <a:t>The current and voltage divider rules are simple tricks to solve simple circuits</a:t>
            </a:r>
          </a:p>
          <a:p>
            <a:r>
              <a:rPr lang="en-US" sz="2800" dirty="0" smtClean="0"/>
              <a:t>The node voltage technique provides a general framework for solving any circuit using the elements we’ve used so far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Short Circuit and Open Circuit</a:t>
            </a:r>
          </a:p>
        </p:txBody>
      </p:sp>
      <p:sp>
        <p:nvSpPr>
          <p:cNvPr id="14849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135563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b="1" u="sng"/>
              <a:t>Wire</a:t>
            </a:r>
            <a:r>
              <a:rPr lang="en-US" sz="2800" b="1"/>
              <a:t> (“short circuit”):</a:t>
            </a:r>
          </a:p>
          <a:p>
            <a:r>
              <a:rPr lang="en-US" sz="2800" b="1" i="1">
                <a:latin typeface="Times New Roman" charset="0"/>
              </a:rPr>
              <a:t>R</a:t>
            </a:r>
            <a:r>
              <a:rPr lang="en-US" sz="2800" b="1">
                <a:latin typeface="Times New Roman" charset="0"/>
              </a:rPr>
              <a:t> = 0   </a:t>
            </a:r>
            <a:r>
              <a:rPr lang="en-US" sz="2800" b="1">
                <a:latin typeface="Times New Roman" charset="0"/>
                <a:sym typeface="Wingdings" pitchFamily="2" charset="2"/>
              </a:rPr>
              <a:t></a:t>
            </a:r>
            <a:r>
              <a:rPr lang="en-US" sz="2800" b="1"/>
              <a:t> no voltage difference exists </a:t>
            </a:r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r>
              <a:rPr lang="en-US" sz="2400" b="1"/>
              <a:t>   </a:t>
            </a:r>
            <a:r>
              <a:rPr lang="en-US" sz="2400"/>
              <a:t>(all points on the wire are at the same potential)</a:t>
            </a:r>
          </a:p>
          <a:p>
            <a:pPr>
              <a:spcBef>
                <a:spcPct val="25000"/>
              </a:spcBef>
            </a:pPr>
            <a:r>
              <a:rPr lang="en-US" sz="2400"/>
              <a:t>Current can flow, as determined by the circuit</a:t>
            </a:r>
          </a:p>
          <a:p>
            <a:pPr>
              <a:spcBef>
                <a:spcPct val="0"/>
              </a:spcBef>
            </a:pPr>
            <a:endParaRPr lang="en-US" sz="2800"/>
          </a:p>
          <a:p>
            <a:pPr>
              <a:spcBef>
                <a:spcPct val="0"/>
              </a:spcBef>
              <a:buFontTx/>
              <a:buNone/>
            </a:pPr>
            <a:r>
              <a:rPr lang="en-US" sz="2800" b="1" u="sng"/>
              <a:t>Air</a:t>
            </a:r>
            <a:r>
              <a:rPr lang="en-US" sz="2800" b="1"/>
              <a:t> (“open circuit”):</a:t>
            </a:r>
          </a:p>
          <a:p>
            <a:r>
              <a:rPr lang="en-US" sz="2800" b="1" i="1">
                <a:latin typeface="Times New Roman" charset="0"/>
              </a:rPr>
              <a:t>R</a:t>
            </a:r>
            <a:r>
              <a:rPr lang="en-US" sz="2800" b="1">
                <a:latin typeface="Times New Roman" charset="0"/>
              </a:rPr>
              <a:t> = </a:t>
            </a:r>
            <a:r>
              <a:rPr lang="en-US" sz="2800" b="1">
                <a:latin typeface="Times New Roman" charset="0"/>
                <a:sym typeface="Symbol" pitchFamily="18" charset="2"/>
              </a:rPr>
              <a:t>   </a:t>
            </a:r>
            <a:r>
              <a:rPr lang="en-US" sz="2800" b="1">
                <a:sym typeface="Wingdings" pitchFamily="2" charset="2"/>
              </a:rPr>
              <a:t></a:t>
            </a:r>
            <a:r>
              <a:rPr lang="en-US" sz="2800" b="1"/>
              <a:t> no current flows</a:t>
            </a:r>
          </a:p>
          <a:p>
            <a:pPr>
              <a:spcBef>
                <a:spcPct val="25000"/>
              </a:spcBef>
            </a:pPr>
            <a:r>
              <a:rPr lang="en-US" sz="2400"/>
              <a:t>Voltage difference can exist,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/>
              <a:t>    as determined by the circuit</a:t>
            </a:r>
          </a:p>
        </p:txBody>
      </p:sp>
      <p:pic>
        <p:nvPicPr>
          <p:cNvPr id="148491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4130675"/>
            <a:ext cx="4038600" cy="2346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AutoShape 2"/>
          <p:cNvSpPr>
            <a:spLocks noChangeAspect="1" noChangeArrowheads="1" noTextEdit="1"/>
          </p:cNvSpPr>
          <p:nvPr/>
        </p:nvSpPr>
        <p:spPr bwMode="auto">
          <a:xfrm>
            <a:off x="1066800" y="1371600"/>
            <a:ext cx="16129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2487613" y="2027238"/>
            <a:ext cx="1587" cy="285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102" name="Rectangle 6"/>
          <p:cNvSpPr>
            <a:spLocks noChangeArrowheads="1"/>
          </p:cNvSpPr>
          <p:nvPr/>
        </p:nvSpPr>
        <p:spPr bwMode="auto">
          <a:xfrm>
            <a:off x="2487613" y="3586163"/>
            <a:ext cx="1587" cy="2698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111" name="Rectangle 15"/>
          <p:cNvSpPr>
            <a:spLocks noChangeArrowheads="1"/>
          </p:cNvSpPr>
          <p:nvPr/>
        </p:nvSpPr>
        <p:spPr bwMode="auto">
          <a:xfrm>
            <a:off x="2078038" y="1809750"/>
            <a:ext cx="1587" cy="269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112" name="Rectangle 16"/>
          <p:cNvSpPr>
            <a:spLocks noChangeArrowheads="1"/>
          </p:cNvSpPr>
          <p:nvPr/>
        </p:nvSpPr>
        <p:spPr bwMode="auto">
          <a:xfrm>
            <a:off x="2160588" y="1809750"/>
            <a:ext cx="1587" cy="269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115" name="Text Box 19"/>
          <p:cNvSpPr txBox="1">
            <a:spLocks noChangeArrowheads="1"/>
          </p:cNvSpPr>
          <p:nvPr/>
        </p:nvSpPr>
        <p:spPr bwMode="auto">
          <a:xfrm>
            <a:off x="223838" y="51927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3211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Ideal Voltage Source</a:t>
            </a:r>
          </a:p>
        </p:txBody>
      </p:sp>
      <p:sp>
        <p:nvSpPr>
          <p:cNvPr id="132119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3962400"/>
          </a:xfrm>
        </p:spPr>
        <p:txBody>
          <a:bodyPr/>
          <a:lstStyle/>
          <a:p>
            <a:r>
              <a:rPr lang="en-US" sz="2800">
                <a:sym typeface="ZapfDingbats" pitchFamily="82" charset="2"/>
              </a:rPr>
              <a:t>Circuit element that maintains a prescribed voltage across its terminals, </a:t>
            </a:r>
            <a:r>
              <a:rPr lang="en-US" sz="2800" b="1">
                <a:sym typeface="ZapfDingbats" pitchFamily="82" charset="2"/>
              </a:rPr>
              <a:t>regardless of the current flowing in those terminals</a:t>
            </a:r>
            <a:r>
              <a:rPr lang="en-US" sz="2800">
                <a:sym typeface="ZapfDingbats" pitchFamily="82" charset="2"/>
              </a:rPr>
              <a:t>.</a:t>
            </a:r>
          </a:p>
          <a:p>
            <a:pPr lvl="1"/>
            <a:r>
              <a:rPr lang="en-US" sz="2400">
                <a:sym typeface="ZapfDingbats" pitchFamily="82" charset="2"/>
              </a:rPr>
              <a:t>Voltage is known, but current is determined by the circuit to which the source is connected.</a:t>
            </a:r>
          </a:p>
          <a:p>
            <a:r>
              <a:rPr lang="en-US" sz="2800">
                <a:sym typeface="ZapfDingbats" pitchFamily="82" charset="2"/>
              </a:rPr>
              <a:t>The voltage can be either </a:t>
            </a:r>
            <a:r>
              <a:rPr lang="en-US" sz="2800" b="1">
                <a:sym typeface="ZapfDingbats" pitchFamily="82" charset="2"/>
              </a:rPr>
              <a:t>independent or dependent</a:t>
            </a:r>
            <a:r>
              <a:rPr lang="en-US" sz="2800">
                <a:sym typeface="ZapfDingbats" pitchFamily="82" charset="2"/>
              </a:rPr>
              <a:t> on a voltage or current elsewhere in the circuit, and can be constant or time-varying.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400" b="1" u="sng"/>
              <a:t>Circuit symbols</a:t>
            </a:r>
            <a:r>
              <a:rPr lang="en-US" sz="2400" b="1"/>
              <a:t>:</a:t>
            </a:r>
            <a:r>
              <a:rPr lang="en-US" sz="2400" b="1" u="sng"/>
              <a:t>      </a:t>
            </a:r>
          </a:p>
        </p:txBody>
      </p:sp>
      <p:sp>
        <p:nvSpPr>
          <p:cNvPr id="132121" name="Oval 25"/>
          <p:cNvSpPr>
            <a:spLocks noChangeArrowheads="1"/>
          </p:cNvSpPr>
          <p:nvPr/>
        </p:nvSpPr>
        <p:spPr bwMode="auto">
          <a:xfrm>
            <a:off x="1600200" y="5257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22" name="Line 26"/>
          <p:cNvSpPr>
            <a:spLocks noChangeShapeType="1"/>
          </p:cNvSpPr>
          <p:nvPr/>
        </p:nvSpPr>
        <p:spPr bwMode="auto">
          <a:xfrm flipV="1">
            <a:off x="1828800" y="4876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23" name="Line 27"/>
          <p:cNvSpPr>
            <a:spLocks noChangeShapeType="1"/>
          </p:cNvSpPr>
          <p:nvPr/>
        </p:nvSpPr>
        <p:spPr bwMode="auto">
          <a:xfrm flipV="1">
            <a:off x="1828800" y="5715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24" name="Text Box 28"/>
          <p:cNvSpPr txBox="1">
            <a:spLocks noChangeArrowheads="1"/>
          </p:cNvSpPr>
          <p:nvPr/>
        </p:nvSpPr>
        <p:spPr bwMode="auto">
          <a:xfrm>
            <a:off x="1676400" y="5257800"/>
            <a:ext cx="35718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5000"/>
              </a:lnSpc>
            </a:pPr>
            <a:r>
              <a:rPr lang="en-US" sz="2000" b="1"/>
              <a:t>+</a:t>
            </a:r>
          </a:p>
        </p:txBody>
      </p:sp>
      <p:sp>
        <p:nvSpPr>
          <p:cNvPr id="132125" name="Text Box 29"/>
          <p:cNvSpPr txBox="1">
            <a:spLocks noChangeArrowheads="1"/>
          </p:cNvSpPr>
          <p:nvPr/>
        </p:nvSpPr>
        <p:spPr bwMode="auto">
          <a:xfrm>
            <a:off x="1676400" y="5318125"/>
            <a:ext cx="35718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5000"/>
              </a:lnSpc>
            </a:pPr>
            <a:r>
              <a:rPr lang="en-US" sz="2000" b="1"/>
              <a:t>_</a:t>
            </a:r>
          </a:p>
        </p:txBody>
      </p:sp>
      <p:sp>
        <p:nvSpPr>
          <p:cNvPr id="132126" name="Text Box 30"/>
          <p:cNvSpPr txBox="1">
            <a:spLocks noChangeArrowheads="1"/>
          </p:cNvSpPr>
          <p:nvPr/>
        </p:nvSpPr>
        <p:spPr bwMode="auto">
          <a:xfrm>
            <a:off x="1201738" y="5257800"/>
            <a:ext cx="398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v</a:t>
            </a:r>
            <a:r>
              <a:rPr lang="en-US" b="1" i="1" baseline="-25000"/>
              <a:t>s</a:t>
            </a:r>
          </a:p>
        </p:txBody>
      </p:sp>
      <p:sp>
        <p:nvSpPr>
          <p:cNvPr id="132128" name="Line 32"/>
          <p:cNvSpPr>
            <a:spLocks noChangeShapeType="1"/>
          </p:cNvSpPr>
          <p:nvPr/>
        </p:nvSpPr>
        <p:spPr bwMode="auto">
          <a:xfrm flipV="1">
            <a:off x="4495800" y="4876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29" name="Line 33"/>
          <p:cNvSpPr>
            <a:spLocks noChangeShapeType="1"/>
          </p:cNvSpPr>
          <p:nvPr/>
        </p:nvSpPr>
        <p:spPr bwMode="auto">
          <a:xfrm flipV="1">
            <a:off x="4495800" y="5715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30" name="Text Box 34"/>
          <p:cNvSpPr txBox="1">
            <a:spLocks noChangeArrowheads="1"/>
          </p:cNvSpPr>
          <p:nvPr/>
        </p:nvSpPr>
        <p:spPr bwMode="auto">
          <a:xfrm>
            <a:off x="4343400" y="5257800"/>
            <a:ext cx="35718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5000"/>
              </a:lnSpc>
            </a:pPr>
            <a:r>
              <a:rPr lang="en-US" sz="2000" b="1"/>
              <a:t>+</a:t>
            </a:r>
          </a:p>
        </p:txBody>
      </p:sp>
      <p:sp>
        <p:nvSpPr>
          <p:cNvPr id="132131" name="Text Box 35"/>
          <p:cNvSpPr txBox="1">
            <a:spLocks noChangeArrowheads="1"/>
          </p:cNvSpPr>
          <p:nvPr/>
        </p:nvSpPr>
        <p:spPr bwMode="auto">
          <a:xfrm>
            <a:off x="4343400" y="5318125"/>
            <a:ext cx="35718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5000"/>
              </a:lnSpc>
            </a:pPr>
            <a:r>
              <a:rPr lang="en-US" sz="2000" b="1"/>
              <a:t>_</a:t>
            </a:r>
          </a:p>
        </p:txBody>
      </p:sp>
      <p:sp>
        <p:nvSpPr>
          <p:cNvPr id="132132" name="Text Box 36"/>
          <p:cNvSpPr txBox="1">
            <a:spLocks noChangeArrowheads="1"/>
          </p:cNvSpPr>
          <p:nvPr/>
        </p:nvSpPr>
        <p:spPr bwMode="auto">
          <a:xfrm>
            <a:off x="3276600" y="5257800"/>
            <a:ext cx="1060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v</a:t>
            </a:r>
            <a:r>
              <a:rPr lang="en-US" b="1" baseline="-25000"/>
              <a:t>s</a:t>
            </a:r>
            <a:r>
              <a:rPr lang="en-US" b="1"/>
              <a:t>=</a:t>
            </a:r>
            <a:r>
              <a:rPr lang="en-US" b="1" i="1">
                <a:latin typeface="Symbol" pitchFamily="18" charset="2"/>
              </a:rPr>
              <a:t>m </a:t>
            </a:r>
            <a:r>
              <a:rPr lang="en-US" b="1" i="1"/>
              <a:t>v</a:t>
            </a:r>
            <a:r>
              <a:rPr lang="en-US" b="1" i="1" baseline="-25000"/>
              <a:t>x</a:t>
            </a:r>
          </a:p>
        </p:txBody>
      </p:sp>
      <p:sp>
        <p:nvSpPr>
          <p:cNvPr id="132139" name="AutoShape 43"/>
          <p:cNvSpPr>
            <a:spLocks noChangeArrowheads="1"/>
          </p:cNvSpPr>
          <p:nvPr/>
        </p:nvSpPr>
        <p:spPr bwMode="auto">
          <a:xfrm>
            <a:off x="4267200" y="5257800"/>
            <a:ext cx="457200" cy="4572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40" name="Line 44"/>
          <p:cNvSpPr>
            <a:spLocks noChangeShapeType="1"/>
          </p:cNvSpPr>
          <p:nvPr/>
        </p:nvSpPr>
        <p:spPr bwMode="auto">
          <a:xfrm flipV="1">
            <a:off x="7467600" y="4876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41" name="Line 45"/>
          <p:cNvSpPr>
            <a:spLocks noChangeShapeType="1"/>
          </p:cNvSpPr>
          <p:nvPr/>
        </p:nvSpPr>
        <p:spPr bwMode="auto">
          <a:xfrm flipV="1">
            <a:off x="7467600" y="5715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42" name="Text Box 46"/>
          <p:cNvSpPr txBox="1">
            <a:spLocks noChangeArrowheads="1"/>
          </p:cNvSpPr>
          <p:nvPr/>
        </p:nvSpPr>
        <p:spPr bwMode="auto">
          <a:xfrm>
            <a:off x="7315200" y="5257800"/>
            <a:ext cx="35718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5000"/>
              </a:lnSpc>
            </a:pPr>
            <a:r>
              <a:rPr lang="en-US" sz="2000" b="1"/>
              <a:t>+</a:t>
            </a:r>
          </a:p>
        </p:txBody>
      </p:sp>
      <p:sp>
        <p:nvSpPr>
          <p:cNvPr id="132143" name="Text Box 47"/>
          <p:cNvSpPr txBox="1">
            <a:spLocks noChangeArrowheads="1"/>
          </p:cNvSpPr>
          <p:nvPr/>
        </p:nvSpPr>
        <p:spPr bwMode="auto">
          <a:xfrm>
            <a:off x="7315200" y="5318125"/>
            <a:ext cx="35718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5000"/>
              </a:lnSpc>
            </a:pPr>
            <a:r>
              <a:rPr lang="en-US" sz="2000" b="1"/>
              <a:t>_</a:t>
            </a:r>
          </a:p>
        </p:txBody>
      </p:sp>
      <p:sp>
        <p:nvSpPr>
          <p:cNvPr id="132144" name="Text Box 48"/>
          <p:cNvSpPr txBox="1">
            <a:spLocks noChangeArrowheads="1"/>
          </p:cNvSpPr>
          <p:nvPr/>
        </p:nvSpPr>
        <p:spPr bwMode="auto">
          <a:xfrm>
            <a:off x="6248400" y="5257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v</a:t>
            </a:r>
            <a:r>
              <a:rPr lang="en-US" b="1" i="1" baseline="-25000"/>
              <a:t>s</a:t>
            </a:r>
            <a:r>
              <a:rPr lang="en-US" b="1" i="1"/>
              <a:t>=</a:t>
            </a:r>
            <a:r>
              <a:rPr lang="en-US" b="1" i="1">
                <a:latin typeface="Symbol" pitchFamily="18" charset="2"/>
              </a:rPr>
              <a:t>r </a:t>
            </a:r>
            <a:r>
              <a:rPr lang="en-US" b="1" i="1"/>
              <a:t>i</a:t>
            </a:r>
            <a:r>
              <a:rPr lang="en-US" b="1" i="1" baseline="-25000"/>
              <a:t>x</a:t>
            </a:r>
          </a:p>
        </p:txBody>
      </p:sp>
      <p:sp>
        <p:nvSpPr>
          <p:cNvPr id="132145" name="AutoShape 49"/>
          <p:cNvSpPr>
            <a:spLocks noChangeArrowheads="1"/>
          </p:cNvSpPr>
          <p:nvPr/>
        </p:nvSpPr>
        <p:spPr bwMode="auto">
          <a:xfrm>
            <a:off x="7239000" y="5257800"/>
            <a:ext cx="457200" cy="4572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46" name="Text Box 50"/>
          <p:cNvSpPr txBox="1">
            <a:spLocks noChangeArrowheads="1"/>
          </p:cNvSpPr>
          <p:nvPr/>
        </p:nvSpPr>
        <p:spPr bwMode="auto">
          <a:xfrm>
            <a:off x="990600" y="6096000"/>
            <a:ext cx="169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Arial" charset="0"/>
              </a:rPr>
              <a:t>independent</a:t>
            </a:r>
          </a:p>
        </p:txBody>
      </p:sp>
      <p:sp>
        <p:nvSpPr>
          <p:cNvPr id="132147" name="Text Box 51"/>
          <p:cNvSpPr txBox="1">
            <a:spLocks noChangeArrowheads="1"/>
          </p:cNvSpPr>
          <p:nvPr/>
        </p:nvSpPr>
        <p:spPr bwMode="auto">
          <a:xfrm>
            <a:off x="3276600" y="6111875"/>
            <a:ext cx="2384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Arial" charset="0"/>
              </a:rPr>
              <a:t>voltage-controlled</a:t>
            </a:r>
          </a:p>
        </p:txBody>
      </p:sp>
      <p:sp>
        <p:nvSpPr>
          <p:cNvPr id="132148" name="Text Box 52"/>
          <p:cNvSpPr txBox="1">
            <a:spLocks noChangeArrowheads="1"/>
          </p:cNvSpPr>
          <p:nvPr/>
        </p:nvSpPr>
        <p:spPr bwMode="auto">
          <a:xfrm>
            <a:off x="6256338" y="6096000"/>
            <a:ext cx="2370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Arial" charset="0"/>
              </a:rPr>
              <a:t>current-controlled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15" grpId="0" autoUpdateAnimBg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spect="1" noChangeArrowheads="1" noTextEdit="1"/>
          </p:cNvSpPr>
          <p:nvPr/>
        </p:nvSpPr>
        <p:spPr bwMode="auto">
          <a:xfrm>
            <a:off x="1066800" y="1371600"/>
            <a:ext cx="16129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15" name="Rectangle 3"/>
          <p:cNvSpPr>
            <a:spLocks noChangeArrowheads="1"/>
          </p:cNvSpPr>
          <p:nvPr/>
        </p:nvSpPr>
        <p:spPr bwMode="auto">
          <a:xfrm>
            <a:off x="2487613" y="2027238"/>
            <a:ext cx="1587" cy="285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16" name="Rectangle 4"/>
          <p:cNvSpPr>
            <a:spLocks noChangeArrowheads="1"/>
          </p:cNvSpPr>
          <p:nvPr/>
        </p:nvSpPr>
        <p:spPr bwMode="auto">
          <a:xfrm>
            <a:off x="2487613" y="3586163"/>
            <a:ext cx="1587" cy="2698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17" name="Rectangle 5"/>
          <p:cNvSpPr>
            <a:spLocks noChangeArrowheads="1"/>
          </p:cNvSpPr>
          <p:nvPr/>
        </p:nvSpPr>
        <p:spPr bwMode="auto">
          <a:xfrm>
            <a:off x="2078038" y="1809750"/>
            <a:ext cx="1587" cy="269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18" name="Rectangle 6"/>
          <p:cNvSpPr>
            <a:spLocks noChangeArrowheads="1"/>
          </p:cNvSpPr>
          <p:nvPr/>
        </p:nvSpPr>
        <p:spPr bwMode="auto">
          <a:xfrm>
            <a:off x="2160588" y="1809750"/>
            <a:ext cx="1587" cy="269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223838" y="51927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4132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Ideal Current Source</a:t>
            </a:r>
          </a:p>
        </p:txBody>
      </p:sp>
      <p:sp>
        <p:nvSpPr>
          <p:cNvPr id="14132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3962400"/>
          </a:xfrm>
        </p:spPr>
        <p:txBody>
          <a:bodyPr/>
          <a:lstStyle/>
          <a:p>
            <a:r>
              <a:rPr lang="en-US" sz="2800">
                <a:sym typeface="ZapfDingbats" pitchFamily="82" charset="2"/>
              </a:rPr>
              <a:t>Circuit element that maintains a prescribed current through its terminals, </a:t>
            </a:r>
            <a:r>
              <a:rPr lang="en-US" sz="2800" b="1">
                <a:sym typeface="ZapfDingbats" pitchFamily="82" charset="2"/>
              </a:rPr>
              <a:t>regardless of the voltage across those terminals</a:t>
            </a:r>
            <a:r>
              <a:rPr lang="en-US" sz="2800">
                <a:sym typeface="ZapfDingbats" pitchFamily="82" charset="2"/>
              </a:rPr>
              <a:t>.</a:t>
            </a:r>
          </a:p>
          <a:p>
            <a:pPr lvl="1"/>
            <a:r>
              <a:rPr lang="en-US" sz="2400">
                <a:sym typeface="ZapfDingbats" pitchFamily="82" charset="2"/>
              </a:rPr>
              <a:t>Current is known, but voltage is determined by the circuit to which the source is connected.</a:t>
            </a:r>
          </a:p>
          <a:p>
            <a:r>
              <a:rPr lang="en-US" sz="2800">
                <a:sym typeface="ZapfDingbats" pitchFamily="82" charset="2"/>
              </a:rPr>
              <a:t>The current can be either </a:t>
            </a:r>
            <a:r>
              <a:rPr lang="en-US" sz="2800" b="1">
                <a:sym typeface="ZapfDingbats" pitchFamily="82" charset="2"/>
              </a:rPr>
              <a:t>independent or dependent</a:t>
            </a:r>
            <a:r>
              <a:rPr lang="en-US" sz="2800">
                <a:sym typeface="ZapfDingbats" pitchFamily="82" charset="2"/>
              </a:rPr>
              <a:t> on a voltage or current elsewhere in the circuit, and can be constant or time-varying.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400" b="1" u="sng"/>
              <a:t>Circuit symbols</a:t>
            </a:r>
            <a:r>
              <a:rPr lang="en-US" sz="2400" b="1"/>
              <a:t>:</a:t>
            </a:r>
            <a:r>
              <a:rPr lang="en-US" sz="2400" b="1" u="sng"/>
              <a:t>      </a:t>
            </a:r>
          </a:p>
        </p:txBody>
      </p:sp>
      <p:sp>
        <p:nvSpPr>
          <p:cNvPr id="141322" name="Oval 10"/>
          <p:cNvSpPr>
            <a:spLocks noChangeArrowheads="1"/>
          </p:cNvSpPr>
          <p:nvPr/>
        </p:nvSpPr>
        <p:spPr bwMode="auto">
          <a:xfrm>
            <a:off x="1600200" y="5257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23" name="Line 11"/>
          <p:cNvSpPr>
            <a:spLocks noChangeShapeType="1"/>
          </p:cNvSpPr>
          <p:nvPr/>
        </p:nvSpPr>
        <p:spPr bwMode="auto">
          <a:xfrm flipV="1">
            <a:off x="1828800" y="4876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324" name="Line 12"/>
          <p:cNvSpPr>
            <a:spLocks noChangeShapeType="1"/>
          </p:cNvSpPr>
          <p:nvPr/>
        </p:nvSpPr>
        <p:spPr bwMode="auto">
          <a:xfrm flipV="1">
            <a:off x="1828800" y="5715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1219200" y="5257800"/>
            <a:ext cx="347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i="1" baseline="-25000"/>
              <a:t>s</a:t>
            </a:r>
          </a:p>
        </p:txBody>
      </p:sp>
      <p:sp>
        <p:nvSpPr>
          <p:cNvPr id="141328" name="Line 16"/>
          <p:cNvSpPr>
            <a:spLocks noChangeShapeType="1"/>
          </p:cNvSpPr>
          <p:nvPr/>
        </p:nvSpPr>
        <p:spPr bwMode="auto">
          <a:xfrm flipV="1">
            <a:off x="4495800" y="4876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329" name="Line 17"/>
          <p:cNvSpPr>
            <a:spLocks noChangeShapeType="1"/>
          </p:cNvSpPr>
          <p:nvPr/>
        </p:nvSpPr>
        <p:spPr bwMode="auto">
          <a:xfrm flipV="1">
            <a:off x="4495800" y="5715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332" name="Text Box 20"/>
          <p:cNvSpPr txBox="1">
            <a:spLocks noChangeArrowheads="1"/>
          </p:cNvSpPr>
          <p:nvPr/>
        </p:nvSpPr>
        <p:spPr bwMode="auto">
          <a:xfrm>
            <a:off x="3276600" y="5257800"/>
            <a:ext cx="1025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baseline="-25000"/>
              <a:t>s</a:t>
            </a:r>
            <a:r>
              <a:rPr lang="en-US" b="1"/>
              <a:t>=</a:t>
            </a:r>
            <a:r>
              <a:rPr lang="en-US" b="1" i="1">
                <a:latin typeface="Symbol" pitchFamily="18" charset="2"/>
              </a:rPr>
              <a:t>a </a:t>
            </a:r>
            <a:r>
              <a:rPr lang="en-US" b="1" i="1"/>
              <a:t>v</a:t>
            </a:r>
            <a:r>
              <a:rPr lang="en-US" b="1" i="1" baseline="-25000"/>
              <a:t>x</a:t>
            </a:r>
          </a:p>
        </p:txBody>
      </p:sp>
      <p:sp>
        <p:nvSpPr>
          <p:cNvPr id="141333" name="AutoShape 21"/>
          <p:cNvSpPr>
            <a:spLocks noChangeArrowheads="1"/>
          </p:cNvSpPr>
          <p:nvPr/>
        </p:nvSpPr>
        <p:spPr bwMode="auto">
          <a:xfrm>
            <a:off x="4267200" y="5257800"/>
            <a:ext cx="457200" cy="4572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34" name="Line 22"/>
          <p:cNvSpPr>
            <a:spLocks noChangeShapeType="1"/>
          </p:cNvSpPr>
          <p:nvPr/>
        </p:nvSpPr>
        <p:spPr bwMode="auto">
          <a:xfrm flipV="1">
            <a:off x="7467600" y="4876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335" name="Line 23"/>
          <p:cNvSpPr>
            <a:spLocks noChangeShapeType="1"/>
          </p:cNvSpPr>
          <p:nvPr/>
        </p:nvSpPr>
        <p:spPr bwMode="auto">
          <a:xfrm flipV="1">
            <a:off x="7467600" y="5715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338" name="Text Box 26"/>
          <p:cNvSpPr txBox="1">
            <a:spLocks noChangeArrowheads="1"/>
          </p:cNvSpPr>
          <p:nvPr/>
        </p:nvSpPr>
        <p:spPr bwMode="auto">
          <a:xfrm>
            <a:off x="6248400" y="525780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i="1" baseline="-25000"/>
              <a:t>s</a:t>
            </a:r>
            <a:r>
              <a:rPr lang="en-US" b="1" i="1"/>
              <a:t>=</a:t>
            </a:r>
            <a:r>
              <a:rPr lang="en-US" b="1" i="1">
                <a:latin typeface="Symbol" pitchFamily="18" charset="2"/>
              </a:rPr>
              <a:t>b </a:t>
            </a:r>
            <a:r>
              <a:rPr lang="en-US" b="1" i="1"/>
              <a:t>i</a:t>
            </a:r>
            <a:r>
              <a:rPr lang="en-US" b="1" i="1" baseline="-25000"/>
              <a:t>x</a:t>
            </a:r>
          </a:p>
        </p:txBody>
      </p:sp>
      <p:sp>
        <p:nvSpPr>
          <p:cNvPr id="141339" name="AutoShape 27"/>
          <p:cNvSpPr>
            <a:spLocks noChangeArrowheads="1"/>
          </p:cNvSpPr>
          <p:nvPr/>
        </p:nvSpPr>
        <p:spPr bwMode="auto">
          <a:xfrm>
            <a:off x="7239000" y="5257800"/>
            <a:ext cx="457200" cy="4572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40" name="Text Box 28"/>
          <p:cNvSpPr txBox="1">
            <a:spLocks noChangeArrowheads="1"/>
          </p:cNvSpPr>
          <p:nvPr/>
        </p:nvSpPr>
        <p:spPr bwMode="auto">
          <a:xfrm>
            <a:off x="990600" y="6096000"/>
            <a:ext cx="169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Arial" charset="0"/>
              </a:rPr>
              <a:t>independent</a:t>
            </a:r>
          </a:p>
        </p:txBody>
      </p:sp>
      <p:sp>
        <p:nvSpPr>
          <p:cNvPr id="141341" name="Text Box 29"/>
          <p:cNvSpPr txBox="1">
            <a:spLocks noChangeArrowheads="1"/>
          </p:cNvSpPr>
          <p:nvPr/>
        </p:nvSpPr>
        <p:spPr bwMode="auto">
          <a:xfrm>
            <a:off x="3276600" y="6111875"/>
            <a:ext cx="2384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Arial" charset="0"/>
              </a:rPr>
              <a:t>voltage-controlled</a:t>
            </a:r>
          </a:p>
        </p:txBody>
      </p:sp>
      <p:sp>
        <p:nvSpPr>
          <p:cNvPr id="141342" name="Text Box 30"/>
          <p:cNvSpPr txBox="1">
            <a:spLocks noChangeArrowheads="1"/>
          </p:cNvSpPr>
          <p:nvPr/>
        </p:nvSpPr>
        <p:spPr bwMode="auto">
          <a:xfrm>
            <a:off x="6256338" y="6096000"/>
            <a:ext cx="2370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Arial" charset="0"/>
              </a:rPr>
              <a:t>current-controlled</a:t>
            </a:r>
          </a:p>
        </p:txBody>
      </p:sp>
      <p:sp>
        <p:nvSpPr>
          <p:cNvPr id="141343" name="Line 31"/>
          <p:cNvSpPr>
            <a:spLocks noChangeShapeType="1"/>
          </p:cNvSpPr>
          <p:nvPr/>
        </p:nvSpPr>
        <p:spPr bwMode="auto">
          <a:xfrm>
            <a:off x="1828800" y="5334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344" name="Line 32"/>
          <p:cNvSpPr>
            <a:spLocks noChangeShapeType="1"/>
          </p:cNvSpPr>
          <p:nvPr/>
        </p:nvSpPr>
        <p:spPr bwMode="auto">
          <a:xfrm>
            <a:off x="7467600" y="5334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345" name="Line 33"/>
          <p:cNvSpPr>
            <a:spLocks noChangeShapeType="1"/>
          </p:cNvSpPr>
          <p:nvPr/>
        </p:nvSpPr>
        <p:spPr bwMode="auto">
          <a:xfrm>
            <a:off x="4495800" y="5334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 the Discussion on </a:t>
            </a:r>
            <a:r>
              <a:rPr lang="en-US" dirty="0" err="1" smtClean="0"/>
              <a:t>BSpace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get working on some more complicated circuits than this:</a:t>
            </a:r>
            <a:endParaRPr lang="en-US" dirty="0"/>
          </a:p>
        </p:txBody>
      </p:sp>
      <p:pic>
        <p:nvPicPr>
          <p:cNvPr id="1034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0269" y="2448116"/>
            <a:ext cx="6534150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chemeClr val="accent2"/>
          </a:solidFill>
          <a:round/>
          <a:headEnd/>
          <a:tailEnd/>
        </a:ln>
        <a:effectLst/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15635</TotalTime>
  <Words>4266</Words>
  <Application>Microsoft Office PowerPoint</Application>
  <PresentationFormat>On-screen Show (4:3)</PresentationFormat>
  <Paragraphs>918</Paragraphs>
  <Slides>86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86</vt:i4>
      </vt:variant>
    </vt:vector>
  </HeadingPairs>
  <TitlesOfParts>
    <vt:vector size="90" baseType="lpstr">
      <vt:lpstr>Default Design</vt:lpstr>
      <vt:lpstr>Custom Design</vt:lpstr>
      <vt:lpstr>Micrografx Windows Draw 4.0 Drawing</vt:lpstr>
      <vt:lpstr>Equation</vt:lpstr>
      <vt:lpstr>EE40 Lecture 2 Josh Hug</vt:lpstr>
      <vt:lpstr>Logistical Changes and Notes</vt:lpstr>
      <vt:lpstr>Lab/HW Deadlines and Dates</vt:lpstr>
      <vt:lpstr>Summary From Last Time</vt:lpstr>
      <vt:lpstr>Heating Elements</vt:lpstr>
      <vt:lpstr>Intuitive Answer</vt:lpstr>
      <vt:lpstr>Then Why Don’t Toasters and Ovens Have Thicker Elements?</vt:lpstr>
      <vt:lpstr>Toaster Element Design Goals</vt:lpstr>
      <vt:lpstr>Continue the Discussion on BSpace</vt:lpstr>
      <vt:lpstr>Topic 2</vt:lpstr>
      <vt:lpstr>Circuit Schematics</vt:lpstr>
      <vt:lpstr>Today</vt:lpstr>
      <vt:lpstr>Circuit Elements</vt:lpstr>
      <vt:lpstr>Electrical Sources</vt:lpstr>
      <vt:lpstr>The Big Three</vt:lpstr>
      <vt:lpstr>Circuit Schematics</vt:lpstr>
      <vt:lpstr>Terminology: Nodes and Branches</vt:lpstr>
      <vt:lpstr>Terminology: Nodes and Branches</vt:lpstr>
      <vt:lpstr>Terminology: Loops</vt:lpstr>
      <vt:lpstr>Kirchhoff’s Laws</vt:lpstr>
      <vt:lpstr>Using Kirchhoff’s Current Law (KCL)</vt:lpstr>
      <vt:lpstr>KCL Example</vt:lpstr>
      <vt:lpstr>A Major Implication of KCL</vt:lpstr>
      <vt:lpstr>Generalization of KCL</vt:lpstr>
      <vt:lpstr>Generalized KCL Examples</vt:lpstr>
      <vt:lpstr>Kirchhoff’s Laws</vt:lpstr>
      <vt:lpstr>A Major Implication of KVL</vt:lpstr>
      <vt:lpstr>KVL Example</vt:lpstr>
      <vt:lpstr>An Underlying Assumption of KVL</vt:lpstr>
      <vt:lpstr>Mini-Summary</vt:lpstr>
      <vt:lpstr>Nonsense Schematics</vt:lpstr>
      <vt:lpstr>Verifying KCL and KVL</vt:lpstr>
      <vt:lpstr>Verifying KCL and KVL</vt:lpstr>
      <vt:lpstr>Verifying KCL and KVL</vt:lpstr>
      <vt:lpstr>iClicker #1</vt:lpstr>
      <vt:lpstr>On to Solving Circuits</vt:lpstr>
      <vt:lpstr>Solving Circuits (naïve way)</vt:lpstr>
      <vt:lpstr>Solving Circuits (naïve way)</vt:lpstr>
      <vt:lpstr>Example: KCL and KVL applied to circuits</vt:lpstr>
      <vt:lpstr>Bigger example</vt:lpstr>
      <vt:lpstr>iClicker Proof</vt:lpstr>
      <vt:lpstr>There are better ways to solve circuits</vt:lpstr>
      <vt:lpstr>Voltage Divider</vt:lpstr>
      <vt:lpstr>Voltage Divider Example</vt:lpstr>
      <vt:lpstr>Current Divider</vt:lpstr>
      <vt:lpstr>Current Divider Example</vt:lpstr>
      <vt:lpstr>Circuit Simplification</vt:lpstr>
      <vt:lpstr>Circuit Simplification Example Combining Voltage Sources</vt:lpstr>
      <vt:lpstr>Example – Combining Resistances</vt:lpstr>
      <vt:lpstr>Source Combinations</vt:lpstr>
      <vt:lpstr>Resistor Combinations</vt:lpstr>
      <vt:lpstr>Algorithm For Solving By Combining Circuit Elements</vt:lpstr>
      <vt:lpstr>Using Equivalent Resistances</vt:lpstr>
      <vt:lpstr>Using Equivalent Resistances</vt:lpstr>
      <vt:lpstr>Using Equivalent Resistances</vt:lpstr>
      <vt:lpstr>Using Equivalent Resistances</vt:lpstr>
      <vt:lpstr>Using Equivalent Resistances</vt:lpstr>
      <vt:lpstr>Using Equivalent Resistances</vt:lpstr>
      <vt:lpstr>Working Backwards</vt:lpstr>
      <vt:lpstr>Working Backwards Example</vt:lpstr>
      <vt:lpstr>Using Equivalent Resistances</vt:lpstr>
      <vt:lpstr>Using Equivalent Resistances</vt:lpstr>
      <vt:lpstr>Using Equivalent Resistances</vt:lpstr>
      <vt:lpstr>Using Equivalent Resistances</vt:lpstr>
      <vt:lpstr>Using Equivalent Resistances</vt:lpstr>
      <vt:lpstr>Equivalent Resistance Between Two Terminals</vt:lpstr>
      <vt:lpstr>Equivalent Resistance Between Two Terminals</vt:lpstr>
      <vt:lpstr>Can Pick Other Pairs of Terminals</vt:lpstr>
      <vt:lpstr>There are better ways to solve circuits</vt:lpstr>
      <vt:lpstr>The Node Voltage Technique</vt:lpstr>
      <vt:lpstr>Definition: Node Voltage and Ground Node</vt:lpstr>
      <vt:lpstr>Node Voltage Example</vt:lpstr>
      <vt:lpstr>iClicker #4: Node Voltages</vt:lpstr>
      <vt:lpstr>Relationship: Node and Branch Voltages</vt:lpstr>
      <vt:lpstr>Why are Node Voltages Easier to Find?</vt:lpstr>
      <vt:lpstr>(Almost) The Node Voltage Method</vt:lpstr>
      <vt:lpstr>What about Voltage Sources?</vt:lpstr>
      <vt:lpstr>Full Node Voltage Method</vt:lpstr>
      <vt:lpstr>Next Class</vt:lpstr>
      <vt:lpstr>Quick iClicker Question</vt:lpstr>
      <vt:lpstr>Extra Slides</vt:lpstr>
      <vt:lpstr>Summary (part one)</vt:lpstr>
      <vt:lpstr>Summary (part two)</vt:lpstr>
      <vt:lpstr>Short Circuit and Open Circuit</vt:lpstr>
      <vt:lpstr>Ideal Voltage Source</vt:lpstr>
      <vt:lpstr>Ideal Current Source</vt:lpstr>
    </vt:vector>
  </TitlesOfParts>
  <Company>U.C.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40</dc:title>
  <dc:creator>chrisc</dc:creator>
  <cp:lastModifiedBy>Trube</cp:lastModifiedBy>
  <cp:revision>1005</cp:revision>
  <cp:lastPrinted>2000-01-18T23:43:12Z</cp:lastPrinted>
  <dcterms:created xsi:type="dcterms:W3CDTF">1999-07-07T15:21:45Z</dcterms:created>
  <dcterms:modified xsi:type="dcterms:W3CDTF">2010-06-29T06:13:44Z</dcterms:modified>
</cp:coreProperties>
</file>