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76"/>
  </p:notesMasterIdLst>
  <p:handoutMasterIdLst>
    <p:handoutMasterId r:id="rId77"/>
  </p:handoutMasterIdLst>
  <p:sldIdLst>
    <p:sldId id="849" r:id="rId3"/>
    <p:sldId id="985" r:id="rId4"/>
    <p:sldId id="986" r:id="rId5"/>
    <p:sldId id="987" r:id="rId6"/>
    <p:sldId id="988" r:id="rId7"/>
    <p:sldId id="989" r:id="rId8"/>
    <p:sldId id="990" r:id="rId9"/>
    <p:sldId id="991" r:id="rId10"/>
    <p:sldId id="992" r:id="rId11"/>
    <p:sldId id="993" r:id="rId12"/>
    <p:sldId id="994" r:id="rId13"/>
    <p:sldId id="997" r:id="rId14"/>
    <p:sldId id="996" r:id="rId15"/>
    <p:sldId id="998" r:id="rId16"/>
    <p:sldId id="999" r:id="rId17"/>
    <p:sldId id="1014" r:id="rId18"/>
    <p:sldId id="1015" r:id="rId19"/>
    <p:sldId id="1034" r:id="rId20"/>
    <p:sldId id="1000" r:id="rId21"/>
    <p:sldId id="1001" r:id="rId22"/>
    <p:sldId id="1003" r:id="rId23"/>
    <p:sldId id="1008" r:id="rId24"/>
    <p:sldId id="1009" r:id="rId25"/>
    <p:sldId id="1005" r:id="rId26"/>
    <p:sldId id="1007" r:id="rId27"/>
    <p:sldId id="1006" r:id="rId28"/>
    <p:sldId id="1010" r:id="rId29"/>
    <p:sldId id="1011" r:id="rId30"/>
    <p:sldId id="1012" r:id="rId31"/>
    <p:sldId id="1079" r:id="rId32"/>
    <p:sldId id="1016" r:id="rId33"/>
    <p:sldId id="1038" r:id="rId34"/>
    <p:sldId id="1039" r:id="rId35"/>
    <p:sldId id="1046" r:id="rId36"/>
    <p:sldId id="1047" r:id="rId37"/>
    <p:sldId id="1048" r:id="rId38"/>
    <p:sldId id="1040" r:id="rId39"/>
    <p:sldId id="1041" r:id="rId40"/>
    <p:sldId id="1042" r:id="rId41"/>
    <p:sldId id="1043" r:id="rId42"/>
    <p:sldId id="1044" r:id="rId43"/>
    <p:sldId id="1045" r:id="rId44"/>
    <p:sldId id="1035" r:id="rId45"/>
    <p:sldId id="1037" r:id="rId46"/>
    <p:sldId id="1036" r:id="rId47"/>
    <p:sldId id="1055" r:id="rId48"/>
    <p:sldId id="1056" r:id="rId49"/>
    <p:sldId id="1057" r:id="rId50"/>
    <p:sldId id="1059" r:id="rId51"/>
    <p:sldId id="1060" r:id="rId52"/>
    <p:sldId id="1061" r:id="rId53"/>
    <p:sldId id="1063" r:id="rId54"/>
    <p:sldId id="1065" r:id="rId55"/>
    <p:sldId id="1066" r:id="rId56"/>
    <p:sldId id="1067" r:id="rId57"/>
    <p:sldId id="1058" r:id="rId58"/>
    <p:sldId id="1076" r:id="rId59"/>
    <p:sldId id="1074" r:id="rId60"/>
    <p:sldId id="1080" r:id="rId61"/>
    <p:sldId id="1073" r:id="rId62"/>
    <p:sldId id="1033" r:id="rId63"/>
    <p:sldId id="1054" r:id="rId64"/>
    <p:sldId id="1077" r:id="rId65"/>
    <p:sldId id="1049" r:id="rId66"/>
    <p:sldId id="1050" r:id="rId67"/>
    <p:sldId id="1051" r:id="rId68"/>
    <p:sldId id="1052" r:id="rId69"/>
    <p:sldId id="1075" r:id="rId70"/>
    <p:sldId id="1068" r:id="rId71"/>
    <p:sldId id="1069" r:id="rId72"/>
    <p:sldId id="1070" r:id="rId73"/>
    <p:sldId id="1071" r:id="rId74"/>
    <p:sldId id="1082" r:id="rId7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CC00CC"/>
    <a:srgbClr val="F2E600"/>
    <a:srgbClr val="3333CC"/>
    <a:srgbClr val="FFFF66"/>
    <a:srgbClr val="CC0099"/>
    <a:srgbClr val="00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2" autoAdjust="0"/>
    <p:restoredTop sz="89405" autoAdjust="0"/>
  </p:normalViewPr>
  <p:slideViewPr>
    <p:cSldViewPr snapToGrid="0">
      <p:cViewPr varScale="1">
        <p:scale>
          <a:sx n="75" d="100"/>
          <a:sy n="75" d="100"/>
        </p:scale>
        <p:origin x="-390" y="-90"/>
      </p:cViewPr>
      <p:guideLst>
        <p:guide orient="horz" pos="2160"/>
        <p:guide pos="2899"/>
      </p:guideLst>
    </p:cSldViewPr>
  </p:slideViewPr>
  <p:outlineViewPr>
    <p:cViewPr>
      <p:scale>
        <a:sx n="33" d="100"/>
        <a:sy n="33" d="100"/>
      </p:scale>
      <p:origin x="0" y="39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88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>
            <a:lvl1pPr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b" anchorCtr="0" compatLnSpc="1">
            <a:prstTxWarp prst="textNoShape">
              <a:avLst/>
            </a:prstTxWarp>
          </a:bodyPr>
          <a:lstStyle>
            <a:lvl1pPr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 smtClean="0"/>
            </a:lvl1pPr>
          </a:lstStyle>
          <a:p>
            <a:pPr>
              <a:defRPr/>
            </a:pPr>
            <a:fld id="{868D43E4-A231-4F3F-8141-303E1FB56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8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>
            <a:lvl1pPr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435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b" anchorCtr="0" compatLnSpc="1">
            <a:prstTxWarp prst="textNoShape">
              <a:avLst/>
            </a:prstTxWarp>
          </a:bodyPr>
          <a:lstStyle>
            <a:lvl1pPr defTabSz="944563">
              <a:defRPr sz="1200" smtClean="0"/>
            </a:lvl1pPr>
          </a:lstStyle>
          <a:p>
            <a:pPr>
              <a:defRPr/>
            </a:pPr>
            <a:r>
              <a:rPr lang="en-US"/>
              <a:t>EE40, Fall 2004     Prof. White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 smtClean="0"/>
            </a:lvl1pPr>
          </a:lstStyle>
          <a:p>
            <a:pPr>
              <a:defRPr/>
            </a:pPr>
            <a:fld id="{4FED3358-886A-4E7C-A4B5-987982997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7927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17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17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00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84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09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42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42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56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7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0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0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4038600" cy="552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52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E2A7E-2AF1-47C8-B5EE-F1A789FF5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0D3B0-E26C-4B47-8153-D0B246266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B9CF1-0370-46AF-8759-0505420F3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1C6C6-F049-4476-B973-298BAD19A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1E0EC-129A-4ABB-A8B4-4145BD54B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66218-9A72-4682-853F-F0E931F98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155ED-B6B2-4630-8687-3CFA8607E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BD5BA-6314-4B4D-87AD-6BA85673F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6B4F5-514A-4418-97DD-AB7513AC7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698FA-DDAF-46BA-81C4-AB70AB60F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9373A-921B-4B2F-AEC6-CD4DF11BA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52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52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533400" y="838200"/>
            <a:ext cx="8128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8680450" y="6551613"/>
            <a:ext cx="4635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0E5EC2D3-8BD5-4E31-9677-C207DA4DE46B}" type="slidenum">
              <a:rPr lang="en-US" sz="140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430213" y="6605588"/>
            <a:ext cx="1333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EE40 Summer 2010</a:t>
            </a:r>
          </a:p>
        </p:txBody>
      </p:sp>
      <p:sp>
        <p:nvSpPr>
          <p:cNvPr id="1044" name="Text Box 20"/>
          <p:cNvSpPr txBox="1">
            <a:spLocks noChangeArrowheads="1"/>
          </p:cNvSpPr>
          <p:nvPr userDrawn="1"/>
        </p:nvSpPr>
        <p:spPr bwMode="auto">
          <a:xfrm>
            <a:off x="8112125" y="6592888"/>
            <a:ext cx="4191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Hug</a:t>
            </a: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19850"/>
            <a:ext cx="4995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198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B8241EA-9945-466D-8B39-DA0F5B381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6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5.png"/><Relationship Id="rId7" Type="http://schemas.openxmlformats.org/officeDocument/2006/relationships/image" Target="../media/image5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5.png"/><Relationship Id="rId7" Type="http://schemas.openxmlformats.org/officeDocument/2006/relationships/image" Target="../media/image7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4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5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7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23468" y="948274"/>
            <a:ext cx="2734731" cy="2279650"/>
          </a:xfrm>
        </p:spPr>
        <p:txBody>
          <a:bodyPr/>
          <a:lstStyle/>
          <a:p>
            <a:r>
              <a:rPr lang="en-US" dirty="0" smtClean="0"/>
              <a:t>EE40</a:t>
            </a:r>
            <a:br>
              <a:rPr lang="en-US" dirty="0" smtClean="0"/>
            </a:br>
            <a:r>
              <a:rPr lang="en-US" dirty="0" smtClean="0"/>
              <a:t>Lecture 3</a:t>
            </a:r>
            <a:br>
              <a:rPr lang="en-US" dirty="0" smtClean="0"/>
            </a:br>
            <a:r>
              <a:rPr lang="en-US" dirty="0" smtClean="0"/>
              <a:t>Josh Hug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20267" y="3412076"/>
            <a:ext cx="2252132" cy="1752600"/>
          </a:xfrm>
        </p:spPr>
        <p:txBody>
          <a:bodyPr/>
          <a:lstStyle/>
          <a:p>
            <a:r>
              <a:rPr lang="en-US" dirty="0" smtClean="0"/>
              <a:t>6/25/2010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99" y="139187"/>
            <a:ext cx="4079874" cy="385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2532" y="4030079"/>
            <a:ext cx="84158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“Users [are] reporting a drop in signal strength when </a:t>
            </a:r>
            <a:r>
              <a:rPr lang="en-US" sz="2400" b="1" dirty="0" smtClean="0"/>
              <a:t>the phone is held</a:t>
            </a:r>
            <a:r>
              <a:rPr lang="en-US" sz="2400" dirty="0" smtClean="0"/>
              <a:t>.” -BBC</a:t>
            </a:r>
          </a:p>
          <a:p>
            <a:endParaRPr lang="en-US" sz="2400" dirty="0"/>
          </a:p>
          <a:p>
            <a:r>
              <a:rPr lang="en-US" sz="2400" dirty="0" smtClean="0"/>
              <a:t>“</a:t>
            </a:r>
            <a:r>
              <a:rPr lang="en-US" sz="2400" dirty="0"/>
              <a:t>If you ever experience this on your i</a:t>
            </a:r>
            <a:r>
              <a:rPr lang="en-US" sz="2400" dirty="0" smtClean="0"/>
              <a:t>Phone </a:t>
            </a:r>
            <a:r>
              <a:rPr lang="en-US" sz="2400" dirty="0"/>
              <a:t>4, avoid gripping it in the lower left corner in a way that covers both sides of the black strip in the metal band, or simply use one of many available cases</a:t>
            </a:r>
            <a:r>
              <a:rPr lang="en-US" sz="2400" dirty="0" smtClean="0"/>
              <a:t>.”-Apple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4119236"/>
            <a:ext cx="34385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Voltage With Dependent Source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1500" y="1028700"/>
                <a:ext cx="4843463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100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−4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1028700"/>
                <a:ext cx="4843463" cy="8989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90786" y="3843338"/>
                <a:ext cx="1028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786" y="3843338"/>
                <a:ext cx="102870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919284" y="3843338"/>
            <a:ext cx="108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</a:t>
            </a:r>
            <a:r>
              <a:rPr lang="el-GR" dirty="0" smtClean="0"/>
              <a:t>Ω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47873" y="5376535"/>
            <a:ext cx="957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</a:t>
            </a:r>
            <a:r>
              <a:rPr lang="el-GR" dirty="0" smtClean="0"/>
              <a:t>Ω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7630" y="5143500"/>
            <a:ext cx="1021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100V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" y="2243138"/>
            <a:ext cx="8243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There are two ways to proceed:</a:t>
            </a:r>
          </a:p>
          <a:p>
            <a:pPr lvl="2" indent="-457200">
              <a:buFont typeface="Arial" pitchFamily="34" charset="0"/>
              <a:buChar char="•"/>
            </a:pPr>
            <a:r>
              <a:rPr lang="en-US" b="1" dirty="0" smtClean="0"/>
              <a:t>Direct substitution (almost always better)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dirty="0" smtClean="0"/>
              <a:t>Indirect substitution (tough part of the reading)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6505577" y="1927665"/>
            <a:ext cx="409573" cy="7155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05577" y="1157288"/>
                <a:ext cx="2638423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−100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577" y="1157288"/>
                <a:ext cx="2638423" cy="9017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07635" y="4986338"/>
                <a:ext cx="13644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635" y="4986338"/>
                <a:ext cx="136445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70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2"/>
            <a:ext cx="8229600" cy="533400"/>
          </a:xfrm>
        </p:spPr>
        <p:txBody>
          <a:bodyPr/>
          <a:lstStyle/>
          <a:p>
            <a:r>
              <a:rPr lang="en-US" sz="2800" dirty="0" smtClean="0"/>
              <a:t>Direct </a:t>
            </a:r>
            <a:r>
              <a:rPr lang="en-US" sz="2800" dirty="0"/>
              <a:t>Substitution Method for </a:t>
            </a:r>
            <a:br>
              <a:rPr lang="en-US" sz="2800" dirty="0"/>
            </a:br>
            <a:r>
              <a:rPr lang="en-US" sz="2800" dirty="0"/>
              <a:t>Dependent Sources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24074" y="2522976"/>
                <a:ext cx="5491164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100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+4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−100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74" y="2522976"/>
                <a:ext cx="5491164" cy="9017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78858" y="3800476"/>
                <a:ext cx="53363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−100+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−400=0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858" y="3800476"/>
                <a:ext cx="533638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97918" y="4914246"/>
                <a:ext cx="49434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10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=500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918" y="4914246"/>
                <a:ext cx="494347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50317" y="5589866"/>
                <a:ext cx="49434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=50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317" y="5589866"/>
                <a:ext cx="494347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1500" y="1028700"/>
                <a:ext cx="4843463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100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−4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1028700"/>
                <a:ext cx="4843463" cy="8989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05577" y="1157288"/>
                <a:ext cx="2638423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−100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577" y="1157288"/>
                <a:ext cx="2638423" cy="9017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39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4119236"/>
            <a:ext cx="34385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Voltage With Dependent Source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1500" y="1028700"/>
                <a:ext cx="4843463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100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−4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1028700"/>
                <a:ext cx="4843463" cy="8989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90786" y="3843338"/>
                <a:ext cx="1028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786" y="3843338"/>
                <a:ext cx="102870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919284" y="3843338"/>
            <a:ext cx="108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</a:t>
            </a:r>
            <a:r>
              <a:rPr lang="el-GR" dirty="0" smtClean="0"/>
              <a:t>Ω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47873" y="5376535"/>
            <a:ext cx="957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</a:t>
            </a:r>
            <a:r>
              <a:rPr lang="el-GR" dirty="0" smtClean="0"/>
              <a:t>Ω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7630" y="5143500"/>
            <a:ext cx="1021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100V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" y="2243138"/>
            <a:ext cx="8358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There are two ways to proceed:</a:t>
            </a:r>
          </a:p>
          <a:p>
            <a:pPr lvl="2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Direct substitution (almost always better)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b="1" dirty="0" smtClean="0"/>
              <a:t>Indirect substitution (tough part of the reading)</a:t>
            </a:r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6505577" y="1927665"/>
            <a:ext cx="409573" cy="7155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05577" y="1157288"/>
                <a:ext cx="2638423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−100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577" y="1157288"/>
                <a:ext cx="2638423" cy="9017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07635" y="4986338"/>
                <a:ext cx="13644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635" y="4986338"/>
                <a:ext cx="136445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 bwMode="auto">
          <a:xfrm>
            <a:off x="6505577" y="3843338"/>
            <a:ext cx="204786" cy="5232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38824" y="4629138"/>
                <a:ext cx="309086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824" y="4629138"/>
                <a:ext cx="3090864" cy="138499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838824" y="4463118"/>
            <a:ext cx="514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01038" y="4629138"/>
            <a:ext cx="628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91252" y="5980783"/>
            <a:ext cx="628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18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736"/>
            <a:ext cx="8229600" cy="533400"/>
          </a:xfrm>
        </p:spPr>
        <p:txBody>
          <a:bodyPr/>
          <a:lstStyle/>
          <a:p>
            <a:r>
              <a:rPr lang="en-US" sz="2600" dirty="0" smtClean="0"/>
              <a:t>Indirect Substitution Method for </a:t>
            </a:r>
            <a:br>
              <a:rPr lang="en-US" sz="2600" dirty="0" smtClean="0"/>
            </a:br>
            <a:r>
              <a:rPr lang="en-US" sz="2600" dirty="0" smtClean="0"/>
              <a:t>Dependent Sources</a:t>
            </a:r>
            <a:endParaRPr lang="en-US" sz="2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30" y="1390324"/>
            <a:ext cx="34385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79991" y="1114426"/>
                <a:ext cx="1028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991" y="1114426"/>
                <a:ext cx="102870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508489" y="1114426"/>
            <a:ext cx="108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</a:t>
            </a:r>
            <a:r>
              <a:rPr lang="el-GR" dirty="0" smtClean="0"/>
              <a:t>Ω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37078" y="2647623"/>
            <a:ext cx="957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</a:t>
            </a:r>
            <a:r>
              <a:rPr lang="el-GR" dirty="0" smtClean="0"/>
              <a:t>Ω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-98852" y="2456469"/>
            <a:ext cx="1021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96840" y="2257426"/>
                <a:ext cx="13644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840" y="2257426"/>
                <a:ext cx="136445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093301" y="2271717"/>
            <a:ext cx="1457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04055" y="940842"/>
                <a:ext cx="4843463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100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−4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055" y="940842"/>
                <a:ext cx="4843463" cy="8989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50421" y="942324"/>
                <a:ext cx="4843463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100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421" y="942324"/>
                <a:ext cx="4843463" cy="89896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846818" y="2214325"/>
                <a:ext cx="3100700" cy="1332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100+100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818" y="2214325"/>
                <a:ext cx="3100700" cy="133267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65530" y="4000500"/>
                <a:ext cx="1719262" cy="896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30" y="4000500"/>
                <a:ext cx="1719262" cy="8961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163208" y="3636915"/>
                <a:ext cx="2725155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100−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208" y="3636915"/>
                <a:ext cx="2725155" cy="90178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08330" y="3689878"/>
            <a:ext cx="3438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Real source vs. dummy source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286375" y="1825518"/>
            <a:ext cx="3661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Node voltage vs. dummy source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961296" y="3199419"/>
            <a:ext cx="3986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Node voltage vs. controlling current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157534" y="4757716"/>
                <a:ext cx="4168193" cy="1183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𝐼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100−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100+100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534" y="4757716"/>
                <a:ext cx="4168193" cy="118365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309934" y="6106808"/>
                <a:ext cx="41681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934" y="6106808"/>
                <a:ext cx="4168193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290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So Far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Dependent sources model controllable electrical sources</a:t>
                </a:r>
              </a:p>
              <a:p>
                <a:r>
                  <a:rPr lang="en-US" dirty="0" smtClean="0"/>
                  <a:t>Node voltage can be used with dependent sources</a:t>
                </a:r>
              </a:p>
              <a:p>
                <a:pPr lvl="1"/>
                <a:r>
                  <a:rPr lang="en-US" dirty="0" smtClean="0"/>
                  <a:t>Controlling input can be seemingly difficult to deal with, e.g.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−100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20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−4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Direct Substitution: Replace controlling input with expression in terms of </a:t>
                </a:r>
              </a:p>
              <a:p>
                <a:pPr lvl="2"/>
                <a:r>
                  <a:rPr lang="en-US" dirty="0" smtClean="0"/>
                  <a:t>The node voltages you’re trying to solve for</a:t>
                </a:r>
              </a:p>
              <a:p>
                <a:pPr lvl="2"/>
                <a:r>
                  <a:rPr lang="en-US" dirty="0" smtClean="0"/>
                  <a:t>Known currents if controlling input driven by current source</a:t>
                </a:r>
              </a:p>
              <a:p>
                <a:pPr lvl="1"/>
                <a:r>
                  <a:rPr lang="en-US" dirty="0" smtClean="0"/>
                  <a:t>Indirect Substitution: Treat dependent source as a new variable and solve (better in rare cases)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318" r="-1926" b="-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21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Resistive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Wheatstone Bridge</a:t>
            </a:r>
          </a:p>
          <a:p>
            <a:pPr lvl="1"/>
            <a:r>
              <a:rPr lang="en-US" dirty="0" smtClean="0"/>
              <a:t>Used for measuring unknown resistances</a:t>
            </a:r>
          </a:p>
          <a:p>
            <a:r>
              <a:rPr lang="en-US" dirty="0" smtClean="0"/>
              <a:t>Strain Gauge</a:t>
            </a:r>
          </a:p>
          <a:p>
            <a:pPr lvl="1"/>
            <a:r>
              <a:rPr lang="en-US" dirty="0" smtClean="0"/>
              <a:t>Used for measuring weight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5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Wheatstone 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1787938"/>
          </a:xfrm>
        </p:spPr>
        <p:txBody>
          <a:bodyPr/>
          <a:lstStyle/>
          <a:p>
            <a:r>
              <a:rPr lang="en-US" dirty="0" smtClean="0"/>
              <a:t>Named for Charles Wheatstone</a:t>
            </a:r>
          </a:p>
          <a:p>
            <a:r>
              <a:rPr lang="en-US" dirty="0" smtClean="0"/>
              <a:t>Used for measuring resistance of an unknown resistor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6532147" y="3100641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684547" y="3176841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6760747" y="2338641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532147" y="3253041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6684547" y="3329241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 rot="2798499">
            <a:off x="7865647" y="2605341"/>
            <a:ext cx="1143000" cy="304800"/>
            <a:chOff x="2784" y="2784"/>
            <a:chExt cx="720" cy="192"/>
          </a:xfrm>
        </p:grpSpPr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2976" y="2784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3024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3120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>
              <a:off x="3168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3072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3216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3264" y="2880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2784" y="28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3312" y="28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6760747" y="2338641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>
            <a:grpSpLocks/>
          </p:cNvGrpSpPr>
          <p:nvPr/>
        </p:nvGrpSpPr>
        <p:grpSpPr bwMode="auto">
          <a:xfrm rot="18801501" flipH="1">
            <a:off x="7103647" y="2605341"/>
            <a:ext cx="1143000" cy="304800"/>
            <a:chOff x="2784" y="2784"/>
            <a:chExt cx="720" cy="192"/>
          </a:xfrm>
        </p:grpSpPr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V="1">
              <a:off x="2976" y="2784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3024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3120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H="1">
              <a:off x="3168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>
              <a:off x="3072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3216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V="1">
              <a:off x="3264" y="2880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2784" y="28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3312" y="28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>
            <a:grpSpLocks/>
          </p:cNvGrpSpPr>
          <p:nvPr/>
        </p:nvGrpSpPr>
        <p:grpSpPr bwMode="auto">
          <a:xfrm rot="2798499">
            <a:off x="7103647" y="3443541"/>
            <a:ext cx="1143000" cy="304800"/>
            <a:chOff x="2784" y="2784"/>
            <a:chExt cx="720" cy="192"/>
          </a:xfrm>
        </p:grpSpPr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V="1">
              <a:off x="2976" y="2784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3024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3120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 flipH="1">
              <a:off x="3168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 flipH="1">
              <a:off x="3072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3216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 flipV="1">
              <a:off x="3264" y="2880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2784" y="28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>
              <a:off x="3312" y="28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40"/>
          <p:cNvGrpSpPr>
            <a:grpSpLocks/>
          </p:cNvGrpSpPr>
          <p:nvPr/>
        </p:nvGrpSpPr>
        <p:grpSpPr bwMode="auto">
          <a:xfrm rot="18801501" flipH="1">
            <a:off x="7865647" y="3443541"/>
            <a:ext cx="1143000" cy="304800"/>
            <a:chOff x="2784" y="2784"/>
            <a:chExt cx="720" cy="192"/>
          </a:xfrm>
        </p:grpSpPr>
        <p:sp>
          <p:nvSpPr>
            <p:cNvPr id="41" name="Line 41"/>
            <p:cNvSpPr>
              <a:spLocks noChangeShapeType="1"/>
            </p:cNvSpPr>
            <p:nvPr/>
          </p:nvSpPr>
          <p:spPr bwMode="auto">
            <a:xfrm flipV="1">
              <a:off x="2976" y="2784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3024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>
              <a:off x="3120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 flipH="1">
              <a:off x="3168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 flipH="1">
              <a:off x="3072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>
              <a:off x="3216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 flipV="1">
              <a:off x="3264" y="2880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>
              <a:off x="2784" y="28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>
              <a:off x="3312" y="28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" name="Line 52"/>
          <p:cNvSpPr>
            <a:spLocks noChangeShapeType="1"/>
          </p:cNvSpPr>
          <p:nvPr/>
        </p:nvSpPr>
        <p:spPr bwMode="auto">
          <a:xfrm>
            <a:off x="7294147" y="3176841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8284747" y="3176841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>
            <a:off x="6760747" y="4015041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 flipV="1">
            <a:off x="6760747" y="3329241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Oval 56"/>
          <p:cNvSpPr>
            <a:spLocks noChangeArrowheads="1"/>
          </p:cNvSpPr>
          <p:nvPr/>
        </p:nvSpPr>
        <p:spPr bwMode="auto">
          <a:xfrm>
            <a:off x="8018047" y="2300541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57"/>
          <p:cNvSpPr>
            <a:spLocks noChangeArrowheads="1"/>
          </p:cNvSpPr>
          <p:nvPr/>
        </p:nvSpPr>
        <p:spPr bwMode="auto">
          <a:xfrm>
            <a:off x="8789572" y="3129216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58"/>
          <p:cNvSpPr>
            <a:spLocks noChangeArrowheads="1"/>
          </p:cNvSpPr>
          <p:nvPr/>
        </p:nvSpPr>
        <p:spPr bwMode="auto">
          <a:xfrm>
            <a:off x="7236997" y="3129216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59"/>
          <p:cNvSpPr>
            <a:spLocks noChangeArrowheads="1"/>
          </p:cNvSpPr>
          <p:nvPr/>
        </p:nvSpPr>
        <p:spPr bwMode="auto">
          <a:xfrm>
            <a:off x="8008522" y="3957891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 Box 60"/>
          <p:cNvSpPr txBox="1">
            <a:spLocks noChangeArrowheads="1"/>
          </p:cNvSpPr>
          <p:nvPr/>
        </p:nvSpPr>
        <p:spPr bwMode="auto">
          <a:xfrm>
            <a:off x="6176547" y="2794254"/>
            <a:ext cx="3365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/>
              <a:t>+</a:t>
            </a:r>
          </a:p>
          <a:p>
            <a:pPr algn="ctr"/>
            <a:r>
              <a:rPr lang="en-US" sz="1800" b="1" i="1"/>
              <a:t>V</a:t>
            </a:r>
          </a:p>
          <a:p>
            <a:pPr algn="ctr"/>
            <a:r>
              <a:rPr lang="en-US" sz="1800" b="1">
                <a:cs typeface="Times New Roman" pitchFamily="18" charset="0"/>
              </a:rPr>
              <a:t>–</a:t>
            </a:r>
          </a:p>
        </p:txBody>
      </p:sp>
      <p:sp>
        <p:nvSpPr>
          <p:cNvPr id="61" name="Text Box 61"/>
          <p:cNvSpPr txBox="1">
            <a:spLocks noChangeArrowheads="1"/>
          </p:cNvSpPr>
          <p:nvPr/>
        </p:nvSpPr>
        <p:spPr bwMode="auto">
          <a:xfrm>
            <a:off x="7217947" y="2338641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i="1"/>
              <a:t>R</a:t>
            </a:r>
            <a:r>
              <a:rPr lang="en-US" sz="1800" b="1" baseline="-25000"/>
              <a:t>1</a:t>
            </a:r>
          </a:p>
        </p:txBody>
      </p:sp>
      <p:sp>
        <p:nvSpPr>
          <p:cNvPr id="62" name="Text Box 62"/>
          <p:cNvSpPr txBox="1">
            <a:spLocks noChangeArrowheads="1"/>
          </p:cNvSpPr>
          <p:nvPr/>
        </p:nvSpPr>
        <p:spPr bwMode="auto">
          <a:xfrm>
            <a:off x="8557797" y="2338641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i="1"/>
              <a:t>R</a:t>
            </a:r>
            <a:r>
              <a:rPr lang="en-US" sz="1800" b="1" baseline="-25000"/>
              <a:t>2</a:t>
            </a:r>
          </a:p>
        </p:txBody>
      </p:sp>
      <p:sp>
        <p:nvSpPr>
          <p:cNvPr id="63" name="Text Box 63"/>
          <p:cNvSpPr txBox="1">
            <a:spLocks noChangeArrowheads="1"/>
          </p:cNvSpPr>
          <p:nvPr/>
        </p:nvSpPr>
        <p:spPr bwMode="auto">
          <a:xfrm>
            <a:off x="7186197" y="3481641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i="1" dirty="0"/>
              <a:t>R</a:t>
            </a:r>
            <a:r>
              <a:rPr lang="en-US" sz="1800" b="1" baseline="-25000" dirty="0"/>
              <a:t>3</a:t>
            </a:r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>
            <a:off x="7446547" y="3481641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Text Box 65"/>
          <p:cNvSpPr txBox="1">
            <a:spLocks noChangeArrowheads="1"/>
          </p:cNvSpPr>
          <p:nvPr/>
        </p:nvSpPr>
        <p:spPr bwMode="auto">
          <a:xfrm>
            <a:off x="8633997" y="3481641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i="1"/>
              <a:t>R</a:t>
            </a:r>
            <a:r>
              <a:rPr lang="en-US" sz="1800" b="1" baseline="-25000"/>
              <a:t>x</a:t>
            </a:r>
          </a:p>
        </p:txBody>
      </p:sp>
      <p:sp>
        <p:nvSpPr>
          <p:cNvPr id="74" name="Content Placeholder 2"/>
          <p:cNvSpPr txBox="1">
            <a:spLocks/>
          </p:cNvSpPr>
          <p:nvPr/>
        </p:nvSpPr>
        <p:spPr bwMode="auto">
          <a:xfrm>
            <a:off x="474134" y="2556844"/>
            <a:ext cx="5599760" cy="194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Parts:</a:t>
            </a:r>
          </a:p>
          <a:p>
            <a:pPr lvl="1"/>
            <a:r>
              <a:rPr lang="en-US" dirty="0" smtClean="0"/>
              <a:t>Known resistors R</a:t>
            </a:r>
            <a:r>
              <a:rPr lang="en-US" baseline="-25000" dirty="0" smtClean="0"/>
              <a:t>1</a:t>
            </a:r>
            <a:r>
              <a:rPr lang="en-US" dirty="0" smtClean="0"/>
              <a:t> and R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Adjustable resistor R</a:t>
            </a:r>
            <a:r>
              <a:rPr lang="en-US" baseline="-25000" dirty="0" smtClean="0"/>
              <a:t>3</a:t>
            </a:r>
            <a:endParaRPr lang="en-US" dirty="0" smtClean="0"/>
          </a:p>
          <a:p>
            <a:pPr lvl="1"/>
            <a:r>
              <a:rPr lang="en-US" dirty="0" smtClean="0"/>
              <a:t>Unknown resistance R</a:t>
            </a:r>
            <a:r>
              <a:rPr lang="en-US" baseline="-25000" dirty="0" smtClean="0"/>
              <a:t>x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2"/>
              <p:cNvSpPr txBox="1">
                <a:spLocks/>
              </p:cNvSpPr>
              <p:nvPr/>
            </p:nvSpPr>
            <p:spPr bwMode="auto">
              <a:xfrm>
                <a:off x="524933" y="4436535"/>
                <a:ext cx="8153810" cy="1947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dirty="0" smtClean="0"/>
                  <a:t>Basic concept:</a:t>
                </a:r>
              </a:p>
              <a:p>
                <a:pPr lvl="1"/>
                <a:r>
                  <a:rPr lang="en-US" dirty="0" smtClean="0"/>
                  <a:t>If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, then no current will flow in the middle branch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6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933" y="4436535"/>
                <a:ext cx="8153810" cy="1947423"/>
              </a:xfrm>
              <a:prstGeom prst="rect">
                <a:avLst/>
              </a:prstGeom>
              <a:blipFill rotWithShape="1">
                <a:blip r:embed="rId2"/>
                <a:stretch>
                  <a:fillRect l="-1644" t="-4075" b="-94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3836973" y="6076205"/>
            <a:ext cx="535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Invented 1833 by Samuel Christie</a:t>
            </a:r>
          </a:p>
          <a:p>
            <a:r>
              <a:rPr lang="en-US" sz="1800" dirty="0" smtClean="0"/>
              <a:t>Hit the charts when remixed by Wheatstone in 1843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1411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the value of </a:t>
            </a:r>
            <a:r>
              <a:rPr lang="en-US" i="1">
                <a:latin typeface="Times New Roman" pitchFamily="18" charset="0"/>
              </a:rPr>
              <a:t>R</a:t>
            </a:r>
            <a:r>
              <a:rPr lang="en-US" baseline="-25000">
                <a:latin typeface="Times New Roman" pitchFamily="18" charset="0"/>
              </a:rPr>
              <a:t>x</a:t>
            </a:r>
          </a:p>
        </p:txBody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153400" cy="1614488"/>
          </a:xfrm>
        </p:spPr>
        <p:txBody>
          <a:bodyPr/>
          <a:lstStyle/>
          <a:p>
            <a:r>
              <a:rPr lang="en-US" sz="2800"/>
              <a:t>Adjust </a:t>
            </a:r>
            <a:r>
              <a:rPr lang="en-US" sz="2800" b="1" i="1">
                <a:latin typeface="Times New Roman" pitchFamily="18" charset="0"/>
              </a:rPr>
              <a:t>R</a:t>
            </a:r>
            <a:r>
              <a:rPr lang="en-US" sz="2800" b="1" baseline="-25000">
                <a:latin typeface="Times New Roman" pitchFamily="18" charset="0"/>
              </a:rPr>
              <a:t>3</a:t>
            </a:r>
            <a:r>
              <a:rPr lang="en-US" sz="2800"/>
              <a:t> until there is no current in the detector</a:t>
            </a:r>
          </a:p>
          <a:p>
            <a:pPr>
              <a:spcBef>
                <a:spcPct val="100000"/>
              </a:spcBef>
              <a:buFontTx/>
              <a:buNone/>
            </a:pPr>
            <a:r>
              <a:rPr lang="en-US" sz="2800"/>
              <a:t>   Then,</a:t>
            </a:r>
          </a:p>
        </p:txBody>
      </p:sp>
      <p:sp>
        <p:nvSpPr>
          <p:cNvPr id="1070084" name="Line 4"/>
          <p:cNvSpPr>
            <a:spLocks noChangeShapeType="1"/>
          </p:cNvSpPr>
          <p:nvPr/>
        </p:nvSpPr>
        <p:spPr bwMode="auto">
          <a:xfrm>
            <a:off x="965200" y="4572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0085" name="Line 5"/>
          <p:cNvSpPr>
            <a:spLocks noChangeShapeType="1"/>
          </p:cNvSpPr>
          <p:nvPr/>
        </p:nvSpPr>
        <p:spPr bwMode="auto">
          <a:xfrm>
            <a:off x="1117600" y="4648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0086" name="Line 6"/>
          <p:cNvSpPr>
            <a:spLocks noChangeShapeType="1"/>
          </p:cNvSpPr>
          <p:nvPr/>
        </p:nvSpPr>
        <p:spPr bwMode="auto">
          <a:xfrm flipV="1">
            <a:off x="1193800" y="38100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0087" name="Line 7"/>
          <p:cNvSpPr>
            <a:spLocks noChangeShapeType="1"/>
          </p:cNvSpPr>
          <p:nvPr/>
        </p:nvSpPr>
        <p:spPr bwMode="auto">
          <a:xfrm>
            <a:off x="965200" y="4724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0088" name="Line 8"/>
          <p:cNvSpPr>
            <a:spLocks noChangeShapeType="1"/>
          </p:cNvSpPr>
          <p:nvPr/>
        </p:nvSpPr>
        <p:spPr bwMode="auto">
          <a:xfrm>
            <a:off x="1117600" y="48006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70089" name="Group 9"/>
          <p:cNvGrpSpPr>
            <a:grpSpLocks/>
          </p:cNvGrpSpPr>
          <p:nvPr/>
        </p:nvGrpSpPr>
        <p:grpSpPr bwMode="auto">
          <a:xfrm rot="2798499">
            <a:off x="2298700" y="4076700"/>
            <a:ext cx="1143000" cy="304800"/>
            <a:chOff x="2784" y="2784"/>
            <a:chExt cx="720" cy="192"/>
          </a:xfrm>
        </p:grpSpPr>
        <p:sp>
          <p:nvSpPr>
            <p:cNvPr id="1070090" name="Line 10"/>
            <p:cNvSpPr>
              <a:spLocks noChangeShapeType="1"/>
            </p:cNvSpPr>
            <p:nvPr/>
          </p:nvSpPr>
          <p:spPr bwMode="auto">
            <a:xfrm flipV="1">
              <a:off x="2976" y="2784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091" name="Line 11"/>
            <p:cNvSpPr>
              <a:spLocks noChangeShapeType="1"/>
            </p:cNvSpPr>
            <p:nvPr/>
          </p:nvSpPr>
          <p:spPr bwMode="auto">
            <a:xfrm>
              <a:off x="3024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092" name="Line 12"/>
            <p:cNvSpPr>
              <a:spLocks noChangeShapeType="1"/>
            </p:cNvSpPr>
            <p:nvPr/>
          </p:nvSpPr>
          <p:spPr bwMode="auto">
            <a:xfrm>
              <a:off x="3120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093" name="Line 13"/>
            <p:cNvSpPr>
              <a:spLocks noChangeShapeType="1"/>
            </p:cNvSpPr>
            <p:nvPr/>
          </p:nvSpPr>
          <p:spPr bwMode="auto">
            <a:xfrm flipH="1">
              <a:off x="3168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094" name="Line 14"/>
            <p:cNvSpPr>
              <a:spLocks noChangeShapeType="1"/>
            </p:cNvSpPr>
            <p:nvPr/>
          </p:nvSpPr>
          <p:spPr bwMode="auto">
            <a:xfrm flipH="1">
              <a:off x="3072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095" name="Line 15"/>
            <p:cNvSpPr>
              <a:spLocks noChangeShapeType="1"/>
            </p:cNvSpPr>
            <p:nvPr/>
          </p:nvSpPr>
          <p:spPr bwMode="auto">
            <a:xfrm>
              <a:off x="3216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096" name="Line 16"/>
            <p:cNvSpPr>
              <a:spLocks noChangeShapeType="1"/>
            </p:cNvSpPr>
            <p:nvPr/>
          </p:nvSpPr>
          <p:spPr bwMode="auto">
            <a:xfrm flipV="1">
              <a:off x="3264" y="2880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097" name="Line 17"/>
            <p:cNvSpPr>
              <a:spLocks noChangeShapeType="1"/>
            </p:cNvSpPr>
            <p:nvPr/>
          </p:nvSpPr>
          <p:spPr bwMode="auto">
            <a:xfrm>
              <a:off x="2784" y="28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098" name="Line 18"/>
            <p:cNvSpPr>
              <a:spLocks noChangeShapeType="1"/>
            </p:cNvSpPr>
            <p:nvPr/>
          </p:nvSpPr>
          <p:spPr bwMode="auto">
            <a:xfrm>
              <a:off x="3312" y="28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0099" name="Line 19"/>
          <p:cNvSpPr>
            <a:spLocks noChangeShapeType="1"/>
          </p:cNvSpPr>
          <p:nvPr/>
        </p:nvSpPr>
        <p:spPr bwMode="auto">
          <a:xfrm>
            <a:off x="1193800" y="38100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70100" name="Group 20"/>
          <p:cNvGrpSpPr>
            <a:grpSpLocks/>
          </p:cNvGrpSpPr>
          <p:nvPr/>
        </p:nvGrpSpPr>
        <p:grpSpPr bwMode="auto">
          <a:xfrm rot="18801501" flipH="1">
            <a:off x="1536700" y="4076700"/>
            <a:ext cx="1143000" cy="304800"/>
            <a:chOff x="2784" y="2784"/>
            <a:chExt cx="720" cy="192"/>
          </a:xfrm>
        </p:grpSpPr>
        <p:sp>
          <p:nvSpPr>
            <p:cNvPr id="1070101" name="Line 21"/>
            <p:cNvSpPr>
              <a:spLocks noChangeShapeType="1"/>
            </p:cNvSpPr>
            <p:nvPr/>
          </p:nvSpPr>
          <p:spPr bwMode="auto">
            <a:xfrm flipV="1">
              <a:off x="2976" y="2784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102" name="Line 22"/>
            <p:cNvSpPr>
              <a:spLocks noChangeShapeType="1"/>
            </p:cNvSpPr>
            <p:nvPr/>
          </p:nvSpPr>
          <p:spPr bwMode="auto">
            <a:xfrm>
              <a:off x="3024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103" name="Line 23"/>
            <p:cNvSpPr>
              <a:spLocks noChangeShapeType="1"/>
            </p:cNvSpPr>
            <p:nvPr/>
          </p:nvSpPr>
          <p:spPr bwMode="auto">
            <a:xfrm>
              <a:off x="3120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104" name="Line 24"/>
            <p:cNvSpPr>
              <a:spLocks noChangeShapeType="1"/>
            </p:cNvSpPr>
            <p:nvPr/>
          </p:nvSpPr>
          <p:spPr bwMode="auto">
            <a:xfrm flipH="1">
              <a:off x="3168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105" name="Line 25"/>
            <p:cNvSpPr>
              <a:spLocks noChangeShapeType="1"/>
            </p:cNvSpPr>
            <p:nvPr/>
          </p:nvSpPr>
          <p:spPr bwMode="auto">
            <a:xfrm flipH="1">
              <a:off x="3072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106" name="Line 26"/>
            <p:cNvSpPr>
              <a:spLocks noChangeShapeType="1"/>
            </p:cNvSpPr>
            <p:nvPr/>
          </p:nvSpPr>
          <p:spPr bwMode="auto">
            <a:xfrm>
              <a:off x="3216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107" name="Line 27"/>
            <p:cNvSpPr>
              <a:spLocks noChangeShapeType="1"/>
            </p:cNvSpPr>
            <p:nvPr/>
          </p:nvSpPr>
          <p:spPr bwMode="auto">
            <a:xfrm flipV="1">
              <a:off x="3264" y="2880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108" name="Line 28"/>
            <p:cNvSpPr>
              <a:spLocks noChangeShapeType="1"/>
            </p:cNvSpPr>
            <p:nvPr/>
          </p:nvSpPr>
          <p:spPr bwMode="auto">
            <a:xfrm>
              <a:off x="2784" y="28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109" name="Line 29"/>
            <p:cNvSpPr>
              <a:spLocks noChangeShapeType="1"/>
            </p:cNvSpPr>
            <p:nvPr/>
          </p:nvSpPr>
          <p:spPr bwMode="auto">
            <a:xfrm>
              <a:off x="3312" y="28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0110" name="Group 30"/>
          <p:cNvGrpSpPr>
            <a:grpSpLocks/>
          </p:cNvGrpSpPr>
          <p:nvPr/>
        </p:nvGrpSpPr>
        <p:grpSpPr bwMode="auto">
          <a:xfrm rot="2798499">
            <a:off x="1536700" y="4914900"/>
            <a:ext cx="1143000" cy="304800"/>
            <a:chOff x="2784" y="2784"/>
            <a:chExt cx="720" cy="192"/>
          </a:xfrm>
        </p:grpSpPr>
        <p:sp>
          <p:nvSpPr>
            <p:cNvPr id="1070111" name="Line 31"/>
            <p:cNvSpPr>
              <a:spLocks noChangeShapeType="1"/>
            </p:cNvSpPr>
            <p:nvPr/>
          </p:nvSpPr>
          <p:spPr bwMode="auto">
            <a:xfrm flipV="1">
              <a:off x="2976" y="2784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112" name="Line 32"/>
            <p:cNvSpPr>
              <a:spLocks noChangeShapeType="1"/>
            </p:cNvSpPr>
            <p:nvPr/>
          </p:nvSpPr>
          <p:spPr bwMode="auto">
            <a:xfrm>
              <a:off x="3024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113" name="Line 33"/>
            <p:cNvSpPr>
              <a:spLocks noChangeShapeType="1"/>
            </p:cNvSpPr>
            <p:nvPr/>
          </p:nvSpPr>
          <p:spPr bwMode="auto">
            <a:xfrm>
              <a:off x="3120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114" name="Line 34"/>
            <p:cNvSpPr>
              <a:spLocks noChangeShapeType="1"/>
            </p:cNvSpPr>
            <p:nvPr/>
          </p:nvSpPr>
          <p:spPr bwMode="auto">
            <a:xfrm flipH="1">
              <a:off x="3168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115" name="Line 35"/>
            <p:cNvSpPr>
              <a:spLocks noChangeShapeType="1"/>
            </p:cNvSpPr>
            <p:nvPr/>
          </p:nvSpPr>
          <p:spPr bwMode="auto">
            <a:xfrm flipH="1">
              <a:off x="3072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116" name="Line 36"/>
            <p:cNvSpPr>
              <a:spLocks noChangeShapeType="1"/>
            </p:cNvSpPr>
            <p:nvPr/>
          </p:nvSpPr>
          <p:spPr bwMode="auto">
            <a:xfrm>
              <a:off x="3216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117" name="Line 37"/>
            <p:cNvSpPr>
              <a:spLocks noChangeShapeType="1"/>
            </p:cNvSpPr>
            <p:nvPr/>
          </p:nvSpPr>
          <p:spPr bwMode="auto">
            <a:xfrm flipV="1">
              <a:off x="3264" y="2880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118" name="Line 38"/>
            <p:cNvSpPr>
              <a:spLocks noChangeShapeType="1"/>
            </p:cNvSpPr>
            <p:nvPr/>
          </p:nvSpPr>
          <p:spPr bwMode="auto">
            <a:xfrm>
              <a:off x="2784" y="28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119" name="Line 39"/>
            <p:cNvSpPr>
              <a:spLocks noChangeShapeType="1"/>
            </p:cNvSpPr>
            <p:nvPr/>
          </p:nvSpPr>
          <p:spPr bwMode="auto">
            <a:xfrm>
              <a:off x="3312" y="28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0120" name="Group 40"/>
          <p:cNvGrpSpPr>
            <a:grpSpLocks/>
          </p:cNvGrpSpPr>
          <p:nvPr/>
        </p:nvGrpSpPr>
        <p:grpSpPr bwMode="auto">
          <a:xfrm rot="18801501" flipH="1">
            <a:off x="2298700" y="4914900"/>
            <a:ext cx="1143000" cy="304800"/>
            <a:chOff x="2784" y="2784"/>
            <a:chExt cx="720" cy="192"/>
          </a:xfrm>
        </p:grpSpPr>
        <p:sp>
          <p:nvSpPr>
            <p:cNvPr id="1070121" name="Line 41"/>
            <p:cNvSpPr>
              <a:spLocks noChangeShapeType="1"/>
            </p:cNvSpPr>
            <p:nvPr/>
          </p:nvSpPr>
          <p:spPr bwMode="auto">
            <a:xfrm flipV="1">
              <a:off x="2976" y="2784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122" name="Line 42"/>
            <p:cNvSpPr>
              <a:spLocks noChangeShapeType="1"/>
            </p:cNvSpPr>
            <p:nvPr/>
          </p:nvSpPr>
          <p:spPr bwMode="auto">
            <a:xfrm>
              <a:off x="3024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123" name="Line 43"/>
            <p:cNvSpPr>
              <a:spLocks noChangeShapeType="1"/>
            </p:cNvSpPr>
            <p:nvPr/>
          </p:nvSpPr>
          <p:spPr bwMode="auto">
            <a:xfrm>
              <a:off x="3120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124" name="Line 44"/>
            <p:cNvSpPr>
              <a:spLocks noChangeShapeType="1"/>
            </p:cNvSpPr>
            <p:nvPr/>
          </p:nvSpPr>
          <p:spPr bwMode="auto">
            <a:xfrm flipH="1">
              <a:off x="3168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125" name="Line 45"/>
            <p:cNvSpPr>
              <a:spLocks noChangeShapeType="1"/>
            </p:cNvSpPr>
            <p:nvPr/>
          </p:nvSpPr>
          <p:spPr bwMode="auto">
            <a:xfrm flipH="1">
              <a:off x="3072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126" name="Line 46"/>
            <p:cNvSpPr>
              <a:spLocks noChangeShapeType="1"/>
            </p:cNvSpPr>
            <p:nvPr/>
          </p:nvSpPr>
          <p:spPr bwMode="auto">
            <a:xfrm>
              <a:off x="3216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127" name="Line 47"/>
            <p:cNvSpPr>
              <a:spLocks noChangeShapeType="1"/>
            </p:cNvSpPr>
            <p:nvPr/>
          </p:nvSpPr>
          <p:spPr bwMode="auto">
            <a:xfrm flipV="1">
              <a:off x="3264" y="2880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128" name="Line 48"/>
            <p:cNvSpPr>
              <a:spLocks noChangeShapeType="1"/>
            </p:cNvSpPr>
            <p:nvPr/>
          </p:nvSpPr>
          <p:spPr bwMode="auto">
            <a:xfrm>
              <a:off x="2784" y="28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129" name="Line 49"/>
            <p:cNvSpPr>
              <a:spLocks noChangeShapeType="1"/>
            </p:cNvSpPr>
            <p:nvPr/>
          </p:nvSpPr>
          <p:spPr bwMode="auto">
            <a:xfrm>
              <a:off x="3312" y="28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0132" name="Line 52"/>
          <p:cNvSpPr>
            <a:spLocks noChangeShapeType="1"/>
          </p:cNvSpPr>
          <p:nvPr/>
        </p:nvSpPr>
        <p:spPr bwMode="auto">
          <a:xfrm>
            <a:off x="1727199" y="4648200"/>
            <a:ext cx="132610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0133" name="Line 53"/>
          <p:cNvSpPr>
            <a:spLocks noChangeShapeType="1"/>
          </p:cNvSpPr>
          <p:nvPr/>
        </p:nvSpPr>
        <p:spPr bwMode="auto">
          <a:xfrm>
            <a:off x="2717800" y="46482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0134" name="Line 54"/>
          <p:cNvSpPr>
            <a:spLocks noChangeShapeType="1"/>
          </p:cNvSpPr>
          <p:nvPr/>
        </p:nvSpPr>
        <p:spPr bwMode="auto">
          <a:xfrm>
            <a:off x="1193800" y="54864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0135" name="Line 55"/>
          <p:cNvSpPr>
            <a:spLocks noChangeShapeType="1"/>
          </p:cNvSpPr>
          <p:nvPr/>
        </p:nvSpPr>
        <p:spPr bwMode="auto">
          <a:xfrm flipV="1">
            <a:off x="1193800" y="48006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0136" name="Oval 56"/>
          <p:cNvSpPr>
            <a:spLocks noChangeArrowheads="1"/>
          </p:cNvSpPr>
          <p:nvPr/>
        </p:nvSpPr>
        <p:spPr bwMode="auto">
          <a:xfrm>
            <a:off x="2451100" y="3771900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0137" name="Oval 57"/>
          <p:cNvSpPr>
            <a:spLocks noChangeArrowheads="1"/>
          </p:cNvSpPr>
          <p:nvPr/>
        </p:nvSpPr>
        <p:spPr bwMode="auto">
          <a:xfrm>
            <a:off x="3222625" y="4600575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0138" name="Oval 58"/>
          <p:cNvSpPr>
            <a:spLocks noChangeArrowheads="1"/>
          </p:cNvSpPr>
          <p:nvPr/>
        </p:nvSpPr>
        <p:spPr bwMode="auto">
          <a:xfrm>
            <a:off x="1670050" y="4600575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0139" name="Oval 59"/>
          <p:cNvSpPr>
            <a:spLocks noChangeArrowheads="1"/>
          </p:cNvSpPr>
          <p:nvPr/>
        </p:nvSpPr>
        <p:spPr bwMode="auto">
          <a:xfrm>
            <a:off x="2441575" y="5429250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0140" name="Text Box 60"/>
          <p:cNvSpPr txBox="1">
            <a:spLocks noChangeArrowheads="1"/>
          </p:cNvSpPr>
          <p:nvPr/>
        </p:nvSpPr>
        <p:spPr bwMode="auto">
          <a:xfrm>
            <a:off x="609600" y="4265613"/>
            <a:ext cx="3365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/>
              <a:t>+</a:t>
            </a:r>
          </a:p>
          <a:p>
            <a:pPr algn="ctr"/>
            <a:r>
              <a:rPr lang="en-US" sz="1800" b="1" i="1"/>
              <a:t>V</a:t>
            </a:r>
          </a:p>
          <a:p>
            <a:pPr algn="ctr"/>
            <a:r>
              <a:rPr lang="en-US" sz="1800" b="1">
                <a:cs typeface="Times New Roman" pitchFamily="18" charset="0"/>
              </a:rPr>
              <a:t>–</a:t>
            </a:r>
          </a:p>
        </p:txBody>
      </p:sp>
      <p:sp>
        <p:nvSpPr>
          <p:cNvPr id="1070141" name="Text Box 61"/>
          <p:cNvSpPr txBox="1">
            <a:spLocks noChangeArrowheads="1"/>
          </p:cNvSpPr>
          <p:nvPr/>
        </p:nvSpPr>
        <p:spPr bwMode="auto">
          <a:xfrm>
            <a:off x="1651000" y="38100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i="1"/>
              <a:t>R</a:t>
            </a:r>
            <a:r>
              <a:rPr lang="en-US" sz="1800" b="1" baseline="-25000"/>
              <a:t>1</a:t>
            </a:r>
          </a:p>
        </p:txBody>
      </p:sp>
      <p:sp>
        <p:nvSpPr>
          <p:cNvPr id="1070142" name="Text Box 62"/>
          <p:cNvSpPr txBox="1">
            <a:spLocks noChangeArrowheads="1"/>
          </p:cNvSpPr>
          <p:nvPr/>
        </p:nvSpPr>
        <p:spPr bwMode="auto">
          <a:xfrm>
            <a:off x="2990850" y="38100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i="1"/>
              <a:t>R</a:t>
            </a:r>
            <a:r>
              <a:rPr lang="en-US" sz="1800" b="1" baseline="-25000"/>
              <a:t>2</a:t>
            </a:r>
          </a:p>
        </p:txBody>
      </p:sp>
      <p:sp>
        <p:nvSpPr>
          <p:cNvPr id="1070143" name="Text Box 63"/>
          <p:cNvSpPr txBox="1">
            <a:spLocks noChangeArrowheads="1"/>
          </p:cNvSpPr>
          <p:nvPr/>
        </p:nvSpPr>
        <p:spPr bwMode="auto">
          <a:xfrm>
            <a:off x="1619250" y="49530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i="1"/>
              <a:t>R</a:t>
            </a:r>
            <a:r>
              <a:rPr lang="en-US" sz="1800" b="1" baseline="-25000"/>
              <a:t>3</a:t>
            </a:r>
          </a:p>
        </p:txBody>
      </p:sp>
      <p:sp>
        <p:nvSpPr>
          <p:cNvPr id="1070144" name="Line 64"/>
          <p:cNvSpPr>
            <a:spLocks noChangeShapeType="1"/>
          </p:cNvSpPr>
          <p:nvPr/>
        </p:nvSpPr>
        <p:spPr bwMode="auto">
          <a:xfrm>
            <a:off x="1879600" y="49530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0145" name="Text Box 65"/>
          <p:cNvSpPr txBox="1">
            <a:spLocks noChangeArrowheads="1"/>
          </p:cNvSpPr>
          <p:nvPr/>
        </p:nvSpPr>
        <p:spPr bwMode="auto">
          <a:xfrm>
            <a:off x="3067050" y="49530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i="1"/>
              <a:t>R</a:t>
            </a:r>
            <a:r>
              <a:rPr lang="en-US" sz="1800" b="1" baseline="-25000"/>
              <a:t>x</a:t>
            </a:r>
          </a:p>
        </p:txBody>
      </p:sp>
      <p:sp>
        <p:nvSpPr>
          <p:cNvPr id="1070146" name="Text Box 66"/>
          <p:cNvSpPr txBox="1">
            <a:spLocks noChangeArrowheads="1"/>
          </p:cNvSpPr>
          <p:nvPr/>
        </p:nvSpPr>
        <p:spPr bwMode="auto">
          <a:xfrm>
            <a:off x="1905000" y="1776413"/>
            <a:ext cx="1901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1"/>
              <a:t>R</a:t>
            </a:r>
            <a:r>
              <a:rPr lang="en-US" b="1" baseline="-25000"/>
              <a:t>x</a:t>
            </a:r>
            <a:r>
              <a:rPr lang="en-US" b="1"/>
              <a:t> =        </a:t>
            </a:r>
            <a:r>
              <a:rPr lang="en-US" b="1" i="1"/>
              <a:t>R</a:t>
            </a:r>
            <a:r>
              <a:rPr lang="en-US" b="1" baseline="-25000"/>
              <a:t>3</a:t>
            </a:r>
          </a:p>
        </p:txBody>
      </p:sp>
      <p:sp>
        <p:nvSpPr>
          <p:cNvPr id="1070147" name="Line 67"/>
          <p:cNvSpPr>
            <a:spLocks noChangeShapeType="1"/>
          </p:cNvSpPr>
          <p:nvPr/>
        </p:nvSpPr>
        <p:spPr bwMode="auto">
          <a:xfrm>
            <a:off x="2759075" y="2090738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0148" name="Text Box 68"/>
          <p:cNvSpPr txBox="1">
            <a:spLocks noChangeArrowheads="1"/>
          </p:cNvSpPr>
          <p:nvPr/>
        </p:nvSpPr>
        <p:spPr bwMode="auto">
          <a:xfrm>
            <a:off x="2751138" y="1506538"/>
            <a:ext cx="541337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b="1" i="1"/>
              <a:t>R</a:t>
            </a:r>
            <a:r>
              <a:rPr lang="en-US" b="1" baseline="-25000"/>
              <a:t>2</a:t>
            </a:r>
          </a:p>
          <a:p>
            <a:pPr algn="r">
              <a:spcBef>
                <a:spcPct val="50000"/>
              </a:spcBef>
            </a:pPr>
            <a:r>
              <a:rPr lang="en-US" b="1" i="1"/>
              <a:t>R</a:t>
            </a:r>
            <a:r>
              <a:rPr lang="en-US" b="1" baseline="-25000"/>
              <a:t>1</a:t>
            </a:r>
            <a:endParaRPr lang="en-US" baseline="-25000"/>
          </a:p>
        </p:txBody>
      </p:sp>
      <p:sp>
        <p:nvSpPr>
          <p:cNvPr id="1070149" name="Text Box 69"/>
          <p:cNvSpPr txBox="1">
            <a:spLocks noChangeArrowheads="1"/>
          </p:cNvSpPr>
          <p:nvPr/>
        </p:nvSpPr>
        <p:spPr bwMode="auto">
          <a:xfrm>
            <a:off x="4800600" y="2209800"/>
            <a:ext cx="4114800" cy="424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u="sng">
                <a:latin typeface="Arial" charset="0"/>
              </a:rPr>
              <a:t>Derivation</a:t>
            </a:r>
            <a:r>
              <a:rPr lang="en-US" sz="2400">
                <a:latin typeface="Arial" charset="0"/>
              </a:rPr>
              <a:t>:</a:t>
            </a:r>
          </a:p>
          <a:p>
            <a:pPr lvl="1">
              <a:spcBef>
                <a:spcPct val="100000"/>
              </a:spcBef>
            </a:pPr>
            <a:r>
              <a:rPr lang="en-US" sz="2400" b="1" i="1"/>
              <a:t>i</a:t>
            </a:r>
            <a:r>
              <a:rPr lang="en-US" sz="2400" b="1" baseline="-25000"/>
              <a:t>1</a:t>
            </a:r>
            <a:r>
              <a:rPr lang="en-US" sz="2400" b="1"/>
              <a:t> = </a:t>
            </a:r>
            <a:r>
              <a:rPr lang="en-US" sz="2400" b="1" i="1"/>
              <a:t>i</a:t>
            </a:r>
            <a:r>
              <a:rPr lang="en-US" sz="2400" b="1" baseline="-25000"/>
              <a:t>3</a:t>
            </a:r>
            <a:r>
              <a:rPr lang="en-US" sz="2400"/>
              <a:t>   and   </a:t>
            </a:r>
            <a:r>
              <a:rPr lang="en-US" sz="2400" b="1" i="1"/>
              <a:t>i</a:t>
            </a:r>
            <a:r>
              <a:rPr lang="en-US" sz="2400" b="1" baseline="-25000"/>
              <a:t>2</a:t>
            </a:r>
            <a:r>
              <a:rPr lang="en-US" sz="2400" b="1"/>
              <a:t> = </a:t>
            </a:r>
            <a:r>
              <a:rPr lang="en-US" sz="2400" b="1" i="1"/>
              <a:t>i</a:t>
            </a:r>
            <a:r>
              <a:rPr lang="en-US" sz="2400" b="1" baseline="-25000"/>
              <a:t>x</a:t>
            </a:r>
          </a:p>
          <a:p>
            <a:pPr lvl="1">
              <a:spcBef>
                <a:spcPct val="100000"/>
              </a:spcBef>
            </a:pPr>
            <a:r>
              <a:rPr lang="en-US" sz="2400" b="1" i="1"/>
              <a:t>i</a:t>
            </a:r>
            <a:r>
              <a:rPr lang="en-US" sz="2400" b="1" baseline="-25000"/>
              <a:t>3</a:t>
            </a:r>
            <a:r>
              <a:rPr lang="en-US" sz="2400" b="1" i="1"/>
              <a:t>R</a:t>
            </a:r>
            <a:r>
              <a:rPr lang="en-US" sz="2400" b="1" baseline="-25000"/>
              <a:t>3</a:t>
            </a:r>
            <a:r>
              <a:rPr lang="en-US" sz="2400" b="1"/>
              <a:t> = </a:t>
            </a:r>
            <a:r>
              <a:rPr lang="en-US" sz="2400" b="1" i="1"/>
              <a:t>i</a:t>
            </a:r>
            <a:r>
              <a:rPr lang="en-US" sz="2400" b="1" baseline="-25000"/>
              <a:t>x</a:t>
            </a:r>
            <a:r>
              <a:rPr lang="en-US" sz="2400" b="1" i="1"/>
              <a:t>R</a:t>
            </a:r>
            <a:r>
              <a:rPr lang="en-US" sz="2400" b="1" baseline="-25000"/>
              <a:t>x</a:t>
            </a:r>
            <a:r>
              <a:rPr lang="en-US" sz="2400"/>
              <a:t>  and   </a:t>
            </a:r>
            <a:r>
              <a:rPr lang="en-US" sz="2400" b="1" i="1"/>
              <a:t>i</a:t>
            </a:r>
            <a:r>
              <a:rPr lang="en-US" sz="2400" b="1" baseline="-25000"/>
              <a:t>1</a:t>
            </a:r>
            <a:r>
              <a:rPr lang="en-US" sz="2400" b="1" i="1"/>
              <a:t>R</a:t>
            </a:r>
            <a:r>
              <a:rPr lang="en-US" sz="2400" b="1" baseline="-25000"/>
              <a:t>1</a:t>
            </a:r>
            <a:r>
              <a:rPr lang="en-US" sz="2400" b="1"/>
              <a:t> = </a:t>
            </a:r>
            <a:r>
              <a:rPr lang="en-US" sz="2400" b="1" i="1"/>
              <a:t>i</a:t>
            </a:r>
            <a:r>
              <a:rPr lang="en-US" sz="2400" b="1" baseline="-25000"/>
              <a:t>2</a:t>
            </a:r>
            <a:r>
              <a:rPr lang="en-US" sz="2400" b="1" i="1"/>
              <a:t>R</a:t>
            </a:r>
            <a:r>
              <a:rPr lang="en-US" sz="2400" b="1" baseline="-25000"/>
              <a:t>2</a:t>
            </a:r>
          </a:p>
          <a:p>
            <a:pPr lvl="1">
              <a:spcBef>
                <a:spcPct val="100000"/>
              </a:spcBef>
            </a:pPr>
            <a:r>
              <a:rPr lang="en-US" sz="2400" b="1" i="1"/>
              <a:t>i</a:t>
            </a:r>
            <a:r>
              <a:rPr lang="en-US" sz="2400" b="1" baseline="-25000"/>
              <a:t>1</a:t>
            </a:r>
            <a:r>
              <a:rPr lang="en-US" sz="2400" b="1" i="1"/>
              <a:t>R</a:t>
            </a:r>
            <a:r>
              <a:rPr lang="en-US" sz="2400" b="1" baseline="-25000"/>
              <a:t>3</a:t>
            </a:r>
            <a:r>
              <a:rPr lang="en-US" sz="2400" b="1"/>
              <a:t> = </a:t>
            </a:r>
            <a:r>
              <a:rPr lang="en-US" sz="2400" b="1" i="1"/>
              <a:t>i</a:t>
            </a:r>
            <a:r>
              <a:rPr lang="en-US" sz="2400" b="1" baseline="-25000"/>
              <a:t>2</a:t>
            </a:r>
            <a:r>
              <a:rPr lang="en-US" sz="2400" b="1" i="1"/>
              <a:t>R</a:t>
            </a:r>
            <a:r>
              <a:rPr lang="en-US" sz="2400" b="1" baseline="-25000"/>
              <a:t>x</a:t>
            </a:r>
          </a:p>
          <a:p>
            <a:pPr lvl="1">
              <a:spcBef>
                <a:spcPct val="100000"/>
              </a:spcBef>
            </a:pPr>
            <a:endParaRPr lang="en-US" sz="2400" baseline="-25000"/>
          </a:p>
          <a:p>
            <a:pPr lvl="1">
              <a:spcBef>
                <a:spcPct val="100000"/>
              </a:spcBef>
            </a:pPr>
            <a:endParaRPr lang="en-US" sz="2400" baseline="-25000"/>
          </a:p>
          <a:p>
            <a:pPr lvl="1"/>
            <a:endParaRPr lang="en-US" sz="2400"/>
          </a:p>
          <a:p>
            <a:pPr lvl="1"/>
            <a:endParaRPr lang="en-US" sz="2400" baseline="-25000"/>
          </a:p>
        </p:txBody>
      </p:sp>
      <p:sp>
        <p:nvSpPr>
          <p:cNvPr id="1070150" name="Text Box 70"/>
          <p:cNvSpPr txBox="1">
            <a:spLocks noChangeArrowheads="1"/>
          </p:cNvSpPr>
          <p:nvPr/>
        </p:nvSpPr>
        <p:spPr bwMode="auto">
          <a:xfrm>
            <a:off x="3962400" y="2971800"/>
            <a:ext cx="1217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charset="0"/>
              </a:rPr>
              <a:t>KCL =&gt;</a:t>
            </a:r>
          </a:p>
        </p:txBody>
      </p:sp>
      <p:sp>
        <p:nvSpPr>
          <p:cNvPr id="1070151" name="Text Box 71"/>
          <p:cNvSpPr txBox="1">
            <a:spLocks noChangeArrowheads="1"/>
          </p:cNvSpPr>
          <p:nvPr/>
        </p:nvSpPr>
        <p:spPr bwMode="auto">
          <a:xfrm>
            <a:off x="3962400" y="3657600"/>
            <a:ext cx="120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charset="0"/>
              </a:rPr>
              <a:t>KVL =&gt;</a:t>
            </a:r>
          </a:p>
        </p:txBody>
      </p:sp>
      <p:sp>
        <p:nvSpPr>
          <p:cNvPr id="1070152" name="Line 72"/>
          <p:cNvSpPr>
            <a:spLocks noChangeShapeType="1"/>
          </p:cNvSpPr>
          <p:nvPr/>
        </p:nvSpPr>
        <p:spPr bwMode="auto">
          <a:xfrm>
            <a:off x="5410200" y="3429000"/>
            <a:ext cx="0" cy="30480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0153" name="Line 73"/>
          <p:cNvSpPr>
            <a:spLocks noChangeShapeType="1"/>
          </p:cNvSpPr>
          <p:nvPr/>
        </p:nvSpPr>
        <p:spPr bwMode="auto">
          <a:xfrm flipH="1">
            <a:off x="6324600" y="3352800"/>
            <a:ext cx="533400" cy="38100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0154" name="Line 74"/>
          <p:cNvSpPr>
            <a:spLocks noChangeShapeType="1"/>
          </p:cNvSpPr>
          <p:nvPr/>
        </p:nvSpPr>
        <p:spPr bwMode="auto">
          <a:xfrm>
            <a:off x="6019800" y="4800600"/>
            <a:ext cx="914400" cy="60960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0155" name="Line 75"/>
          <p:cNvSpPr>
            <a:spLocks noChangeShapeType="1"/>
          </p:cNvSpPr>
          <p:nvPr/>
        </p:nvSpPr>
        <p:spPr bwMode="auto">
          <a:xfrm flipH="1">
            <a:off x="7010400" y="4038600"/>
            <a:ext cx="1143000" cy="137160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0156" name="Line 76"/>
          <p:cNvSpPr>
            <a:spLocks noChangeShapeType="1"/>
          </p:cNvSpPr>
          <p:nvPr/>
        </p:nvSpPr>
        <p:spPr bwMode="auto">
          <a:xfrm>
            <a:off x="6172200" y="585311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0157" name="Text Box 77"/>
          <p:cNvSpPr txBox="1">
            <a:spLocks noChangeArrowheads="1"/>
          </p:cNvSpPr>
          <p:nvPr/>
        </p:nvSpPr>
        <p:spPr bwMode="auto">
          <a:xfrm>
            <a:off x="6216650" y="5319713"/>
            <a:ext cx="48895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400" b="1" i="1"/>
              <a:t>R</a:t>
            </a:r>
            <a:r>
              <a:rPr lang="en-US" sz="2400" b="1" baseline="-25000"/>
              <a:t>3</a:t>
            </a:r>
          </a:p>
          <a:p>
            <a:pPr algn="r">
              <a:spcBef>
                <a:spcPct val="50000"/>
              </a:spcBef>
            </a:pPr>
            <a:r>
              <a:rPr lang="en-US" sz="2400" b="1" i="1"/>
              <a:t>R</a:t>
            </a:r>
            <a:r>
              <a:rPr lang="en-US" sz="2400" b="1" baseline="-25000"/>
              <a:t>1</a:t>
            </a:r>
            <a:endParaRPr lang="en-US" sz="2400" baseline="-25000"/>
          </a:p>
        </p:txBody>
      </p:sp>
      <p:sp>
        <p:nvSpPr>
          <p:cNvPr id="1070158" name="Line 78"/>
          <p:cNvSpPr>
            <a:spLocks noChangeShapeType="1"/>
          </p:cNvSpPr>
          <p:nvPr/>
        </p:nvSpPr>
        <p:spPr bwMode="auto">
          <a:xfrm>
            <a:off x="7162800" y="585311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0159" name="Text Box 79"/>
          <p:cNvSpPr txBox="1">
            <a:spLocks noChangeArrowheads="1"/>
          </p:cNvSpPr>
          <p:nvPr/>
        </p:nvSpPr>
        <p:spPr bwMode="auto">
          <a:xfrm>
            <a:off x="7207250" y="5319713"/>
            <a:ext cx="48895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400" b="1" i="1"/>
              <a:t>R</a:t>
            </a:r>
            <a:r>
              <a:rPr lang="en-US" sz="2400" b="1" baseline="-25000"/>
              <a:t>x</a:t>
            </a:r>
          </a:p>
          <a:p>
            <a:pPr algn="r">
              <a:spcBef>
                <a:spcPct val="50000"/>
              </a:spcBef>
            </a:pPr>
            <a:r>
              <a:rPr lang="en-US" sz="2400" b="1" i="1"/>
              <a:t>R</a:t>
            </a:r>
            <a:r>
              <a:rPr lang="en-US" sz="2400" b="1" baseline="-25000"/>
              <a:t>2</a:t>
            </a:r>
            <a:endParaRPr lang="en-US" sz="2400" baseline="-25000"/>
          </a:p>
        </p:txBody>
      </p:sp>
      <p:sp>
        <p:nvSpPr>
          <p:cNvPr id="1070160" name="Text Box 80"/>
          <p:cNvSpPr txBox="1">
            <a:spLocks noChangeArrowheads="1"/>
          </p:cNvSpPr>
          <p:nvPr/>
        </p:nvSpPr>
        <p:spPr bwMode="auto">
          <a:xfrm>
            <a:off x="6773863" y="5591175"/>
            <a:ext cx="35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=</a:t>
            </a:r>
          </a:p>
        </p:txBody>
      </p:sp>
      <p:sp>
        <p:nvSpPr>
          <p:cNvPr id="1070169" name="Rectangle 89"/>
          <p:cNvSpPr>
            <a:spLocks noChangeArrowheads="1"/>
          </p:cNvSpPr>
          <p:nvPr/>
        </p:nvSpPr>
        <p:spPr bwMode="auto">
          <a:xfrm>
            <a:off x="1905000" y="1524000"/>
            <a:ext cx="1905000" cy="1219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0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Strain Gauge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Resistance is a function of wire length and area</a:t>
            </a:r>
          </a:p>
          <a:p>
            <a:r>
              <a:rPr lang="en-US" dirty="0" smtClean="0"/>
              <a:t>Weight stretches a wire, changing its shape</a:t>
            </a:r>
          </a:p>
          <a:p>
            <a:r>
              <a:rPr lang="en-US" dirty="0" smtClean="0"/>
              <a:t>Can theoretically get weight of a load by seeing how resistance varies when a load is added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2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Resistivity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7837488" cy="127158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Wire resistance: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𝜌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𝑙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den>
                    </m:f>
                  </m:oMath>
                </a14:m>
                <a:endParaRPr lang="en-US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dirty="0" smtClean="0"/>
                  <a:t> is resistivity, measured in </a:t>
                </a:r>
                <a:r>
                  <a:rPr lang="el-GR" dirty="0" smtClean="0"/>
                  <a:t>Ω</a:t>
                </a:r>
                <a:r>
                  <a:rPr lang="en-US" b="1" dirty="0"/>
                  <a:t>·</a:t>
                </a:r>
                <a:r>
                  <a:rPr lang="en-US" dirty="0" smtClean="0"/>
                  <a:t>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7837488" cy="1271587"/>
              </a:xfrm>
              <a:blipFill rotWithShape="1">
                <a:blip r:embed="rId2"/>
                <a:stretch>
                  <a:fillRect l="-1555" t="-2871" b="-7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http://upload.wikimedia.org/wikipedia/commons/thumb/6/68/Resistivity_geometry.png/220px-Resistivity_geometr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2844800"/>
            <a:ext cx="3065463" cy="275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2151854"/>
            <a:ext cx="5043488" cy="180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Can think of as how tightly molecular lattice holds on to electrons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310158"/>
                  </p:ext>
                </p:extLst>
              </p:nvPr>
            </p:nvGraphicFramePr>
            <p:xfrm>
              <a:off x="923922" y="3895694"/>
              <a:ext cx="3394078" cy="26765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82969"/>
                    <a:gridCol w="1711109"/>
                  </a:tblGrid>
                  <a:tr h="517177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Material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𝝆</m:t>
                                </m:r>
                              </m:oMath>
                            </m:oMathPara>
                          </a14:m>
                          <a:endParaRPr lang="en-US" sz="3200" b="1" dirty="0"/>
                        </a:p>
                      </a:txBody>
                      <a:tcPr/>
                    </a:tc>
                  </a:tr>
                  <a:tr h="524359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Copper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1.68x10</a:t>
                          </a:r>
                          <a:r>
                            <a:rPr lang="en-US" sz="2400" baseline="30000" dirty="0" smtClean="0"/>
                            <a:t>-8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524359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Aluminum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2.82x10</a:t>
                          </a:r>
                          <a:r>
                            <a:rPr lang="en-US" sz="2400" baseline="30000" dirty="0" smtClean="0"/>
                            <a:t>-8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524359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/>
                            <a:t>Nichrome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1.1x10</a:t>
                          </a:r>
                          <a:r>
                            <a:rPr lang="en-US" sz="2400" baseline="30000" dirty="0" smtClean="0"/>
                            <a:t>-6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524359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Glass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10</a:t>
                          </a:r>
                          <a:r>
                            <a:rPr lang="en-US" sz="2400" baseline="30000" dirty="0" smtClean="0"/>
                            <a:t>10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310158"/>
                  </p:ext>
                </p:extLst>
              </p:nvPr>
            </p:nvGraphicFramePr>
            <p:xfrm>
              <a:off x="923922" y="3895694"/>
              <a:ext cx="3394078" cy="26765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82969"/>
                    <a:gridCol w="1711109"/>
                  </a:tblGrid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Material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98929" t="-7368" r="-357" b="-375789"/>
                          </a:stretch>
                        </a:blipFill>
                      </a:tcPr>
                    </a:tc>
                  </a:tr>
                  <a:tr h="524359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Copper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1.68x10</a:t>
                          </a:r>
                          <a:r>
                            <a:rPr lang="en-US" sz="2400" baseline="30000" dirty="0" smtClean="0"/>
                            <a:t>-8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524359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Aluminum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2.82x10</a:t>
                          </a:r>
                          <a:r>
                            <a:rPr lang="en-US" sz="2400" baseline="30000" dirty="0" smtClean="0"/>
                            <a:t>-8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524359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/>
                            <a:t>Nichrome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1.1x10</a:t>
                          </a:r>
                          <a:r>
                            <a:rPr lang="en-US" sz="2400" baseline="30000" dirty="0" smtClean="0"/>
                            <a:t>-6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524359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Glass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10</a:t>
                          </a:r>
                          <a:r>
                            <a:rPr lang="en-US" sz="2400" baseline="30000" dirty="0" smtClean="0"/>
                            <a:t>10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723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Logistical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5152" cy="55213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Office Hours – Room reservation has been put in, but no word from the people yet. I’ve got someone looking into it</a:t>
            </a:r>
          </a:p>
          <a:p>
            <a:r>
              <a:rPr lang="en-US" sz="2800" dirty="0" smtClean="0"/>
              <a:t>HW1 due today at 5 PM in the box in 240 Cory</a:t>
            </a:r>
          </a:p>
          <a:p>
            <a:r>
              <a:rPr lang="en-US" sz="2800" dirty="0" smtClean="0"/>
              <a:t>No i&gt;Clicker today [couldn’t get hardware today]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Gauge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284730"/>
              </p:ext>
            </p:extLst>
          </p:nvPr>
        </p:nvGraphicFramePr>
        <p:xfrm>
          <a:off x="500587" y="1118628"/>
          <a:ext cx="8016880" cy="2090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7482"/>
                <a:gridCol w="2657482"/>
                <a:gridCol w="2701916"/>
              </a:tblGrid>
              <a:tr h="51717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Gauge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Diameter [mm]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Area [mm</a:t>
                      </a:r>
                      <a:r>
                        <a:rPr lang="en-US" sz="2400" baseline="30000" dirty="0" smtClean="0"/>
                        <a:t>2</a:t>
                      </a:r>
                      <a:r>
                        <a:rPr lang="en-US" sz="2400" baseline="0" dirty="0" smtClean="0"/>
                        <a:t>]</a:t>
                      </a:r>
                      <a:endParaRPr lang="en-US" sz="2400" dirty="0" smtClean="0"/>
                    </a:p>
                  </a:txBody>
                  <a:tcPr/>
                </a:tc>
              </a:tr>
              <a:tr h="52435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2.58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5.26</a:t>
                      </a:r>
                      <a:endParaRPr lang="en-US" sz="2400" dirty="0"/>
                    </a:p>
                  </a:txBody>
                  <a:tcPr/>
                </a:tc>
              </a:tr>
              <a:tr h="52435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1.62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2.08</a:t>
                      </a:r>
                      <a:endParaRPr lang="en-US" sz="2400" dirty="0"/>
                    </a:p>
                  </a:txBody>
                  <a:tcPr/>
                </a:tc>
              </a:tr>
              <a:tr h="52435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1.29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1.31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1067" y="3335875"/>
            <a:ext cx="719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Resistance of 30m, 16 gauge extension cord?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78018" y="3818485"/>
                <a:ext cx="5198532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1.68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−8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Ω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𝑚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30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m</m:t>
                          </m:r>
                        </m:num>
                        <m:den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1.31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−6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18" y="3818485"/>
                <a:ext cx="5198532" cy="9017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998133" y="4735490"/>
            <a:ext cx="1354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0.384</a:t>
            </a:r>
            <a:r>
              <a:rPr lang="el-GR" dirty="0" smtClean="0"/>
              <a:t>Ω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8003" y="5275643"/>
            <a:ext cx="7958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carrying 10 amps, how much power dissipated?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42532" y="5798863"/>
                <a:ext cx="48090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𝑉𝐼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=38.4 </m:t>
                      </m:r>
                      <m:r>
                        <a:rPr lang="en-US" b="0" i="1" smtClean="0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532" y="5798863"/>
                <a:ext cx="480906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853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Principle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09" y="1013882"/>
            <a:ext cx="444817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399" y="1030815"/>
            <a:ext cx="38888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Pull on resistor: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dirty="0" smtClean="0"/>
              <a:t>L=L</a:t>
            </a:r>
            <a:r>
              <a:rPr lang="en-US" baseline="-25000" dirty="0" smtClean="0"/>
              <a:t>0</a:t>
            </a:r>
            <a:r>
              <a:rPr lang="en-US" dirty="0" smtClean="0"/>
              <a:t>+</a:t>
            </a:r>
            <a:r>
              <a:rPr lang="el-GR" dirty="0" smtClean="0"/>
              <a:t>Δ</a:t>
            </a:r>
            <a:r>
              <a:rPr lang="en-US" dirty="0" smtClean="0"/>
              <a:t>L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dirty="0" smtClean="0"/>
              <a:t>A=A</a:t>
            </a:r>
            <a:r>
              <a:rPr lang="en-US" baseline="-25000" dirty="0" smtClean="0"/>
              <a:t>0</a:t>
            </a:r>
            <a:r>
              <a:rPr lang="en-US" dirty="0" smtClean="0"/>
              <a:t>-</a:t>
            </a:r>
            <a:r>
              <a:rPr lang="el-GR" dirty="0" smtClean="0"/>
              <a:t>Δ</a:t>
            </a:r>
            <a:r>
              <a:rPr lang="en-US" dirty="0" smtClean="0"/>
              <a:t>A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dirty="0" smtClean="0"/>
              <a:t>V=LA  [constant]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80444" y="2846697"/>
            <a:ext cx="4645556" cy="1675807"/>
          </a:xfrm>
        </p:spPr>
        <p:txBody>
          <a:bodyPr/>
          <a:lstStyle/>
          <a:p>
            <a:r>
              <a:rPr lang="en-US" dirty="0" smtClean="0"/>
              <a:t>Length wins the battle to control resistance</a:t>
            </a:r>
          </a:p>
          <a:p>
            <a:r>
              <a:rPr lang="en-US" dirty="0" smtClean="0"/>
              <a:t>R=R</a:t>
            </a:r>
            <a:r>
              <a:rPr lang="en-US" baseline="-25000" dirty="0" smtClean="0"/>
              <a:t>0</a:t>
            </a:r>
            <a:r>
              <a:rPr lang="en-US" dirty="0" smtClean="0"/>
              <a:t>+</a:t>
            </a:r>
            <a:r>
              <a:rPr lang="el-GR" dirty="0" smtClean="0"/>
              <a:t>Δ</a:t>
            </a:r>
            <a:r>
              <a:rPr lang="en-US" dirty="0" smtClean="0"/>
              <a:t>R</a:t>
            </a:r>
          </a:p>
          <a:p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151564" y="3657246"/>
                <a:ext cx="1478738" cy="9075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𝑅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𝜌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𝑙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564" y="3657246"/>
                <a:ext cx="1478738" cy="90755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286933" y="4556370"/>
            <a:ext cx="4131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Define strain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38771" y="4339624"/>
                <a:ext cx="2076976" cy="974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771" y="4339624"/>
                <a:ext cx="2076976" cy="9749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86933" y="5394137"/>
                <a:ext cx="2376221" cy="974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𝐺𝐹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933" y="5394137"/>
                <a:ext cx="2376221" cy="9749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821108" y="5763234"/>
            <a:ext cx="5390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the Gauge Factor relates to how length/area change. GF~2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003274" y="4711320"/>
                <a:ext cx="4251613" cy="974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𝜌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274" y="4711320"/>
                <a:ext cx="4251613" cy="9749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621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7" grpId="0"/>
      <p:bldP spid="8" grpId="0"/>
      <p:bldP spid="10" grpId="0"/>
      <p:bldP spid="12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Strain to Measure Weight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01066" y="914400"/>
                <a:ext cx="4385733" cy="5521325"/>
              </a:xfrm>
            </p:spPr>
            <p:txBody>
              <a:bodyPr/>
              <a:lstStyle/>
              <a:p>
                <a:r>
                  <a:rPr lang="en-US" dirty="0" smtClean="0"/>
                  <a:t>We’ll attempt to design a circuit which can measure </a:t>
                </a:r>
                <a:r>
                  <a:rPr lang="el-GR" dirty="0" smtClean="0"/>
                  <a:t>ε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Convert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into a voltage </a:t>
                </a:r>
              </a:p>
              <a:p>
                <a:r>
                  <a:rPr lang="en-US" dirty="0" smtClean="0"/>
                  <a:t>We’ll leave it to the mechanical engineers to map </a:t>
                </a:r>
                <a:r>
                  <a:rPr lang="el-GR" dirty="0" smtClean="0"/>
                  <a:t>ε</a:t>
                </a:r>
                <a:r>
                  <a:rPr lang="en-US" dirty="0" smtClean="0"/>
                  <a:t> back to load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1066" y="914400"/>
                <a:ext cx="4385733" cy="5521325"/>
              </a:xfrm>
              <a:blipFill rotWithShape="1">
                <a:blip r:embed="rId3"/>
                <a:stretch>
                  <a:fillRect l="-3199" t="-1435" r="-5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31334" y="1413361"/>
                <a:ext cx="2376221" cy="974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𝐺𝐹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34" y="1413361"/>
                <a:ext cx="2376221" cy="9749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2487" y="3652726"/>
                <a:ext cx="727379" cy="974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87" y="3652726"/>
                <a:ext cx="727379" cy="9749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 bwMode="auto">
          <a:xfrm>
            <a:off x="1083735" y="4140199"/>
            <a:ext cx="457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1744134" y="3483396"/>
            <a:ext cx="1879600" cy="1274874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Our Circuit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2683934" y="4936066"/>
            <a:ext cx="16933" cy="5842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319865" y="5520267"/>
            <a:ext cx="1388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x</a:t>
            </a:r>
            <a:r>
              <a:rPr lang="en-US" dirty="0" smtClean="0"/>
              <a:t>(</a:t>
            </a:r>
            <a:r>
              <a:rPr lang="el-GR" dirty="0" smtClean="0"/>
              <a:t>ε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2717800" y="6094286"/>
            <a:ext cx="1126067" cy="1701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3979334" y="6043916"/>
            <a:ext cx="3183466" cy="632697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Microcontroller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0904" y="2864814"/>
            <a:ext cx="850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384765" y="3422433"/>
            <a:ext cx="228600" cy="2501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2279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Strain to Measure Weight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69621" y="1543366"/>
                <a:ext cx="727379" cy="974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21" y="1543366"/>
                <a:ext cx="727379" cy="97494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 bwMode="auto">
          <a:xfrm>
            <a:off x="1430869" y="2030839"/>
            <a:ext cx="457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2091268" y="1374036"/>
            <a:ext cx="1879600" cy="1274874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Our Circuit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157134" y="2030839"/>
            <a:ext cx="54186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995333" y="1769229"/>
            <a:ext cx="1388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x</a:t>
            </a:r>
            <a:r>
              <a:rPr lang="en-US" dirty="0" smtClean="0"/>
              <a:t>(</a:t>
            </a:r>
            <a:r>
              <a:rPr lang="el-GR" dirty="0" smtClean="0"/>
              <a:t>ε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5397500" y="2513016"/>
            <a:ext cx="0" cy="6365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583263" y="5465873"/>
            <a:ext cx="87206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1659469" y="3729434"/>
            <a:ext cx="12361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Rectangle 37"/>
          <p:cNvSpPr/>
          <p:nvPr/>
        </p:nvSpPr>
        <p:spPr bwMode="auto">
          <a:xfrm>
            <a:off x="4880274" y="3235963"/>
            <a:ext cx="1003303" cy="680509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 smtClean="0"/>
              <a:t>ADC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 bwMode="auto">
          <a:xfrm flipH="1">
            <a:off x="4157134" y="3729434"/>
            <a:ext cx="54186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3217334" y="3428689"/>
            <a:ext cx="93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C00CC"/>
                </a:solidFill>
                <a:latin typeface="Courier New" pitchFamily="49" charset="0"/>
                <a:cs typeface="Courier New" pitchFamily="49" charset="0"/>
              </a:rPr>
              <a:t>vx</a:t>
            </a:r>
            <a:endParaRPr lang="en-US" dirty="0">
              <a:solidFill>
                <a:srgbClr val="CC00CC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427566" y="4251963"/>
            <a:ext cx="3259668" cy="680509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vx_to_delRr0(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vx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1659469" y="3741098"/>
            <a:ext cx="0" cy="3906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flipV="1">
            <a:off x="1583263" y="5147733"/>
            <a:ext cx="0" cy="3181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2607733" y="5211878"/>
            <a:ext cx="154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  <a:latin typeface="Courier New" pitchFamily="49" charset="0"/>
                <a:cs typeface="Courier New" pitchFamily="49" charset="0"/>
              </a:rPr>
              <a:t>delRr0</a:t>
            </a:r>
            <a:endParaRPr lang="en-US" dirty="0">
              <a:solidFill>
                <a:srgbClr val="CC00CC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4262966" y="5465873"/>
            <a:ext cx="87206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Rectangle 51"/>
          <p:cNvSpPr/>
          <p:nvPr/>
        </p:nvSpPr>
        <p:spPr bwMode="auto">
          <a:xfrm>
            <a:off x="5381925" y="5054589"/>
            <a:ext cx="3259668" cy="680509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calc_eps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(delRr0)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6891867" y="5926667"/>
            <a:ext cx="0" cy="3012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6421960" y="6227871"/>
            <a:ext cx="154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C00CC"/>
                </a:solidFill>
                <a:latin typeface="Courier New" pitchFamily="49" charset="0"/>
                <a:cs typeface="Courier New" pitchFamily="49" charset="0"/>
              </a:rPr>
              <a:t>eps</a:t>
            </a:r>
            <a:endParaRPr lang="en-US" dirty="0">
              <a:solidFill>
                <a:srgbClr val="CC00CC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 bwMode="auto">
          <a:xfrm flipH="1">
            <a:off x="5571067" y="6489481"/>
            <a:ext cx="75352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Rectangle 58"/>
          <p:cNvSpPr/>
          <p:nvPr/>
        </p:nvSpPr>
        <p:spPr bwMode="auto">
          <a:xfrm>
            <a:off x="2277534" y="6122767"/>
            <a:ext cx="3119965" cy="680509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eps2weight(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eps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 flipH="1">
            <a:off x="1397000" y="6399302"/>
            <a:ext cx="75352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-16933" y="6139692"/>
            <a:ext cx="154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  <a:latin typeface="Courier New" pitchFamily="49" charset="0"/>
                <a:cs typeface="Courier New" pitchFamily="49" charset="0"/>
              </a:rPr>
              <a:t>weight</a:t>
            </a:r>
            <a:endParaRPr lang="en-US" dirty="0">
              <a:solidFill>
                <a:srgbClr val="CC00CC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2" name="Straight Connector 61"/>
          <p:cNvCxnSpPr/>
          <p:nvPr/>
        </p:nvCxnSpPr>
        <p:spPr bwMode="auto">
          <a:xfrm>
            <a:off x="0" y="2844807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6722533" y="2905469"/>
            <a:ext cx="233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CC"/>
                </a:solidFill>
                <a:latin typeface="+mj-lt"/>
                <a:cs typeface="Courier New" pitchFamily="49" charset="0"/>
              </a:rPr>
              <a:t>Microcontroller</a:t>
            </a:r>
            <a:endParaRPr lang="en-US" sz="2400" dirty="0">
              <a:solidFill>
                <a:srgbClr val="CC00CC"/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" y="853440"/>
            <a:ext cx="850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441021" y="1411059"/>
            <a:ext cx="228600" cy="2501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8240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259"/>
            <a:ext cx="5627158" cy="409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Possible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0680" y="842116"/>
            <a:ext cx="3575556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Here, R</a:t>
            </a:r>
            <a:r>
              <a:rPr lang="en-US" baseline="-25000" dirty="0" smtClean="0"/>
              <a:t>x</a:t>
            </a:r>
            <a:r>
              <a:rPr lang="en-US" dirty="0" smtClean="0"/>
              <a:t> is a variable resistor, where R</a:t>
            </a:r>
            <a:r>
              <a:rPr lang="en-US" baseline="-25000" dirty="0" smtClean="0"/>
              <a:t>x</a:t>
            </a:r>
            <a:r>
              <a:rPr lang="en-US" dirty="0" smtClean="0"/>
              <a:t> is dependent on strain</a:t>
            </a:r>
          </a:p>
          <a:p>
            <a:endParaRPr lang="en-US" dirty="0" smtClean="0"/>
          </a:p>
          <a:p>
            <a:r>
              <a:rPr lang="en-US" dirty="0"/>
              <a:t>As strain varies, so will </a:t>
            </a:r>
            <a:r>
              <a:rPr lang="en-US" dirty="0" err="1"/>
              <a:t>v</a:t>
            </a:r>
            <a:r>
              <a:rPr lang="en-US" baseline="-25000" dirty="0" err="1"/>
              <a:t>x</a:t>
            </a:r>
            <a:endParaRPr lang="en-US" baseline="-250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982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Possible Design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1350259"/>
            <a:ext cx="4358065" cy="317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23152" y="3813272"/>
                <a:ext cx="4602315" cy="1011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𝑟𝑒𝑓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152" y="3813272"/>
                <a:ext cx="4602315" cy="10117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56009" y="4618552"/>
                <a:ext cx="2376221" cy="974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𝐺𝐹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009" y="4618552"/>
                <a:ext cx="2376221" cy="9749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35009" y="4844415"/>
                <a:ext cx="30405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𝑤𝑒𝑖𝑔h𝑡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009" y="4844415"/>
                <a:ext cx="3040591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54000" y="5593499"/>
            <a:ext cx="8357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</a:t>
            </a:r>
            <a:r>
              <a:rPr lang="en-US" dirty="0" smtClean="0"/>
              <a:t>Controller calculates </a:t>
            </a:r>
            <a:r>
              <a:rPr lang="el-GR" dirty="0" smtClean="0"/>
              <a:t>ε</a:t>
            </a:r>
            <a:r>
              <a:rPr lang="en-US" dirty="0" smtClean="0"/>
              <a:t> from known quantities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x</a:t>
            </a:r>
            <a:r>
              <a:rPr lang="en-US" dirty="0" smtClean="0"/>
              <a:t>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s</a:t>
            </a:r>
            <a:r>
              <a:rPr lang="en-US" dirty="0" smtClean="0"/>
              <a:t>, R</a:t>
            </a:r>
            <a:r>
              <a:rPr lang="en-US" baseline="-25000" dirty="0" smtClean="0"/>
              <a:t>0</a:t>
            </a:r>
            <a:r>
              <a:rPr lang="en-US" dirty="0" smtClean="0"/>
              <a:t>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ref</a:t>
            </a:r>
            <a:r>
              <a:rPr lang="en-US" dirty="0" smtClean="0"/>
              <a:t>, GF, and then weight from </a:t>
            </a:r>
            <a:r>
              <a:rPr lang="el-GR" dirty="0" smtClean="0"/>
              <a:t>ε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704" y="984454"/>
            <a:ext cx="3505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166" y="2193822"/>
            <a:ext cx="24003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32829" y="3174897"/>
            <a:ext cx="4592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x</a:t>
            </a:r>
            <a:r>
              <a:rPr lang="en-US" dirty="0" smtClean="0"/>
              <a:t> is what </a:t>
            </a:r>
            <a:r>
              <a:rPr lang="el-GR" dirty="0"/>
              <a:t>μ</a:t>
            </a:r>
            <a:r>
              <a:rPr lang="en-US" dirty="0"/>
              <a:t>Controller </a:t>
            </a:r>
            <a:r>
              <a:rPr lang="en-US" dirty="0" smtClean="0"/>
              <a:t>sees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4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7" grpId="0"/>
      <p:bldP spid="9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Circuits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58267"/>
                <a:ext cx="8229600" cy="184901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This will work, but: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lvl="1"/>
                <a:r>
                  <a:rPr lang="en-US" dirty="0" smtClean="0"/>
                  <a:t>As source voltage varies (e.g. battery gets old), calibration changes – “zero drift”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58267"/>
                <a:ext cx="8229600" cy="1849010"/>
              </a:xfrm>
              <a:blipFill rotWithShape="1">
                <a:blip r:embed="rId3"/>
                <a:stretch>
                  <a:fillRect l="-1481" t="-6931"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1350259"/>
            <a:ext cx="4358065" cy="317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69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#1: Half Bridge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266825"/>
            <a:ext cx="67818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1733" y="5591175"/>
            <a:ext cx="8568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Works, but requires balanced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1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#2: Full Bridge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8" y="1257300"/>
            <a:ext cx="5531369" cy="4032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867" y="1703501"/>
            <a:ext cx="3442739" cy="118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21867" y="3200413"/>
                <a:ext cx="28278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/>
                  <a:t>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867" y="3200413"/>
                <a:ext cx="2827866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431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604951" y="3808298"/>
            <a:ext cx="301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voltage divider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0397" y="4521198"/>
                <a:ext cx="3691466" cy="972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7" y="4521198"/>
                <a:ext cx="3691466" cy="9721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66254" y="4521198"/>
                <a:ext cx="4080934" cy="972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254" y="4521198"/>
                <a:ext cx="4080934" cy="97212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60397" y="5837660"/>
            <a:ext cx="7789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Works, but requires resistors with value equal to R</a:t>
            </a:r>
            <a:r>
              <a:rPr lang="en-US" baseline="-25000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41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Strain Gauge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map strain (weight) to resistance</a:t>
            </a:r>
          </a:p>
          <a:p>
            <a:r>
              <a:rPr lang="en-US" dirty="0" smtClean="0"/>
              <a:t>Simplest design (voltage divider) works, but is subject to zero-drift</a:t>
            </a:r>
          </a:p>
          <a:p>
            <a:r>
              <a:rPr lang="en-US" dirty="0" smtClean="0"/>
              <a:t>More complex circuits give different design tradeoffs</a:t>
            </a:r>
          </a:p>
          <a:p>
            <a:pPr lvl="1"/>
            <a:r>
              <a:rPr lang="en-US" dirty="0" smtClean="0"/>
              <a:t>Wheatstone-bridge provides arguably the best design</a:t>
            </a:r>
          </a:p>
          <a:p>
            <a:r>
              <a:rPr lang="en-US" dirty="0" smtClean="0"/>
              <a:t>We will explore these tradeoffs in lab on Wednesday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73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Rectangle 3"/>
          <p:cNvSpPr>
            <a:spLocks noChangeArrowheads="1"/>
          </p:cNvSpPr>
          <p:nvPr/>
        </p:nvSpPr>
        <p:spPr bwMode="auto">
          <a:xfrm>
            <a:off x="6648450" y="3640138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>
              <a:latin typeface="Arial" charset="0"/>
            </a:endParaRPr>
          </a:p>
        </p:txBody>
      </p:sp>
      <p:grpSp>
        <p:nvGrpSpPr>
          <p:cNvPr id="251908" name="Group 4"/>
          <p:cNvGrpSpPr>
            <a:grpSpLocks/>
          </p:cNvGrpSpPr>
          <p:nvPr/>
        </p:nvGrpSpPr>
        <p:grpSpPr bwMode="auto">
          <a:xfrm>
            <a:off x="2911475" y="2506663"/>
            <a:ext cx="127000" cy="449262"/>
            <a:chOff x="1834" y="1890"/>
            <a:chExt cx="80" cy="283"/>
          </a:xfrm>
        </p:grpSpPr>
        <p:sp>
          <p:nvSpPr>
            <p:cNvPr id="251909" name="Rectangle 5"/>
            <p:cNvSpPr>
              <a:spLocks noChangeArrowheads="1"/>
            </p:cNvSpPr>
            <p:nvPr/>
          </p:nvSpPr>
          <p:spPr bwMode="auto">
            <a:xfrm>
              <a:off x="1834" y="1890"/>
              <a:ext cx="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251910" name="Rectangle 6"/>
            <p:cNvSpPr>
              <a:spLocks noChangeArrowheads="1"/>
            </p:cNvSpPr>
            <p:nvPr/>
          </p:nvSpPr>
          <p:spPr bwMode="auto">
            <a:xfrm>
              <a:off x="1914" y="1943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251911" name="Group 7"/>
          <p:cNvGrpSpPr>
            <a:grpSpLocks noChangeAspect="1"/>
          </p:cNvGrpSpPr>
          <p:nvPr/>
        </p:nvGrpSpPr>
        <p:grpSpPr bwMode="auto">
          <a:xfrm>
            <a:off x="1585913" y="838200"/>
            <a:ext cx="5957887" cy="2722563"/>
            <a:chOff x="912" y="578"/>
            <a:chExt cx="3753" cy="1715"/>
          </a:xfrm>
        </p:grpSpPr>
        <p:sp>
          <p:nvSpPr>
            <p:cNvPr id="251912" name="AutoShape 8"/>
            <p:cNvSpPr>
              <a:spLocks noChangeAspect="1" noChangeArrowheads="1" noTextEdit="1"/>
            </p:cNvSpPr>
            <p:nvPr/>
          </p:nvSpPr>
          <p:spPr bwMode="auto">
            <a:xfrm>
              <a:off x="912" y="578"/>
              <a:ext cx="3753" cy="1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13" name="Freeform 9"/>
            <p:cNvSpPr>
              <a:spLocks/>
            </p:cNvSpPr>
            <p:nvPr/>
          </p:nvSpPr>
          <p:spPr bwMode="auto">
            <a:xfrm>
              <a:off x="4384" y="1425"/>
              <a:ext cx="273" cy="272"/>
            </a:xfrm>
            <a:custGeom>
              <a:avLst/>
              <a:gdLst>
                <a:gd name="T0" fmla="*/ 123 w 273"/>
                <a:gd name="T1" fmla="*/ 0 h 272"/>
                <a:gd name="T2" fmla="*/ 102 w 273"/>
                <a:gd name="T3" fmla="*/ 3 h 272"/>
                <a:gd name="T4" fmla="*/ 84 w 273"/>
                <a:gd name="T5" fmla="*/ 10 h 272"/>
                <a:gd name="T6" fmla="*/ 66 w 273"/>
                <a:gd name="T7" fmla="*/ 19 h 272"/>
                <a:gd name="T8" fmla="*/ 50 w 273"/>
                <a:gd name="T9" fmla="*/ 30 h 272"/>
                <a:gd name="T10" fmla="*/ 35 w 273"/>
                <a:gd name="T11" fmla="*/ 44 h 272"/>
                <a:gd name="T12" fmla="*/ 24 w 273"/>
                <a:gd name="T13" fmla="*/ 60 h 272"/>
                <a:gd name="T14" fmla="*/ 14 w 273"/>
                <a:gd name="T15" fmla="*/ 76 h 272"/>
                <a:gd name="T16" fmla="*/ 7 w 273"/>
                <a:gd name="T17" fmla="*/ 95 h 272"/>
                <a:gd name="T18" fmla="*/ 2 w 273"/>
                <a:gd name="T19" fmla="*/ 115 h 272"/>
                <a:gd name="T20" fmla="*/ 0 w 273"/>
                <a:gd name="T21" fmla="*/ 136 h 272"/>
                <a:gd name="T22" fmla="*/ 2 w 273"/>
                <a:gd name="T23" fmla="*/ 156 h 272"/>
                <a:gd name="T24" fmla="*/ 7 w 273"/>
                <a:gd name="T25" fmla="*/ 176 h 272"/>
                <a:gd name="T26" fmla="*/ 14 w 273"/>
                <a:gd name="T27" fmla="*/ 195 h 272"/>
                <a:gd name="T28" fmla="*/ 24 w 273"/>
                <a:gd name="T29" fmla="*/ 212 h 272"/>
                <a:gd name="T30" fmla="*/ 35 w 273"/>
                <a:gd name="T31" fmla="*/ 228 h 272"/>
                <a:gd name="T32" fmla="*/ 50 w 273"/>
                <a:gd name="T33" fmla="*/ 241 h 272"/>
                <a:gd name="T34" fmla="*/ 66 w 273"/>
                <a:gd name="T35" fmla="*/ 252 h 272"/>
                <a:gd name="T36" fmla="*/ 84 w 273"/>
                <a:gd name="T37" fmla="*/ 262 h 272"/>
                <a:gd name="T38" fmla="*/ 102 w 273"/>
                <a:gd name="T39" fmla="*/ 269 h 272"/>
                <a:gd name="T40" fmla="*/ 123 w 273"/>
                <a:gd name="T41" fmla="*/ 271 h 272"/>
                <a:gd name="T42" fmla="*/ 137 w 273"/>
                <a:gd name="T43" fmla="*/ 272 h 272"/>
                <a:gd name="T44" fmla="*/ 158 w 273"/>
                <a:gd name="T45" fmla="*/ 271 h 272"/>
                <a:gd name="T46" fmla="*/ 177 w 273"/>
                <a:gd name="T47" fmla="*/ 266 h 272"/>
                <a:gd name="T48" fmla="*/ 196 w 273"/>
                <a:gd name="T49" fmla="*/ 258 h 272"/>
                <a:gd name="T50" fmla="*/ 214 w 273"/>
                <a:gd name="T51" fmla="*/ 249 h 272"/>
                <a:gd name="T52" fmla="*/ 229 w 273"/>
                <a:gd name="T53" fmla="*/ 237 h 272"/>
                <a:gd name="T54" fmla="*/ 242 w 273"/>
                <a:gd name="T55" fmla="*/ 223 h 272"/>
                <a:gd name="T56" fmla="*/ 254 w 273"/>
                <a:gd name="T57" fmla="*/ 207 h 272"/>
                <a:gd name="T58" fmla="*/ 263 w 273"/>
                <a:gd name="T59" fmla="*/ 189 h 272"/>
                <a:gd name="T60" fmla="*/ 268 w 273"/>
                <a:gd name="T61" fmla="*/ 169 h 272"/>
                <a:gd name="T62" fmla="*/ 272 w 273"/>
                <a:gd name="T63" fmla="*/ 150 h 272"/>
                <a:gd name="T64" fmla="*/ 273 w 273"/>
                <a:gd name="T65" fmla="*/ 128 h 272"/>
                <a:gd name="T66" fmla="*/ 271 w 273"/>
                <a:gd name="T67" fmla="*/ 108 h 272"/>
                <a:gd name="T68" fmla="*/ 265 w 273"/>
                <a:gd name="T69" fmla="*/ 89 h 272"/>
                <a:gd name="T70" fmla="*/ 257 w 273"/>
                <a:gd name="T71" fmla="*/ 70 h 272"/>
                <a:gd name="T72" fmla="*/ 246 w 273"/>
                <a:gd name="T73" fmla="*/ 53 h 272"/>
                <a:gd name="T74" fmla="*/ 233 w 273"/>
                <a:gd name="T75" fmla="*/ 40 h 272"/>
                <a:gd name="T76" fmla="*/ 218 w 273"/>
                <a:gd name="T77" fmla="*/ 26 h 272"/>
                <a:gd name="T78" fmla="*/ 201 w 273"/>
                <a:gd name="T79" fmla="*/ 16 h 272"/>
                <a:gd name="T80" fmla="*/ 184 w 273"/>
                <a:gd name="T81" fmla="*/ 8 h 272"/>
                <a:gd name="T82" fmla="*/ 165 w 273"/>
                <a:gd name="T83" fmla="*/ 2 h 272"/>
                <a:gd name="T84" fmla="*/ 143 w 273"/>
                <a:gd name="T85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3" h="272">
                  <a:moveTo>
                    <a:pt x="137" y="0"/>
                  </a:moveTo>
                  <a:lnTo>
                    <a:pt x="130" y="0"/>
                  </a:lnTo>
                  <a:lnTo>
                    <a:pt x="123" y="0"/>
                  </a:lnTo>
                  <a:lnTo>
                    <a:pt x="116" y="1"/>
                  </a:lnTo>
                  <a:lnTo>
                    <a:pt x="109" y="2"/>
                  </a:lnTo>
                  <a:lnTo>
                    <a:pt x="102" y="3"/>
                  </a:lnTo>
                  <a:lnTo>
                    <a:pt x="96" y="5"/>
                  </a:lnTo>
                  <a:lnTo>
                    <a:pt x="90" y="8"/>
                  </a:lnTo>
                  <a:lnTo>
                    <a:pt x="84" y="10"/>
                  </a:lnTo>
                  <a:lnTo>
                    <a:pt x="77" y="12"/>
                  </a:lnTo>
                  <a:lnTo>
                    <a:pt x="72" y="16"/>
                  </a:lnTo>
                  <a:lnTo>
                    <a:pt x="66" y="19"/>
                  </a:lnTo>
                  <a:lnTo>
                    <a:pt x="60" y="22"/>
                  </a:lnTo>
                  <a:lnTo>
                    <a:pt x="56" y="26"/>
                  </a:lnTo>
                  <a:lnTo>
                    <a:pt x="50" y="30"/>
                  </a:lnTo>
                  <a:lnTo>
                    <a:pt x="46" y="35"/>
                  </a:lnTo>
                  <a:lnTo>
                    <a:pt x="40" y="40"/>
                  </a:lnTo>
                  <a:lnTo>
                    <a:pt x="35" y="44"/>
                  </a:lnTo>
                  <a:lnTo>
                    <a:pt x="31" y="49"/>
                  </a:lnTo>
                  <a:lnTo>
                    <a:pt x="27" y="53"/>
                  </a:lnTo>
                  <a:lnTo>
                    <a:pt x="24" y="60"/>
                  </a:lnTo>
                  <a:lnTo>
                    <a:pt x="20" y="65"/>
                  </a:lnTo>
                  <a:lnTo>
                    <a:pt x="17" y="70"/>
                  </a:lnTo>
                  <a:lnTo>
                    <a:pt x="14" y="76"/>
                  </a:lnTo>
                  <a:lnTo>
                    <a:pt x="11" y="83"/>
                  </a:lnTo>
                  <a:lnTo>
                    <a:pt x="8" y="89"/>
                  </a:lnTo>
                  <a:lnTo>
                    <a:pt x="7" y="95"/>
                  </a:lnTo>
                  <a:lnTo>
                    <a:pt x="5" y="102"/>
                  </a:lnTo>
                  <a:lnTo>
                    <a:pt x="3" y="108"/>
                  </a:lnTo>
                  <a:lnTo>
                    <a:pt x="2" y="115"/>
                  </a:lnTo>
                  <a:lnTo>
                    <a:pt x="1" y="122"/>
                  </a:lnTo>
                  <a:lnTo>
                    <a:pt x="0" y="128"/>
                  </a:lnTo>
                  <a:lnTo>
                    <a:pt x="0" y="136"/>
                  </a:lnTo>
                  <a:lnTo>
                    <a:pt x="0" y="143"/>
                  </a:lnTo>
                  <a:lnTo>
                    <a:pt x="1" y="150"/>
                  </a:lnTo>
                  <a:lnTo>
                    <a:pt x="2" y="156"/>
                  </a:lnTo>
                  <a:lnTo>
                    <a:pt x="3" y="163"/>
                  </a:lnTo>
                  <a:lnTo>
                    <a:pt x="5" y="169"/>
                  </a:lnTo>
                  <a:lnTo>
                    <a:pt x="7" y="176"/>
                  </a:lnTo>
                  <a:lnTo>
                    <a:pt x="8" y="182"/>
                  </a:lnTo>
                  <a:lnTo>
                    <a:pt x="11" y="189"/>
                  </a:lnTo>
                  <a:lnTo>
                    <a:pt x="14" y="195"/>
                  </a:lnTo>
                  <a:lnTo>
                    <a:pt x="17" y="201"/>
                  </a:lnTo>
                  <a:lnTo>
                    <a:pt x="20" y="207"/>
                  </a:lnTo>
                  <a:lnTo>
                    <a:pt x="24" y="212"/>
                  </a:lnTo>
                  <a:lnTo>
                    <a:pt x="27" y="217"/>
                  </a:lnTo>
                  <a:lnTo>
                    <a:pt x="31" y="223"/>
                  </a:lnTo>
                  <a:lnTo>
                    <a:pt x="35" y="228"/>
                  </a:lnTo>
                  <a:lnTo>
                    <a:pt x="40" y="232"/>
                  </a:lnTo>
                  <a:lnTo>
                    <a:pt x="46" y="237"/>
                  </a:lnTo>
                  <a:lnTo>
                    <a:pt x="50" y="241"/>
                  </a:lnTo>
                  <a:lnTo>
                    <a:pt x="56" y="246"/>
                  </a:lnTo>
                  <a:lnTo>
                    <a:pt x="60" y="249"/>
                  </a:lnTo>
                  <a:lnTo>
                    <a:pt x="66" y="252"/>
                  </a:lnTo>
                  <a:lnTo>
                    <a:pt x="72" y="255"/>
                  </a:lnTo>
                  <a:lnTo>
                    <a:pt x="77" y="258"/>
                  </a:lnTo>
                  <a:lnTo>
                    <a:pt x="84" y="262"/>
                  </a:lnTo>
                  <a:lnTo>
                    <a:pt x="90" y="264"/>
                  </a:lnTo>
                  <a:lnTo>
                    <a:pt x="96" y="266"/>
                  </a:lnTo>
                  <a:lnTo>
                    <a:pt x="102" y="269"/>
                  </a:lnTo>
                  <a:lnTo>
                    <a:pt x="109" y="270"/>
                  </a:lnTo>
                  <a:lnTo>
                    <a:pt x="116" y="271"/>
                  </a:lnTo>
                  <a:lnTo>
                    <a:pt x="123" y="271"/>
                  </a:lnTo>
                  <a:lnTo>
                    <a:pt x="130" y="272"/>
                  </a:lnTo>
                  <a:lnTo>
                    <a:pt x="137" y="272"/>
                  </a:lnTo>
                  <a:lnTo>
                    <a:pt x="137" y="272"/>
                  </a:lnTo>
                  <a:lnTo>
                    <a:pt x="143" y="272"/>
                  </a:lnTo>
                  <a:lnTo>
                    <a:pt x="150" y="271"/>
                  </a:lnTo>
                  <a:lnTo>
                    <a:pt x="158" y="271"/>
                  </a:lnTo>
                  <a:lnTo>
                    <a:pt x="165" y="270"/>
                  </a:lnTo>
                  <a:lnTo>
                    <a:pt x="171" y="269"/>
                  </a:lnTo>
                  <a:lnTo>
                    <a:pt x="177" y="266"/>
                  </a:lnTo>
                  <a:lnTo>
                    <a:pt x="184" y="264"/>
                  </a:lnTo>
                  <a:lnTo>
                    <a:pt x="190" y="262"/>
                  </a:lnTo>
                  <a:lnTo>
                    <a:pt x="196" y="258"/>
                  </a:lnTo>
                  <a:lnTo>
                    <a:pt x="201" y="255"/>
                  </a:lnTo>
                  <a:lnTo>
                    <a:pt x="207" y="252"/>
                  </a:lnTo>
                  <a:lnTo>
                    <a:pt x="214" y="249"/>
                  </a:lnTo>
                  <a:lnTo>
                    <a:pt x="218" y="246"/>
                  </a:lnTo>
                  <a:lnTo>
                    <a:pt x="223" y="241"/>
                  </a:lnTo>
                  <a:lnTo>
                    <a:pt x="229" y="237"/>
                  </a:lnTo>
                  <a:lnTo>
                    <a:pt x="233" y="232"/>
                  </a:lnTo>
                  <a:lnTo>
                    <a:pt x="238" y="228"/>
                  </a:lnTo>
                  <a:lnTo>
                    <a:pt x="242" y="223"/>
                  </a:lnTo>
                  <a:lnTo>
                    <a:pt x="246" y="217"/>
                  </a:lnTo>
                  <a:lnTo>
                    <a:pt x="250" y="212"/>
                  </a:lnTo>
                  <a:lnTo>
                    <a:pt x="254" y="207"/>
                  </a:lnTo>
                  <a:lnTo>
                    <a:pt x="257" y="201"/>
                  </a:lnTo>
                  <a:lnTo>
                    <a:pt x="259" y="195"/>
                  </a:lnTo>
                  <a:lnTo>
                    <a:pt x="263" y="189"/>
                  </a:lnTo>
                  <a:lnTo>
                    <a:pt x="265" y="182"/>
                  </a:lnTo>
                  <a:lnTo>
                    <a:pt x="267" y="176"/>
                  </a:lnTo>
                  <a:lnTo>
                    <a:pt x="268" y="169"/>
                  </a:lnTo>
                  <a:lnTo>
                    <a:pt x="271" y="163"/>
                  </a:lnTo>
                  <a:lnTo>
                    <a:pt x="271" y="156"/>
                  </a:lnTo>
                  <a:lnTo>
                    <a:pt x="272" y="150"/>
                  </a:lnTo>
                  <a:lnTo>
                    <a:pt x="273" y="143"/>
                  </a:lnTo>
                  <a:lnTo>
                    <a:pt x="273" y="136"/>
                  </a:lnTo>
                  <a:lnTo>
                    <a:pt x="273" y="128"/>
                  </a:lnTo>
                  <a:lnTo>
                    <a:pt x="272" y="122"/>
                  </a:lnTo>
                  <a:lnTo>
                    <a:pt x="271" y="115"/>
                  </a:lnTo>
                  <a:lnTo>
                    <a:pt x="271" y="108"/>
                  </a:lnTo>
                  <a:lnTo>
                    <a:pt x="268" y="102"/>
                  </a:lnTo>
                  <a:lnTo>
                    <a:pt x="267" y="95"/>
                  </a:lnTo>
                  <a:lnTo>
                    <a:pt x="265" y="89"/>
                  </a:lnTo>
                  <a:lnTo>
                    <a:pt x="263" y="83"/>
                  </a:lnTo>
                  <a:lnTo>
                    <a:pt x="259" y="76"/>
                  </a:lnTo>
                  <a:lnTo>
                    <a:pt x="257" y="70"/>
                  </a:lnTo>
                  <a:lnTo>
                    <a:pt x="254" y="65"/>
                  </a:lnTo>
                  <a:lnTo>
                    <a:pt x="250" y="60"/>
                  </a:lnTo>
                  <a:lnTo>
                    <a:pt x="246" y="53"/>
                  </a:lnTo>
                  <a:lnTo>
                    <a:pt x="242" y="49"/>
                  </a:lnTo>
                  <a:lnTo>
                    <a:pt x="238" y="44"/>
                  </a:lnTo>
                  <a:lnTo>
                    <a:pt x="233" y="40"/>
                  </a:lnTo>
                  <a:lnTo>
                    <a:pt x="229" y="35"/>
                  </a:lnTo>
                  <a:lnTo>
                    <a:pt x="223" y="30"/>
                  </a:lnTo>
                  <a:lnTo>
                    <a:pt x="218" y="26"/>
                  </a:lnTo>
                  <a:lnTo>
                    <a:pt x="214" y="22"/>
                  </a:lnTo>
                  <a:lnTo>
                    <a:pt x="207" y="19"/>
                  </a:lnTo>
                  <a:lnTo>
                    <a:pt x="201" y="16"/>
                  </a:lnTo>
                  <a:lnTo>
                    <a:pt x="196" y="12"/>
                  </a:lnTo>
                  <a:lnTo>
                    <a:pt x="190" y="10"/>
                  </a:lnTo>
                  <a:lnTo>
                    <a:pt x="184" y="8"/>
                  </a:lnTo>
                  <a:lnTo>
                    <a:pt x="177" y="5"/>
                  </a:lnTo>
                  <a:lnTo>
                    <a:pt x="171" y="3"/>
                  </a:lnTo>
                  <a:lnTo>
                    <a:pt x="165" y="2"/>
                  </a:lnTo>
                  <a:lnTo>
                    <a:pt x="158" y="1"/>
                  </a:lnTo>
                  <a:lnTo>
                    <a:pt x="150" y="0"/>
                  </a:lnTo>
                  <a:lnTo>
                    <a:pt x="143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14" name="Line 10"/>
            <p:cNvSpPr>
              <a:spLocks noChangeShapeType="1"/>
            </p:cNvSpPr>
            <p:nvPr/>
          </p:nvSpPr>
          <p:spPr bwMode="auto">
            <a:xfrm flipV="1">
              <a:off x="4521" y="1197"/>
              <a:ext cx="1" cy="22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15" name="Line 11"/>
            <p:cNvSpPr>
              <a:spLocks noChangeShapeType="1"/>
            </p:cNvSpPr>
            <p:nvPr/>
          </p:nvSpPr>
          <p:spPr bwMode="auto">
            <a:xfrm>
              <a:off x="4521" y="1697"/>
              <a:ext cx="1" cy="22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16" name="Freeform 12"/>
            <p:cNvSpPr>
              <a:spLocks/>
            </p:cNvSpPr>
            <p:nvPr/>
          </p:nvSpPr>
          <p:spPr bwMode="auto">
            <a:xfrm>
              <a:off x="4384" y="1425"/>
              <a:ext cx="273" cy="272"/>
            </a:xfrm>
            <a:custGeom>
              <a:avLst/>
              <a:gdLst>
                <a:gd name="T0" fmla="*/ 123 w 273"/>
                <a:gd name="T1" fmla="*/ 0 h 272"/>
                <a:gd name="T2" fmla="*/ 102 w 273"/>
                <a:gd name="T3" fmla="*/ 3 h 272"/>
                <a:gd name="T4" fmla="*/ 84 w 273"/>
                <a:gd name="T5" fmla="*/ 10 h 272"/>
                <a:gd name="T6" fmla="*/ 66 w 273"/>
                <a:gd name="T7" fmla="*/ 19 h 272"/>
                <a:gd name="T8" fmla="*/ 50 w 273"/>
                <a:gd name="T9" fmla="*/ 30 h 272"/>
                <a:gd name="T10" fmla="*/ 35 w 273"/>
                <a:gd name="T11" fmla="*/ 44 h 272"/>
                <a:gd name="T12" fmla="*/ 24 w 273"/>
                <a:gd name="T13" fmla="*/ 60 h 272"/>
                <a:gd name="T14" fmla="*/ 14 w 273"/>
                <a:gd name="T15" fmla="*/ 76 h 272"/>
                <a:gd name="T16" fmla="*/ 7 w 273"/>
                <a:gd name="T17" fmla="*/ 95 h 272"/>
                <a:gd name="T18" fmla="*/ 2 w 273"/>
                <a:gd name="T19" fmla="*/ 115 h 272"/>
                <a:gd name="T20" fmla="*/ 0 w 273"/>
                <a:gd name="T21" fmla="*/ 136 h 272"/>
                <a:gd name="T22" fmla="*/ 2 w 273"/>
                <a:gd name="T23" fmla="*/ 156 h 272"/>
                <a:gd name="T24" fmla="*/ 7 w 273"/>
                <a:gd name="T25" fmla="*/ 176 h 272"/>
                <a:gd name="T26" fmla="*/ 14 w 273"/>
                <a:gd name="T27" fmla="*/ 195 h 272"/>
                <a:gd name="T28" fmla="*/ 24 w 273"/>
                <a:gd name="T29" fmla="*/ 212 h 272"/>
                <a:gd name="T30" fmla="*/ 35 w 273"/>
                <a:gd name="T31" fmla="*/ 228 h 272"/>
                <a:gd name="T32" fmla="*/ 50 w 273"/>
                <a:gd name="T33" fmla="*/ 241 h 272"/>
                <a:gd name="T34" fmla="*/ 66 w 273"/>
                <a:gd name="T35" fmla="*/ 252 h 272"/>
                <a:gd name="T36" fmla="*/ 84 w 273"/>
                <a:gd name="T37" fmla="*/ 262 h 272"/>
                <a:gd name="T38" fmla="*/ 102 w 273"/>
                <a:gd name="T39" fmla="*/ 269 h 272"/>
                <a:gd name="T40" fmla="*/ 123 w 273"/>
                <a:gd name="T41" fmla="*/ 271 h 272"/>
                <a:gd name="T42" fmla="*/ 137 w 273"/>
                <a:gd name="T43" fmla="*/ 272 h 272"/>
                <a:gd name="T44" fmla="*/ 158 w 273"/>
                <a:gd name="T45" fmla="*/ 271 h 272"/>
                <a:gd name="T46" fmla="*/ 177 w 273"/>
                <a:gd name="T47" fmla="*/ 266 h 272"/>
                <a:gd name="T48" fmla="*/ 196 w 273"/>
                <a:gd name="T49" fmla="*/ 258 h 272"/>
                <a:gd name="T50" fmla="*/ 214 w 273"/>
                <a:gd name="T51" fmla="*/ 249 h 272"/>
                <a:gd name="T52" fmla="*/ 229 w 273"/>
                <a:gd name="T53" fmla="*/ 237 h 272"/>
                <a:gd name="T54" fmla="*/ 242 w 273"/>
                <a:gd name="T55" fmla="*/ 223 h 272"/>
                <a:gd name="T56" fmla="*/ 254 w 273"/>
                <a:gd name="T57" fmla="*/ 207 h 272"/>
                <a:gd name="T58" fmla="*/ 263 w 273"/>
                <a:gd name="T59" fmla="*/ 189 h 272"/>
                <a:gd name="T60" fmla="*/ 268 w 273"/>
                <a:gd name="T61" fmla="*/ 169 h 272"/>
                <a:gd name="T62" fmla="*/ 272 w 273"/>
                <a:gd name="T63" fmla="*/ 150 h 272"/>
                <a:gd name="T64" fmla="*/ 273 w 273"/>
                <a:gd name="T65" fmla="*/ 128 h 272"/>
                <a:gd name="T66" fmla="*/ 271 w 273"/>
                <a:gd name="T67" fmla="*/ 108 h 272"/>
                <a:gd name="T68" fmla="*/ 265 w 273"/>
                <a:gd name="T69" fmla="*/ 89 h 272"/>
                <a:gd name="T70" fmla="*/ 257 w 273"/>
                <a:gd name="T71" fmla="*/ 70 h 272"/>
                <a:gd name="T72" fmla="*/ 246 w 273"/>
                <a:gd name="T73" fmla="*/ 53 h 272"/>
                <a:gd name="T74" fmla="*/ 233 w 273"/>
                <a:gd name="T75" fmla="*/ 40 h 272"/>
                <a:gd name="T76" fmla="*/ 218 w 273"/>
                <a:gd name="T77" fmla="*/ 26 h 272"/>
                <a:gd name="T78" fmla="*/ 201 w 273"/>
                <a:gd name="T79" fmla="*/ 16 h 272"/>
                <a:gd name="T80" fmla="*/ 184 w 273"/>
                <a:gd name="T81" fmla="*/ 8 h 272"/>
                <a:gd name="T82" fmla="*/ 165 w 273"/>
                <a:gd name="T83" fmla="*/ 2 h 272"/>
                <a:gd name="T84" fmla="*/ 143 w 273"/>
                <a:gd name="T85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3" h="272">
                  <a:moveTo>
                    <a:pt x="137" y="0"/>
                  </a:moveTo>
                  <a:lnTo>
                    <a:pt x="130" y="0"/>
                  </a:lnTo>
                  <a:lnTo>
                    <a:pt x="123" y="0"/>
                  </a:lnTo>
                  <a:lnTo>
                    <a:pt x="116" y="1"/>
                  </a:lnTo>
                  <a:lnTo>
                    <a:pt x="109" y="2"/>
                  </a:lnTo>
                  <a:lnTo>
                    <a:pt x="102" y="3"/>
                  </a:lnTo>
                  <a:lnTo>
                    <a:pt x="96" y="5"/>
                  </a:lnTo>
                  <a:lnTo>
                    <a:pt x="90" y="8"/>
                  </a:lnTo>
                  <a:lnTo>
                    <a:pt x="84" y="10"/>
                  </a:lnTo>
                  <a:lnTo>
                    <a:pt x="77" y="12"/>
                  </a:lnTo>
                  <a:lnTo>
                    <a:pt x="72" y="16"/>
                  </a:lnTo>
                  <a:lnTo>
                    <a:pt x="66" y="19"/>
                  </a:lnTo>
                  <a:lnTo>
                    <a:pt x="60" y="22"/>
                  </a:lnTo>
                  <a:lnTo>
                    <a:pt x="56" y="26"/>
                  </a:lnTo>
                  <a:lnTo>
                    <a:pt x="50" y="30"/>
                  </a:lnTo>
                  <a:lnTo>
                    <a:pt x="46" y="35"/>
                  </a:lnTo>
                  <a:lnTo>
                    <a:pt x="40" y="40"/>
                  </a:lnTo>
                  <a:lnTo>
                    <a:pt x="35" y="44"/>
                  </a:lnTo>
                  <a:lnTo>
                    <a:pt x="31" y="49"/>
                  </a:lnTo>
                  <a:lnTo>
                    <a:pt x="27" y="53"/>
                  </a:lnTo>
                  <a:lnTo>
                    <a:pt x="24" y="60"/>
                  </a:lnTo>
                  <a:lnTo>
                    <a:pt x="20" y="65"/>
                  </a:lnTo>
                  <a:lnTo>
                    <a:pt x="17" y="70"/>
                  </a:lnTo>
                  <a:lnTo>
                    <a:pt x="14" y="76"/>
                  </a:lnTo>
                  <a:lnTo>
                    <a:pt x="11" y="83"/>
                  </a:lnTo>
                  <a:lnTo>
                    <a:pt x="8" y="89"/>
                  </a:lnTo>
                  <a:lnTo>
                    <a:pt x="7" y="95"/>
                  </a:lnTo>
                  <a:lnTo>
                    <a:pt x="5" y="102"/>
                  </a:lnTo>
                  <a:lnTo>
                    <a:pt x="3" y="108"/>
                  </a:lnTo>
                  <a:lnTo>
                    <a:pt x="2" y="115"/>
                  </a:lnTo>
                  <a:lnTo>
                    <a:pt x="1" y="122"/>
                  </a:lnTo>
                  <a:lnTo>
                    <a:pt x="0" y="128"/>
                  </a:lnTo>
                  <a:lnTo>
                    <a:pt x="0" y="136"/>
                  </a:lnTo>
                  <a:lnTo>
                    <a:pt x="0" y="143"/>
                  </a:lnTo>
                  <a:lnTo>
                    <a:pt x="1" y="150"/>
                  </a:lnTo>
                  <a:lnTo>
                    <a:pt x="2" y="156"/>
                  </a:lnTo>
                  <a:lnTo>
                    <a:pt x="3" y="163"/>
                  </a:lnTo>
                  <a:lnTo>
                    <a:pt x="5" y="169"/>
                  </a:lnTo>
                  <a:lnTo>
                    <a:pt x="7" y="176"/>
                  </a:lnTo>
                  <a:lnTo>
                    <a:pt x="8" y="182"/>
                  </a:lnTo>
                  <a:lnTo>
                    <a:pt x="11" y="189"/>
                  </a:lnTo>
                  <a:lnTo>
                    <a:pt x="14" y="195"/>
                  </a:lnTo>
                  <a:lnTo>
                    <a:pt x="17" y="201"/>
                  </a:lnTo>
                  <a:lnTo>
                    <a:pt x="20" y="207"/>
                  </a:lnTo>
                  <a:lnTo>
                    <a:pt x="24" y="212"/>
                  </a:lnTo>
                  <a:lnTo>
                    <a:pt x="27" y="217"/>
                  </a:lnTo>
                  <a:lnTo>
                    <a:pt x="31" y="223"/>
                  </a:lnTo>
                  <a:lnTo>
                    <a:pt x="35" y="228"/>
                  </a:lnTo>
                  <a:lnTo>
                    <a:pt x="40" y="232"/>
                  </a:lnTo>
                  <a:lnTo>
                    <a:pt x="46" y="237"/>
                  </a:lnTo>
                  <a:lnTo>
                    <a:pt x="50" y="241"/>
                  </a:lnTo>
                  <a:lnTo>
                    <a:pt x="56" y="246"/>
                  </a:lnTo>
                  <a:lnTo>
                    <a:pt x="60" y="249"/>
                  </a:lnTo>
                  <a:lnTo>
                    <a:pt x="66" y="252"/>
                  </a:lnTo>
                  <a:lnTo>
                    <a:pt x="72" y="255"/>
                  </a:lnTo>
                  <a:lnTo>
                    <a:pt x="77" y="258"/>
                  </a:lnTo>
                  <a:lnTo>
                    <a:pt x="84" y="262"/>
                  </a:lnTo>
                  <a:lnTo>
                    <a:pt x="90" y="264"/>
                  </a:lnTo>
                  <a:lnTo>
                    <a:pt x="96" y="266"/>
                  </a:lnTo>
                  <a:lnTo>
                    <a:pt x="102" y="269"/>
                  </a:lnTo>
                  <a:lnTo>
                    <a:pt x="109" y="270"/>
                  </a:lnTo>
                  <a:lnTo>
                    <a:pt x="116" y="271"/>
                  </a:lnTo>
                  <a:lnTo>
                    <a:pt x="123" y="271"/>
                  </a:lnTo>
                  <a:lnTo>
                    <a:pt x="130" y="272"/>
                  </a:lnTo>
                  <a:lnTo>
                    <a:pt x="137" y="272"/>
                  </a:lnTo>
                  <a:lnTo>
                    <a:pt x="137" y="272"/>
                  </a:lnTo>
                  <a:lnTo>
                    <a:pt x="143" y="272"/>
                  </a:lnTo>
                  <a:lnTo>
                    <a:pt x="150" y="271"/>
                  </a:lnTo>
                  <a:lnTo>
                    <a:pt x="158" y="271"/>
                  </a:lnTo>
                  <a:lnTo>
                    <a:pt x="165" y="270"/>
                  </a:lnTo>
                  <a:lnTo>
                    <a:pt x="171" y="269"/>
                  </a:lnTo>
                  <a:lnTo>
                    <a:pt x="177" y="266"/>
                  </a:lnTo>
                  <a:lnTo>
                    <a:pt x="184" y="264"/>
                  </a:lnTo>
                  <a:lnTo>
                    <a:pt x="190" y="262"/>
                  </a:lnTo>
                  <a:lnTo>
                    <a:pt x="196" y="258"/>
                  </a:lnTo>
                  <a:lnTo>
                    <a:pt x="201" y="255"/>
                  </a:lnTo>
                  <a:lnTo>
                    <a:pt x="207" y="252"/>
                  </a:lnTo>
                  <a:lnTo>
                    <a:pt x="214" y="249"/>
                  </a:lnTo>
                  <a:lnTo>
                    <a:pt x="218" y="246"/>
                  </a:lnTo>
                  <a:lnTo>
                    <a:pt x="223" y="241"/>
                  </a:lnTo>
                  <a:lnTo>
                    <a:pt x="229" y="237"/>
                  </a:lnTo>
                  <a:lnTo>
                    <a:pt x="233" y="232"/>
                  </a:lnTo>
                  <a:lnTo>
                    <a:pt x="238" y="228"/>
                  </a:lnTo>
                  <a:lnTo>
                    <a:pt x="242" y="223"/>
                  </a:lnTo>
                  <a:lnTo>
                    <a:pt x="246" y="217"/>
                  </a:lnTo>
                  <a:lnTo>
                    <a:pt x="250" y="212"/>
                  </a:lnTo>
                  <a:lnTo>
                    <a:pt x="254" y="207"/>
                  </a:lnTo>
                  <a:lnTo>
                    <a:pt x="257" y="201"/>
                  </a:lnTo>
                  <a:lnTo>
                    <a:pt x="259" y="195"/>
                  </a:lnTo>
                  <a:lnTo>
                    <a:pt x="263" y="189"/>
                  </a:lnTo>
                  <a:lnTo>
                    <a:pt x="265" y="182"/>
                  </a:lnTo>
                  <a:lnTo>
                    <a:pt x="267" y="176"/>
                  </a:lnTo>
                  <a:lnTo>
                    <a:pt x="268" y="169"/>
                  </a:lnTo>
                  <a:lnTo>
                    <a:pt x="271" y="163"/>
                  </a:lnTo>
                  <a:lnTo>
                    <a:pt x="271" y="156"/>
                  </a:lnTo>
                  <a:lnTo>
                    <a:pt x="272" y="150"/>
                  </a:lnTo>
                  <a:lnTo>
                    <a:pt x="273" y="143"/>
                  </a:lnTo>
                  <a:lnTo>
                    <a:pt x="273" y="136"/>
                  </a:lnTo>
                  <a:lnTo>
                    <a:pt x="273" y="128"/>
                  </a:lnTo>
                  <a:lnTo>
                    <a:pt x="272" y="122"/>
                  </a:lnTo>
                  <a:lnTo>
                    <a:pt x="271" y="115"/>
                  </a:lnTo>
                  <a:lnTo>
                    <a:pt x="271" y="108"/>
                  </a:lnTo>
                  <a:lnTo>
                    <a:pt x="268" y="102"/>
                  </a:lnTo>
                  <a:lnTo>
                    <a:pt x="267" y="95"/>
                  </a:lnTo>
                  <a:lnTo>
                    <a:pt x="265" y="89"/>
                  </a:lnTo>
                  <a:lnTo>
                    <a:pt x="263" y="83"/>
                  </a:lnTo>
                  <a:lnTo>
                    <a:pt x="259" y="76"/>
                  </a:lnTo>
                  <a:lnTo>
                    <a:pt x="257" y="70"/>
                  </a:lnTo>
                  <a:lnTo>
                    <a:pt x="254" y="65"/>
                  </a:lnTo>
                  <a:lnTo>
                    <a:pt x="250" y="60"/>
                  </a:lnTo>
                  <a:lnTo>
                    <a:pt x="246" y="53"/>
                  </a:lnTo>
                  <a:lnTo>
                    <a:pt x="242" y="49"/>
                  </a:lnTo>
                  <a:lnTo>
                    <a:pt x="238" y="44"/>
                  </a:lnTo>
                  <a:lnTo>
                    <a:pt x="233" y="40"/>
                  </a:lnTo>
                  <a:lnTo>
                    <a:pt x="229" y="35"/>
                  </a:lnTo>
                  <a:lnTo>
                    <a:pt x="223" y="30"/>
                  </a:lnTo>
                  <a:lnTo>
                    <a:pt x="218" y="26"/>
                  </a:lnTo>
                  <a:lnTo>
                    <a:pt x="214" y="22"/>
                  </a:lnTo>
                  <a:lnTo>
                    <a:pt x="207" y="19"/>
                  </a:lnTo>
                  <a:lnTo>
                    <a:pt x="201" y="16"/>
                  </a:lnTo>
                  <a:lnTo>
                    <a:pt x="196" y="12"/>
                  </a:lnTo>
                  <a:lnTo>
                    <a:pt x="190" y="10"/>
                  </a:lnTo>
                  <a:lnTo>
                    <a:pt x="184" y="8"/>
                  </a:lnTo>
                  <a:lnTo>
                    <a:pt x="177" y="5"/>
                  </a:lnTo>
                  <a:lnTo>
                    <a:pt x="171" y="3"/>
                  </a:lnTo>
                  <a:lnTo>
                    <a:pt x="165" y="2"/>
                  </a:lnTo>
                  <a:lnTo>
                    <a:pt x="158" y="1"/>
                  </a:lnTo>
                  <a:lnTo>
                    <a:pt x="150" y="0"/>
                  </a:lnTo>
                  <a:lnTo>
                    <a:pt x="143" y="0"/>
                  </a:lnTo>
                  <a:lnTo>
                    <a:pt x="1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17" name="Line 13"/>
            <p:cNvSpPr>
              <a:spLocks noChangeShapeType="1"/>
            </p:cNvSpPr>
            <p:nvPr/>
          </p:nvSpPr>
          <p:spPr bwMode="auto">
            <a:xfrm>
              <a:off x="4521" y="1452"/>
              <a:ext cx="1" cy="5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18" name="Line 14"/>
            <p:cNvSpPr>
              <a:spLocks noChangeShapeType="1"/>
            </p:cNvSpPr>
            <p:nvPr/>
          </p:nvSpPr>
          <p:spPr bwMode="auto">
            <a:xfrm flipH="1">
              <a:off x="4493" y="1478"/>
              <a:ext cx="5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19" name="Line 15"/>
            <p:cNvSpPr>
              <a:spLocks noChangeShapeType="1"/>
            </p:cNvSpPr>
            <p:nvPr/>
          </p:nvSpPr>
          <p:spPr bwMode="auto">
            <a:xfrm flipH="1">
              <a:off x="4493" y="1656"/>
              <a:ext cx="5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20" name="Rectangle 16"/>
            <p:cNvSpPr>
              <a:spLocks noChangeArrowheads="1"/>
            </p:cNvSpPr>
            <p:nvPr/>
          </p:nvSpPr>
          <p:spPr bwMode="auto">
            <a:xfrm>
              <a:off x="4185" y="1458"/>
              <a:ext cx="11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charset="0"/>
                </a:rPr>
                <a:t>V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51921" name="Rectangle 17"/>
            <p:cNvSpPr>
              <a:spLocks noChangeArrowheads="1"/>
            </p:cNvSpPr>
            <p:nvPr/>
          </p:nvSpPr>
          <p:spPr bwMode="auto">
            <a:xfrm>
              <a:off x="4299" y="1566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51922" name="Freeform 18"/>
            <p:cNvSpPr>
              <a:spLocks/>
            </p:cNvSpPr>
            <p:nvPr/>
          </p:nvSpPr>
          <p:spPr bwMode="auto">
            <a:xfrm>
              <a:off x="1122" y="1437"/>
              <a:ext cx="272" cy="274"/>
            </a:xfrm>
            <a:custGeom>
              <a:avLst/>
              <a:gdLst>
                <a:gd name="T0" fmla="*/ 122 w 272"/>
                <a:gd name="T1" fmla="*/ 273 h 274"/>
                <a:gd name="T2" fmla="*/ 103 w 272"/>
                <a:gd name="T3" fmla="*/ 269 h 274"/>
                <a:gd name="T4" fmla="*/ 84 w 272"/>
                <a:gd name="T5" fmla="*/ 262 h 274"/>
                <a:gd name="T6" fmla="*/ 65 w 272"/>
                <a:gd name="T7" fmla="*/ 254 h 274"/>
                <a:gd name="T8" fmla="*/ 49 w 272"/>
                <a:gd name="T9" fmla="*/ 243 h 274"/>
                <a:gd name="T10" fmla="*/ 36 w 272"/>
                <a:gd name="T11" fmla="*/ 229 h 274"/>
                <a:gd name="T12" fmla="*/ 23 w 272"/>
                <a:gd name="T13" fmla="*/ 214 h 274"/>
                <a:gd name="T14" fmla="*/ 13 w 272"/>
                <a:gd name="T15" fmla="*/ 196 h 274"/>
                <a:gd name="T16" fmla="*/ 6 w 272"/>
                <a:gd name="T17" fmla="*/ 178 h 274"/>
                <a:gd name="T18" fmla="*/ 2 w 272"/>
                <a:gd name="T19" fmla="*/ 157 h 274"/>
                <a:gd name="T20" fmla="*/ 0 w 272"/>
                <a:gd name="T21" fmla="*/ 138 h 274"/>
                <a:gd name="T22" fmla="*/ 2 w 272"/>
                <a:gd name="T23" fmla="*/ 116 h 274"/>
                <a:gd name="T24" fmla="*/ 6 w 272"/>
                <a:gd name="T25" fmla="*/ 96 h 274"/>
                <a:gd name="T26" fmla="*/ 13 w 272"/>
                <a:gd name="T27" fmla="*/ 78 h 274"/>
                <a:gd name="T28" fmla="*/ 23 w 272"/>
                <a:gd name="T29" fmla="*/ 61 h 274"/>
                <a:gd name="T30" fmla="*/ 36 w 272"/>
                <a:gd name="T31" fmla="*/ 45 h 274"/>
                <a:gd name="T32" fmla="*/ 49 w 272"/>
                <a:gd name="T33" fmla="*/ 32 h 274"/>
                <a:gd name="T34" fmla="*/ 65 w 272"/>
                <a:gd name="T35" fmla="*/ 21 h 274"/>
                <a:gd name="T36" fmla="*/ 84 w 272"/>
                <a:gd name="T37" fmla="*/ 12 h 274"/>
                <a:gd name="T38" fmla="*/ 103 w 272"/>
                <a:gd name="T39" fmla="*/ 5 h 274"/>
                <a:gd name="T40" fmla="*/ 122 w 272"/>
                <a:gd name="T41" fmla="*/ 1 h 274"/>
                <a:gd name="T42" fmla="*/ 137 w 272"/>
                <a:gd name="T43" fmla="*/ 0 h 274"/>
                <a:gd name="T44" fmla="*/ 157 w 272"/>
                <a:gd name="T45" fmla="*/ 2 h 274"/>
                <a:gd name="T46" fmla="*/ 177 w 272"/>
                <a:gd name="T47" fmla="*/ 7 h 274"/>
                <a:gd name="T48" fmla="*/ 196 w 272"/>
                <a:gd name="T49" fmla="*/ 14 h 274"/>
                <a:gd name="T50" fmla="*/ 212 w 272"/>
                <a:gd name="T51" fmla="*/ 24 h 274"/>
                <a:gd name="T52" fmla="*/ 228 w 272"/>
                <a:gd name="T53" fmla="*/ 36 h 274"/>
                <a:gd name="T54" fmla="*/ 242 w 272"/>
                <a:gd name="T55" fmla="*/ 50 h 274"/>
                <a:gd name="T56" fmla="*/ 253 w 272"/>
                <a:gd name="T57" fmla="*/ 66 h 274"/>
                <a:gd name="T58" fmla="*/ 262 w 272"/>
                <a:gd name="T59" fmla="*/ 83 h 274"/>
                <a:gd name="T60" fmla="*/ 269 w 272"/>
                <a:gd name="T61" fmla="*/ 103 h 274"/>
                <a:gd name="T62" fmla="*/ 272 w 272"/>
                <a:gd name="T63" fmla="*/ 123 h 274"/>
                <a:gd name="T64" fmla="*/ 272 w 272"/>
                <a:gd name="T65" fmla="*/ 144 h 274"/>
                <a:gd name="T66" fmla="*/ 270 w 272"/>
                <a:gd name="T67" fmla="*/ 164 h 274"/>
                <a:gd name="T68" fmla="*/ 264 w 272"/>
                <a:gd name="T69" fmla="*/ 185 h 274"/>
                <a:gd name="T70" fmla="*/ 256 w 272"/>
                <a:gd name="T71" fmla="*/ 202 h 274"/>
                <a:gd name="T72" fmla="*/ 246 w 272"/>
                <a:gd name="T73" fmla="*/ 219 h 274"/>
                <a:gd name="T74" fmla="*/ 234 w 272"/>
                <a:gd name="T75" fmla="*/ 234 h 274"/>
                <a:gd name="T76" fmla="*/ 218 w 272"/>
                <a:gd name="T77" fmla="*/ 246 h 274"/>
                <a:gd name="T78" fmla="*/ 202 w 272"/>
                <a:gd name="T79" fmla="*/ 258 h 274"/>
                <a:gd name="T80" fmla="*/ 182 w 272"/>
                <a:gd name="T81" fmla="*/ 266 h 274"/>
                <a:gd name="T82" fmla="*/ 163 w 272"/>
                <a:gd name="T83" fmla="*/ 271 h 274"/>
                <a:gd name="T84" fmla="*/ 144 w 272"/>
                <a:gd name="T85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2" h="274">
                  <a:moveTo>
                    <a:pt x="137" y="274"/>
                  </a:moveTo>
                  <a:lnTo>
                    <a:pt x="129" y="274"/>
                  </a:lnTo>
                  <a:lnTo>
                    <a:pt x="122" y="273"/>
                  </a:lnTo>
                  <a:lnTo>
                    <a:pt x="115" y="273"/>
                  </a:lnTo>
                  <a:lnTo>
                    <a:pt x="109" y="271"/>
                  </a:lnTo>
                  <a:lnTo>
                    <a:pt x="103" y="269"/>
                  </a:lnTo>
                  <a:lnTo>
                    <a:pt x="96" y="268"/>
                  </a:lnTo>
                  <a:lnTo>
                    <a:pt x="90" y="266"/>
                  </a:lnTo>
                  <a:lnTo>
                    <a:pt x="84" y="262"/>
                  </a:lnTo>
                  <a:lnTo>
                    <a:pt x="77" y="260"/>
                  </a:lnTo>
                  <a:lnTo>
                    <a:pt x="71" y="258"/>
                  </a:lnTo>
                  <a:lnTo>
                    <a:pt x="65" y="254"/>
                  </a:lnTo>
                  <a:lnTo>
                    <a:pt x="61" y="250"/>
                  </a:lnTo>
                  <a:lnTo>
                    <a:pt x="55" y="246"/>
                  </a:lnTo>
                  <a:lnTo>
                    <a:pt x="49" y="243"/>
                  </a:lnTo>
                  <a:lnTo>
                    <a:pt x="45" y="238"/>
                  </a:lnTo>
                  <a:lnTo>
                    <a:pt x="40" y="234"/>
                  </a:lnTo>
                  <a:lnTo>
                    <a:pt x="36" y="229"/>
                  </a:lnTo>
                  <a:lnTo>
                    <a:pt x="31" y="224"/>
                  </a:lnTo>
                  <a:lnTo>
                    <a:pt x="27" y="219"/>
                  </a:lnTo>
                  <a:lnTo>
                    <a:pt x="23" y="214"/>
                  </a:lnTo>
                  <a:lnTo>
                    <a:pt x="20" y="208"/>
                  </a:lnTo>
                  <a:lnTo>
                    <a:pt x="16" y="202"/>
                  </a:lnTo>
                  <a:lnTo>
                    <a:pt x="13" y="196"/>
                  </a:lnTo>
                  <a:lnTo>
                    <a:pt x="11" y="191"/>
                  </a:lnTo>
                  <a:lnTo>
                    <a:pt x="8" y="185"/>
                  </a:lnTo>
                  <a:lnTo>
                    <a:pt x="6" y="178"/>
                  </a:lnTo>
                  <a:lnTo>
                    <a:pt x="4" y="171"/>
                  </a:lnTo>
                  <a:lnTo>
                    <a:pt x="3" y="164"/>
                  </a:lnTo>
                  <a:lnTo>
                    <a:pt x="2" y="157"/>
                  </a:lnTo>
                  <a:lnTo>
                    <a:pt x="0" y="151"/>
                  </a:lnTo>
                  <a:lnTo>
                    <a:pt x="0" y="144"/>
                  </a:lnTo>
                  <a:lnTo>
                    <a:pt x="0" y="138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2" y="116"/>
                  </a:lnTo>
                  <a:lnTo>
                    <a:pt x="3" y="110"/>
                  </a:lnTo>
                  <a:lnTo>
                    <a:pt x="4" y="103"/>
                  </a:lnTo>
                  <a:lnTo>
                    <a:pt x="6" y="96"/>
                  </a:lnTo>
                  <a:lnTo>
                    <a:pt x="8" y="90"/>
                  </a:lnTo>
                  <a:lnTo>
                    <a:pt x="11" y="83"/>
                  </a:lnTo>
                  <a:lnTo>
                    <a:pt x="13" y="78"/>
                  </a:lnTo>
                  <a:lnTo>
                    <a:pt x="16" y="72"/>
                  </a:lnTo>
                  <a:lnTo>
                    <a:pt x="20" y="66"/>
                  </a:lnTo>
                  <a:lnTo>
                    <a:pt x="23" y="61"/>
                  </a:lnTo>
                  <a:lnTo>
                    <a:pt x="27" y="55"/>
                  </a:lnTo>
                  <a:lnTo>
                    <a:pt x="31" y="50"/>
                  </a:lnTo>
                  <a:lnTo>
                    <a:pt x="36" y="45"/>
                  </a:lnTo>
                  <a:lnTo>
                    <a:pt x="40" y="41"/>
                  </a:lnTo>
                  <a:lnTo>
                    <a:pt x="45" y="36"/>
                  </a:lnTo>
                  <a:lnTo>
                    <a:pt x="49" y="32"/>
                  </a:lnTo>
                  <a:lnTo>
                    <a:pt x="55" y="28"/>
                  </a:lnTo>
                  <a:lnTo>
                    <a:pt x="61" y="24"/>
                  </a:lnTo>
                  <a:lnTo>
                    <a:pt x="65" y="21"/>
                  </a:lnTo>
                  <a:lnTo>
                    <a:pt x="71" y="17"/>
                  </a:lnTo>
                  <a:lnTo>
                    <a:pt x="77" y="14"/>
                  </a:lnTo>
                  <a:lnTo>
                    <a:pt x="84" y="12"/>
                  </a:lnTo>
                  <a:lnTo>
                    <a:pt x="90" y="9"/>
                  </a:lnTo>
                  <a:lnTo>
                    <a:pt x="96" y="7"/>
                  </a:lnTo>
                  <a:lnTo>
                    <a:pt x="103" y="5"/>
                  </a:lnTo>
                  <a:lnTo>
                    <a:pt x="109" y="4"/>
                  </a:lnTo>
                  <a:lnTo>
                    <a:pt x="115" y="2"/>
                  </a:lnTo>
                  <a:lnTo>
                    <a:pt x="122" y="1"/>
                  </a:lnTo>
                  <a:lnTo>
                    <a:pt x="129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44" y="0"/>
                  </a:lnTo>
                  <a:lnTo>
                    <a:pt x="151" y="1"/>
                  </a:lnTo>
                  <a:lnTo>
                    <a:pt x="157" y="2"/>
                  </a:lnTo>
                  <a:lnTo>
                    <a:pt x="163" y="4"/>
                  </a:lnTo>
                  <a:lnTo>
                    <a:pt x="170" y="5"/>
                  </a:lnTo>
                  <a:lnTo>
                    <a:pt x="177" y="7"/>
                  </a:lnTo>
                  <a:lnTo>
                    <a:pt x="182" y="9"/>
                  </a:lnTo>
                  <a:lnTo>
                    <a:pt x="189" y="12"/>
                  </a:lnTo>
                  <a:lnTo>
                    <a:pt x="196" y="14"/>
                  </a:lnTo>
                  <a:lnTo>
                    <a:pt x="202" y="17"/>
                  </a:lnTo>
                  <a:lnTo>
                    <a:pt x="208" y="21"/>
                  </a:lnTo>
                  <a:lnTo>
                    <a:pt x="212" y="24"/>
                  </a:lnTo>
                  <a:lnTo>
                    <a:pt x="218" y="28"/>
                  </a:lnTo>
                  <a:lnTo>
                    <a:pt x="223" y="32"/>
                  </a:lnTo>
                  <a:lnTo>
                    <a:pt x="228" y="36"/>
                  </a:lnTo>
                  <a:lnTo>
                    <a:pt x="233" y="41"/>
                  </a:lnTo>
                  <a:lnTo>
                    <a:pt x="237" y="45"/>
                  </a:lnTo>
                  <a:lnTo>
                    <a:pt x="242" y="50"/>
                  </a:lnTo>
                  <a:lnTo>
                    <a:pt x="246" y="55"/>
                  </a:lnTo>
                  <a:lnTo>
                    <a:pt x="250" y="61"/>
                  </a:lnTo>
                  <a:lnTo>
                    <a:pt x="253" y="66"/>
                  </a:lnTo>
                  <a:lnTo>
                    <a:pt x="256" y="72"/>
                  </a:lnTo>
                  <a:lnTo>
                    <a:pt x="260" y="78"/>
                  </a:lnTo>
                  <a:lnTo>
                    <a:pt x="262" y="83"/>
                  </a:lnTo>
                  <a:lnTo>
                    <a:pt x="264" y="90"/>
                  </a:lnTo>
                  <a:lnTo>
                    <a:pt x="267" y="96"/>
                  </a:lnTo>
                  <a:lnTo>
                    <a:pt x="269" y="103"/>
                  </a:lnTo>
                  <a:lnTo>
                    <a:pt x="270" y="110"/>
                  </a:lnTo>
                  <a:lnTo>
                    <a:pt x="271" y="116"/>
                  </a:lnTo>
                  <a:lnTo>
                    <a:pt x="272" y="123"/>
                  </a:lnTo>
                  <a:lnTo>
                    <a:pt x="272" y="130"/>
                  </a:lnTo>
                  <a:lnTo>
                    <a:pt x="272" y="138"/>
                  </a:lnTo>
                  <a:lnTo>
                    <a:pt x="272" y="144"/>
                  </a:lnTo>
                  <a:lnTo>
                    <a:pt x="272" y="151"/>
                  </a:lnTo>
                  <a:lnTo>
                    <a:pt x="271" y="157"/>
                  </a:lnTo>
                  <a:lnTo>
                    <a:pt x="270" y="164"/>
                  </a:lnTo>
                  <a:lnTo>
                    <a:pt x="269" y="171"/>
                  </a:lnTo>
                  <a:lnTo>
                    <a:pt x="267" y="178"/>
                  </a:lnTo>
                  <a:lnTo>
                    <a:pt x="264" y="185"/>
                  </a:lnTo>
                  <a:lnTo>
                    <a:pt x="262" y="191"/>
                  </a:lnTo>
                  <a:lnTo>
                    <a:pt x="260" y="196"/>
                  </a:lnTo>
                  <a:lnTo>
                    <a:pt x="256" y="202"/>
                  </a:lnTo>
                  <a:lnTo>
                    <a:pt x="253" y="208"/>
                  </a:lnTo>
                  <a:lnTo>
                    <a:pt x="250" y="214"/>
                  </a:lnTo>
                  <a:lnTo>
                    <a:pt x="246" y="219"/>
                  </a:lnTo>
                  <a:lnTo>
                    <a:pt x="242" y="224"/>
                  </a:lnTo>
                  <a:lnTo>
                    <a:pt x="237" y="229"/>
                  </a:lnTo>
                  <a:lnTo>
                    <a:pt x="234" y="234"/>
                  </a:lnTo>
                  <a:lnTo>
                    <a:pt x="228" y="238"/>
                  </a:lnTo>
                  <a:lnTo>
                    <a:pt x="223" y="243"/>
                  </a:lnTo>
                  <a:lnTo>
                    <a:pt x="218" y="246"/>
                  </a:lnTo>
                  <a:lnTo>
                    <a:pt x="212" y="250"/>
                  </a:lnTo>
                  <a:lnTo>
                    <a:pt x="208" y="254"/>
                  </a:lnTo>
                  <a:lnTo>
                    <a:pt x="202" y="258"/>
                  </a:lnTo>
                  <a:lnTo>
                    <a:pt x="196" y="260"/>
                  </a:lnTo>
                  <a:lnTo>
                    <a:pt x="189" y="262"/>
                  </a:lnTo>
                  <a:lnTo>
                    <a:pt x="182" y="266"/>
                  </a:lnTo>
                  <a:lnTo>
                    <a:pt x="177" y="268"/>
                  </a:lnTo>
                  <a:lnTo>
                    <a:pt x="170" y="269"/>
                  </a:lnTo>
                  <a:lnTo>
                    <a:pt x="163" y="271"/>
                  </a:lnTo>
                  <a:lnTo>
                    <a:pt x="157" y="273"/>
                  </a:lnTo>
                  <a:lnTo>
                    <a:pt x="151" y="273"/>
                  </a:lnTo>
                  <a:lnTo>
                    <a:pt x="144" y="274"/>
                  </a:lnTo>
                  <a:lnTo>
                    <a:pt x="137" y="2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23" name="Line 19"/>
            <p:cNvSpPr>
              <a:spLocks noChangeShapeType="1"/>
            </p:cNvSpPr>
            <p:nvPr/>
          </p:nvSpPr>
          <p:spPr bwMode="auto">
            <a:xfrm>
              <a:off x="1259" y="1711"/>
              <a:ext cx="1" cy="22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24" name="Line 20"/>
            <p:cNvSpPr>
              <a:spLocks noChangeShapeType="1"/>
            </p:cNvSpPr>
            <p:nvPr/>
          </p:nvSpPr>
          <p:spPr bwMode="auto">
            <a:xfrm flipV="1">
              <a:off x="1259" y="1210"/>
              <a:ext cx="1" cy="2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25" name="Freeform 21"/>
            <p:cNvSpPr>
              <a:spLocks/>
            </p:cNvSpPr>
            <p:nvPr/>
          </p:nvSpPr>
          <p:spPr bwMode="auto">
            <a:xfrm>
              <a:off x="1122" y="1437"/>
              <a:ext cx="272" cy="274"/>
            </a:xfrm>
            <a:custGeom>
              <a:avLst/>
              <a:gdLst>
                <a:gd name="T0" fmla="*/ 122 w 272"/>
                <a:gd name="T1" fmla="*/ 273 h 274"/>
                <a:gd name="T2" fmla="*/ 103 w 272"/>
                <a:gd name="T3" fmla="*/ 269 h 274"/>
                <a:gd name="T4" fmla="*/ 84 w 272"/>
                <a:gd name="T5" fmla="*/ 262 h 274"/>
                <a:gd name="T6" fmla="*/ 65 w 272"/>
                <a:gd name="T7" fmla="*/ 254 h 274"/>
                <a:gd name="T8" fmla="*/ 49 w 272"/>
                <a:gd name="T9" fmla="*/ 243 h 274"/>
                <a:gd name="T10" fmla="*/ 36 w 272"/>
                <a:gd name="T11" fmla="*/ 229 h 274"/>
                <a:gd name="T12" fmla="*/ 23 w 272"/>
                <a:gd name="T13" fmla="*/ 214 h 274"/>
                <a:gd name="T14" fmla="*/ 13 w 272"/>
                <a:gd name="T15" fmla="*/ 196 h 274"/>
                <a:gd name="T16" fmla="*/ 6 w 272"/>
                <a:gd name="T17" fmla="*/ 178 h 274"/>
                <a:gd name="T18" fmla="*/ 2 w 272"/>
                <a:gd name="T19" fmla="*/ 157 h 274"/>
                <a:gd name="T20" fmla="*/ 0 w 272"/>
                <a:gd name="T21" fmla="*/ 138 h 274"/>
                <a:gd name="T22" fmla="*/ 2 w 272"/>
                <a:gd name="T23" fmla="*/ 116 h 274"/>
                <a:gd name="T24" fmla="*/ 6 w 272"/>
                <a:gd name="T25" fmla="*/ 96 h 274"/>
                <a:gd name="T26" fmla="*/ 13 w 272"/>
                <a:gd name="T27" fmla="*/ 78 h 274"/>
                <a:gd name="T28" fmla="*/ 23 w 272"/>
                <a:gd name="T29" fmla="*/ 61 h 274"/>
                <a:gd name="T30" fmla="*/ 36 w 272"/>
                <a:gd name="T31" fmla="*/ 45 h 274"/>
                <a:gd name="T32" fmla="*/ 49 w 272"/>
                <a:gd name="T33" fmla="*/ 32 h 274"/>
                <a:gd name="T34" fmla="*/ 65 w 272"/>
                <a:gd name="T35" fmla="*/ 21 h 274"/>
                <a:gd name="T36" fmla="*/ 84 w 272"/>
                <a:gd name="T37" fmla="*/ 12 h 274"/>
                <a:gd name="T38" fmla="*/ 103 w 272"/>
                <a:gd name="T39" fmla="*/ 5 h 274"/>
                <a:gd name="T40" fmla="*/ 122 w 272"/>
                <a:gd name="T41" fmla="*/ 1 h 274"/>
                <a:gd name="T42" fmla="*/ 137 w 272"/>
                <a:gd name="T43" fmla="*/ 0 h 274"/>
                <a:gd name="T44" fmla="*/ 157 w 272"/>
                <a:gd name="T45" fmla="*/ 2 h 274"/>
                <a:gd name="T46" fmla="*/ 177 w 272"/>
                <a:gd name="T47" fmla="*/ 7 h 274"/>
                <a:gd name="T48" fmla="*/ 196 w 272"/>
                <a:gd name="T49" fmla="*/ 14 h 274"/>
                <a:gd name="T50" fmla="*/ 212 w 272"/>
                <a:gd name="T51" fmla="*/ 24 h 274"/>
                <a:gd name="T52" fmla="*/ 228 w 272"/>
                <a:gd name="T53" fmla="*/ 36 h 274"/>
                <a:gd name="T54" fmla="*/ 242 w 272"/>
                <a:gd name="T55" fmla="*/ 50 h 274"/>
                <a:gd name="T56" fmla="*/ 253 w 272"/>
                <a:gd name="T57" fmla="*/ 66 h 274"/>
                <a:gd name="T58" fmla="*/ 262 w 272"/>
                <a:gd name="T59" fmla="*/ 83 h 274"/>
                <a:gd name="T60" fmla="*/ 269 w 272"/>
                <a:gd name="T61" fmla="*/ 103 h 274"/>
                <a:gd name="T62" fmla="*/ 272 w 272"/>
                <a:gd name="T63" fmla="*/ 123 h 274"/>
                <a:gd name="T64" fmla="*/ 272 w 272"/>
                <a:gd name="T65" fmla="*/ 144 h 274"/>
                <a:gd name="T66" fmla="*/ 270 w 272"/>
                <a:gd name="T67" fmla="*/ 164 h 274"/>
                <a:gd name="T68" fmla="*/ 264 w 272"/>
                <a:gd name="T69" fmla="*/ 185 h 274"/>
                <a:gd name="T70" fmla="*/ 256 w 272"/>
                <a:gd name="T71" fmla="*/ 202 h 274"/>
                <a:gd name="T72" fmla="*/ 246 w 272"/>
                <a:gd name="T73" fmla="*/ 219 h 274"/>
                <a:gd name="T74" fmla="*/ 234 w 272"/>
                <a:gd name="T75" fmla="*/ 234 h 274"/>
                <a:gd name="T76" fmla="*/ 218 w 272"/>
                <a:gd name="T77" fmla="*/ 246 h 274"/>
                <a:gd name="T78" fmla="*/ 202 w 272"/>
                <a:gd name="T79" fmla="*/ 258 h 274"/>
                <a:gd name="T80" fmla="*/ 182 w 272"/>
                <a:gd name="T81" fmla="*/ 266 h 274"/>
                <a:gd name="T82" fmla="*/ 163 w 272"/>
                <a:gd name="T83" fmla="*/ 271 h 274"/>
                <a:gd name="T84" fmla="*/ 144 w 272"/>
                <a:gd name="T85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2" h="274">
                  <a:moveTo>
                    <a:pt x="137" y="274"/>
                  </a:moveTo>
                  <a:lnTo>
                    <a:pt x="129" y="274"/>
                  </a:lnTo>
                  <a:lnTo>
                    <a:pt x="122" y="273"/>
                  </a:lnTo>
                  <a:lnTo>
                    <a:pt x="115" y="273"/>
                  </a:lnTo>
                  <a:lnTo>
                    <a:pt x="109" y="271"/>
                  </a:lnTo>
                  <a:lnTo>
                    <a:pt x="103" y="269"/>
                  </a:lnTo>
                  <a:lnTo>
                    <a:pt x="96" y="268"/>
                  </a:lnTo>
                  <a:lnTo>
                    <a:pt x="90" y="266"/>
                  </a:lnTo>
                  <a:lnTo>
                    <a:pt x="84" y="262"/>
                  </a:lnTo>
                  <a:lnTo>
                    <a:pt x="77" y="260"/>
                  </a:lnTo>
                  <a:lnTo>
                    <a:pt x="71" y="258"/>
                  </a:lnTo>
                  <a:lnTo>
                    <a:pt x="65" y="254"/>
                  </a:lnTo>
                  <a:lnTo>
                    <a:pt x="61" y="250"/>
                  </a:lnTo>
                  <a:lnTo>
                    <a:pt x="55" y="246"/>
                  </a:lnTo>
                  <a:lnTo>
                    <a:pt x="49" y="243"/>
                  </a:lnTo>
                  <a:lnTo>
                    <a:pt x="45" y="238"/>
                  </a:lnTo>
                  <a:lnTo>
                    <a:pt x="40" y="234"/>
                  </a:lnTo>
                  <a:lnTo>
                    <a:pt x="36" y="229"/>
                  </a:lnTo>
                  <a:lnTo>
                    <a:pt x="31" y="224"/>
                  </a:lnTo>
                  <a:lnTo>
                    <a:pt x="27" y="219"/>
                  </a:lnTo>
                  <a:lnTo>
                    <a:pt x="23" y="214"/>
                  </a:lnTo>
                  <a:lnTo>
                    <a:pt x="20" y="208"/>
                  </a:lnTo>
                  <a:lnTo>
                    <a:pt x="16" y="202"/>
                  </a:lnTo>
                  <a:lnTo>
                    <a:pt x="13" y="196"/>
                  </a:lnTo>
                  <a:lnTo>
                    <a:pt x="11" y="191"/>
                  </a:lnTo>
                  <a:lnTo>
                    <a:pt x="8" y="185"/>
                  </a:lnTo>
                  <a:lnTo>
                    <a:pt x="6" y="178"/>
                  </a:lnTo>
                  <a:lnTo>
                    <a:pt x="4" y="171"/>
                  </a:lnTo>
                  <a:lnTo>
                    <a:pt x="3" y="164"/>
                  </a:lnTo>
                  <a:lnTo>
                    <a:pt x="2" y="157"/>
                  </a:lnTo>
                  <a:lnTo>
                    <a:pt x="0" y="151"/>
                  </a:lnTo>
                  <a:lnTo>
                    <a:pt x="0" y="144"/>
                  </a:lnTo>
                  <a:lnTo>
                    <a:pt x="0" y="138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2" y="116"/>
                  </a:lnTo>
                  <a:lnTo>
                    <a:pt x="3" y="110"/>
                  </a:lnTo>
                  <a:lnTo>
                    <a:pt x="4" y="103"/>
                  </a:lnTo>
                  <a:lnTo>
                    <a:pt x="6" y="96"/>
                  </a:lnTo>
                  <a:lnTo>
                    <a:pt x="8" y="90"/>
                  </a:lnTo>
                  <a:lnTo>
                    <a:pt x="11" y="83"/>
                  </a:lnTo>
                  <a:lnTo>
                    <a:pt x="13" y="78"/>
                  </a:lnTo>
                  <a:lnTo>
                    <a:pt x="16" y="72"/>
                  </a:lnTo>
                  <a:lnTo>
                    <a:pt x="20" y="66"/>
                  </a:lnTo>
                  <a:lnTo>
                    <a:pt x="23" y="61"/>
                  </a:lnTo>
                  <a:lnTo>
                    <a:pt x="27" y="55"/>
                  </a:lnTo>
                  <a:lnTo>
                    <a:pt x="31" y="50"/>
                  </a:lnTo>
                  <a:lnTo>
                    <a:pt x="36" y="45"/>
                  </a:lnTo>
                  <a:lnTo>
                    <a:pt x="40" y="41"/>
                  </a:lnTo>
                  <a:lnTo>
                    <a:pt x="45" y="36"/>
                  </a:lnTo>
                  <a:lnTo>
                    <a:pt x="49" y="32"/>
                  </a:lnTo>
                  <a:lnTo>
                    <a:pt x="55" y="28"/>
                  </a:lnTo>
                  <a:lnTo>
                    <a:pt x="61" y="24"/>
                  </a:lnTo>
                  <a:lnTo>
                    <a:pt x="65" y="21"/>
                  </a:lnTo>
                  <a:lnTo>
                    <a:pt x="71" y="17"/>
                  </a:lnTo>
                  <a:lnTo>
                    <a:pt x="77" y="14"/>
                  </a:lnTo>
                  <a:lnTo>
                    <a:pt x="84" y="12"/>
                  </a:lnTo>
                  <a:lnTo>
                    <a:pt x="90" y="9"/>
                  </a:lnTo>
                  <a:lnTo>
                    <a:pt x="96" y="7"/>
                  </a:lnTo>
                  <a:lnTo>
                    <a:pt x="103" y="5"/>
                  </a:lnTo>
                  <a:lnTo>
                    <a:pt x="109" y="4"/>
                  </a:lnTo>
                  <a:lnTo>
                    <a:pt x="115" y="2"/>
                  </a:lnTo>
                  <a:lnTo>
                    <a:pt x="122" y="1"/>
                  </a:lnTo>
                  <a:lnTo>
                    <a:pt x="129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44" y="0"/>
                  </a:lnTo>
                  <a:lnTo>
                    <a:pt x="151" y="1"/>
                  </a:lnTo>
                  <a:lnTo>
                    <a:pt x="157" y="2"/>
                  </a:lnTo>
                  <a:lnTo>
                    <a:pt x="163" y="4"/>
                  </a:lnTo>
                  <a:lnTo>
                    <a:pt x="170" y="5"/>
                  </a:lnTo>
                  <a:lnTo>
                    <a:pt x="177" y="7"/>
                  </a:lnTo>
                  <a:lnTo>
                    <a:pt x="182" y="9"/>
                  </a:lnTo>
                  <a:lnTo>
                    <a:pt x="189" y="12"/>
                  </a:lnTo>
                  <a:lnTo>
                    <a:pt x="196" y="14"/>
                  </a:lnTo>
                  <a:lnTo>
                    <a:pt x="202" y="17"/>
                  </a:lnTo>
                  <a:lnTo>
                    <a:pt x="208" y="21"/>
                  </a:lnTo>
                  <a:lnTo>
                    <a:pt x="212" y="24"/>
                  </a:lnTo>
                  <a:lnTo>
                    <a:pt x="218" y="28"/>
                  </a:lnTo>
                  <a:lnTo>
                    <a:pt x="223" y="32"/>
                  </a:lnTo>
                  <a:lnTo>
                    <a:pt x="228" y="36"/>
                  </a:lnTo>
                  <a:lnTo>
                    <a:pt x="233" y="41"/>
                  </a:lnTo>
                  <a:lnTo>
                    <a:pt x="237" y="45"/>
                  </a:lnTo>
                  <a:lnTo>
                    <a:pt x="242" y="50"/>
                  </a:lnTo>
                  <a:lnTo>
                    <a:pt x="246" y="55"/>
                  </a:lnTo>
                  <a:lnTo>
                    <a:pt x="250" y="61"/>
                  </a:lnTo>
                  <a:lnTo>
                    <a:pt x="253" y="66"/>
                  </a:lnTo>
                  <a:lnTo>
                    <a:pt x="256" y="72"/>
                  </a:lnTo>
                  <a:lnTo>
                    <a:pt x="260" y="78"/>
                  </a:lnTo>
                  <a:lnTo>
                    <a:pt x="262" y="83"/>
                  </a:lnTo>
                  <a:lnTo>
                    <a:pt x="264" y="90"/>
                  </a:lnTo>
                  <a:lnTo>
                    <a:pt x="267" y="96"/>
                  </a:lnTo>
                  <a:lnTo>
                    <a:pt x="269" y="103"/>
                  </a:lnTo>
                  <a:lnTo>
                    <a:pt x="270" y="110"/>
                  </a:lnTo>
                  <a:lnTo>
                    <a:pt x="271" y="116"/>
                  </a:lnTo>
                  <a:lnTo>
                    <a:pt x="272" y="123"/>
                  </a:lnTo>
                  <a:lnTo>
                    <a:pt x="272" y="130"/>
                  </a:lnTo>
                  <a:lnTo>
                    <a:pt x="272" y="138"/>
                  </a:lnTo>
                  <a:lnTo>
                    <a:pt x="272" y="144"/>
                  </a:lnTo>
                  <a:lnTo>
                    <a:pt x="272" y="151"/>
                  </a:lnTo>
                  <a:lnTo>
                    <a:pt x="271" y="157"/>
                  </a:lnTo>
                  <a:lnTo>
                    <a:pt x="270" y="164"/>
                  </a:lnTo>
                  <a:lnTo>
                    <a:pt x="269" y="171"/>
                  </a:lnTo>
                  <a:lnTo>
                    <a:pt x="267" y="178"/>
                  </a:lnTo>
                  <a:lnTo>
                    <a:pt x="264" y="185"/>
                  </a:lnTo>
                  <a:lnTo>
                    <a:pt x="262" y="191"/>
                  </a:lnTo>
                  <a:lnTo>
                    <a:pt x="260" y="196"/>
                  </a:lnTo>
                  <a:lnTo>
                    <a:pt x="256" y="202"/>
                  </a:lnTo>
                  <a:lnTo>
                    <a:pt x="253" y="208"/>
                  </a:lnTo>
                  <a:lnTo>
                    <a:pt x="250" y="214"/>
                  </a:lnTo>
                  <a:lnTo>
                    <a:pt x="246" y="219"/>
                  </a:lnTo>
                  <a:lnTo>
                    <a:pt x="242" y="224"/>
                  </a:lnTo>
                  <a:lnTo>
                    <a:pt x="237" y="229"/>
                  </a:lnTo>
                  <a:lnTo>
                    <a:pt x="234" y="234"/>
                  </a:lnTo>
                  <a:lnTo>
                    <a:pt x="228" y="238"/>
                  </a:lnTo>
                  <a:lnTo>
                    <a:pt x="223" y="243"/>
                  </a:lnTo>
                  <a:lnTo>
                    <a:pt x="218" y="246"/>
                  </a:lnTo>
                  <a:lnTo>
                    <a:pt x="212" y="250"/>
                  </a:lnTo>
                  <a:lnTo>
                    <a:pt x="208" y="254"/>
                  </a:lnTo>
                  <a:lnTo>
                    <a:pt x="202" y="258"/>
                  </a:lnTo>
                  <a:lnTo>
                    <a:pt x="196" y="260"/>
                  </a:lnTo>
                  <a:lnTo>
                    <a:pt x="189" y="262"/>
                  </a:lnTo>
                  <a:lnTo>
                    <a:pt x="182" y="266"/>
                  </a:lnTo>
                  <a:lnTo>
                    <a:pt x="177" y="268"/>
                  </a:lnTo>
                  <a:lnTo>
                    <a:pt x="170" y="269"/>
                  </a:lnTo>
                  <a:lnTo>
                    <a:pt x="163" y="271"/>
                  </a:lnTo>
                  <a:lnTo>
                    <a:pt x="157" y="273"/>
                  </a:lnTo>
                  <a:lnTo>
                    <a:pt x="151" y="273"/>
                  </a:lnTo>
                  <a:lnTo>
                    <a:pt x="144" y="274"/>
                  </a:lnTo>
                  <a:lnTo>
                    <a:pt x="137" y="2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26" name="Line 22"/>
            <p:cNvSpPr>
              <a:spLocks noChangeShapeType="1"/>
            </p:cNvSpPr>
            <p:nvPr/>
          </p:nvSpPr>
          <p:spPr bwMode="auto">
            <a:xfrm flipV="1">
              <a:off x="1259" y="1629"/>
              <a:ext cx="1" cy="5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27" name="Line 23"/>
            <p:cNvSpPr>
              <a:spLocks noChangeShapeType="1"/>
            </p:cNvSpPr>
            <p:nvPr/>
          </p:nvSpPr>
          <p:spPr bwMode="auto">
            <a:xfrm flipH="1">
              <a:off x="1231" y="1656"/>
              <a:ext cx="5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28" name="Line 24"/>
            <p:cNvSpPr>
              <a:spLocks noChangeShapeType="1"/>
            </p:cNvSpPr>
            <p:nvPr/>
          </p:nvSpPr>
          <p:spPr bwMode="auto">
            <a:xfrm flipH="1">
              <a:off x="1231" y="1478"/>
              <a:ext cx="5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29" name="Rectangle 25"/>
            <p:cNvSpPr>
              <a:spLocks noChangeArrowheads="1"/>
            </p:cNvSpPr>
            <p:nvPr/>
          </p:nvSpPr>
          <p:spPr bwMode="auto">
            <a:xfrm>
              <a:off x="923" y="1472"/>
              <a:ext cx="11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charset="0"/>
                </a:rPr>
                <a:t>V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51930" name="Rectangle 26"/>
            <p:cNvSpPr>
              <a:spLocks noChangeArrowheads="1"/>
            </p:cNvSpPr>
            <p:nvPr/>
          </p:nvSpPr>
          <p:spPr bwMode="auto">
            <a:xfrm>
              <a:off x="1036" y="1579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latin typeface="Arial" charset="0"/>
                </a:rPr>
                <a:t>1</a:t>
              </a:r>
            </a:p>
          </p:txBody>
        </p:sp>
        <p:sp>
          <p:nvSpPr>
            <p:cNvPr id="251931" name="Freeform 27"/>
            <p:cNvSpPr>
              <a:spLocks/>
            </p:cNvSpPr>
            <p:nvPr/>
          </p:nvSpPr>
          <p:spPr bwMode="auto">
            <a:xfrm>
              <a:off x="2671" y="1058"/>
              <a:ext cx="273" cy="273"/>
            </a:xfrm>
            <a:custGeom>
              <a:avLst/>
              <a:gdLst>
                <a:gd name="T0" fmla="*/ 123 w 273"/>
                <a:gd name="T1" fmla="*/ 0 h 273"/>
                <a:gd name="T2" fmla="*/ 102 w 273"/>
                <a:gd name="T3" fmla="*/ 4 h 273"/>
                <a:gd name="T4" fmla="*/ 83 w 273"/>
                <a:gd name="T5" fmla="*/ 10 h 273"/>
                <a:gd name="T6" fmla="*/ 66 w 273"/>
                <a:gd name="T7" fmla="*/ 19 h 273"/>
                <a:gd name="T8" fmla="*/ 50 w 273"/>
                <a:gd name="T9" fmla="*/ 31 h 273"/>
                <a:gd name="T10" fmla="*/ 35 w 273"/>
                <a:gd name="T11" fmla="*/ 44 h 273"/>
                <a:gd name="T12" fmla="*/ 24 w 273"/>
                <a:gd name="T13" fmla="*/ 59 h 273"/>
                <a:gd name="T14" fmla="*/ 13 w 273"/>
                <a:gd name="T15" fmla="*/ 77 h 273"/>
                <a:gd name="T16" fmla="*/ 5 w 273"/>
                <a:gd name="T17" fmla="*/ 95 h 273"/>
                <a:gd name="T18" fmla="*/ 2 w 273"/>
                <a:gd name="T19" fmla="*/ 115 h 273"/>
                <a:gd name="T20" fmla="*/ 0 w 273"/>
                <a:gd name="T21" fmla="*/ 136 h 273"/>
                <a:gd name="T22" fmla="*/ 2 w 273"/>
                <a:gd name="T23" fmla="*/ 157 h 273"/>
                <a:gd name="T24" fmla="*/ 5 w 273"/>
                <a:gd name="T25" fmla="*/ 178 h 273"/>
                <a:gd name="T26" fmla="*/ 13 w 273"/>
                <a:gd name="T27" fmla="*/ 196 h 273"/>
                <a:gd name="T28" fmla="*/ 24 w 273"/>
                <a:gd name="T29" fmla="*/ 213 h 273"/>
                <a:gd name="T30" fmla="*/ 35 w 273"/>
                <a:gd name="T31" fmla="*/ 229 h 273"/>
                <a:gd name="T32" fmla="*/ 50 w 273"/>
                <a:gd name="T33" fmla="*/ 241 h 273"/>
                <a:gd name="T34" fmla="*/ 66 w 273"/>
                <a:gd name="T35" fmla="*/ 253 h 273"/>
                <a:gd name="T36" fmla="*/ 83 w 273"/>
                <a:gd name="T37" fmla="*/ 262 h 273"/>
                <a:gd name="T38" fmla="*/ 102 w 273"/>
                <a:gd name="T39" fmla="*/ 269 h 273"/>
                <a:gd name="T40" fmla="*/ 123 w 273"/>
                <a:gd name="T41" fmla="*/ 272 h 273"/>
                <a:gd name="T42" fmla="*/ 144 w 273"/>
                <a:gd name="T43" fmla="*/ 273 h 273"/>
                <a:gd name="T44" fmla="*/ 164 w 273"/>
                <a:gd name="T45" fmla="*/ 270 h 273"/>
                <a:gd name="T46" fmla="*/ 184 w 273"/>
                <a:gd name="T47" fmla="*/ 264 h 273"/>
                <a:gd name="T48" fmla="*/ 201 w 273"/>
                <a:gd name="T49" fmla="*/ 256 h 273"/>
                <a:gd name="T50" fmla="*/ 218 w 273"/>
                <a:gd name="T51" fmla="*/ 245 h 273"/>
                <a:gd name="T52" fmla="*/ 234 w 273"/>
                <a:gd name="T53" fmla="*/ 232 h 273"/>
                <a:gd name="T54" fmla="*/ 247 w 273"/>
                <a:gd name="T55" fmla="*/ 217 h 273"/>
                <a:gd name="T56" fmla="*/ 257 w 273"/>
                <a:gd name="T57" fmla="*/ 201 h 273"/>
                <a:gd name="T58" fmla="*/ 265 w 273"/>
                <a:gd name="T59" fmla="*/ 183 h 273"/>
                <a:gd name="T60" fmla="*/ 271 w 273"/>
                <a:gd name="T61" fmla="*/ 164 h 273"/>
                <a:gd name="T62" fmla="*/ 273 w 273"/>
                <a:gd name="T63" fmla="*/ 143 h 273"/>
                <a:gd name="T64" fmla="*/ 272 w 273"/>
                <a:gd name="T65" fmla="*/ 123 h 273"/>
                <a:gd name="T66" fmla="*/ 269 w 273"/>
                <a:gd name="T67" fmla="*/ 102 h 273"/>
                <a:gd name="T68" fmla="*/ 263 w 273"/>
                <a:gd name="T69" fmla="*/ 83 h 273"/>
                <a:gd name="T70" fmla="*/ 253 w 273"/>
                <a:gd name="T71" fmla="*/ 66 h 273"/>
                <a:gd name="T72" fmla="*/ 242 w 273"/>
                <a:gd name="T73" fmla="*/ 50 h 273"/>
                <a:gd name="T74" fmla="*/ 228 w 273"/>
                <a:gd name="T75" fmla="*/ 35 h 273"/>
                <a:gd name="T76" fmla="*/ 214 w 273"/>
                <a:gd name="T77" fmla="*/ 23 h 273"/>
                <a:gd name="T78" fmla="*/ 195 w 273"/>
                <a:gd name="T79" fmla="*/ 13 h 273"/>
                <a:gd name="T80" fmla="*/ 177 w 273"/>
                <a:gd name="T81" fmla="*/ 5 h 273"/>
                <a:gd name="T82" fmla="*/ 157 w 273"/>
                <a:gd name="T83" fmla="*/ 2 h 273"/>
                <a:gd name="T84" fmla="*/ 137 w 273"/>
                <a:gd name="T85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3" h="273">
                  <a:moveTo>
                    <a:pt x="137" y="0"/>
                  </a:moveTo>
                  <a:lnTo>
                    <a:pt x="129" y="0"/>
                  </a:lnTo>
                  <a:lnTo>
                    <a:pt x="123" y="0"/>
                  </a:lnTo>
                  <a:lnTo>
                    <a:pt x="116" y="2"/>
                  </a:lnTo>
                  <a:lnTo>
                    <a:pt x="109" y="2"/>
                  </a:lnTo>
                  <a:lnTo>
                    <a:pt x="102" y="4"/>
                  </a:lnTo>
                  <a:lnTo>
                    <a:pt x="95" y="5"/>
                  </a:lnTo>
                  <a:lnTo>
                    <a:pt x="90" y="8"/>
                  </a:lnTo>
                  <a:lnTo>
                    <a:pt x="83" y="10"/>
                  </a:lnTo>
                  <a:lnTo>
                    <a:pt x="77" y="13"/>
                  </a:lnTo>
                  <a:lnTo>
                    <a:pt x="71" y="16"/>
                  </a:lnTo>
                  <a:lnTo>
                    <a:pt x="66" y="19"/>
                  </a:lnTo>
                  <a:lnTo>
                    <a:pt x="60" y="23"/>
                  </a:lnTo>
                  <a:lnTo>
                    <a:pt x="54" y="27"/>
                  </a:lnTo>
                  <a:lnTo>
                    <a:pt x="50" y="31"/>
                  </a:lnTo>
                  <a:lnTo>
                    <a:pt x="44" y="35"/>
                  </a:lnTo>
                  <a:lnTo>
                    <a:pt x="41" y="40"/>
                  </a:lnTo>
                  <a:lnTo>
                    <a:pt x="35" y="44"/>
                  </a:lnTo>
                  <a:lnTo>
                    <a:pt x="32" y="50"/>
                  </a:lnTo>
                  <a:lnTo>
                    <a:pt x="27" y="54"/>
                  </a:lnTo>
                  <a:lnTo>
                    <a:pt x="24" y="59"/>
                  </a:lnTo>
                  <a:lnTo>
                    <a:pt x="20" y="66"/>
                  </a:lnTo>
                  <a:lnTo>
                    <a:pt x="17" y="72"/>
                  </a:lnTo>
                  <a:lnTo>
                    <a:pt x="13" y="77"/>
                  </a:lnTo>
                  <a:lnTo>
                    <a:pt x="11" y="83"/>
                  </a:lnTo>
                  <a:lnTo>
                    <a:pt x="9" y="89"/>
                  </a:lnTo>
                  <a:lnTo>
                    <a:pt x="5" y="95"/>
                  </a:lnTo>
                  <a:lnTo>
                    <a:pt x="4" y="102"/>
                  </a:lnTo>
                  <a:lnTo>
                    <a:pt x="3" y="108"/>
                  </a:lnTo>
                  <a:lnTo>
                    <a:pt x="2" y="115"/>
                  </a:lnTo>
                  <a:lnTo>
                    <a:pt x="1" y="123"/>
                  </a:lnTo>
                  <a:lnTo>
                    <a:pt x="0" y="130"/>
                  </a:lnTo>
                  <a:lnTo>
                    <a:pt x="0" y="136"/>
                  </a:lnTo>
                  <a:lnTo>
                    <a:pt x="0" y="143"/>
                  </a:lnTo>
                  <a:lnTo>
                    <a:pt x="1" y="150"/>
                  </a:lnTo>
                  <a:lnTo>
                    <a:pt x="2" y="157"/>
                  </a:lnTo>
                  <a:lnTo>
                    <a:pt x="3" y="164"/>
                  </a:lnTo>
                  <a:lnTo>
                    <a:pt x="4" y="171"/>
                  </a:lnTo>
                  <a:lnTo>
                    <a:pt x="5" y="178"/>
                  </a:lnTo>
                  <a:lnTo>
                    <a:pt x="9" y="183"/>
                  </a:lnTo>
                  <a:lnTo>
                    <a:pt x="11" y="190"/>
                  </a:lnTo>
                  <a:lnTo>
                    <a:pt x="13" y="196"/>
                  </a:lnTo>
                  <a:lnTo>
                    <a:pt x="17" y="201"/>
                  </a:lnTo>
                  <a:lnTo>
                    <a:pt x="20" y="207"/>
                  </a:lnTo>
                  <a:lnTo>
                    <a:pt x="24" y="213"/>
                  </a:lnTo>
                  <a:lnTo>
                    <a:pt x="27" y="217"/>
                  </a:lnTo>
                  <a:lnTo>
                    <a:pt x="32" y="223"/>
                  </a:lnTo>
                  <a:lnTo>
                    <a:pt x="35" y="229"/>
                  </a:lnTo>
                  <a:lnTo>
                    <a:pt x="41" y="232"/>
                  </a:lnTo>
                  <a:lnTo>
                    <a:pt x="44" y="238"/>
                  </a:lnTo>
                  <a:lnTo>
                    <a:pt x="50" y="241"/>
                  </a:lnTo>
                  <a:lnTo>
                    <a:pt x="54" y="245"/>
                  </a:lnTo>
                  <a:lnTo>
                    <a:pt x="60" y="249"/>
                  </a:lnTo>
                  <a:lnTo>
                    <a:pt x="66" y="253"/>
                  </a:lnTo>
                  <a:lnTo>
                    <a:pt x="71" y="256"/>
                  </a:lnTo>
                  <a:lnTo>
                    <a:pt x="77" y="260"/>
                  </a:lnTo>
                  <a:lnTo>
                    <a:pt x="83" y="262"/>
                  </a:lnTo>
                  <a:lnTo>
                    <a:pt x="90" y="264"/>
                  </a:lnTo>
                  <a:lnTo>
                    <a:pt x="95" y="266"/>
                  </a:lnTo>
                  <a:lnTo>
                    <a:pt x="102" y="269"/>
                  </a:lnTo>
                  <a:lnTo>
                    <a:pt x="109" y="270"/>
                  </a:lnTo>
                  <a:lnTo>
                    <a:pt x="116" y="271"/>
                  </a:lnTo>
                  <a:lnTo>
                    <a:pt x="123" y="272"/>
                  </a:lnTo>
                  <a:lnTo>
                    <a:pt x="129" y="273"/>
                  </a:lnTo>
                  <a:lnTo>
                    <a:pt x="137" y="273"/>
                  </a:lnTo>
                  <a:lnTo>
                    <a:pt x="144" y="273"/>
                  </a:lnTo>
                  <a:lnTo>
                    <a:pt x="150" y="272"/>
                  </a:lnTo>
                  <a:lnTo>
                    <a:pt x="157" y="271"/>
                  </a:lnTo>
                  <a:lnTo>
                    <a:pt x="164" y="270"/>
                  </a:lnTo>
                  <a:lnTo>
                    <a:pt x="170" y="269"/>
                  </a:lnTo>
                  <a:lnTo>
                    <a:pt x="177" y="266"/>
                  </a:lnTo>
                  <a:lnTo>
                    <a:pt x="184" y="264"/>
                  </a:lnTo>
                  <a:lnTo>
                    <a:pt x="190" y="262"/>
                  </a:lnTo>
                  <a:lnTo>
                    <a:pt x="195" y="260"/>
                  </a:lnTo>
                  <a:lnTo>
                    <a:pt x="201" y="256"/>
                  </a:lnTo>
                  <a:lnTo>
                    <a:pt x="208" y="253"/>
                  </a:lnTo>
                  <a:lnTo>
                    <a:pt x="214" y="249"/>
                  </a:lnTo>
                  <a:lnTo>
                    <a:pt x="218" y="245"/>
                  </a:lnTo>
                  <a:lnTo>
                    <a:pt x="224" y="241"/>
                  </a:lnTo>
                  <a:lnTo>
                    <a:pt x="228" y="238"/>
                  </a:lnTo>
                  <a:lnTo>
                    <a:pt x="234" y="232"/>
                  </a:lnTo>
                  <a:lnTo>
                    <a:pt x="238" y="229"/>
                  </a:lnTo>
                  <a:lnTo>
                    <a:pt x="242" y="223"/>
                  </a:lnTo>
                  <a:lnTo>
                    <a:pt x="247" y="217"/>
                  </a:lnTo>
                  <a:lnTo>
                    <a:pt x="250" y="213"/>
                  </a:lnTo>
                  <a:lnTo>
                    <a:pt x="253" y="207"/>
                  </a:lnTo>
                  <a:lnTo>
                    <a:pt x="257" y="201"/>
                  </a:lnTo>
                  <a:lnTo>
                    <a:pt x="259" y="196"/>
                  </a:lnTo>
                  <a:lnTo>
                    <a:pt x="263" y="190"/>
                  </a:lnTo>
                  <a:lnTo>
                    <a:pt x="265" y="183"/>
                  </a:lnTo>
                  <a:lnTo>
                    <a:pt x="267" y="178"/>
                  </a:lnTo>
                  <a:lnTo>
                    <a:pt x="269" y="171"/>
                  </a:lnTo>
                  <a:lnTo>
                    <a:pt x="271" y="164"/>
                  </a:lnTo>
                  <a:lnTo>
                    <a:pt x="272" y="157"/>
                  </a:lnTo>
                  <a:lnTo>
                    <a:pt x="272" y="150"/>
                  </a:lnTo>
                  <a:lnTo>
                    <a:pt x="273" y="143"/>
                  </a:lnTo>
                  <a:lnTo>
                    <a:pt x="273" y="136"/>
                  </a:lnTo>
                  <a:lnTo>
                    <a:pt x="273" y="130"/>
                  </a:lnTo>
                  <a:lnTo>
                    <a:pt x="272" y="123"/>
                  </a:lnTo>
                  <a:lnTo>
                    <a:pt x="272" y="115"/>
                  </a:lnTo>
                  <a:lnTo>
                    <a:pt x="271" y="108"/>
                  </a:lnTo>
                  <a:lnTo>
                    <a:pt x="269" y="102"/>
                  </a:lnTo>
                  <a:lnTo>
                    <a:pt x="267" y="95"/>
                  </a:lnTo>
                  <a:lnTo>
                    <a:pt x="265" y="89"/>
                  </a:lnTo>
                  <a:lnTo>
                    <a:pt x="263" y="83"/>
                  </a:lnTo>
                  <a:lnTo>
                    <a:pt x="259" y="77"/>
                  </a:lnTo>
                  <a:lnTo>
                    <a:pt x="257" y="72"/>
                  </a:lnTo>
                  <a:lnTo>
                    <a:pt x="253" y="66"/>
                  </a:lnTo>
                  <a:lnTo>
                    <a:pt x="250" y="59"/>
                  </a:lnTo>
                  <a:lnTo>
                    <a:pt x="247" y="54"/>
                  </a:lnTo>
                  <a:lnTo>
                    <a:pt x="242" y="50"/>
                  </a:lnTo>
                  <a:lnTo>
                    <a:pt x="238" y="44"/>
                  </a:lnTo>
                  <a:lnTo>
                    <a:pt x="234" y="40"/>
                  </a:lnTo>
                  <a:lnTo>
                    <a:pt x="228" y="35"/>
                  </a:lnTo>
                  <a:lnTo>
                    <a:pt x="224" y="31"/>
                  </a:lnTo>
                  <a:lnTo>
                    <a:pt x="218" y="27"/>
                  </a:lnTo>
                  <a:lnTo>
                    <a:pt x="214" y="23"/>
                  </a:lnTo>
                  <a:lnTo>
                    <a:pt x="208" y="19"/>
                  </a:lnTo>
                  <a:lnTo>
                    <a:pt x="201" y="16"/>
                  </a:lnTo>
                  <a:lnTo>
                    <a:pt x="195" y="13"/>
                  </a:lnTo>
                  <a:lnTo>
                    <a:pt x="190" y="10"/>
                  </a:lnTo>
                  <a:lnTo>
                    <a:pt x="184" y="8"/>
                  </a:lnTo>
                  <a:lnTo>
                    <a:pt x="177" y="5"/>
                  </a:lnTo>
                  <a:lnTo>
                    <a:pt x="170" y="4"/>
                  </a:lnTo>
                  <a:lnTo>
                    <a:pt x="164" y="2"/>
                  </a:lnTo>
                  <a:lnTo>
                    <a:pt x="157" y="2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32" name="Freeform 28"/>
            <p:cNvSpPr>
              <a:spLocks/>
            </p:cNvSpPr>
            <p:nvPr/>
          </p:nvSpPr>
          <p:spPr bwMode="auto">
            <a:xfrm>
              <a:off x="2671" y="1058"/>
              <a:ext cx="273" cy="273"/>
            </a:xfrm>
            <a:custGeom>
              <a:avLst/>
              <a:gdLst>
                <a:gd name="T0" fmla="*/ 123 w 273"/>
                <a:gd name="T1" fmla="*/ 0 h 273"/>
                <a:gd name="T2" fmla="*/ 102 w 273"/>
                <a:gd name="T3" fmla="*/ 4 h 273"/>
                <a:gd name="T4" fmla="*/ 83 w 273"/>
                <a:gd name="T5" fmla="*/ 10 h 273"/>
                <a:gd name="T6" fmla="*/ 66 w 273"/>
                <a:gd name="T7" fmla="*/ 19 h 273"/>
                <a:gd name="T8" fmla="*/ 50 w 273"/>
                <a:gd name="T9" fmla="*/ 31 h 273"/>
                <a:gd name="T10" fmla="*/ 35 w 273"/>
                <a:gd name="T11" fmla="*/ 44 h 273"/>
                <a:gd name="T12" fmla="*/ 24 w 273"/>
                <a:gd name="T13" fmla="*/ 59 h 273"/>
                <a:gd name="T14" fmla="*/ 13 w 273"/>
                <a:gd name="T15" fmla="*/ 77 h 273"/>
                <a:gd name="T16" fmla="*/ 5 w 273"/>
                <a:gd name="T17" fmla="*/ 95 h 273"/>
                <a:gd name="T18" fmla="*/ 2 w 273"/>
                <a:gd name="T19" fmla="*/ 115 h 273"/>
                <a:gd name="T20" fmla="*/ 0 w 273"/>
                <a:gd name="T21" fmla="*/ 136 h 273"/>
                <a:gd name="T22" fmla="*/ 2 w 273"/>
                <a:gd name="T23" fmla="*/ 157 h 273"/>
                <a:gd name="T24" fmla="*/ 5 w 273"/>
                <a:gd name="T25" fmla="*/ 178 h 273"/>
                <a:gd name="T26" fmla="*/ 13 w 273"/>
                <a:gd name="T27" fmla="*/ 196 h 273"/>
                <a:gd name="T28" fmla="*/ 24 w 273"/>
                <a:gd name="T29" fmla="*/ 213 h 273"/>
                <a:gd name="T30" fmla="*/ 35 w 273"/>
                <a:gd name="T31" fmla="*/ 229 h 273"/>
                <a:gd name="T32" fmla="*/ 50 w 273"/>
                <a:gd name="T33" fmla="*/ 241 h 273"/>
                <a:gd name="T34" fmla="*/ 66 w 273"/>
                <a:gd name="T35" fmla="*/ 253 h 273"/>
                <a:gd name="T36" fmla="*/ 83 w 273"/>
                <a:gd name="T37" fmla="*/ 262 h 273"/>
                <a:gd name="T38" fmla="*/ 102 w 273"/>
                <a:gd name="T39" fmla="*/ 269 h 273"/>
                <a:gd name="T40" fmla="*/ 123 w 273"/>
                <a:gd name="T41" fmla="*/ 272 h 273"/>
                <a:gd name="T42" fmla="*/ 144 w 273"/>
                <a:gd name="T43" fmla="*/ 273 h 273"/>
                <a:gd name="T44" fmla="*/ 164 w 273"/>
                <a:gd name="T45" fmla="*/ 270 h 273"/>
                <a:gd name="T46" fmla="*/ 184 w 273"/>
                <a:gd name="T47" fmla="*/ 264 h 273"/>
                <a:gd name="T48" fmla="*/ 201 w 273"/>
                <a:gd name="T49" fmla="*/ 256 h 273"/>
                <a:gd name="T50" fmla="*/ 218 w 273"/>
                <a:gd name="T51" fmla="*/ 245 h 273"/>
                <a:gd name="T52" fmla="*/ 234 w 273"/>
                <a:gd name="T53" fmla="*/ 232 h 273"/>
                <a:gd name="T54" fmla="*/ 247 w 273"/>
                <a:gd name="T55" fmla="*/ 217 h 273"/>
                <a:gd name="T56" fmla="*/ 257 w 273"/>
                <a:gd name="T57" fmla="*/ 201 h 273"/>
                <a:gd name="T58" fmla="*/ 265 w 273"/>
                <a:gd name="T59" fmla="*/ 183 h 273"/>
                <a:gd name="T60" fmla="*/ 271 w 273"/>
                <a:gd name="T61" fmla="*/ 164 h 273"/>
                <a:gd name="T62" fmla="*/ 273 w 273"/>
                <a:gd name="T63" fmla="*/ 143 h 273"/>
                <a:gd name="T64" fmla="*/ 272 w 273"/>
                <a:gd name="T65" fmla="*/ 123 h 273"/>
                <a:gd name="T66" fmla="*/ 269 w 273"/>
                <a:gd name="T67" fmla="*/ 102 h 273"/>
                <a:gd name="T68" fmla="*/ 263 w 273"/>
                <a:gd name="T69" fmla="*/ 83 h 273"/>
                <a:gd name="T70" fmla="*/ 253 w 273"/>
                <a:gd name="T71" fmla="*/ 66 h 273"/>
                <a:gd name="T72" fmla="*/ 242 w 273"/>
                <a:gd name="T73" fmla="*/ 50 h 273"/>
                <a:gd name="T74" fmla="*/ 228 w 273"/>
                <a:gd name="T75" fmla="*/ 35 h 273"/>
                <a:gd name="T76" fmla="*/ 214 w 273"/>
                <a:gd name="T77" fmla="*/ 23 h 273"/>
                <a:gd name="T78" fmla="*/ 195 w 273"/>
                <a:gd name="T79" fmla="*/ 13 h 273"/>
                <a:gd name="T80" fmla="*/ 177 w 273"/>
                <a:gd name="T81" fmla="*/ 5 h 273"/>
                <a:gd name="T82" fmla="*/ 157 w 273"/>
                <a:gd name="T83" fmla="*/ 2 h 273"/>
                <a:gd name="T84" fmla="*/ 137 w 273"/>
                <a:gd name="T85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3" h="273">
                  <a:moveTo>
                    <a:pt x="137" y="0"/>
                  </a:moveTo>
                  <a:lnTo>
                    <a:pt x="129" y="0"/>
                  </a:lnTo>
                  <a:lnTo>
                    <a:pt x="123" y="0"/>
                  </a:lnTo>
                  <a:lnTo>
                    <a:pt x="116" y="2"/>
                  </a:lnTo>
                  <a:lnTo>
                    <a:pt x="109" y="2"/>
                  </a:lnTo>
                  <a:lnTo>
                    <a:pt x="102" y="4"/>
                  </a:lnTo>
                  <a:lnTo>
                    <a:pt x="95" y="5"/>
                  </a:lnTo>
                  <a:lnTo>
                    <a:pt x="90" y="8"/>
                  </a:lnTo>
                  <a:lnTo>
                    <a:pt x="83" y="10"/>
                  </a:lnTo>
                  <a:lnTo>
                    <a:pt x="77" y="13"/>
                  </a:lnTo>
                  <a:lnTo>
                    <a:pt x="71" y="16"/>
                  </a:lnTo>
                  <a:lnTo>
                    <a:pt x="66" y="19"/>
                  </a:lnTo>
                  <a:lnTo>
                    <a:pt x="60" y="23"/>
                  </a:lnTo>
                  <a:lnTo>
                    <a:pt x="54" y="27"/>
                  </a:lnTo>
                  <a:lnTo>
                    <a:pt x="50" y="31"/>
                  </a:lnTo>
                  <a:lnTo>
                    <a:pt x="44" y="35"/>
                  </a:lnTo>
                  <a:lnTo>
                    <a:pt x="41" y="40"/>
                  </a:lnTo>
                  <a:lnTo>
                    <a:pt x="35" y="44"/>
                  </a:lnTo>
                  <a:lnTo>
                    <a:pt x="32" y="50"/>
                  </a:lnTo>
                  <a:lnTo>
                    <a:pt x="27" y="54"/>
                  </a:lnTo>
                  <a:lnTo>
                    <a:pt x="24" y="59"/>
                  </a:lnTo>
                  <a:lnTo>
                    <a:pt x="20" y="66"/>
                  </a:lnTo>
                  <a:lnTo>
                    <a:pt x="17" y="72"/>
                  </a:lnTo>
                  <a:lnTo>
                    <a:pt x="13" y="77"/>
                  </a:lnTo>
                  <a:lnTo>
                    <a:pt x="11" y="83"/>
                  </a:lnTo>
                  <a:lnTo>
                    <a:pt x="9" y="89"/>
                  </a:lnTo>
                  <a:lnTo>
                    <a:pt x="5" y="95"/>
                  </a:lnTo>
                  <a:lnTo>
                    <a:pt x="4" y="102"/>
                  </a:lnTo>
                  <a:lnTo>
                    <a:pt x="3" y="108"/>
                  </a:lnTo>
                  <a:lnTo>
                    <a:pt x="2" y="115"/>
                  </a:lnTo>
                  <a:lnTo>
                    <a:pt x="1" y="123"/>
                  </a:lnTo>
                  <a:lnTo>
                    <a:pt x="0" y="130"/>
                  </a:lnTo>
                  <a:lnTo>
                    <a:pt x="0" y="136"/>
                  </a:lnTo>
                  <a:lnTo>
                    <a:pt x="0" y="143"/>
                  </a:lnTo>
                  <a:lnTo>
                    <a:pt x="1" y="150"/>
                  </a:lnTo>
                  <a:lnTo>
                    <a:pt x="2" y="157"/>
                  </a:lnTo>
                  <a:lnTo>
                    <a:pt x="3" y="164"/>
                  </a:lnTo>
                  <a:lnTo>
                    <a:pt x="4" y="171"/>
                  </a:lnTo>
                  <a:lnTo>
                    <a:pt x="5" y="178"/>
                  </a:lnTo>
                  <a:lnTo>
                    <a:pt x="9" y="183"/>
                  </a:lnTo>
                  <a:lnTo>
                    <a:pt x="11" y="190"/>
                  </a:lnTo>
                  <a:lnTo>
                    <a:pt x="13" y="196"/>
                  </a:lnTo>
                  <a:lnTo>
                    <a:pt x="17" y="201"/>
                  </a:lnTo>
                  <a:lnTo>
                    <a:pt x="20" y="207"/>
                  </a:lnTo>
                  <a:lnTo>
                    <a:pt x="24" y="213"/>
                  </a:lnTo>
                  <a:lnTo>
                    <a:pt x="27" y="217"/>
                  </a:lnTo>
                  <a:lnTo>
                    <a:pt x="32" y="223"/>
                  </a:lnTo>
                  <a:lnTo>
                    <a:pt x="35" y="229"/>
                  </a:lnTo>
                  <a:lnTo>
                    <a:pt x="41" y="232"/>
                  </a:lnTo>
                  <a:lnTo>
                    <a:pt x="44" y="238"/>
                  </a:lnTo>
                  <a:lnTo>
                    <a:pt x="50" y="241"/>
                  </a:lnTo>
                  <a:lnTo>
                    <a:pt x="54" y="245"/>
                  </a:lnTo>
                  <a:lnTo>
                    <a:pt x="60" y="249"/>
                  </a:lnTo>
                  <a:lnTo>
                    <a:pt x="66" y="253"/>
                  </a:lnTo>
                  <a:lnTo>
                    <a:pt x="71" y="256"/>
                  </a:lnTo>
                  <a:lnTo>
                    <a:pt x="77" y="260"/>
                  </a:lnTo>
                  <a:lnTo>
                    <a:pt x="83" y="262"/>
                  </a:lnTo>
                  <a:lnTo>
                    <a:pt x="90" y="264"/>
                  </a:lnTo>
                  <a:lnTo>
                    <a:pt x="95" y="266"/>
                  </a:lnTo>
                  <a:lnTo>
                    <a:pt x="102" y="269"/>
                  </a:lnTo>
                  <a:lnTo>
                    <a:pt x="109" y="270"/>
                  </a:lnTo>
                  <a:lnTo>
                    <a:pt x="116" y="271"/>
                  </a:lnTo>
                  <a:lnTo>
                    <a:pt x="123" y="272"/>
                  </a:lnTo>
                  <a:lnTo>
                    <a:pt x="129" y="273"/>
                  </a:lnTo>
                  <a:lnTo>
                    <a:pt x="137" y="273"/>
                  </a:lnTo>
                  <a:lnTo>
                    <a:pt x="144" y="273"/>
                  </a:lnTo>
                  <a:lnTo>
                    <a:pt x="150" y="272"/>
                  </a:lnTo>
                  <a:lnTo>
                    <a:pt x="157" y="271"/>
                  </a:lnTo>
                  <a:lnTo>
                    <a:pt x="164" y="270"/>
                  </a:lnTo>
                  <a:lnTo>
                    <a:pt x="170" y="269"/>
                  </a:lnTo>
                  <a:lnTo>
                    <a:pt x="177" y="266"/>
                  </a:lnTo>
                  <a:lnTo>
                    <a:pt x="184" y="264"/>
                  </a:lnTo>
                  <a:lnTo>
                    <a:pt x="190" y="262"/>
                  </a:lnTo>
                  <a:lnTo>
                    <a:pt x="195" y="260"/>
                  </a:lnTo>
                  <a:lnTo>
                    <a:pt x="201" y="256"/>
                  </a:lnTo>
                  <a:lnTo>
                    <a:pt x="208" y="253"/>
                  </a:lnTo>
                  <a:lnTo>
                    <a:pt x="214" y="249"/>
                  </a:lnTo>
                  <a:lnTo>
                    <a:pt x="218" y="245"/>
                  </a:lnTo>
                  <a:lnTo>
                    <a:pt x="224" y="241"/>
                  </a:lnTo>
                  <a:lnTo>
                    <a:pt x="228" y="238"/>
                  </a:lnTo>
                  <a:lnTo>
                    <a:pt x="234" y="232"/>
                  </a:lnTo>
                  <a:lnTo>
                    <a:pt x="238" y="229"/>
                  </a:lnTo>
                  <a:lnTo>
                    <a:pt x="242" y="223"/>
                  </a:lnTo>
                  <a:lnTo>
                    <a:pt x="247" y="217"/>
                  </a:lnTo>
                  <a:lnTo>
                    <a:pt x="250" y="213"/>
                  </a:lnTo>
                  <a:lnTo>
                    <a:pt x="253" y="207"/>
                  </a:lnTo>
                  <a:lnTo>
                    <a:pt x="257" y="201"/>
                  </a:lnTo>
                  <a:lnTo>
                    <a:pt x="259" y="196"/>
                  </a:lnTo>
                  <a:lnTo>
                    <a:pt x="263" y="190"/>
                  </a:lnTo>
                  <a:lnTo>
                    <a:pt x="265" y="183"/>
                  </a:lnTo>
                  <a:lnTo>
                    <a:pt x="267" y="178"/>
                  </a:lnTo>
                  <a:lnTo>
                    <a:pt x="269" y="171"/>
                  </a:lnTo>
                  <a:lnTo>
                    <a:pt x="271" y="164"/>
                  </a:lnTo>
                  <a:lnTo>
                    <a:pt x="272" y="157"/>
                  </a:lnTo>
                  <a:lnTo>
                    <a:pt x="272" y="150"/>
                  </a:lnTo>
                  <a:lnTo>
                    <a:pt x="273" y="143"/>
                  </a:lnTo>
                  <a:lnTo>
                    <a:pt x="273" y="136"/>
                  </a:lnTo>
                  <a:lnTo>
                    <a:pt x="273" y="130"/>
                  </a:lnTo>
                  <a:lnTo>
                    <a:pt x="272" y="123"/>
                  </a:lnTo>
                  <a:lnTo>
                    <a:pt x="272" y="115"/>
                  </a:lnTo>
                  <a:lnTo>
                    <a:pt x="271" y="108"/>
                  </a:lnTo>
                  <a:lnTo>
                    <a:pt x="269" y="102"/>
                  </a:lnTo>
                  <a:lnTo>
                    <a:pt x="267" y="95"/>
                  </a:lnTo>
                  <a:lnTo>
                    <a:pt x="265" y="89"/>
                  </a:lnTo>
                  <a:lnTo>
                    <a:pt x="263" y="83"/>
                  </a:lnTo>
                  <a:lnTo>
                    <a:pt x="259" y="77"/>
                  </a:lnTo>
                  <a:lnTo>
                    <a:pt x="257" y="72"/>
                  </a:lnTo>
                  <a:lnTo>
                    <a:pt x="253" y="66"/>
                  </a:lnTo>
                  <a:lnTo>
                    <a:pt x="250" y="59"/>
                  </a:lnTo>
                  <a:lnTo>
                    <a:pt x="247" y="54"/>
                  </a:lnTo>
                  <a:lnTo>
                    <a:pt x="242" y="50"/>
                  </a:lnTo>
                  <a:lnTo>
                    <a:pt x="238" y="44"/>
                  </a:lnTo>
                  <a:lnTo>
                    <a:pt x="234" y="40"/>
                  </a:lnTo>
                  <a:lnTo>
                    <a:pt x="228" y="35"/>
                  </a:lnTo>
                  <a:lnTo>
                    <a:pt x="224" y="31"/>
                  </a:lnTo>
                  <a:lnTo>
                    <a:pt x="218" y="27"/>
                  </a:lnTo>
                  <a:lnTo>
                    <a:pt x="214" y="23"/>
                  </a:lnTo>
                  <a:lnTo>
                    <a:pt x="208" y="19"/>
                  </a:lnTo>
                  <a:lnTo>
                    <a:pt x="201" y="16"/>
                  </a:lnTo>
                  <a:lnTo>
                    <a:pt x="195" y="13"/>
                  </a:lnTo>
                  <a:lnTo>
                    <a:pt x="190" y="10"/>
                  </a:lnTo>
                  <a:lnTo>
                    <a:pt x="184" y="8"/>
                  </a:lnTo>
                  <a:lnTo>
                    <a:pt x="177" y="5"/>
                  </a:lnTo>
                  <a:lnTo>
                    <a:pt x="170" y="4"/>
                  </a:lnTo>
                  <a:lnTo>
                    <a:pt x="164" y="2"/>
                  </a:lnTo>
                  <a:lnTo>
                    <a:pt x="157" y="2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33" name="Line 29"/>
            <p:cNvSpPr>
              <a:spLocks noChangeShapeType="1"/>
            </p:cNvSpPr>
            <p:nvPr/>
          </p:nvSpPr>
          <p:spPr bwMode="auto">
            <a:xfrm>
              <a:off x="2722" y="1184"/>
              <a:ext cx="93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34" name="Freeform 30"/>
            <p:cNvSpPr>
              <a:spLocks/>
            </p:cNvSpPr>
            <p:nvPr/>
          </p:nvSpPr>
          <p:spPr bwMode="auto">
            <a:xfrm>
              <a:off x="2808" y="1156"/>
              <a:ext cx="85" cy="57"/>
            </a:xfrm>
            <a:custGeom>
              <a:avLst/>
              <a:gdLst>
                <a:gd name="T0" fmla="*/ 0 w 85"/>
                <a:gd name="T1" fmla="*/ 57 h 57"/>
                <a:gd name="T2" fmla="*/ 85 w 85"/>
                <a:gd name="T3" fmla="*/ 28 h 57"/>
                <a:gd name="T4" fmla="*/ 0 w 85"/>
                <a:gd name="T5" fmla="*/ 0 h 57"/>
                <a:gd name="T6" fmla="*/ 0 w 85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57">
                  <a:moveTo>
                    <a:pt x="0" y="57"/>
                  </a:moveTo>
                  <a:lnTo>
                    <a:pt x="85" y="28"/>
                  </a:lnTo>
                  <a:lnTo>
                    <a:pt x="0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35" name="Freeform 31"/>
            <p:cNvSpPr>
              <a:spLocks/>
            </p:cNvSpPr>
            <p:nvPr/>
          </p:nvSpPr>
          <p:spPr bwMode="auto">
            <a:xfrm>
              <a:off x="1770" y="1427"/>
              <a:ext cx="123" cy="306"/>
            </a:xfrm>
            <a:custGeom>
              <a:avLst/>
              <a:gdLst>
                <a:gd name="T0" fmla="*/ 61 w 123"/>
                <a:gd name="T1" fmla="*/ 0 h 306"/>
                <a:gd name="T2" fmla="*/ 123 w 123"/>
                <a:gd name="T3" fmla="*/ 25 h 306"/>
                <a:gd name="T4" fmla="*/ 0 w 123"/>
                <a:gd name="T5" fmla="*/ 76 h 306"/>
                <a:gd name="T6" fmla="*/ 123 w 123"/>
                <a:gd name="T7" fmla="*/ 128 h 306"/>
                <a:gd name="T8" fmla="*/ 0 w 123"/>
                <a:gd name="T9" fmla="*/ 179 h 306"/>
                <a:gd name="T10" fmla="*/ 123 w 123"/>
                <a:gd name="T11" fmla="*/ 230 h 306"/>
                <a:gd name="T12" fmla="*/ 0 w 123"/>
                <a:gd name="T13" fmla="*/ 281 h 306"/>
                <a:gd name="T14" fmla="*/ 61 w 123"/>
                <a:gd name="T15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306">
                  <a:moveTo>
                    <a:pt x="61" y="0"/>
                  </a:moveTo>
                  <a:lnTo>
                    <a:pt x="123" y="25"/>
                  </a:lnTo>
                  <a:lnTo>
                    <a:pt x="0" y="76"/>
                  </a:lnTo>
                  <a:lnTo>
                    <a:pt x="123" y="128"/>
                  </a:lnTo>
                  <a:lnTo>
                    <a:pt x="0" y="179"/>
                  </a:lnTo>
                  <a:lnTo>
                    <a:pt x="123" y="230"/>
                  </a:lnTo>
                  <a:lnTo>
                    <a:pt x="0" y="281"/>
                  </a:lnTo>
                  <a:lnTo>
                    <a:pt x="61" y="30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36" name="Rectangle 32"/>
            <p:cNvSpPr>
              <a:spLocks noChangeArrowheads="1"/>
            </p:cNvSpPr>
            <p:nvPr/>
          </p:nvSpPr>
          <p:spPr bwMode="auto">
            <a:xfrm>
              <a:off x="1574" y="1477"/>
              <a:ext cx="12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charset="0"/>
                </a:rPr>
                <a:t>R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51937" name="Rectangle 33"/>
            <p:cNvSpPr>
              <a:spLocks noChangeArrowheads="1"/>
            </p:cNvSpPr>
            <p:nvPr/>
          </p:nvSpPr>
          <p:spPr bwMode="auto">
            <a:xfrm>
              <a:off x="1697" y="1585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51938" name="Freeform 34"/>
            <p:cNvSpPr>
              <a:spLocks/>
            </p:cNvSpPr>
            <p:nvPr/>
          </p:nvSpPr>
          <p:spPr bwMode="auto">
            <a:xfrm>
              <a:off x="1893" y="829"/>
              <a:ext cx="307" cy="123"/>
            </a:xfrm>
            <a:custGeom>
              <a:avLst/>
              <a:gdLst>
                <a:gd name="T0" fmla="*/ 307 w 307"/>
                <a:gd name="T1" fmla="*/ 61 h 123"/>
                <a:gd name="T2" fmla="*/ 282 w 307"/>
                <a:gd name="T3" fmla="*/ 123 h 123"/>
                <a:gd name="T4" fmla="*/ 231 w 307"/>
                <a:gd name="T5" fmla="*/ 0 h 123"/>
                <a:gd name="T6" fmla="*/ 179 w 307"/>
                <a:gd name="T7" fmla="*/ 123 h 123"/>
                <a:gd name="T8" fmla="*/ 128 w 307"/>
                <a:gd name="T9" fmla="*/ 0 h 123"/>
                <a:gd name="T10" fmla="*/ 77 w 307"/>
                <a:gd name="T11" fmla="*/ 123 h 123"/>
                <a:gd name="T12" fmla="*/ 26 w 307"/>
                <a:gd name="T13" fmla="*/ 0 h 123"/>
                <a:gd name="T14" fmla="*/ 0 w 307"/>
                <a:gd name="T15" fmla="*/ 6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7" h="123">
                  <a:moveTo>
                    <a:pt x="307" y="61"/>
                  </a:moveTo>
                  <a:lnTo>
                    <a:pt x="282" y="123"/>
                  </a:lnTo>
                  <a:lnTo>
                    <a:pt x="231" y="0"/>
                  </a:lnTo>
                  <a:lnTo>
                    <a:pt x="179" y="123"/>
                  </a:lnTo>
                  <a:lnTo>
                    <a:pt x="128" y="0"/>
                  </a:lnTo>
                  <a:lnTo>
                    <a:pt x="77" y="123"/>
                  </a:lnTo>
                  <a:lnTo>
                    <a:pt x="26" y="0"/>
                  </a:lnTo>
                  <a:lnTo>
                    <a:pt x="0" y="6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39" name="Rectangle 35"/>
            <p:cNvSpPr>
              <a:spLocks noChangeArrowheads="1"/>
            </p:cNvSpPr>
            <p:nvPr/>
          </p:nvSpPr>
          <p:spPr bwMode="auto">
            <a:xfrm>
              <a:off x="1953" y="614"/>
              <a:ext cx="12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charset="0"/>
                </a:rPr>
                <a:t>R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51940" name="Rectangle 36"/>
            <p:cNvSpPr>
              <a:spLocks noChangeArrowheads="1"/>
            </p:cNvSpPr>
            <p:nvPr/>
          </p:nvSpPr>
          <p:spPr bwMode="auto">
            <a:xfrm>
              <a:off x="2077" y="722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51941" name="Freeform 37"/>
            <p:cNvSpPr>
              <a:spLocks/>
            </p:cNvSpPr>
            <p:nvPr/>
          </p:nvSpPr>
          <p:spPr bwMode="auto">
            <a:xfrm>
              <a:off x="3319" y="1453"/>
              <a:ext cx="124" cy="308"/>
            </a:xfrm>
            <a:custGeom>
              <a:avLst/>
              <a:gdLst>
                <a:gd name="T0" fmla="*/ 62 w 124"/>
                <a:gd name="T1" fmla="*/ 0 h 308"/>
                <a:gd name="T2" fmla="*/ 124 w 124"/>
                <a:gd name="T3" fmla="*/ 26 h 308"/>
                <a:gd name="T4" fmla="*/ 0 w 124"/>
                <a:gd name="T5" fmla="*/ 78 h 308"/>
                <a:gd name="T6" fmla="*/ 124 w 124"/>
                <a:gd name="T7" fmla="*/ 129 h 308"/>
                <a:gd name="T8" fmla="*/ 0 w 124"/>
                <a:gd name="T9" fmla="*/ 180 h 308"/>
                <a:gd name="T10" fmla="*/ 124 w 124"/>
                <a:gd name="T11" fmla="*/ 230 h 308"/>
                <a:gd name="T12" fmla="*/ 0 w 124"/>
                <a:gd name="T13" fmla="*/ 282 h 308"/>
                <a:gd name="T14" fmla="*/ 62 w 124"/>
                <a:gd name="T15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308">
                  <a:moveTo>
                    <a:pt x="62" y="0"/>
                  </a:moveTo>
                  <a:lnTo>
                    <a:pt x="124" y="26"/>
                  </a:lnTo>
                  <a:lnTo>
                    <a:pt x="0" y="78"/>
                  </a:lnTo>
                  <a:lnTo>
                    <a:pt x="124" y="129"/>
                  </a:lnTo>
                  <a:lnTo>
                    <a:pt x="0" y="180"/>
                  </a:lnTo>
                  <a:lnTo>
                    <a:pt x="124" y="230"/>
                  </a:lnTo>
                  <a:lnTo>
                    <a:pt x="0" y="282"/>
                  </a:lnTo>
                  <a:lnTo>
                    <a:pt x="62" y="30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42" name="Rectangle 38"/>
            <p:cNvSpPr>
              <a:spLocks noChangeArrowheads="1"/>
            </p:cNvSpPr>
            <p:nvPr/>
          </p:nvSpPr>
          <p:spPr bwMode="auto">
            <a:xfrm>
              <a:off x="3124" y="1504"/>
              <a:ext cx="12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charset="0"/>
                </a:rPr>
                <a:t>R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51943" name="Rectangle 39"/>
            <p:cNvSpPr>
              <a:spLocks noChangeArrowheads="1"/>
            </p:cNvSpPr>
            <p:nvPr/>
          </p:nvSpPr>
          <p:spPr bwMode="auto">
            <a:xfrm>
              <a:off x="3246" y="1612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51944" name="Freeform 40"/>
            <p:cNvSpPr>
              <a:spLocks/>
            </p:cNvSpPr>
            <p:nvPr/>
          </p:nvSpPr>
          <p:spPr bwMode="auto">
            <a:xfrm>
              <a:off x="3600" y="1126"/>
              <a:ext cx="306" cy="122"/>
            </a:xfrm>
            <a:custGeom>
              <a:avLst/>
              <a:gdLst>
                <a:gd name="T0" fmla="*/ 306 w 306"/>
                <a:gd name="T1" fmla="*/ 62 h 122"/>
                <a:gd name="T2" fmla="*/ 281 w 306"/>
                <a:gd name="T3" fmla="*/ 122 h 122"/>
                <a:gd name="T4" fmla="*/ 230 w 306"/>
                <a:gd name="T5" fmla="*/ 0 h 122"/>
                <a:gd name="T6" fmla="*/ 179 w 306"/>
                <a:gd name="T7" fmla="*/ 122 h 122"/>
                <a:gd name="T8" fmla="*/ 128 w 306"/>
                <a:gd name="T9" fmla="*/ 0 h 122"/>
                <a:gd name="T10" fmla="*/ 76 w 306"/>
                <a:gd name="T11" fmla="*/ 122 h 122"/>
                <a:gd name="T12" fmla="*/ 25 w 306"/>
                <a:gd name="T13" fmla="*/ 0 h 122"/>
                <a:gd name="T14" fmla="*/ 0 w 306"/>
                <a:gd name="T15" fmla="*/ 6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6" h="122">
                  <a:moveTo>
                    <a:pt x="306" y="62"/>
                  </a:moveTo>
                  <a:lnTo>
                    <a:pt x="281" y="122"/>
                  </a:lnTo>
                  <a:lnTo>
                    <a:pt x="230" y="0"/>
                  </a:lnTo>
                  <a:lnTo>
                    <a:pt x="179" y="122"/>
                  </a:lnTo>
                  <a:lnTo>
                    <a:pt x="128" y="0"/>
                  </a:lnTo>
                  <a:lnTo>
                    <a:pt x="76" y="122"/>
                  </a:lnTo>
                  <a:lnTo>
                    <a:pt x="25" y="0"/>
                  </a:lnTo>
                  <a:lnTo>
                    <a:pt x="0" y="6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45" name="Rectangle 41"/>
            <p:cNvSpPr>
              <a:spLocks noChangeArrowheads="1"/>
            </p:cNvSpPr>
            <p:nvPr/>
          </p:nvSpPr>
          <p:spPr bwMode="auto">
            <a:xfrm>
              <a:off x="3659" y="912"/>
              <a:ext cx="12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charset="0"/>
                </a:rPr>
                <a:t>R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51946" name="Rectangle 42"/>
            <p:cNvSpPr>
              <a:spLocks noChangeArrowheads="1"/>
            </p:cNvSpPr>
            <p:nvPr/>
          </p:nvSpPr>
          <p:spPr bwMode="auto">
            <a:xfrm>
              <a:off x="3783" y="1019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51947" name="Freeform 43"/>
            <p:cNvSpPr>
              <a:spLocks/>
            </p:cNvSpPr>
            <p:nvPr/>
          </p:nvSpPr>
          <p:spPr bwMode="auto">
            <a:xfrm>
              <a:off x="2126" y="1140"/>
              <a:ext cx="307" cy="122"/>
            </a:xfrm>
            <a:custGeom>
              <a:avLst/>
              <a:gdLst>
                <a:gd name="T0" fmla="*/ 0 w 307"/>
                <a:gd name="T1" fmla="*/ 60 h 122"/>
                <a:gd name="T2" fmla="*/ 25 w 307"/>
                <a:gd name="T3" fmla="*/ 0 h 122"/>
                <a:gd name="T4" fmla="*/ 76 w 307"/>
                <a:gd name="T5" fmla="*/ 122 h 122"/>
                <a:gd name="T6" fmla="*/ 127 w 307"/>
                <a:gd name="T7" fmla="*/ 0 h 122"/>
                <a:gd name="T8" fmla="*/ 178 w 307"/>
                <a:gd name="T9" fmla="*/ 122 h 122"/>
                <a:gd name="T10" fmla="*/ 230 w 307"/>
                <a:gd name="T11" fmla="*/ 0 h 122"/>
                <a:gd name="T12" fmla="*/ 281 w 307"/>
                <a:gd name="T13" fmla="*/ 122 h 122"/>
                <a:gd name="T14" fmla="*/ 307 w 307"/>
                <a:gd name="T15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7" h="122">
                  <a:moveTo>
                    <a:pt x="0" y="60"/>
                  </a:moveTo>
                  <a:lnTo>
                    <a:pt x="25" y="0"/>
                  </a:lnTo>
                  <a:lnTo>
                    <a:pt x="76" y="122"/>
                  </a:lnTo>
                  <a:lnTo>
                    <a:pt x="127" y="0"/>
                  </a:lnTo>
                  <a:lnTo>
                    <a:pt x="178" y="122"/>
                  </a:lnTo>
                  <a:lnTo>
                    <a:pt x="230" y="0"/>
                  </a:lnTo>
                  <a:lnTo>
                    <a:pt x="281" y="122"/>
                  </a:lnTo>
                  <a:lnTo>
                    <a:pt x="307" y="6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48" name="Rectangle 44"/>
            <p:cNvSpPr>
              <a:spLocks noChangeArrowheads="1"/>
            </p:cNvSpPr>
            <p:nvPr/>
          </p:nvSpPr>
          <p:spPr bwMode="auto">
            <a:xfrm>
              <a:off x="2186" y="1272"/>
              <a:ext cx="12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charset="0"/>
                </a:rPr>
                <a:t>R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51949" name="Rectangle 45"/>
            <p:cNvSpPr>
              <a:spLocks noChangeArrowheads="1"/>
            </p:cNvSpPr>
            <p:nvPr/>
          </p:nvSpPr>
          <p:spPr bwMode="auto">
            <a:xfrm>
              <a:off x="2308" y="1379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51950" name="Line 46"/>
            <p:cNvSpPr>
              <a:spLocks noChangeShapeType="1"/>
            </p:cNvSpPr>
            <p:nvPr/>
          </p:nvSpPr>
          <p:spPr bwMode="auto">
            <a:xfrm flipH="1">
              <a:off x="1257" y="1200"/>
              <a:ext cx="86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51" name="Line 47"/>
            <p:cNvSpPr>
              <a:spLocks noChangeShapeType="1"/>
            </p:cNvSpPr>
            <p:nvPr/>
          </p:nvSpPr>
          <p:spPr bwMode="auto">
            <a:xfrm flipV="1">
              <a:off x="1831" y="1207"/>
              <a:ext cx="1" cy="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52" name="Freeform 48"/>
            <p:cNvSpPr>
              <a:spLocks/>
            </p:cNvSpPr>
            <p:nvPr/>
          </p:nvSpPr>
          <p:spPr bwMode="auto">
            <a:xfrm>
              <a:off x="1259" y="1733"/>
              <a:ext cx="572" cy="334"/>
            </a:xfrm>
            <a:custGeom>
              <a:avLst/>
              <a:gdLst>
                <a:gd name="T0" fmla="*/ 0 w 572"/>
                <a:gd name="T1" fmla="*/ 206 h 334"/>
                <a:gd name="T2" fmla="*/ 0 w 572"/>
                <a:gd name="T3" fmla="*/ 334 h 334"/>
                <a:gd name="T4" fmla="*/ 572 w 572"/>
                <a:gd name="T5" fmla="*/ 334 h 334"/>
                <a:gd name="T6" fmla="*/ 572 w 572"/>
                <a:gd name="T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2" h="334">
                  <a:moveTo>
                    <a:pt x="0" y="206"/>
                  </a:moveTo>
                  <a:lnTo>
                    <a:pt x="0" y="334"/>
                  </a:lnTo>
                  <a:lnTo>
                    <a:pt x="572" y="334"/>
                  </a:lnTo>
                  <a:lnTo>
                    <a:pt x="57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53" name="Line 49"/>
            <p:cNvSpPr>
              <a:spLocks noChangeShapeType="1"/>
            </p:cNvSpPr>
            <p:nvPr/>
          </p:nvSpPr>
          <p:spPr bwMode="auto">
            <a:xfrm>
              <a:off x="2433" y="1200"/>
              <a:ext cx="23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54" name="Freeform 50"/>
            <p:cNvSpPr>
              <a:spLocks/>
            </p:cNvSpPr>
            <p:nvPr/>
          </p:nvSpPr>
          <p:spPr bwMode="auto">
            <a:xfrm>
              <a:off x="2944" y="1194"/>
              <a:ext cx="437" cy="259"/>
            </a:xfrm>
            <a:custGeom>
              <a:avLst/>
              <a:gdLst>
                <a:gd name="T0" fmla="*/ 437 w 437"/>
                <a:gd name="T1" fmla="*/ 259 h 259"/>
                <a:gd name="T2" fmla="*/ 437 w 437"/>
                <a:gd name="T3" fmla="*/ 0 h 259"/>
                <a:gd name="T4" fmla="*/ 0 w 437"/>
                <a:gd name="T5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7" h="259">
                  <a:moveTo>
                    <a:pt x="437" y="259"/>
                  </a:moveTo>
                  <a:lnTo>
                    <a:pt x="437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55" name="Freeform 51"/>
            <p:cNvSpPr>
              <a:spLocks/>
            </p:cNvSpPr>
            <p:nvPr/>
          </p:nvSpPr>
          <p:spPr bwMode="auto">
            <a:xfrm>
              <a:off x="1259" y="1761"/>
              <a:ext cx="2122" cy="306"/>
            </a:xfrm>
            <a:custGeom>
              <a:avLst/>
              <a:gdLst>
                <a:gd name="T0" fmla="*/ 2122 w 2122"/>
                <a:gd name="T1" fmla="*/ 0 h 306"/>
                <a:gd name="T2" fmla="*/ 2122 w 2122"/>
                <a:gd name="T3" fmla="*/ 306 h 306"/>
                <a:gd name="T4" fmla="*/ 0 w 2122"/>
                <a:gd name="T5" fmla="*/ 306 h 306"/>
                <a:gd name="T6" fmla="*/ 0 w 2122"/>
                <a:gd name="T7" fmla="*/ 178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2" h="306">
                  <a:moveTo>
                    <a:pt x="2122" y="0"/>
                  </a:moveTo>
                  <a:lnTo>
                    <a:pt x="2122" y="306"/>
                  </a:lnTo>
                  <a:lnTo>
                    <a:pt x="0" y="306"/>
                  </a:lnTo>
                  <a:lnTo>
                    <a:pt x="0" y="17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56" name="Freeform 52"/>
            <p:cNvSpPr>
              <a:spLocks/>
            </p:cNvSpPr>
            <p:nvPr/>
          </p:nvSpPr>
          <p:spPr bwMode="auto">
            <a:xfrm>
              <a:off x="1259" y="890"/>
              <a:ext cx="634" cy="320"/>
            </a:xfrm>
            <a:custGeom>
              <a:avLst/>
              <a:gdLst>
                <a:gd name="T0" fmla="*/ 634 w 634"/>
                <a:gd name="T1" fmla="*/ 0 h 320"/>
                <a:gd name="T2" fmla="*/ 0 w 634"/>
                <a:gd name="T3" fmla="*/ 0 h 320"/>
                <a:gd name="T4" fmla="*/ 0 w 634"/>
                <a:gd name="T5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4" h="320">
                  <a:moveTo>
                    <a:pt x="634" y="0"/>
                  </a:moveTo>
                  <a:lnTo>
                    <a:pt x="0" y="0"/>
                  </a:lnTo>
                  <a:lnTo>
                    <a:pt x="0" y="32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57" name="Freeform 53"/>
            <p:cNvSpPr>
              <a:spLocks/>
            </p:cNvSpPr>
            <p:nvPr/>
          </p:nvSpPr>
          <p:spPr bwMode="auto">
            <a:xfrm>
              <a:off x="2200" y="890"/>
              <a:ext cx="1181" cy="563"/>
            </a:xfrm>
            <a:custGeom>
              <a:avLst/>
              <a:gdLst>
                <a:gd name="T0" fmla="*/ 0 w 1181"/>
                <a:gd name="T1" fmla="*/ 0 h 563"/>
                <a:gd name="T2" fmla="*/ 1181 w 1181"/>
                <a:gd name="T3" fmla="*/ 0 h 563"/>
                <a:gd name="T4" fmla="*/ 1181 w 1181"/>
                <a:gd name="T5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81" h="563">
                  <a:moveTo>
                    <a:pt x="0" y="0"/>
                  </a:moveTo>
                  <a:lnTo>
                    <a:pt x="1181" y="0"/>
                  </a:lnTo>
                  <a:lnTo>
                    <a:pt x="1181" y="56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58" name="Freeform 54"/>
            <p:cNvSpPr>
              <a:spLocks/>
            </p:cNvSpPr>
            <p:nvPr/>
          </p:nvSpPr>
          <p:spPr bwMode="auto">
            <a:xfrm>
              <a:off x="3381" y="1188"/>
              <a:ext cx="219" cy="265"/>
            </a:xfrm>
            <a:custGeom>
              <a:avLst/>
              <a:gdLst>
                <a:gd name="T0" fmla="*/ 219 w 219"/>
                <a:gd name="T1" fmla="*/ 0 h 265"/>
                <a:gd name="T2" fmla="*/ 0 w 219"/>
                <a:gd name="T3" fmla="*/ 0 h 265"/>
                <a:gd name="T4" fmla="*/ 0 w 219"/>
                <a:gd name="T5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" h="265">
                  <a:moveTo>
                    <a:pt x="219" y="0"/>
                  </a:moveTo>
                  <a:lnTo>
                    <a:pt x="0" y="0"/>
                  </a:lnTo>
                  <a:lnTo>
                    <a:pt x="0" y="26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59" name="Line 55"/>
            <p:cNvSpPr>
              <a:spLocks noChangeShapeType="1"/>
            </p:cNvSpPr>
            <p:nvPr/>
          </p:nvSpPr>
          <p:spPr bwMode="auto">
            <a:xfrm>
              <a:off x="3906" y="1188"/>
              <a:ext cx="6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60" name="Freeform 56"/>
            <p:cNvSpPr>
              <a:spLocks/>
            </p:cNvSpPr>
            <p:nvPr/>
          </p:nvSpPr>
          <p:spPr bwMode="auto">
            <a:xfrm>
              <a:off x="1259" y="1925"/>
              <a:ext cx="3262" cy="144"/>
            </a:xfrm>
            <a:custGeom>
              <a:avLst/>
              <a:gdLst>
                <a:gd name="T0" fmla="*/ 3262 w 3262"/>
                <a:gd name="T1" fmla="*/ 0 h 144"/>
                <a:gd name="T2" fmla="*/ 3262 w 3262"/>
                <a:gd name="T3" fmla="*/ 144 h 144"/>
                <a:gd name="T4" fmla="*/ 0 w 3262"/>
                <a:gd name="T5" fmla="*/ 144 h 144"/>
                <a:gd name="T6" fmla="*/ 0 w 3262"/>
                <a:gd name="T7" fmla="*/ 1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62" h="144">
                  <a:moveTo>
                    <a:pt x="3262" y="0"/>
                  </a:moveTo>
                  <a:lnTo>
                    <a:pt x="3262" y="144"/>
                  </a:lnTo>
                  <a:lnTo>
                    <a:pt x="0" y="144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61" name="Line 57"/>
            <p:cNvSpPr>
              <a:spLocks noChangeShapeType="1"/>
            </p:cNvSpPr>
            <p:nvPr/>
          </p:nvSpPr>
          <p:spPr bwMode="auto">
            <a:xfrm>
              <a:off x="1231" y="2280"/>
              <a:ext cx="5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62" name="Line 58"/>
            <p:cNvSpPr>
              <a:spLocks noChangeShapeType="1"/>
            </p:cNvSpPr>
            <p:nvPr/>
          </p:nvSpPr>
          <p:spPr bwMode="auto">
            <a:xfrm>
              <a:off x="1202" y="2252"/>
              <a:ext cx="1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63" name="Line 59"/>
            <p:cNvSpPr>
              <a:spLocks noChangeShapeType="1"/>
            </p:cNvSpPr>
            <p:nvPr/>
          </p:nvSpPr>
          <p:spPr bwMode="auto">
            <a:xfrm>
              <a:off x="1174" y="2223"/>
              <a:ext cx="16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64" name="Line 60"/>
            <p:cNvSpPr>
              <a:spLocks noChangeShapeType="1"/>
            </p:cNvSpPr>
            <p:nvPr/>
          </p:nvSpPr>
          <p:spPr bwMode="auto">
            <a:xfrm>
              <a:off x="1259" y="1939"/>
              <a:ext cx="1" cy="28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65" name="Rectangle 61"/>
            <p:cNvSpPr>
              <a:spLocks noChangeArrowheads="1"/>
            </p:cNvSpPr>
            <p:nvPr/>
          </p:nvSpPr>
          <p:spPr bwMode="auto">
            <a:xfrm>
              <a:off x="2763" y="1332"/>
              <a:ext cx="4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charset="0"/>
                </a:rPr>
                <a:t>I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51966" name="Rectangle 62"/>
            <p:cNvSpPr>
              <a:spLocks noChangeArrowheads="1"/>
            </p:cNvSpPr>
            <p:nvPr/>
          </p:nvSpPr>
          <p:spPr bwMode="auto">
            <a:xfrm>
              <a:off x="2810" y="1440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2000">
                <a:latin typeface="Arial" charset="0"/>
              </a:endParaRPr>
            </a:p>
          </p:txBody>
        </p:sp>
      </p:grpSp>
      <p:sp>
        <p:nvSpPr>
          <p:cNvPr id="251971" name="Rectangle 6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Nodal Analysis: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81665" y="4454013"/>
            <a:ext cx="39157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5 unknowns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2 KCL equations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3 KVL equations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6194" y="3837448"/>
            <a:ext cx="5958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the basic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85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Resistive Circuit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Wheatstone </a:t>
            </a:r>
            <a:r>
              <a:rPr lang="en-US" dirty="0" smtClean="0"/>
              <a:t>bridge (and other designs) provide us with a way to measure an unknown resistance</a:t>
            </a:r>
          </a:p>
          <a:p>
            <a:r>
              <a:rPr lang="en-US" dirty="0" smtClean="0"/>
              <a:t>There are resistors which vary with many useful parameters, e.g.</a:t>
            </a:r>
          </a:p>
          <a:p>
            <a:pPr lvl="1"/>
            <a:r>
              <a:rPr lang="en-US" dirty="0" smtClean="0"/>
              <a:t>Incident light</a:t>
            </a:r>
          </a:p>
          <a:p>
            <a:pPr lvl="1"/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Strain</a:t>
            </a:r>
          </a:p>
          <a:p>
            <a:r>
              <a:rPr lang="en-US" dirty="0" smtClean="0"/>
              <a:t>And then… there are always toasters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57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Circuit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we’ll discuss a few more circuit analysis concepts</a:t>
            </a:r>
          </a:p>
          <a:p>
            <a:pPr lvl="1"/>
            <a:r>
              <a:rPr lang="en-US" dirty="0" smtClean="0"/>
              <a:t>Superposition</a:t>
            </a:r>
          </a:p>
          <a:p>
            <a:pPr lvl="1"/>
            <a:r>
              <a:rPr lang="en-US" dirty="0" smtClean="0"/>
              <a:t>Equivalent Resistance</a:t>
            </a:r>
          </a:p>
          <a:p>
            <a:pPr lvl="2"/>
            <a:r>
              <a:rPr lang="en-US" dirty="0" smtClean="0"/>
              <a:t>Deeper explanation of equivalent resistance</a:t>
            </a:r>
          </a:p>
          <a:p>
            <a:pPr lvl="2"/>
            <a:r>
              <a:rPr lang="en-US" dirty="0" smtClean="0"/>
              <a:t>For circuits with dependent sources</a:t>
            </a:r>
          </a:p>
          <a:p>
            <a:pPr lvl="1"/>
            <a:r>
              <a:rPr lang="en-US" dirty="0" err="1" smtClean="0"/>
              <a:t>Thevenin</a:t>
            </a:r>
            <a:r>
              <a:rPr lang="en-US" dirty="0" smtClean="0"/>
              <a:t>/Norton Equivalent Circuits</a:t>
            </a:r>
          </a:p>
          <a:p>
            <a:pPr lvl="1"/>
            <a:r>
              <a:rPr lang="en-US" dirty="0" smtClean="0"/>
              <a:t>Simulation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51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Superposition</a:t>
            </a:r>
          </a:p>
        </p:txBody>
      </p:sp>
      <p:sp>
        <p:nvSpPr>
          <p:cNvPr id="10014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u="sng" dirty="0"/>
              <a:t>Principle of Superposition: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 any </a:t>
            </a:r>
            <a:r>
              <a:rPr lang="en-US" sz="2800" b="1" dirty="0">
                <a:solidFill>
                  <a:srgbClr val="FF0000"/>
                </a:solidFill>
              </a:rPr>
              <a:t>linear</a:t>
            </a:r>
            <a:r>
              <a:rPr lang="en-US" sz="2800" b="1" dirty="0"/>
              <a:t> </a:t>
            </a:r>
            <a:r>
              <a:rPr lang="en-US" sz="2800" dirty="0"/>
              <a:t>circuit containing multiple </a:t>
            </a:r>
            <a:r>
              <a:rPr lang="en-US" sz="2800" b="1" dirty="0">
                <a:solidFill>
                  <a:srgbClr val="FF0000"/>
                </a:solidFill>
              </a:rPr>
              <a:t>independent</a:t>
            </a:r>
            <a:r>
              <a:rPr lang="en-US" sz="2800" dirty="0"/>
              <a:t> sources, the current or voltage at any point in the network may be calculated as the </a:t>
            </a:r>
            <a:r>
              <a:rPr lang="en-US" sz="2800" b="1" dirty="0">
                <a:solidFill>
                  <a:srgbClr val="FF0000"/>
                </a:solidFill>
              </a:rPr>
              <a:t>algebraic sum</a:t>
            </a:r>
            <a:r>
              <a:rPr lang="en-US" sz="2800" dirty="0"/>
              <a:t> of the individual contributions of </a:t>
            </a:r>
            <a:r>
              <a:rPr lang="en-US" sz="2800" b="1" dirty="0">
                <a:solidFill>
                  <a:srgbClr val="FF0000"/>
                </a:solidFill>
              </a:rPr>
              <a:t>each source acting alone</a:t>
            </a:r>
            <a:r>
              <a:rPr lang="en-US" sz="28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 linear circuit is one constructed only of linear elements (linear resistors, and linear capacitors and inductors, linear dependent sources) and independent sources. 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Linear means I-V </a:t>
            </a:r>
            <a:r>
              <a:rPr lang="en-US" sz="2800" dirty="0" smtClean="0"/>
              <a:t>characteristic of all parts are straight when plotted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429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Text Box 2"/>
          <p:cNvSpPr txBox="1">
            <a:spLocks noChangeArrowheads="1"/>
          </p:cNvSpPr>
          <p:nvPr/>
        </p:nvSpPr>
        <p:spPr bwMode="auto">
          <a:xfrm>
            <a:off x="3100388" y="101600"/>
            <a:ext cx="26654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Arial" charset="0"/>
              </a:rPr>
              <a:t>Superposition</a:t>
            </a:r>
          </a:p>
        </p:txBody>
      </p:sp>
      <p:sp>
        <p:nvSpPr>
          <p:cNvPr id="1050627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8322733" cy="478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u="sng" dirty="0">
                <a:latin typeface="Arial" charset="0"/>
              </a:rPr>
              <a:t>Procedure</a:t>
            </a:r>
            <a:r>
              <a:rPr lang="en-US" sz="2800" dirty="0">
                <a:latin typeface="Arial" charset="0"/>
              </a:rPr>
              <a:t>: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FontTx/>
              <a:buAutoNum type="arabicPeriod"/>
            </a:pPr>
            <a:r>
              <a:rPr lang="en-US" dirty="0">
                <a:latin typeface="Arial" charset="0"/>
              </a:rPr>
              <a:t>Determine contribution due to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one</a:t>
            </a:r>
            <a:r>
              <a:rPr lang="en-US" dirty="0">
                <a:latin typeface="Arial" charset="0"/>
              </a:rPr>
              <a:t> independent source</a:t>
            </a:r>
          </a:p>
          <a:p>
            <a:pPr lvl="2"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r>
              <a:rPr lang="en-US" sz="2800" dirty="0">
                <a:latin typeface="Arial" charset="0"/>
              </a:rPr>
              <a:t>Set all other sources to 0:  </a:t>
            </a:r>
            <a:endParaRPr lang="en-US" sz="2800" dirty="0" smtClean="0">
              <a:latin typeface="Arial" charset="0"/>
            </a:endParaRPr>
          </a:p>
          <a:p>
            <a:pPr lvl="3"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r>
              <a:rPr lang="en-US" sz="2800" dirty="0" smtClean="0">
                <a:latin typeface="Arial" charset="0"/>
              </a:rPr>
              <a:t>Replace </a:t>
            </a:r>
            <a:r>
              <a:rPr lang="en-US" sz="2800" dirty="0">
                <a:latin typeface="Arial" charset="0"/>
              </a:rPr>
              <a:t>independent </a:t>
            </a:r>
            <a:r>
              <a:rPr lang="en-US" sz="2800" dirty="0" smtClean="0">
                <a:latin typeface="Arial" charset="0"/>
              </a:rPr>
              <a:t>voltage source </a:t>
            </a:r>
            <a:r>
              <a:rPr lang="en-US" sz="2800" dirty="0">
                <a:latin typeface="Arial" charset="0"/>
              </a:rPr>
              <a:t>by short </a:t>
            </a:r>
            <a:r>
              <a:rPr lang="en-US" sz="2800" dirty="0" smtClean="0">
                <a:latin typeface="Arial" charset="0"/>
              </a:rPr>
              <a:t>circuit</a:t>
            </a:r>
          </a:p>
          <a:p>
            <a:pPr lvl="3"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r>
              <a:rPr lang="en-US" sz="2800" dirty="0" smtClean="0">
                <a:latin typeface="Arial" charset="0"/>
              </a:rPr>
              <a:t>independent </a:t>
            </a:r>
            <a:r>
              <a:rPr lang="en-US" sz="2800" dirty="0">
                <a:latin typeface="Arial" charset="0"/>
              </a:rPr>
              <a:t>current source by </a:t>
            </a:r>
            <a:r>
              <a:rPr lang="en-US" sz="2800" dirty="0" smtClean="0">
                <a:latin typeface="Arial" charset="0"/>
              </a:rPr>
              <a:t>open circuit</a:t>
            </a:r>
            <a:endParaRPr lang="en-US" sz="2800" dirty="0">
              <a:latin typeface="Arial" charset="0"/>
            </a:endParaRPr>
          </a:p>
          <a:p>
            <a:pPr lvl="1">
              <a:lnSpc>
                <a:spcPct val="90000"/>
              </a:lnSpc>
              <a:spcBef>
                <a:spcPct val="10000"/>
              </a:spcBef>
              <a:buFontTx/>
              <a:buAutoNum type="arabicPeriod"/>
            </a:pPr>
            <a:r>
              <a:rPr lang="en-US" dirty="0">
                <a:latin typeface="Arial" charset="0"/>
              </a:rPr>
              <a:t>Repeat for each independent source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FontTx/>
              <a:buAutoNum type="arabicPeriod"/>
            </a:pPr>
            <a:r>
              <a:rPr lang="en-US" dirty="0">
                <a:latin typeface="Arial" charset="0"/>
              </a:rPr>
              <a:t>Sum individual contributions to obtain desired voltage 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dirty="0">
                <a:latin typeface="Arial" charset="0"/>
              </a:rPr>
              <a:t>	or current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951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14133" y="897467"/>
            <a:ext cx="96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914400"/>
            <a:ext cx="822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smtClean="0"/>
              <a:t>Find </a:t>
            </a:r>
            <a:r>
              <a:rPr lang="en-US" sz="2800" b="1" i="1" smtClean="0">
                <a:latin typeface="Times New Roman" pitchFamily="18" charset="0"/>
              </a:rPr>
              <a:t>V</a:t>
            </a:r>
            <a:r>
              <a:rPr lang="en-US" sz="2800" b="1" baseline="-25000" smtClean="0">
                <a:latin typeface="Times New Roman" pitchFamily="18" charset="0"/>
              </a:rPr>
              <a:t>o</a:t>
            </a:r>
            <a:endParaRPr lang="en-US" sz="2800" b="1" baseline="-25000">
              <a:latin typeface="Times New Roman" pitchFamily="18" charset="0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rot="127015" flipH="1" flipV="1">
            <a:off x="3733800" y="1450975"/>
            <a:ext cx="76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rot="127015" flipH="1">
            <a:off x="3654425" y="1447800"/>
            <a:ext cx="76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rot="127015" flipH="1">
            <a:off x="3503613" y="1443038"/>
            <a:ext cx="76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rot="127015">
            <a:off x="3427413" y="1439863"/>
            <a:ext cx="76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rot="127015">
            <a:off x="3578225" y="1444625"/>
            <a:ext cx="76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rot="127015" flipH="1">
            <a:off x="3351213" y="1436688"/>
            <a:ext cx="76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rot="127015" flipH="1" flipV="1">
            <a:off x="3271838" y="1585913"/>
            <a:ext cx="76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rot="127015" flipH="1">
            <a:off x="2740025" y="1574800"/>
            <a:ext cx="531813" cy="19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2740025" y="16002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V="1">
            <a:off x="2740025" y="2590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2743200" y="2971800"/>
            <a:ext cx="411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rot="127015" flipH="1">
            <a:off x="3808413" y="1582738"/>
            <a:ext cx="1182687" cy="46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4040188" y="2025650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V="1">
            <a:off x="4344988" y="16002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V="1">
            <a:off x="4344988" y="2590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Oval 22"/>
          <p:cNvSpPr>
            <a:spLocks noChangeArrowheads="1"/>
          </p:cNvSpPr>
          <p:nvPr/>
        </p:nvSpPr>
        <p:spPr bwMode="auto">
          <a:xfrm>
            <a:off x="4954588" y="1289050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 flipH="1">
            <a:off x="6119813" y="2640013"/>
            <a:ext cx="7937" cy="331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7" name="Group 24"/>
          <p:cNvGrpSpPr>
            <a:grpSpLocks/>
          </p:cNvGrpSpPr>
          <p:nvPr/>
        </p:nvGrpSpPr>
        <p:grpSpPr bwMode="auto">
          <a:xfrm>
            <a:off x="6019800" y="1943100"/>
            <a:ext cx="258763" cy="701675"/>
            <a:chOff x="2184" y="2421"/>
            <a:chExt cx="117" cy="302"/>
          </a:xfrm>
        </p:grpSpPr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2223" y="2421"/>
              <a:ext cx="1" cy="7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2227" y="2496"/>
              <a:ext cx="66" cy="2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 flipH="1">
              <a:off x="2186" y="2518"/>
              <a:ext cx="107" cy="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2186" y="2544"/>
              <a:ext cx="115" cy="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 flipH="1">
              <a:off x="2184" y="2573"/>
              <a:ext cx="113" cy="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2184" y="2599"/>
              <a:ext cx="115" cy="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 flipH="1">
              <a:off x="2233" y="2629"/>
              <a:ext cx="66" cy="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2234" y="2646"/>
              <a:ext cx="1" cy="7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Line 33"/>
          <p:cNvSpPr>
            <a:spLocks noChangeShapeType="1"/>
          </p:cNvSpPr>
          <p:nvPr/>
        </p:nvSpPr>
        <p:spPr bwMode="auto">
          <a:xfrm flipH="1">
            <a:off x="6108700" y="1600200"/>
            <a:ext cx="11113" cy="41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 rot="127015" flipH="1">
            <a:off x="5561013" y="1585913"/>
            <a:ext cx="1322387" cy="46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35"/>
          <p:cNvSpPr>
            <a:spLocks noChangeShapeType="1"/>
          </p:cNvSpPr>
          <p:nvPr/>
        </p:nvSpPr>
        <p:spPr bwMode="auto">
          <a:xfrm>
            <a:off x="4343400" y="21336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3240088" y="990600"/>
            <a:ext cx="8050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12 </a:t>
            </a:r>
            <a:r>
              <a:rPr lang="en-US" sz="2400" dirty="0">
                <a:latin typeface="Symbol" pitchFamily="18" charset="2"/>
              </a:rPr>
              <a:t>W</a:t>
            </a:r>
            <a:endParaRPr lang="en-US" sz="2400" baseline="-25000" dirty="0">
              <a:latin typeface="Symbol" pitchFamily="18" charset="2"/>
            </a:endParaRPr>
          </a:p>
        </p:txBody>
      </p: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6248400" y="2057400"/>
            <a:ext cx="646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4 </a:t>
            </a:r>
            <a:r>
              <a:rPr lang="en-US" sz="2400">
                <a:latin typeface="Symbol" pitchFamily="18" charset="2"/>
              </a:rPr>
              <a:t>W</a:t>
            </a:r>
            <a:endParaRPr lang="en-US" sz="2400" baseline="-25000">
              <a:latin typeface="Symbol" pitchFamily="18" charset="2"/>
            </a:endParaRPr>
          </a:p>
        </p:txBody>
      </p:sp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3429000" y="2057400"/>
            <a:ext cx="63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4 A</a:t>
            </a:r>
            <a:endParaRPr lang="en-US" sz="2400" baseline="-25000"/>
          </a:p>
        </p:txBody>
      </p:sp>
      <p:sp>
        <p:nvSpPr>
          <p:cNvPr id="42" name="Text Box 39"/>
          <p:cNvSpPr txBox="1">
            <a:spLocks noChangeArrowheads="1"/>
          </p:cNvSpPr>
          <p:nvPr/>
        </p:nvSpPr>
        <p:spPr bwMode="auto">
          <a:xfrm>
            <a:off x="4953000" y="914400"/>
            <a:ext cx="63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4 </a:t>
            </a:r>
            <a:r>
              <a:rPr lang="en-US" sz="2400" dirty="0"/>
              <a:t>V</a:t>
            </a:r>
            <a:endParaRPr lang="en-US" sz="2400" baseline="-25000" dirty="0"/>
          </a:p>
        </p:txBody>
      </p:sp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4978400" y="1371600"/>
            <a:ext cx="58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+ </a:t>
            </a:r>
            <a:r>
              <a:rPr lang="en-US" sz="2400" b="1">
                <a:cs typeface="Times New Roman" pitchFamily="18" charset="0"/>
              </a:rPr>
              <a:t>–</a:t>
            </a:r>
          </a:p>
        </p:txBody>
      </p:sp>
      <p:sp>
        <p:nvSpPr>
          <p:cNvPr id="44" name="Text Box 41"/>
          <p:cNvSpPr txBox="1">
            <a:spLocks noChangeArrowheads="1"/>
          </p:cNvSpPr>
          <p:nvPr/>
        </p:nvSpPr>
        <p:spPr bwMode="auto">
          <a:xfrm>
            <a:off x="6948488" y="1550988"/>
            <a:ext cx="4889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+</a:t>
            </a:r>
          </a:p>
          <a:p>
            <a:pPr algn="ctr">
              <a:spcBef>
                <a:spcPct val="50000"/>
              </a:spcBef>
            </a:pPr>
            <a:r>
              <a:rPr lang="en-US" sz="2400" b="1" i="1"/>
              <a:t>V</a:t>
            </a:r>
            <a:r>
              <a:rPr lang="en-US" sz="2400" b="1" baseline="-25000"/>
              <a:t>o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cs typeface="Times New Roman" pitchFamily="18" charset="0"/>
              </a:rPr>
              <a:t>–</a:t>
            </a:r>
          </a:p>
        </p:txBody>
      </p:sp>
      <p:sp>
        <p:nvSpPr>
          <p:cNvPr id="45" name="Oval 42"/>
          <p:cNvSpPr>
            <a:spLocks noChangeArrowheads="1"/>
          </p:cNvSpPr>
          <p:nvPr/>
        </p:nvSpPr>
        <p:spPr bwMode="auto">
          <a:xfrm>
            <a:off x="4267200" y="152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3"/>
          <p:cNvSpPr>
            <a:spLocks noChangeArrowheads="1"/>
          </p:cNvSpPr>
          <p:nvPr/>
        </p:nvSpPr>
        <p:spPr bwMode="auto">
          <a:xfrm>
            <a:off x="4267200" y="289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4"/>
          <p:cNvSpPr>
            <a:spLocks noChangeArrowheads="1"/>
          </p:cNvSpPr>
          <p:nvPr/>
        </p:nvSpPr>
        <p:spPr bwMode="auto">
          <a:xfrm>
            <a:off x="6038850" y="152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45"/>
          <p:cNvSpPr>
            <a:spLocks noChangeArrowheads="1"/>
          </p:cNvSpPr>
          <p:nvPr/>
        </p:nvSpPr>
        <p:spPr bwMode="auto">
          <a:xfrm>
            <a:off x="6038850" y="289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46"/>
          <p:cNvSpPr>
            <a:spLocks noChangeArrowheads="1"/>
          </p:cNvSpPr>
          <p:nvPr/>
        </p:nvSpPr>
        <p:spPr bwMode="auto">
          <a:xfrm>
            <a:off x="6819900" y="151923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47"/>
          <p:cNvSpPr>
            <a:spLocks noChangeArrowheads="1"/>
          </p:cNvSpPr>
          <p:nvPr/>
        </p:nvSpPr>
        <p:spPr bwMode="auto">
          <a:xfrm>
            <a:off x="6819900" y="289083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14"/>
          <p:cNvSpPr>
            <a:spLocks noChangeShapeType="1"/>
          </p:cNvSpPr>
          <p:nvPr/>
        </p:nvSpPr>
        <p:spPr bwMode="auto">
          <a:xfrm flipV="1">
            <a:off x="2742324" y="215718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4"/>
          <p:cNvSpPr>
            <a:spLocks noChangeShapeType="1"/>
          </p:cNvSpPr>
          <p:nvPr/>
        </p:nvSpPr>
        <p:spPr bwMode="auto">
          <a:xfrm flipV="1">
            <a:off x="2745668" y="1842912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511425" y="3499783"/>
            <a:ext cx="4697413" cy="2206096"/>
            <a:chOff x="2511425" y="3499783"/>
            <a:chExt cx="4697413" cy="2206096"/>
          </a:xfrm>
        </p:grpSpPr>
        <p:sp>
          <p:nvSpPr>
            <p:cNvPr id="53" name="TextBox 52"/>
            <p:cNvSpPr txBox="1"/>
            <p:nvPr/>
          </p:nvSpPr>
          <p:spPr>
            <a:xfrm>
              <a:off x="2785533" y="3499783"/>
              <a:ext cx="965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4" name="Line 4"/>
            <p:cNvSpPr>
              <a:spLocks noChangeShapeType="1"/>
            </p:cNvSpPr>
            <p:nvPr/>
          </p:nvSpPr>
          <p:spPr bwMode="auto">
            <a:xfrm rot="127015" flipH="1" flipV="1">
              <a:off x="3505200" y="4053291"/>
              <a:ext cx="7620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5"/>
            <p:cNvSpPr>
              <a:spLocks noChangeShapeType="1"/>
            </p:cNvSpPr>
            <p:nvPr/>
          </p:nvSpPr>
          <p:spPr bwMode="auto">
            <a:xfrm rot="127015" flipH="1">
              <a:off x="3425825" y="4050116"/>
              <a:ext cx="762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6"/>
            <p:cNvSpPr>
              <a:spLocks noChangeShapeType="1"/>
            </p:cNvSpPr>
            <p:nvPr/>
          </p:nvSpPr>
          <p:spPr bwMode="auto">
            <a:xfrm rot="127015" flipH="1">
              <a:off x="3275013" y="4045354"/>
              <a:ext cx="762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7"/>
            <p:cNvSpPr>
              <a:spLocks noChangeShapeType="1"/>
            </p:cNvSpPr>
            <p:nvPr/>
          </p:nvSpPr>
          <p:spPr bwMode="auto">
            <a:xfrm rot="127015">
              <a:off x="3198813" y="4042179"/>
              <a:ext cx="762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8"/>
            <p:cNvSpPr>
              <a:spLocks noChangeShapeType="1"/>
            </p:cNvSpPr>
            <p:nvPr/>
          </p:nvSpPr>
          <p:spPr bwMode="auto">
            <a:xfrm rot="127015">
              <a:off x="3349625" y="4046941"/>
              <a:ext cx="762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9"/>
            <p:cNvSpPr>
              <a:spLocks noChangeShapeType="1"/>
            </p:cNvSpPr>
            <p:nvPr/>
          </p:nvSpPr>
          <p:spPr bwMode="auto">
            <a:xfrm rot="127015" flipH="1">
              <a:off x="3122613" y="4039004"/>
              <a:ext cx="762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0"/>
            <p:cNvSpPr>
              <a:spLocks noChangeShapeType="1"/>
            </p:cNvSpPr>
            <p:nvPr/>
          </p:nvSpPr>
          <p:spPr bwMode="auto">
            <a:xfrm rot="127015" flipH="1" flipV="1">
              <a:off x="3043238" y="4188229"/>
              <a:ext cx="7620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 rot="127015" flipH="1">
              <a:off x="2511425" y="4177116"/>
              <a:ext cx="531813" cy="190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4"/>
            <p:cNvSpPr>
              <a:spLocks noChangeShapeType="1"/>
            </p:cNvSpPr>
            <p:nvPr/>
          </p:nvSpPr>
          <p:spPr bwMode="auto">
            <a:xfrm flipV="1">
              <a:off x="2511425" y="4202516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15"/>
            <p:cNvSpPr>
              <a:spLocks noChangeShapeType="1"/>
            </p:cNvSpPr>
            <p:nvPr/>
          </p:nvSpPr>
          <p:spPr bwMode="auto">
            <a:xfrm flipV="1">
              <a:off x="2511425" y="5193116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17"/>
            <p:cNvSpPr>
              <a:spLocks noChangeShapeType="1"/>
            </p:cNvSpPr>
            <p:nvPr/>
          </p:nvSpPr>
          <p:spPr bwMode="auto">
            <a:xfrm>
              <a:off x="2514600" y="5574116"/>
              <a:ext cx="411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18"/>
            <p:cNvSpPr>
              <a:spLocks noChangeShapeType="1"/>
            </p:cNvSpPr>
            <p:nvPr/>
          </p:nvSpPr>
          <p:spPr bwMode="auto">
            <a:xfrm rot="127015" flipH="1">
              <a:off x="3579813" y="4185054"/>
              <a:ext cx="1182687" cy="460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20"/>
            <p:cNvSpPr>
              <a:spLocks noChangeShapeType="1"/>
            </p:cNvSpPr>
            <p:nvPr/>
          </p:nvSpPr>
          <p:spPr bwMode="auto">
            <a:xfrm flipV="1">
              <a:off x="4116388" y="4202516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21"/>
            <p:cNvSpPr>
              <a:spLocks noChangeShapeType="1"/>
            </p:cNvSpPr>
            <p:nvPr/>
          </p:nvSpPr>
          <p:spPr bwMode="auto">
            <a:xfrm flipV="1">
              <a:off x="4116388" y="5193116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Oval 22"/>
            <p:cNvSpPr>
              <a:spLocks noChangeArrowheads="1"/>
            </p:cNvSpPr>
            <p:nvPr/>
          </p:nvSpPr>
          <p:spPr bwMode="auto">
            <a:xfrm>
              <a:off x="4725988" y="3891366"/>
              <a:ext cx="609600" cy="6096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23"/>
            <p:cNvSpPr>
              <a:spLocks noChangeShapeType="1"/>
            </p:cNvSpPr>
            <p:nvPr/>
          </p:nvSpPr>
          <p:spPr bwMode="auto">
            <a:xfrm flipH="1">
              <a:off x="5891213" y="5242329"/>
              <a:ext cx="7937" cy="3317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71" name="Group 24"/>
            <p:cNvGrpSpPr>
              <a:grpSpLocks/>
            </p:cNvGrpSpPr>
            <p:nvPr/>
          </p:nvGrpSpPr>
          <p:grpSpPr bwMode="auto">
            <a:xfrm>
              <a:off x="5791200" y="4545416"/>
              <a:ext cx="258763" cy="701675"/>
              <a:chOff x="2184" y="2421"/>
              <a:chExt cx="117" cy="302"/>
            </a:xfrm>
          </p:grpSpPr>
          <p:sp>
            <p:nvSpPr>
              <p:cNvPr id="72" name="Line 25"/>
              <p:cNvSpPr>
                <a:spLocks noChangeShapeType="1"/>
              </p:cNvSpPr>
              <p:nvPr/>
            </p:nvSpPr>
            <p:spPr bwMode="auto">
              <a:xfrm>
                <a:off x="2223" y="2421"/>
                <a:ext cx="1" cy="7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26"/>
              <p:cNvSpPr>
                <a:spLocks noChangeShapeType="1"/>
              </p:cNvSpPr>
              <p:nvPr/>
            </p:nvSpPr>
            <p:spPr bwMode="auto">
              <a:xfrm>
                <a:off x="2227" y="2496"/>
                <a:ext cx="66" cy="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27"/>
              <p:cNvSpPr>
                <a:spLocks noChangeShapeType="1"/>
              </p:cNvSpPr>
              <p:nvPr/>
            </p:nvSpPr>
            <p:spPr bwMode="auto">
              <a:xfrm flipH="1">
                <a:off x="2186" y="2518"/>
                <a:ext cx="107" cy="2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28"/>
              <p:cNvSpPr>
                <a:spLocks noChangeShapeType="1"/>
              </p:cNvSpPr>
              <p:nvPr/>
            </p:nvSpPr>
            <p:spPr bwMode="auto">
              <a:xfrm>
                <a:off x="2186" y="2544"/>
                <a:ext cx="115" cy="3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9"/>
              <p:cNvSpPr>
                <a:spLocks noChangeShapeType="1"/>
              </p:cNvSpPr>
              <p:nvPr/>
            </p:nvSpPr>
            <p:spPr bwMode="auto">
              <a:xfrm flipH="1">
                <a:off x="2184" y="2573"/>
                <a:ext cx="113" cy="2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30"/>
              <p:cNvSpPr>
                <a:spLocks noChangeShapeType="1"/>
              </p:cNvSpPr>
              <p:nvPr/>
            </p:nvSpPr>
            <p:spPr bwMode="auto">
              <a:xfrm>
                <a:off x="2184" y="2599"/>
                <a:ext cx="115" cy="3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31"/>
              <p:cNvSpPr>
                <a:spLocks noChangeShapeType="1"/>
              </p:cNvSpPr>
              <p:nvPr/>
            </p:nvSpPr>
            <p:spPr bwMode="auto">
              <a:xfrm flipH="1">
                <a:off x="2233" y="2629"/>
                <a:ext cx="66" cy="1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32"/>
              <p:cNvSpPr>
                <a:spLocks noChangeShapeType="1"/>
              </p:cNvSpPr>
              <p:nvPr/>
            </p:nvSpPr>
            <p:spPr bwMode="auto">
              <a:xfrm>
                <a:off x="2234" y="2646"/>
                <a:ext cx="1" cy="7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" name="Line 33"/>
            <p:cNvSpPr>
              <a:spLocks noChangeShapeType="1"/>
            </p:cNvSpPr>
            <p:nvPr/>
          </p:nvSpPr>
          <p:spPr bwMode="auto">
            <a:xfrm flipH="1">
              <a:off x="5880100" y="4202516"/>
              <a:ext cx="11113" cy="4127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34"/>
            <p:cNvSpPr>
              <a:spLocks noChangeShapeType="1"/>
            </p:cNvSpPr>
            <p:nvPr/>
          </p:nvSpPr>
          <p:spPr bwMode="auto">
            <a:xfrm rot="127015" flipH="1">
              <a:off x="5332413" y="4188229"/>
              <a:ext cx="1322387" cy="460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Text Box 36"/>
            <p:cNvSpPr txBox="1">
              <a:spLocks noChangeArrowheads="1"/>
            </p:cNvSpPr>
            <p:nvPr/>
          </p:nvSpPr>
          <p:spPr bwMode="auto">
            <a:xfrm>
              <a:off x="3011488" y="3592916"/>
              <a:ext cx="80502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12 </a:t>
              </a:r>
              <a:r>
                <a:rPr lang="en-US" sz="2400" dirty="0">
                  <a:latin typeface="Symbol" pitchFamily="18" charset="2"/>
                </a:rPr>
                <a:t>W</a:t>
              </a:r>
              <a:endParaRPr lang="en-US" sz="2400" baseline="-25000" dirty="0">
                <a:latin typeface="Symbol" pitchFamily="18" charset="2"/>
              </a:endParaRPr>
            </a:p>
          </p:txBody>
        </p:sp>
        <p:sp>
          <p:nvSpPr>
            <p:cNvPr id="84" name="Text Box 37"/>
            <p:cNvSpPr txBox="1">
              <a:spLocks noChangeArrowheads="1"/>
            </p:cNvSpPr>
            <p:nvPr/>
          </p:nvSpPr>
          <p:spPr bwMode="auto">
            <a:xfrm>
              <a:off x="6019800" y="4659716"/>
              <a:ext cx="6461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4 </a:t>
              </a:r>
              <a:r>
                <a:rPr lang="en-US" sz="2400">
                  <a:latin typeface="Symbol" pitchFamily="18" charset="2"/>
                </a:rPr>
                <a:t>W</a:t>
              </a:r>
              <a:endParaRPr lang="en-US" sz="2400" baseline="-25000">
                <a:latin typeface="Symbol" pitchFamily="18" charset="2"/>
              </a:endParaRPr>
            </a:p>
          </p:txBody>
        </p:sp>
        <p:sp>
          <p:nvSpPr>
            <p:cNvPr id="86" name="Text Box 39"/>
            <p:cNvSpPr txBox="1">
              <a:spLocks noChangeArrowheads="1"/>
            </p:cNvSpPr>
            <p:nvPr/>
          </p:nvSpPr>
          <p:spPr bwMode="auto">
            <a:xfrm>
              <a:off x="4724400" y="3516716"/>
              <a:ext cx="6334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4 </a:t>
              </a:r>
              <a:r>
                <a:rPr lang="en-US" sz="2400" dirty="0"/>
                <a:t>V</a:t>
              </a:r>
              <a:endParaRPr lang="en-US" sz="2400" baseline="-25000" dirty="0"/>
            </a:p>
          </p:txBody>
        </p:sp>
        <p:sp>
          <p:nvSpPr>
            <p:cNvPr id="87" name="Text Box 40"/>
            <p:cNvSpPr txBox="1">
              <a:spLocks noChangeArrowheads="1"/>
            </p:cNvSpPr>
            <p:nvPr/>
          </p:nvSpPr>
          <p:spPr bwMode="auto">
            <a:xfrm>
              <a:off x="4749800" y="3973916"/>
              <a:ext cx="584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+ </a:t>
              </a:r>
              <a:r>
                <a:rPr lang="en-US" sz="2400" b="1">
                  <a:cs typeface="Times New Roman" pitchFamily="18" charset="0"/>
                </a:rPr>
                <a:t>–</a:t>
              </a:r>
            </a:p>
          </p:txBody>
        </p:sp>
        <p:sp>
          <p:nvSpPr>
            <p:cNvPr id="88" name="Text Box 41"/>
            <p:cNvSpPr txBox="1">
              <a:spLocks noChangeArrowheads="1"/>
            </p:cNvSpPr>
            <p:nvPr/>
          </p:nvSpPr>
          <p:spPr bwMode="auto">
            <a:xfrm>
              <a:off x="6719888" y="4153304"/>
              <a:ext cx="488950" cy="155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/>
                <a:t>+</a:t>
              </a:r>
            </a:p>
            <a:p>
              <a:pPr algn="ctr">
                <a:spcBef>
                  <a:spcPct val="50000"/>
                </a:spcBef>
              </a:pPr>
              <a:r>
                <a:rPr lang="en-US" sz="2400" b="1" i="1"/>
                <a:t>V</a:t>
              </a:r>
              <a:r>
                <a:rPr lang="en-US" sz="2400" b="1" baseline="-25000"/>
                <a:t>o</a:t>
              </a:r>
            </a:p>
            <a:p>
              <a:pPr algn="ctr">
                <a:spcBef>
                  <a:spcPct val="50000"/>
                </a:spcBef>
              </a:pPr>
              <a:r>
                <a:rPr lang="en-US" sz="2400" b="1">
                  <a:cs typeface="Times New Roman" pitchFamily="18" charset="0"/>
                </a:rPr>
                <a:t>–</a:t>
              </a:r>
            </a:p>
          </p:txBody>
        </p:sp>
        <p:sp>
          <p:nvSpPr>
            <p:cNvPr id="89" name="Oval 42"/>
            <p:cNvSpPr>
              <a:spLocks noChangeArrowheads="1"/>
            </p:cNvSpPr>
            <p:nvPr/>
          </p:nvSpPr>
          <p:spPr bwMode="auto">
            <a:xfrm>
              <a:off x="4038600" y="4126316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43"/>
            <p:cNvSpPr>
              <a:spLocks noChangeArrowheads="1"/>
            </p:cNvSpPr>
            <p:nvPr/>
          </p:nvSpPr>
          <p:spPr bwMode="auto">
            <a:xfrm>
              <a:off x="4069020" y="554138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44"/>
            <p:cNvSpPr>
              <a:spLocks noChangeArrowheads="1"/>
            </p:cNvSpPr>
            <p:nvPr/>
          </p:nvSpPr>
          <p:spPr bwMode="auto">
            <a:xfrm>
              <a:off x="5810250" y="4126316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45"/>
            <p:cNvSpPr>
              <a:spLocks noChangeArrowheads="1"/>
            </p:cNvSpPr>
            <p:nvPr/>
          </p:nvSpPr>
          <p:spPr bwMode="auto">
            <a:xfrm>
              <a:off x="5810250" y="5497916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46"/>
            <p:cNvSpPr>
              <a:spLocks noChangeArrowheads="1"/>
            </p:cNvSpPr>
            <p:nvPr/>
          </p:nvSpPr>
          <p:spPr bwMode="auto">
            <a:xfrm>
              <a:off x="6591300" y="4121554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47"/>
            <p:cNvSpPr>
              <a:spLocks noChangeArrowheads="1"/>
            </p:cNvSpPr>
            <p:nvPr/>
          </p:nvSpPr>
          <p:spPr bwMode="auto">
            <a:xfrm>
              <a:off x="6591300" y="5493154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4"/>
            <p:cNvSpPr>
              <a:spLocks noChangeShapeType="1"/>
            </p:cNvSpPr>
            <p:nvPr/>
          </p:nvSpPr>
          <p:spPr bwMode="auto">
            <a:xfrm flipV="1">
              <a:off x="2513724" y="4759499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14"/>
            <p:cNvSpPr>
              <a:spLocks noChangeShapeType="1"/>
            </p:cNvSpPr>
            <p:nvPr/>
          </p:nvSpPr>
          <p:spPr bwMode="auto">
            <a:xfrm flipV="1">
              <a:off x="2517068" y="4445228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777331" y="5705879"/>
            <a:ext cx="4562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Voltage Divider: -1V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81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14133" y="897467"/>
            <a:ext cx="96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914400"/>
            <a:ext cx="822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smtClean="0"/>
              <a:t>Find </a:t>
            </a:r>
            <a:r>
              <a:rPr lang="en-US" sz="2800" b="1" i="1" smtClean="0">
                <a:latin typeface="Times New Roman" pitchFamily="18" charset="0"/>
              </a:rPr>
              <a:t>V</a:t>
            </a:r>
            <a:r>
              <a:rPr lang="en-US" sz="2800" b="1" baseline="-25000" smtClean="0">
                <a:latin typeface="Times New Roman" pitchFamily="18" charset="0"/>
              </a:rPr>
              <a:t>o</a:t>
            </a:r>
            <a:endParaRPr lang="en-US" sz="2800" b="1" baseline="-25000">
              <a:latin typeface="Times New Roman" pitchFamily="18" charset="0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rot="127015" flipH="1" flipV="1">
            <a:off x="3733800" y="1450975"/>
            <a:ext cx="76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rot="127015" flipH="1">
            <a:off x="3654425" y="1447800"/>
            <a:ext cx="76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rot="127015" flipH="1">
            <a:off x="3503613" y="1443038"/>
            <a:ext cx="76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rot="127015">
            <a:off x="3427413" y="1439863"/>
            <a:ext cx="76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rot="127015">
            <a:off x="3578225" y="1444625"/>
            <a:ext cx="76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rot="127015" flipH="1">
            <a:off x="3351213" y="1436688"/>
            <a:ext cx="76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rot="127015" flipH="1" flipV="1">
            <a:off x="3271838" y="1585913"/>
            <a:ext cx="76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rot="127015" flipH="1">
            <a:off x="2740025" y="1574800"/>
            <a:ext cx="531813" cy="19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2740025" y="16002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V="1">
            <a:off x="2740025" y="2590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2743200" y="2971800"/>
            <a:ext cx="411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rot="127015" flipH="1">
            <a:off x="3808413" y="1582738"/>
            <a:ext cx="1182687" cy="46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4040188" y="2025650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V="1">
            <a:off x="4344988" y="16002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V="1">
            <a:off x="4344988" y="2590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Oval 22"/>
          <p:cNvSpPr>
            <a:spLocks noChangeArrowheads="1"/>
          </p:cNvSpPr>
          <p:nvPr/>
        </p:nvSpPr>
        <p:spPr bwMode="auto">
          <a:xfrm>
            <a:off x="4954588" y="1289050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 flipH="1">
            <a:off x="6119813" y="2640013"/>
            <a:ext cx="7937" cy="331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7" name="Group 24"/>
          <p:cNvGrpSpPr>
            <a:grpSpLocks/>
          </p:cNvGrpSpPr>
          <p:nvPr/>
        </p:nvGrpSpPr>
        <p:grpSpPr bwMode="auto">
          <a:xfrm>
            <a:off x="6019800" y="1943100"/>
            <a:ext cx="258763" cy="701675"/>
            <a:chOff x="2184" y="2421"/>
            <a:chExt cx="117" cy="302"/>
          </a:xfrm>
        </p:grpSpPr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2223" y="2421"/>
              <a:ext cx="1" cy="7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2227" y="2496"/>
              <a:ext cx="66" cy="2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 flipH="1">
              <a:off x="2186" y="2518"/>
              <a:ext cx="107" cy="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2186" y="2544"/>
              <a:ext cx="115" cy="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 flipH="1">
              <a:off x="2184" y="2573"/>
              <a:ext cx="113" cy="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2184" y="2599"/>
              <a:ext cx="115" cy="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 flipH="1">
              <a:off x="2233" y="2629"/>
              <a:ext cx="66" cy="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2234" y="2646"/>
              <a:ext cx="1" cy="7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Line 33"/>
          <p:cNvSpPr>
            <a:spLocks noChangeShapeType="1"/>
          </p:cNvSpPr>
          <p:nvPr/>
        </p:nvSpPr>
        <p:spPr bwMode="auto">
          <a:xfrm flipH="1">
            <a:off x="6108700" y="1600200"/>
            <a:ext cx="11113" cy="41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 rot="127015" flipH="1">
            <a:off x="5561013" y="1585913"/>
            <a:ext cx="1322387" cy="46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35"/>
          <p:cNvSpPr>
            <a:spLocks noChangeShapeType="1"/>
          </p:cNvSpPr>
          <p:nvPr/>
        </p:nvSpPr>
        <p:spPr bwMode="auto">
          <a:xfrm>
            <a:off x="4343400" y="21336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3240088" y="990600"/>
            <a:ext cx="8050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12 </a:t>
            </a:r>
            <a:r>
              <a:rPr lang="en-US" sz="2400" dirty="0">
                <a:latin typeface="Symbol" pitchFamily="18" charset="2"/>
              </a:rPr>
              <a:t>W</a:t>
            </a:r>
            <a:endParaRPr lang="en-US" sz="2400" baseline="-25000" dirty="0">
              <a:latin typeface="Symbol" pitchFamily="18" charset="2"/>
            </a:endParaRPr>
          </a:p>
        </p:txBody>
      </p: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6248400" y="2057400"/>
            <a:ext cx="646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4 </a:t>
            </a:r>
            <a:r>
              <a:rPr lang="en-US" sz="2400">
                <a:latin typeface="Symbol" pitchFamily="18" charset="2"/>
              </a:rPr>
              <a:t>W</a:t>
            </a:r>
            <a:endParaRPr lang="en-US" sz="2400" baseline="-25000">
              <a:latin typeface="Symbol" pitchFamily="18" charset="2"/>
            </a:endParaRPr>
          </a:p>
        </p:txBody>
      </p:sp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3429000" y="2057400"/>
            <a:ext cx="63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4 A</a:t>
            </a:r>
            <a:endParaRPr lang="en-US" sz="2400" baseline="-25000"/>
          </a:p>
        </p:txBody>
      </p:sp>
      <p:sp>
        <p:nvSpPr>
          <p:cNvPr id="42" name="Text Box 39"/>
          <p:cNvSpPr txBox="1">
            <a:spLocks noChangeArrowheads="1"/>
          </p:cNvSpPr>
          <p:nvPr/>
        </p:nvSpPr>
        <p:spPr bwMode="auto">
          <a:xfrm>
            <a:off x="4953000" y="914400"/>
            <a:ext cx="63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4 </a:t>
            </a:r>
            <a:r>
              <a:rPr lang="en-US" sz="2400" dirty="0"/>
              <a:t>V</a:t>
            </a:r>
            <a:endParaRPr lang="en-US" sz="2400" baseline="-25000" dirty="0"/>
          </a:p>
        </p:txBody>
      </p:sp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4978400" y="1371600"/>
            <a:ext cx="58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+ </a:t>
            </a:r>
            <a:r>
              <a:rPr lang="en-US" sz="2400" b="1">
                <a:cs typeface="Times New Roman" pitchFamily="18" charset="0"/>
              </a:rPr>
              <a:t>–</a:t>
            </a:r>
          </a:p>
        </p:txBody>
      </p:sp>
      <p:sp>
        <p:nvSpPr>
          <p:cNvPr id="44" name="Text Box 41"/>
          <p:cNvSpPr txBox="1">
            <a:spLocks noChangeArrowheads="1"/>
          </p:cNvSpPr>
          <p:nvPr/>
        </p:nvSpPr>
        <p:spPr bwMode="auto">
          <a:xfrm>
            <a:off x="6948488" y="1550988"/>
            <a:ext cx="4889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+</a:t>
            </a:r>
          </a:p>
          <a:p>
            <a:pPr algn="ctr">
              <a:spcBef>
                <a:spcPct val="50000"/>
              </a:spcBef>
            </a:pPr>
            <a:r>
              <a:rPr lang="en-US" sz="2400" b="1" i="1"/>
              <a:t>V</a:t>
            </a:r>
            <a:r>
              <a:rPr lang="en-US" sz="2400" b="1" baseline="-25000"/>
              <a:t>o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cs typeface="Times New Roman" pitchFamily="18" charset="0"/>
              </a:rPr>
              <a:t>–</a:t>
            </a:r>
          </a:p>
        </p:txBody>
      </p:sp>
      <p:sp>
        <p:nvSpPr>
          <p:cNvPr id="45" name="Oval 42"/>
          <p:cNvSpPr>
            <a:spLocks noChangeArrowheads="1"/>
          </p:cNvSpPr>
          <p:nvPr/>
        </p:nvSpPr>
        <p:spPr bwMode="auto">
          <a:xfrm>
            <a:off x="4267200" y="152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3"/>
          <p:cNvSpPr>
            <a:spLocks noChangeArrowheads="1"/>
          </p:cNvSpPr>
          <p:nvPr/>
        </p:nvSpPr>
        <p:spPr bwMode="auto">
          <a:xfrm>
            <a:off x="4267200" y="289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4"/>
          <p:cNvSpPr>
            <a:spLocks noChangeArrowheads="1"/>
          </p:cNvSpPr>
          <p:nvPr/>
        </p:nvSpPr>
        <p:spPr bwMode="auto">
          <a:xfrm>
            <a:off x="6038850" y="152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45"/>
          <p:cNvSpPr>
            <a:spLocks noChangeArrowheads="1"/>
          </p:cNvSpPr>
          <p:nvPr/>
        </p:nvSpPr>
        <p:spPr bwMode="auto">
          <a:xfrm>
            <a:off x="6038850" y="289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46"/>
          <p:cNvSpPr>
            <a:spLocks noChangeArrowheads="1"/>
          </p:cNvSpPr>
          <p:nvPr/>
        </p:nvSpPr>
        <p:spPr bwMode="auto">
          <a:xfrm>
            <a:off x="6819900" y="151923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47"/>
          <p:cNvSpPr>
            <a:spLocks noChangeArrowheads="1"/>
          </p:cNvSpPr>
          <p:nvPr/>
        </p:nvSpPr>
        <p:spPr bwMode="auto">
          <a:xfrm>
            <a:off x="6819900" y="289083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14"/>
          <p:cNvSpPr>
            <a:spLocks noChangeShapeType="1"/>
          </p:cNvSpPr>
          <p:nvPr/>
        </p:nvSpPr>
        <p:spPr bwMode="auto">
          <a:xfrm flipV="1">
            <a:off x="2742324" y="215718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4"/>
          <p:cNvSpPr>
            <a:spLocks noChangeShapeType="1"/>
          </p:cNvSpPr>
          <p:nvPr/>
        </p:nvSpPr>
        <p:spPr bwMode="auto">
          <a:xfrm flipV="1">
            <a:off x="2745668" y="1842912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853265" y="3127257"/>
            <a:ext cx="96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2931053" y="3156362"/>
            <a:ext cx="96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656945" y="3249495"/>
            <a:ext cx="4697413" cy="2112963"/>
            <a:chOff x="2656945" y="3249495"/>
            <a:chExt cx="4697413" cy="2112963"/>
          </a:xfrm>
        </p:grpSpPr>
        <p:sp>
          <p:nvSpPr>
            <p:cNvPr id="98" name="Line 4"/>
            <p:cNvSpPr>
              <a:spLocks noChangeShapeType="1"/>
            </p:cNvSpPr>
            <p:nvPr/>
          </p:nvSpPr>
          <p:spPr bwMode="auto">
            <a:xfrm rot="127015" flipH="1" flipV="1">
              <a:off x="3650720" y="3709870"/>
              <a:ext cx="7620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5"/>
            <p:cNvSpPr>
              <a:spLocks noChangeShapeType="1"/>
            </p:cNvSpPr>
            <p:nvPr/>
          </p:nvSpPr>
          <p:spPr bwMode="auto">
            <a:xfrm rot="127015" flipH="1">
              <a:off x="3571345" y="3706695"/>
              <a:ext cx="762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6"/>
            <p:cNvSpPr>
              <a:spLocks noChangeShapeType="1"/>
            </p:cNvSpPr>
            <p:nvPr/>
          </p:nvSpPr>
          <p:spPr bwMode="auto">
            <a:xfrm rot="127015" flipH="1">
              <a:off x="3420533" y="3701933"/>
              <a:ext cx="762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7"/>
            <p:cNvSpPr>
              <a:spLocks noChangeShapeType="1"/>
            </p:cNvSpPr>
            <p:nvPr/>
          </p:nvSpPr>
          <p:spPr bwMode="auto">
            <a:xfrm rot="127015">
              <a:off x="3344333" y="3698758"/>
              <a:ext cx="762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8"/>
            <p:cNvSpPr>
              <a:spLocks noChangeShapeType="1"/>
            </p:cNvSpPr>
            <p:nvPr/>
          </p:nvSpPr>
          <p:spPr bwMode="auto">
            <a:xfrm rot="127015">
              <a:off x="3495145" y="3703520"/>
              <a:ext cx="762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9"/>
            <p:cNvSpPr>
              <a:spLocks noChangeShapeType="1"/>
            </p:cNvSpPr>
            <p:nvPr/>
          </p:nvSpPr>
          <p:spPr bwMode="auto">
            <a:xfrm rot="127015" flipH="1">
              <a:off x="3268133" y="3695583"/>
              <a:ext cx="762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0"/>
            <p:cNvSpPr>
              <a:spLocks noChangeShapeType="1"/>
            </p:cNvSpPr>
            <p:nvPr/>
          </p:nvSpPr>
          <p:spPr bwMode="auto">
            <a:xfrm rot="127015" flipH="1" flipV="1">
              <a:off x="3188758" y="3844808"/>
              <a:ext cx="7620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1"/>
            <p:cNvSpPr>
              <a:spLocks noChangeShapeType="1"/>
            </p:cNvSpPr>
            <p:nvPr/>
          </p:nvSpPr>
          <p:spPr bwMode="auto">
            <a:xfrm rot="127015" flipH="1">
              <a:off x="2656945" y="3833695"/>
              <a:ext cx="531813" cy="190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4"/>
            <p:cNvSpPr>
              <a:spLocks noChangeShapeType="1"/>
            </p:cNvSpPr>
            <p:nvPr/>
          </p:nvSpPr>
          <p:spPr bwMode="auto">
            <a:xfrm flipV="1">
              <a:off x="2656945" y="3859095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5"/>
            <p:cNvSpPr>
              <a:spLocks noChangeShapeType="1"/>
            </p:cNvSpPr>
            <p:nvPr/>
          </p:nvSpPr>
          <p:spPr bwMode="auto">
            <a:xfrm flipV="1">
              <a:off x="2656945" y="4849695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7"/>
            <p:cNvSpPr>
              <a:spLocks noChangeShapeType="1"/>
            </p:cNvSpPr>
            <p:nvPr/>
          </p:nvSpPr>
          <p:spPr bwMode="auto">
            <a:xfrm>
              <a:off x="2660120" y="5230695"/>
              <a:ext cx="411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8"/>
            <p:cNvSpPr>
              <a:spLocks noChangeShapeType="1"/>
            </p:cNvSpPr>
            <p:nvPr/>
          </p:nvSpPr>
          <p:spPr bwMode="auto">
            <a:xfrm rot="127015" flipH="1">
              <a:off x="3725333" y="3841633"/>
              <a:ext cx="1182687" cy="460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Oval 19"/>
            <p:cNvSpPr>
              <a:spLocks noChangeArrowheads="1"/>
            </p:cNvSpPr>
            <p:nvPr/>
          </p:nvSpPr>
          <p:spPr bwMode="auto">
            <a:xfrm>
              <a:off x="3957108" y="4284545"/>
              <a:ext cx="609600" cy="6096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20"/>
            <p:cNvSpPr>
              <a:spLocks noChangeShapeType="1"/>
            </p:cNvSpPr>
            <p:nvPr/>
          </p:nvSpPr>
          <p:spPr bwMode="auto">
            <a:xfrm flipV="1">
              <a:off x="4261908" y="3859095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21"/>
            <p:cNvSpPr>
              <a:spLocks noChangeShapeType="1"/>
            </p:cNvSpPr>
            <p:nvPr/>
          </p:nvSpPr>
          <p:spPr bwMode="auto">
            <a:xfrm flipV="1">
              <a:off x="4261908" y="4849695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23"/>
            <p:cNvSpPr>
              <a:spLocks noChangeShapeType="1"/>
            </p:cNvSpPr>
            <p:nvPr/>
          </p:nvSpPr>
          <p:spPr bwMode="auto">
            <a:xfrm flipH="1">
              <a:off x="6036733" y="4898908"/>
              <a:ext cx="7937" cy="3317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15" name="Group 24"/>
            <p:cNvGrpSpPr>
              <a:grpSpLocks/>
            </p:cNvGrpSpPr>
            <p:nvPr/>
          </p:nvGrpSpPr>
          <p:grpSpPr bwMode="auto">
            <a:xfrm>
              <a:off x="5936720" y="4201995"/>
              <a:ext cx="258763" cy="701675"/>
              <a:chOff x="2184" y="2421"/>
              <a:chExt cx="117" cy="302"/>
            </a:xfrm>
          </p:grpSpPr>
          <p:sp>
            <p:nvSpPr>
              <p:cNvPr id="116" name="Line 25"/>
              <p:cNvSpPr>
                <a:spLocks noChangeShapeType="1"/>
              </p:cNvSpPr>
              <p:nvPr/>
            </p:nvSpPr>
            <p:spPr bwMode="auto">
              <a:xfrm>
                <a:off x="2223" y="2421"/>
                <a:ext cx="1" cy="7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26"/>
              <p:cNvSpPr>
                <a:spLocks noChangeShapeType="1"/>
              </p:cNvSpPr>
              <p:nvPr/>
            </p:nvSpPr>
            <p:spPr bwMode="auto">
              <a:xfrm>
                <a:off x="2227" y="2496"/>
                <a:ext cx="66" cy="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27"/>
              <p:cNvSpPr>
                <a:spLocks noChangeShapeType="1"/>
              </p:cNvSpPr>
              <p:nvPr/>
            </p:nvSpPr>
            <p:spPr bwMode="auto">
              <a:xfrm flipH="1">
                <a:off x="2186" y="2518"/>
                <a:ext cx="107" cy="2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28"/>
              <p:cNvSpPr>
                <a:spLocks noChangeShapeType="1"/>
              </p:cNvSpPr>
              <p:nvPr/>
            </p:nvSpPr>
            <p:spPr bwMode="auto">
              <a:xfrm>
                <a:off x="2186" y="2544"/>
                <a:ext cx="115" cy="3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29"/>
              <p:cNvSpPr>
                <a:spLocks noChangeShapeType="1"/>
              </p:cNvSpPr>
              <p:nvPr/>
            </p:nvSpPr>
            <p:spPr bwMode="auto">
              <a:xfrm flipH="1">
                <a:off x="2184" y="2573"/>
                <a:ext cx="113" cy="2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30"/>
              <p:cNvSpPr>
                <a:spLocks noChangeShapeType="1"/>
              </p:cNvSpPr>
              <p:nvPr/>
            </p:nvSpPr>
            <p:spPr bwMode="auto">
              <a:xfrm>
                <a:off x="2184" y="2599"/>
                <a:ext cx="115" cy="3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31"/>
              <p:cNvSpPr>
                <a:spLocks noChangeShapeType="1"/>
              </p:cNvSpPr>
              <p:nvPr/>
            </p:nvSpPr>
            <p:spPr bwMode="auto">
              <a:xfrm flipH="1">
                <a:off x="2233" y="2629"/>
                <a:ext cx="66" cy="1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32"/>
              <p:cNvSpPr>
                <a:spLocks noChangeShapeType="1"/>
              </p:cNvSpPr>
              <p:nvPr/>
            </p:nvSpPr>
            <p:spPr bwMode="auto">
              <a:xfrm>
                <a:off x="2234" y="2646"/>
                <a:ext cx="1" cy="7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4" name="Line 33"/>
            <p:cNvSpPr>
              <a:spLocks noChangeShapeType="1"/>
            </p:cNvSpPr>
            <p:nvPr/>
          </p:nvSpPr>
          <p:spPr bwMode="auto">
            <a:xfrm flipH="1">
              <a:off x="6025620" y="3859095"/>
              <a:ext cx="11113" cy="4127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34"/>
            <p:cNvSpPr>
              <a:spLocks noChangeShapeType="1"/>
            </p:cNvSpPr>
            <p:nvPr/>
          </p:nvSpPr>
          <p:spPr bwMode="auto">
            <a:xfrm rot="127015" flipH="1">
              <a:off x="4718204" y="3830772"/>
              <a:ext cx="2081830" cy="755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35"/>
            <p:cNvSpPr>
              <a:spLocks noChangeShapeType="1"/>
            </p:cNvSpPr>
            <p:nvPr/>
          </p:nvSpPr>
          <p:spPr bwMode="auto">
            <a:xfrm>
              <a:off x="4260320" y="4392495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Text Box 36"/>
            <p:cNvSpPr txBox="1">
              <a:spLocks noChangeArrowheads="1"/>
            </p:cNvSpPr>
            <p:nvPr/>
          </p:nvSpPr>
          <p:spPr bwMode="auto">
            <a:xfrm>
              <a:off x="3157008" y="3249495"/>
              <a:ext cx="80502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12 </a:t>
              </a:r>
              <a:r>
                <a:rPr lang="en-US" sz="2400" dirty="0">
                  <a:latin typeface="Symbol" pitchFamily="18" charset="2"/>
                </a:rPr>
                <a:t>W</a:t>
              </a:r>
              <a:endParaRPr lang="en-US" sz="2400" baseline="-25000" dirty="0">
                <a:latin typeface="Symbol" pitchFamily="18" charset="2"/>
              </a:endParaRPr>
            </a:p>
          </p:txBody>
        </p:sp>
        <p:sp>
          <p:nvSpPr>
            <p:cNvPr id="128" name="Text Box 37"/>
            <p:cNvSpPr txBox="1">
              <a:spLocks noChangeArrowheads="1"/>
            </p:cNvSpPr>
            <p:nvPr/>
          </p:nvSpPr>
          <p:spPr bwMode="auto">
            <a:xfrm>
              <a:off x="6165320" y="4316295"/>
              <a:ext cx="6461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4 </a:t>
              </a:r>
              <a:r>
                <a:rPr lang="en-US" sz="2400">
                  <a:latin typeface="Symbol" pitchFamily="18" charset="2"/>
                </a:rPr>
                <a:t>W</a:t>
              </a:r>
              <a:endParaRPr lang="en-US" sz="2400" baseline="-25000">
                <a:latin typeface="Symbol" pitchFamily="18" charset="2"/>
              </a:endParaRPr>
            </a:p>
          </p:txBody>
        </p:sp>
        <p:sp>
          <p:nvSpPr>
            <p:cNvPr id="129" name="Text Box 38"/>
            <p:cNvSpPr txBox="1">
              <a:spLocks noChangeArrowheads="1"/>
            </p:cNvSpPr>
            <p:nvPr/>
          </p:nvSpPr>
          <p:spPr bwMode="auto">
            <a:xfrm>
              <a:off x="3345920" y="4316295"/>
              <a:ext cx="6334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4 A</a:t>
              </a:r>
              <a:endParaRPr lang="en-US" sz="2400" baseline="-25000"/>
            </a:p>
          </p:txBody>
        </p:sp>
        <p:sp>
          <p:nvSpPr>
            <p:cNvPr id="132" name="Text Box 41"/>
            <p:cNvSpPr txBox="1">
              <a:spLocks noChangeArrowheads="1"/>
            </p:cNvSpPr>
            <p:nvPr/>
          </p:nvSpPr>
          <p:spPr bwMode="auto">
            <a:xfrm>
              <a:off x="6865408" y="3809883"/>
              <a:ext cx="488950" cy="155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/>
                <a:t>+</a:t>
              </a:r>
            </a:p>
            <a:p>
              <a:pPr algn="ctr">
                <a:spcBef>
                  <a:spcPct val="50000"/>
                </a:spcBef>
              </a:pPr>
              <a:r>
                <a:rPr lang="en-US" sz="2400" b="1" i="1"/>
                <a:t>V</a:t>
              </a:r>
              <a:r>
                <a:rPr lang="en-US" sz="2400" b="1" baseline="-25000"/>
                <a:t>o</a:t>
              </a:r>
            </a:p>
            <a:p>
              <a:pPr algn="ctr">
                <a:spcBef>
                  <a:spcPct val="50000"/>
                </a:spcBef>
              </a:pPr>
              <a:r>
                <a:rPr lang="en-US" sz="2400" b="1">
                  <a:cs typeface="Times New Roman" pitchFamily="18" charset="0"/>
                </a:rPr>
                <a:t>–</a:t>
              </a:r>
            </a:p>
          </p:txBody>
        </p:sp>
        <p:sp>
          <p:nvSpPr>
            <p:cNvPr id="133" name="Oval 42"/>
            <p:cNvSpPr>
              <a:spLocks noChangeArrowheads="1"/>
            </p:cNvSpPr>
            <p:nvPr/>
          </p:nvSpPr>
          <p:spPr bwMode="auto">
            <a:xfrm>
              <a:off x="4184120" y="378289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Oval 43"/>
            <p:cNvSpPr>
              <a:spLocks noChangeArrowheads="1"/>
            </p:cNvSpPr>
            <p:nvPr/>
          </p:nvSpPr>
          <p:spPr bwMode="auto">
            <a:xfrm>
              <a:off x="4184120" y="515449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Oval 44"/>
            <p:cNvSpPr>
              <a:spLocks noChangeArrowheads="1"/>
            </p:cNvSpPr>
            <p:nvPr/>
          </p:nvSpPr>
          <p:spPr bwMode="auto">
            <a:xfrm>
              <a:off x="5955770" y="378289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Oval 45"/>
            <p:cNvSpPr>
              <a:spLocks noChangeArrowheads="1"/>
            </p:cNvSpPr>
            <p:nvPr/>
          </p:nvSpPr>
          <p:spPr bwMode="auto">
            <a:xfrm>
              <a:off x="5955770" y="515449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Oval 46"/>
            <p:cNvSpPr>
              <a:spLocks noChangeArrowheads="1"/>
            </p:cNvSpPr>
            <p:nvPr/>
          </p:nvSpPr>
          <p:spPr bwMode="auto">
            <a:xfrm>
              <a:off x="6736820" y="3778133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Oval 47"/>
            <p:cNvSpPr>
              <a:spLocks noChangeArrowheads="1"/>
            </p:cNvSpPr>
            <p:nvPr/>
          </p:nvSpPr>
          <p:spPr bwMode="auto">
            <a:xfrm>
              <a:off x="6736820" y="5149733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Line 14"/>
            <p:cNvSpPr>
              <a:spLocks noChangeShapeType="1"/>
            </p:cNvSpPr>
            <p:nvPr/>
          </p:nvSpPr>
          <p:spPr bwMode="auto">
            <a:xfrm flipV="1">
              <a:off x="2659244" y="4416078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14"/>
            <p:cNvSpPr>
              <a:spLocks noChangeShapeType="1"/>
            </p:cNvSpPr>
            <p:nvPr/>
          </p:nvSpPr>
          <p:spPr bwMode="auto">
            <a:xfrm flipV="1">
              <a:off x="2662588" y="4101807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39583" y="5361686"/>
            <a:ext cx="5397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Divider: -(3A*4</a:t>
            </a:r>
            <a:r>
              <a:rPr lang="el-GR" dirty="0" smtClean="0"/>
              <a:t>Ω</a:t>
            </a:r>
            <a:r>
              <a:rPr lang="en-US" dirty="0"/>
              <a:t>)</a:t>
            </a:r>
            <a:r>
              <a:rPr lang="en-US" dirty="0" smtClean="0"/>
              <a:t>=-12V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08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14133" y="897467"/>
            <a:ext cx="96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914400"/>
            <a:ext cx="822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smtClean="0"/>
              <a:t>Find </a:t>
            </a:r>
            <a:r>
              <a:rPr lang="en-US" sz="2800" b="1" i="1" smtClean="0">
                <a:latin typeface="Times New Roman" pitchFamily="18" charset="0"/>
              </a:rPr>
              <a:t>V</a:t>
            </a:r>
            <a:r>
              <a:rPr lang="en-US" sz="2800" b="1" baseline="-25000" smtClean="0">
                <a:latin typeface="Times New Roman" pitchFamily="18" charset="0"/>
              </a:rPr>
              <a:t>o</a:t>
            </a:r>
            <a:endParaRPr lang="en-US" sz="2800" b="1" baseline="-25000">
              <a:latin typeface="Times New Roman" pitchFamily="18" charset="0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rot="127015" flipH="1" flipV="1">
            <a:off x="3733800" y="1450975"/>
            <a:ext cx="76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rot="127015" flipH="1">
            <a:off x="3654425" y="1447800"/>
            <a:ext cx="76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rot="127015" flipH="1">
            <a:off x="3503613" y="1443038"/>
            <a:ext cx="76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rot="127015">
            <a:off x="3427413" y="1439863"/>
            <a:ext cx="76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rot="127015">
            <a:off x="3578225" y="1444625"/>
            <a:ext cx="76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rot="127015" flipH="1">
            <a:off x="3351213" y="1436688"/>
            <a:ext cx="76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rot="127015" flipH="1" flipV="1">
            <a:off x="3271838" y="1585913"/>
            <a:ext cx="76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rot="127015" flipH="1">
            <a:off x="2740025" y="1574800"/>
            <a:ext cx="531813" cy="19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2740025" y="16002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V="1">
            <a:off x="2740025" y="2590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2743200" y="2971800"/>
            <a:ext cx="411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rot="127015" flipH="1">
            <a:off x="3808413" y="1582738"/>
            <a:ext cx="1182687" cy="46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4040188" y="2025650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V="1">
            <a:off x="4344988" y="16002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V="1">
            <a:off x="4344988" y="2590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Oval 22"/>
          <p:cNvSpPr>
            <a:spLocks noChangeArrowheads="1"/>
          </p:cNvSpPr>
          <p:nvPr/>
        </p:nvSpPr>
        <p:spPr bwMode="auto">
          <a:xfrm>
            <a:off x="4954588" y="1289050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 flipH="1">
            <a:off x="6119813" y="2640013"/>
            <a:ext cx="7937" cy="331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7" name="Group 24"/>
          <p:cNvGrpSpPr>
            <a:grpSpLocks/>
          </p:cNvGrpSpPr>
          <p:nvPr/>
        </p:nvGrpSpPr>
        <p:grpSpPr bwMode="auto">
          <a:xfrm>
            <a:off x="6019800" y="1943100"/>
            <a:ext cx="258763" cy="701675"/>
            <a:chOff x="2184" y="2421"/>
            <a:chExt cx="117" cy="302"/>
          </a:xfrm>
        </p:grpSpPr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2223" y="2421"/>
              <a:ext cx="1" cy="7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2227" y="2496"/>
              <a:ext cx="66" cy="2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 flipH="1">
              <a:off x="2186" y="2518"/>
              <a:ext cx="107" cy="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2186" y="2544"/>
              <a:ext cx="115" cy="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 flipH="1">
              <a:off x="2184" y="2573"/>
              <a:ext cx="113" cy="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2184" y="2599"/>
              <a:ext cx="115" cy="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 flipH="1">
              <a:off x="2233" y="2629"/>
              <a:ext cx="66" cy="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2234" y="2646"/>
              <a:ext cx="1" cy="7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Line 33"/>
          <p:cNvSpPr>
            <a:spLocks noChangeShapeType="1"/>
          </p:cNvSpPr>
          <p:nvPr/>
        </p:nvSpPr>
        <p:spPr bwMode="auto">
          <a:xfrm flipH="1">
            <a:off x="6108700" y="1600200"/>
            <a:ext cx="11113" cy="41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 rot="127015" flipH="1">
            <a:off x="5561013" y="1585913"/>
            <a:ext cx="1322387" cy="46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35"/>
          <p:cNvSpPr>
            <a:spLocks noChangeShapeType="1"/>
          </p:cNvSpPr>
          <p:nvPr/>
        </p:nvSpPr>
        <p:spPr bwMode="auto">
          <a:xfrm>
            <a:off x="4343400" y="21336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3240088" y="990600"/>
            <a:ext cx="8050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12 </a:t>
            </a:r>
            <a:r>
              <a:rPr lang="en-US" sz="2400" dirty="0">
                <a:latin typeface="Symbol" pitchFamily="18" charset="2"/>
              </a:rPr>
              <a:t>W</a:t>
            </a:r>
            <a:endParaRPr lang="en-US" sz="2400" baseline="-25000" dirty="0">
              <a:latin typeface="Symbol" pitchFamily="18" charset="2"/>
            </a:endParaRPr>
          </a:p>
        </p:txBody>
      </p: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6248400" y="2057400"/>
            <a:ext cx="646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4 </a:t>
            </a:r>
            <a:r>
              <a:rPr lang="en-US" sz="2400">
                <a:latin typeface="Symbol" pitchFamily="18" charset="2"/>
              </a:rPr>
              <a:t>W</a:t>
            </a:r>
            <a:endParaRPr lang="en-US" sz="2400" baseline="-25000">
              <a:latin typeface="Symbol" pitchFamily="18" charset="2"/>
            </a:endParaRPr>
          </a:p>
        </p:txBody>
      </p:sp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3429000" y="2057400"/>
            <a:ext cx="63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4 A</a:t>
            </a:r>
            <a:endParaRPr lang="en-US" sz="2400" baseline="-25000"/>
          </a:p>
        </p:txBody>
      </p:sp>
      <p:sp>
        <p:nvSpPr>
          <p:cNvPr id="42" name="Text Box 39"/>
          <p:cNvSpPr txBox="1">
            <a:spLocks noChangeArrowheads="1"/>
          </p:cNvSpPr>
          <p:nvPr/>
        </p:nvSpPr>
        <p:spPr bwMode="auto">
          <a:xfrm>
            <a:off x="4953000" y="914400"/>
            <a:ext cx="63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4 </a:t>
            </a:r>
            <a:r>
              <a:rPr lang="en-US" sz="2400" dirty="0"/>
              <a:t>V</a:t>
            </a:r>
            <a:endParaRPr lang="en-US" sz="2400" baseline="-25000" dirty="0"/>
          </a:p>
        </p:txBody>
      </p:sp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4978400" y="1371600"/>
            <a:ext cx="58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+ </a:t>
            </a:r>
            <a:r>
              <a:rPr lang="en-US" sz="2400" b="1">
                <a:cs typeface="Times New Roman" pitchFamily="18" charset="0"/>
              </a:rPr>
              <a:t>–</a:t>
            </a:r>
          </a:p>
        </p:txBody>
      </p:sp>
      <p:sp>
        <p:nvSpPr>
          <p:cNvPr id="44" name="Text Box 41"/>
          <p:cNvSpPr txBox="1">
            <a:spLocks noChangeArrowheads="1"/>
          </p:cNvSpPr>
          <p:nvPr/>
        </p:nvSpPr>
        <p:spPr bwMode="auto">
          <a:xfrm>
            <a:off x="6948488" y="1550988"/>
            <a:ext cx="4889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+</a:t>
            </a:r>
          </a:p>
          <a:p>
            <a:pPr algn="ctr">
              <a:spcBef>
                <a:spcPct val="50000"/>
              </a:spcBef>
            </a:pPr>
            <a:r>
              <a:rPr lang="en-US" sz="2400" b="1" i="1"/>
              <a:t>V</a:t>
            </a:r>
            <a:r>
              <a:rPr lang="en-US" sz="2400" b="1" baseline="-25000"/>
              <a:t>o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cs typeface="Times New Roman" pitchFamily="18" charset="0"/>
              </a:rPr>
              <a:t>–</a:t>
            </a:r>
          </a:p>
        </p:txBody>
      </p:sp>
      <p:sp>
        <p:nvSpPr>
          <p:cNvPr id="45" name="Oval 42"/>
          <p:cNvSpPr>
            <a:spLocks noChangeArrowheads="1"/>
          </p:cNvSpPr>
          <p:nvPr/>
        </p:nvSpPr>
        <p:spPr bwMode="auto">
          <a:xfrm>
            <a:off x="4267200" y="152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3"/>
          <p:cNvSpPr>
            <a:spLocks noChangeArrowheads="1"/>
          </p:cNvSpPr>
          <p:nvPr/>
        </p:nvSpPr>
        <p:spPr bwMode="auto">
          <a:xfrm>
            <a:off x="4267200" y="289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4"/>
          <p:cNvSpPr>
            <a:spLocks noChangeArrowheads="1"/>
          </p:cNvSpPr>
          <p:nvPr/>
        </p:nvSpPr>
        <p:spPr bwMode="auto">
          <a:xfrm>
            <a:off x="6038850" y="152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45"/>
          <p:cNvSpPr>
            <a:spLocks noChangeArrowheads="1"/>
          </p:cNvSpPr>
          <p:nvPr/>
        </p:nvSpPr>
        <p:spPr bwMode="auto">
          <a:xfrm>
            <a:off x="6038850" y="289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46"/>
          <p:cNvSpPr>
            <a:spLocks noChangeArrowheads="1"/>
          </p:cNvSpPr>
          <p:nvPr/>
        </p:nvSpPr>
        <p:spPr bwMode="auto">
          <a:xfrm>
            <a:off x="6819900" y="151923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47"/>
          <p:cNvSpPr>
            <a:spLocks noChangeArrowheads="1"/>
          </p:cNvSpPr>
          <p:nvPr/>
        </p:nvSpPr>
        <p:spPr bwMode="auto">
          <a:xfrm>
            <a:off x="6819900" y="289083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14"/>
          <p:cNvSpPr>
            <a:spLocks noChangeShapeType="1"/>
          </p:cNvSpPr>
          <p:nvPr/>
        </p:nvSpPr>
        <p:spPr bwMode="auto">
          <a:xfrm flipV="1">
            <a:off x="2742324" y="215718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4"/>
          <p:cNvSpPr>
            <a:spLocks noChangeShapeType="1"/>
          </p:cNvSpPr>
          <p:nvPr/>
        </p:nvSpPr>
        <p:spPr bwMode="auto">
          <a:xfrm flipV="1">
            <a:off x="2745668" y="1842912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03867" y="3759200"/>
            <a:ext cx="551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r>
              <a:rPr lang="en-US" dirty="0" smtClean="0"/>
              <a:t>=-12V-1V=-13V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303867" y="4282421"/>
            <a:ext cx="1114868" cy="9680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 flipV="1">
            <a:off x="3005932" y="4282422"/>
            <a:ext cx="1985615" cy="7615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147483" y="5250426"/>
            <a:ext cx="3425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Due to current source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4076273" y="5041142"/>
            <a:ext cx="3425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Due to voltage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59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8132"/>
            <a:ext cx="4206875" cy="249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Example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954" y="910167"/>
            <a:ext cx="4425057" cy="229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143" y="3318934"/>
            <a:ext cx="498157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7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6" y="1032934"/>
            <a:ext cx="498157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8000" y="3528484"/>
            <a:ext cx="6851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Equivalent resistance:</a:t>
            </a:r>
          </a:p>
          <a:p>
            <a:r>
              <a:rPr lang="en-US" dirty="0"/>
              <a:t>	</a:t>
            </a:r>
            <a:r>
              <a:rPr lang="en-US" dirty="0" smtClean="0"/>
              <a:t>3+2+(3||2) = 5+(3*2)/(3+2)=6.2V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8799" y="4842936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is 10A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4" y="5689600"/>
            <a:ext cx="817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50V loss through top 5</a:t>
            </a:r>
            <a:r>
              <a:rPr lang="el-GR" dirty="0" smtClean="0"/>
              <a:t>Ω</a:t>
            </a:r>
            <a:r>
              <a:rPr lang="en-US" dirty="0" smtClean="0"/>
              <a:t>, leaving 12V across v</a:t>
            </a:r>
            <a:r>
              <a:rPr lang="en-US" baseline="-25000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5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66" y="1049865"/>
            <a:ext cx="4206875" cy="249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09067" y="2299606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http://www.clker.com/cliparts/4/4/d/4/12236156551925934261rsamurti_RSA_IEC_Ground_Symbol.svg.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657" y="3428998"/>
            <a:ext cx="3619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02665" y="1269999"/>
            <a:ext cx="931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V</a:t>
            </a:r>
            <a:r>
              <a:rPr lang="en-US" baseline="-25000" dirty="0" smtClean="0">
                <a:solidFill>
                  <a:srgbClr val="00B050"/>
                </a:solidFill>
              </a:rPr>
              <a:t>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9067" y="2299606"/>
            <a:ext cx="110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V</a:t>
            </a:r>
            <a:r>
              <a:rPr lang="en-US" baseline="-25000" dirty="0">
                <a:solidFill>
                  <a:srgbClr val="00B050"/>
                </a:solidFill>
              </a:rPr>
              <a:t>o</a:t>
            </a:r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-101590" y="4097867"/>
                <a:ext cx="5029186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+31+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590" y="4097867"/>
                <a:ext cx="5029186" cy="8989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-541855" y="5283200"/>
                <a:ext cx="5029186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−31+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41855" y="5283200"/>
                <a:ext cx="5029186" cy="8989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927596" y="4097867"/>
            <a:ext cx="26924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will work… </a:t>
            </a:r>
          </a:p>
          <a:p>
            <a:endParaRPr lang="en-US" dirty="0"/>
          </a:p>
          <a:p>
            <a:r>
              <a:rPr lang="en-US" dirty="0" smtClean="0"/>
              <a:t>But algebra is easier if we pick a better 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9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908" name="Group 4"/>
          <p:cNvGrpSpPr>
            <a:grpSpLocks/>
          </p:cNvGrpSpPr>
          <p:nvPr/>
        </p:nvGrpSpPr>
        <p:grpSpPr bwMode="auto">
          <a:xfrm>
            <a:off x="1997099" y="2506663"/>
            <a:ext cx="127000" cy="449262"/>
            <a:chOff x="1834" y="1890"/>
            <a:chExt cx="80" cy="283"/>
          </a:xfrm>
        </p:grpSpPr>
        <p:sp>
          <p:nvSpPr>
            <p:cNvPr id="251909" name="Rectangle 5"/>
            <p:cNvSpPr>
              <a:spLocks noChangeArrowheads="1"/>
            </p:cNvSpPr>
            <p:nvPr/>
          </p:nvSpPr>
          <p:spPr bwMode="auto">
            <a:xfrm>
              <a:off x="1834" y="1890"/>
              <a:ext cx="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251910" name="Rectangle 6"/>
            <p:cNvSpPr>
              <a:spLocks noChangeArrowheads="1"/>
            </p:cNvSpPr>
            <p:nvPr/>
          </p:nvSpPr>
          <p:spPr bwMode="auto">
            <a:xfrm>
              <a:off x="1914" y="1943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251911" name="Group 7"/>
          <p:cNvGrpSpPr>
            <a:grpSpLocks noChangeAspect="1"/>
          </p:cNvGrpSpPr>
          <p:nvPr/>
        </p:nvGrpSpPr>
        <p:grpSpPr bwMode="auto">
          <a:xfrm>
            <a:off x="671537" y="838200"/>
            <a:ext cx="5957887" cy="2722563"/>
            <a:chOff x="912" y="578"/>
            <a:chExt cx="3753" cy="1715"/>
          </a:xfrm>
        </p:grpSpPr>
        <p:sp>
          <p:nvSpPr>
            <p:cNvPr id="251912" name="AutoShape 8"/>
            <p:cNvSpPr>
              <a:spLocks noChangeAspect="1" noChangeArrowheads="1" noTextEdit="1"/>
            </p:cNvSpPr>
            <p:nvPr/>
          </p:nvSpPr>
          <p:spPr bwMode="auto">
            <a:xfrm>
              <a:off x="912" y="578"/>
              <a:ext cx="3753" cy="1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13" name="Freeform 9"/>
            <p:cNvSpPr>
              <a:spLocks/>
            </p:cNvSpPr>
            <p:nvPr/>
          </p:nvSpPr>
          <p:spPr bwMode="auto">
            <a:xfrm>
              <a:off x="4384" y="1425"/>
              <a:ext cx="273" cy="272"/>
            </a:xfrm>
            <a:custGeom>
              <a:avLst/>
              <a:gdLst>
                <a:gd name="T0" fmla="*/ 123 w 273"/>
                <a:gd name="T1" fmla="*/ 0 h 272"/>
                <a:gd name="T2" fmla="*/ 102 w 273"/>
                <a:gd name="T3" fmla="*/ 3 h 272"/>
                <a:gd name="T4" fmla="*/ 84 w 273"/>
                <a:gd name="T5" fmla="*/ 10 h 272"/>
                <a:gd name="T6" fmla="*/ 66 w 273"/>
                <a:gd name="T7" fmla="*/ 19 h 272"/>
                <a:gd name="T8" fmla="*/ 50 w 273"/>
                <a:gd name="T9" fmla="*/ 30 h 272"/>
                <a:gd name="T10" fmla="*/ 35 w 273"/>
                <a:gd name="T11" fmla="*/ 44 h 272"/>
                <a:gd name="T12" fmla="*/ 24 w 273"/>
                <a:gd name="T13" fmla="*/ 60 h 272"/>
                <a:gd name="T14" fmla="*/ 14 w 273"/>
                <a:gd name="T15" fmla="*/ 76 h 272"/>
                <a:gd name="T16" fmla="*/ 7 w 273"/>
                <a:gd name="T17" fmla="*/ 95 h 272"/>
                <a:gd name="T18" fmla="*/ 2 w 273"/>
                <a:gd name="T19" fmla="*/ 115 h 272"/>
                <a:gd name="T20" fmla="*/ 0 w 273"/>
                <a:gd name="T21" fmla="*/ 136 h 272"/>
                <a:gd name="T22" fmla="*/ 2 w 273"/>
                <a:gd name="T23" fmla="*/ 156 h 272"/>
                <a:gd name="T24" fmla="*/ 7 w 273"/>
                <a:gd name="T25" fmla="*/ 176 h 272"/>
                <a:gd name="T26" fmla="*/ 14 w 273"/>
                <a:gd name="T27" fmla="*/ 195 h 272"/>
                <a:gd name="T28" fmla="*/ 24 w 273"/>
                <a:gd name="T29" fmla="*/ 212 h 272"/>
                <a:gd name="T30" fmla="*/ 35 w 273"/>
                <a:gd name="T31" fmla="*/ 228 h 272"/>
                <a:gd name="T32" fmla="*/ 50 w 273"/>
                <a:gd name="T33" fmla="*/ 241 h 272"/>
                <a:gd name="T34" fmla="*/ 66 w 273"/>
                <a:gd name="T35" fmla="*/ 252 h 272"/>
                <a:gd name="T36" fmla="*/ 84 w 273"/>
                <a:gd name="T37" fmla="*/ 262 h 272"/>
                <a:gd name="T38" fmla="*/ 102 w 273"/>
                <a:gd name="T39" fmla="*/ 269 h 272"/>
                <a:gd name="T40" fmla="*/ 123 w 273"/>
                <a:gd name="T41" fmla="*/ 271 h 272"/>
                <a:gd name="T42" fmla="*/ 137 w 273"/>
                <a:gd name="T43" fmla="*/ 272 h 272"/>
                <a:gd name="T44" fmla="*/ 158 w 273"/>
                <a:gd name="T45" fmla="*/ 271 h 272"/>
                <a:gd name="T46" fmla="*/ 177 w 273"/>
                <a:gd name="T47" fmla="*/ 266 h 272"/>
                <a:gd name="T48" fmla="*/ 196 w 273"/>
                <a:gd name="T49" fmla="*/ 258 h 272"/>
                <a:gd name="T50" fmla="*/ 214 w 273"/>
                <a:gd name="T51" fmla="*/ 249 h 272"/>
                <a:gd name="T52" fmla="*/ 229 w 273"/>
                <a:gd name="T53" fmla="*/ 237 h 272"/>
                <a:gd name="T54" fmla="*/ 242 w 273"/>
                <a:gd name="T55" fmla="*/ 223 h 272"/>
                <a:gd name="T56" fmla="*/ 254 w 273"/>
                <a:gd name="T57" fmla="*/ 207 h 272"/>
                <a:gd name="T58" fmla="*/ 263 w 273"/>
                <a:gd name="T59" fmla="*/ 189 h 272"/>
                <a:gd name="T60" fmla="*/ 268 w 273"/>
                <a:gd name="T61" fmla="*/ 169 h 272"/>
                <a:gd name="T62" fmla="*/ 272 w 273"/>
                <a:gd name="T63" fmla="*/ 150 h 272"/>
                <a:gd name="T64" fmla="*/ 273 w 273"/>
                <a:gd name="T65" fmla="*/ 128 h 272"/>
                <a:gd name="T66" fmla="*/ 271 w 273"/>
                <a:gd name="T67" fmla="*/ 108 h 272"/>
                <a:gd name="T68" fmla="*/ 265 w 273"/>
                <a:gd name="T69" fmla="*/ 89 h 272"/>
                <a:gd name="T70" fmla="*/ 257 w 273"/>
                <a:gd name="T71" fmla="*/ 70 h 272"/>
                <a:gd name="T72" fmla="*/ 246 w 273"/>
                <a:gd name="T73" fmla="*/ 53 h 272"/>
                <a:gd name="T74" fmla="*/ 233 w 273"/>
                <a:gd name="T75" fmla="*/ 40 h 272"/>
                <a:gd name="T76" fmla="*/ 218 w 273"/>
                <a:gd name="T77" fmla="*/ 26 h 272"/>
                <a:gd name="T78" fmla="*/ 201 w 273"/>
                <a:gd name="T79" fmla="*/ 16 h 272"/>
                <a:gd name="T80" fmla="*/ 184 w 273"/>
                <a:gd name="T81" fmla="*/ 8 h 272"/>
                <a:gd name="T82" fmla="*/ 165 w 273"/>
                <a:gd name="T83" fmla="*/ 2 h 272"/>
                <a:gd name="T84" fmla="*/ 143 w 273"/>
                <a:gd name="T85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3" h="272">
                  <a:moveTo>
                    <a:pt x="137" y="0"/>
                  </a:moveTo>
                  <a:lnTo>
                    <a:pt x="130" y="0"/>
                  </a:lnTo>
                  <a:lnTo>
                    <a:pt x="123" y="0"/>
                  </a:lnTo>
                  <a:lnTo>
                    <a:pt x="116" y="1"/>
                  </a:lnTo>
                  <a:lnTo>
                    <a:pt x="109" y="2"/>
                  </a:lnTo>
                  <a:lnTo>
                    <a:pt x="102" y="3"/>
                  </a:lnTo>
                  <a:lnTo>
                    <a:pt x="96" y="5"/>
                  </a:lnTo>
                  <a:lnTo>
                    <a:pt x="90" y="8"/>
                  </a:lnTo>
                  <a:lnTo>
                    <a:pt x="84" y="10"/>
                  </a:lnTo>
                  <a:lnTo>
                    <a:pt x="77" y="12"/>
                  </a:lnTo>
                  <a:lnTo>
                    <a:pt x="72" y="16"/>
                  </a:lnTo>
                  <a:lnTo>
                    <a:pt x="66" y="19"/>
                  </a:lnTo>
                  <a:lnTo>
                    <a:pt x="60" y="22"/>
                  </a:lnTo>
                  <a:lnTo>
                    <a:pt x="56" y="26"/>
                  </a:lnTo>
                  <a:lnTo>
                    <a:pt x="50" y="30"/>
                  </a:lnTo>
                  <a:lnTo>
                    <a:pt x="46" y="35"/>
                  </a:lnTo>
                  <a:lnTo>
                    <a:pt x="40" y="40"/>
                  </a:lnTo>
                  <a:lnTo>
                    <a:pt x="35" y="44"/>
                  </a:lnTo>
                  <a:lnTo>
                    <a:pt x="31" y="49"/>
                  </a:lnTo>
                  <a:lnTo>
                    <a:pt x="27" y="53"/>
                  </a:lnTo>
                  <a:lnTo>
                    <a:pt x="24" y="60"/>
                  </a:lnTo>
                  <a:lnTo>
                    <a:pt x="20" y="65"/>
                  </a:lnTo>
                  <a:lnTo>
                    <a:pt x="17" y="70"/>
                  </a:lnTo>
                  <a:lnTo>
                    <a:pt x="14" y="76"/>
                  </a:lnTo>
                  <a:lnTo>
                    <a:pt x="11" y="83"/>
                  </a:lnTo>
                  <a:lnTo>
                    <a:pt x="8" y="89"/>
                  </a:lnTo>
                  <a:lnTo>
                    <a:pt x="7" y="95"/>
                  </a:lnTo>
                  <a:lnTo>
                    <a:pt x="5" y="102"/>
                  </a:lnTo>
                  <a:lnTo>
                    <a:pt x="3" y="108"/>
                  </a:lnTo>
                  <a:lnTo>
                    <a:pt x="2" y="115"/>
                  </a:lnTo>
                  <a:lnTo>
                    <a:pt x="1" y="122"/>
                  </a:lnTo>
                  <a:lnTo>
                    <a:pt x="0" y="128"/>
                  </a:lnTo>
                  <a:lnTo>
                    <a:pt x="0" y="136"/>
                  </a:lnTo>
                  <a:lnTo>
                    <a:pt x="0" y="143"/>
                  </a:lnTo>
                  <a:lnTo>
                    <a:pt x="1" y="150"/>
                  </a:lnTo>
                  <a:lnTo>
                    <a:pt x="2" y="156"/>
                  </a:lnTo>
                  <a:lnTo>
                    <a:pt x="3" y="163"/>
                  </a:lnTo>
                  <a:lnTo>
                    <a:pt x="5" y="169"/>
                  </a:lnTo>
                  <a:lnTo>
                    <a:pt x="7" y="176"/>
                  </a:lnTo>
                  <a:lnTo>
                    <a:pt x="8" y="182"/>
                  </a:lnTo>
                  <a:lnTo>
                    <a:pt x="11" y="189"/>
                  </a:lnTo>
                  <a:lnTo>
                    <a:pt x="14" y="195"/>
                  </a:lnTo>
                  <a:lnTo>
                    <a:pt x="17" y="201"/>
                  </a:lnTo>
                  <a:lnTo>
                    <a:pt x="20" y="207"/>
                  </a:lnTo>
                  <a:lnTo>
                    <a:pt x="24" y="212"/>
                  </a:lnTo>
                  <a:lnTo>
                    <a:pt x="27" y="217"/>
                  </a:lnTo>
                  <a:lnTo>
                    <a:pt x="31" y="223"/>
                  </a:lnTo>
                  <a:lnTo>
                    <a:pt x="35" y="228"/>
                  </a:lnTo>
                  <a:lnTo>
                    <a:pt x="40" y="232"/>
                  </a:lnTo>
                  <a:lnTo>
                    <a:pt x="46" y="237"/>
                  </a:lnTo>
                  <a:lnTo>
                    <a:pt x="50" y="241"/>
                  </a:lnTo>
                  <a:lnTo>
                    <a:pt x="56" y="246"/>
                  </a:lnTo>
                  <a:lnTo>
                    <a:pt x="60" y="249"/>
                  </a:lnTo>
                  <a:lnTo>
                    <a:pt x="66" y="252"/>
                  </a:lnTo>
                  <a:lnTo>
                    <a:pt x="72" y="255"/>
                  </a:lnTo>
                  <a:lnTo>
                    <a:pt x="77" y="258"/>
                  </a:lnTo>
                  <a:lnTo>
                    <a:pt x="84" y="262"/>
                  </a:lnTo>
                  <a:lnTo>
                    <a:pt x="90" y="264"/>
                  </a:lnTo>
                  <a:lnTo>
                    <a:pt x="96" y="266"/>
                  </a:lnTo>
                  <a:lnTo>
                    <a:pt x="102" y="269"/>
                  </a:lnTo>
                  <a:lnTo>
                    <a:pt x="109" y="270"/>
                  </a:lnTo>
                  <a:lnTo>
                    <a:pt x="116" y="271"/>
                  </a:lnTo>
                  <a:lnTo>
                    <a:pt x="123" y="271"/>
                  </a:lnTo>
                  <a:lnTo>
                    <a:pt x="130" y="272"/>
                  </a:lnTo>
                  <a:lnTo>
                    <a:pt x="137" y="272"/>
                  </a:lnTo>
                  <a:lnTo>
                    <a:pt x="137" y="272"/>
                  </a:lnTo>
                  <a:lnTo>
                    <a:pt x="143" y="272"/>
                  </a:lnTo>
                  <a:lnTo>
                    <a:pt x="150" y="271"/>
                  </a:lnTo>
                  <a:lnTo>
                    <a:pt x="158" y="271"/>
                  </a:lnTo>
                  <a:lnTo>
                    <a:pt x="165" y="270"/>
                  </a:lnTo>
                  <a:lnTo>
                    <a:pt x="171" y="269"/>
                  </a:lnTo>
                  <a:lnTo>
                    <a:pt x="177" y="266"/>
                  </a:lnTo>
                  <a:lnTo>
                    <a:pt x="184" y="264"/>
                  </a:lnTo>
                  <a:lnTo>
                    <a:pt x="190" y="262"/>
                  </a:lnTo>
                  <a:lnTo>
                    <a:pt x="196" y="258"/>
                  </a:lnTo>
                  <a:lnTo>
                    <a:pt x="201" y="255"/>
                  </a:lnTo>
                  <a:lnTo>
                    <a:pt x="207" y="252"/>
                  </a:lnTo>
                  <a:lnTo>
                    <a:pt x="214" y="249"/>
                  </a:lnTo>
                  <a:lnTo>
                    <a:pt x="218" y="246"/>
                  </a:lnTo>
                  <a:lnTo>
                    <a:pt x="223" y="241"/>
                  </a:lnTo>
                  <a:lnTo>
                    <a:pt x="229" y="237"/>
                  </a:lnTo>
                  <a:lnTo>
                    <a:pt x="233" y="232"/>
                  </a:lnTo>
                  <a:lnTo>
                    <a:pt x="238" y="228"/>
                  </a:lnTo>
                  <a:lnTo>
                    <a:pt x="242" y="223"/>
                  </a:lnTo>
                  <a:lnTo>
                    <a:pt x="246" y="217"/>
                  </a:lnTo>
                  <a:lnTo>
                    <a:pt x="250" y="212"/>
                  </a:lnTo>
                  <a:lnTo>
                    <a:pt x="254" y="207"/>
                  </a:lnTo>
                  <a:lnTo>
                    <a:pt x="257" y="201"/>
                  </a:lnTo>
                  <a:lnTo>
                    <a:pt x="259" y="195"/>
                  </a:lnTo>
                  <a:lnTo>
                    <a:pt x="263" y="189"/>
                  </a:lnTo>
                  <a:lnTo>
                    <a:pt x="265" y="182"/>
                  </a:lnTo>
                  <a:lnTo>
                    <a:pt x="267" y="176"/>
                  </a:lnTo>
                  <a:lnTo>
                    <a:pt x="268" y="169"/>
                  </a:lnTo>
                  <a:lnTo>
                    <a:pt x="271" y="163"/>
                  </a:lnTo>
                  <a:lnTo>
                    <a:pt x="271" y="156"/>
                  </a:lnTo>
                  <a:lnTo>
                    <a:pt x="272" y="150"/>
                  </a:lnTo>
                  <a:lnTo>
                    <a:pt x="273" y="143"/>
                  </a:lnTo>
                  <a:lnTo>
                    <a:pt x="273" y="136"/>
                  </a:lnTo>
                  <a:lnTo>
                    <a:pt x="273" y="128"/>
                  </a:lnTo>
                  <a:lnTo>
                    <a:pt x="272" y="122"/>
                  </a:lnTo>
                  <a:lnTo>
                    <a:pt x="271" y="115"/>
                  </a:lnTo>
                  <a:lnTo>
                    <a:pt x="271" y="108"/>
                  </a:lnTo>
                  <a:lnTo>
                    <a:pt x="268" y="102"/>
                  </a:lnTo>
                  <a:lnTo>
                    <a:pt x="267" y="95"/>
                  </a:lnTo>
                  <a:lnTo>
                    <a:pt x="265" y="89"/>
                  </a:lnTo>
                  <a:lnTo>
                    <a:pt x="263" y="83"/>
                  </a:lnTo>
                  <a:lnTo>
                    <a:pt x="259" y="76"/>
                  </a:lnTo>
                  <a:lnTo>
                    <a:pt x="257" y="70"/>
                  </a:lnTo>
                  <a:lnTo>
                    <a:pt x="254" y="65"/>
                  </a:lnTo>
                  <a:lnTo>
                    <a:pt x="250" y="60"/>
                  </a:lnTo>
                  <a:lnTo>
                    <a:pt x="246" y="53"/>
                  </a:lnTo>
                  <a:lnTo>
                    <a:pt x="242" y="49"/>
                  </a:lnTo>
                  <a:lnTo>
                    <a:pt x="238" y="44"/>
                  </a:lnTo>
                  <a:lnTo>
                    <a:pt x="233" y="40"/>
                  </a:lnTo>
                  <a:lnTo>
                    <a:pt x="229" y="35"/>
                  </a:lnTo>
                  <a:lnTo>
                    <a:pt x="223" y="30"/>
                  </a:lnTo>
                  <a:lnTo>
                    <a:pt x="218" y="26"/>
                  </a:lnTo>
                  <a:lnTo>
                    <a:pt x="214" y="22"/>
                  </a:lnTo>
                  <a:lnTo>
                    <a:pt x="207" y="19"/>
                  </a:lnTo>
                  <a:lnTo>
                    <a:pt x="201" y="16"/>
                  </a:lnTo>
                  <a:lnTo>
                    <a:pt x="196" y="12"/>
                  </a:lnTo>
                  <a:lnTo>
                    <a:pt x="190" y="10"/>
                  </a:lnTo>
                  <a:lnTo>
                    <a:pt x="184" y="8"/>
                  </a:lnTo>
                  <a:lnTo>
                    <a:pt x="177" y="5"/>
                  </a:lnTo>
                  <a:lnTo>
                    <a:pt x="171" y="3"/>
                  </a:lnTo>
                  <a:lnTo>
                    <a:pt x="165" y="2"/>
                  </a:lnTo>
                  <a:lnTo>
                    <a:pt x="158" y="1"/>
                  </a:lnTo>
                  <a:lnTo>
                    <a:pt x="150" y="0"/>
                  </a:lnTo>
                  <a:lnTo>
                    <a:pt x="143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14" name="Line 10"/>
            <p:cNvSpPr>
              <a:spLocks noChangeShapeType="1"/>
            </p:cNvSpPr>
            <p:nvPr/>
          </p:nvSpPr>
          <p:spPr bwMode="auto">
            <a:xfrm flipV="1">
              <a:off x="4521" y="1197"/>
              <a:ext cx="1" cy="22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15" name="Line 11"/>
            <p:cNvSpPr>
              <a:spLocks noChangeShapeType="1"/>
            </p:cNvSpPr>
            <p:nvPr/>
          </p:nvSpPr>
          <p:spPr bwMode="auto">
            <a:xfrm>
              <a:off x="4521" y="1697"/>
              <a:ext cx="1" cy="22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16" name="Freeform 12"/>
            <p:cNvSpPr>
              <a:spLocks/>
            </p:cNvSpPr>
            <p:nvPr/>
          </p:nvSpPr>
          <p:spPr bwMode="auto">
            <a:xfrm>
              <a:off x="4384" y="1425"/>
              <a:ext cx="273" cy="272"/>
            </a:xfrm>
            <a:custGeom>
              <a:avLst/>
              <a:gdLst>
                <a:gd name="T0" fmla="*/ 123 w 273"/>
                <a:gd name="T1" fmla="*/ 0 h 272"/>
                <a:gd name="T2" fmla="*/ 102 w 273"/>
                <a:gd name="T3" fmla="*/ 3 h 272"/>
                <a:gd name="T4" fmla="*/ 84 w 273"/>
                <a:gd name="T5" fmla="*/ 10 h 272"/>
                <a:gd name="T6" fmla="*/ 66 w 273"/>
                <a:gd name="T7" fmla="*/ 19 h 272"/>
                <a:gd name="T8" fmla="*/ 50 w 273"/>
                <a:gd name="T9" fmla="*/ 30 h 272"/>
                <a:gd name="T10" fmla="*/ 35 w 273"/>
                <a:gd name="T11" fmla="*/ 44 h 272"/>
                <a:gd name="T12" fmla="*/ 24 w 273"/>
                <a:gd name="T13" fmla="*/ 60 h 272"/>
                <a:gd name="T14" fmla="*/ 14 w 273"/>
                <a:gd name="T15" fmla="*/ 76 h 272"/>
                <a:gd name="T16" fmla="*/ 7 w 273"/>
                <a:gd name="T17" fmla="*/ 95 h 272"/>
                <a:gd name="T18" fmla="*/ 2 w 273"/>
                <a:gd name="T19" fmla="*/ 115 h 272"/>
                <a:gd name="T20" fmla="*/ 0 w 273"/>
                <a:gd name="T21" fmla="*/ 136 h 272"/>
                <a:gd name="T22" fmla="*/ 2 w 273"/>
                <a:gd name="T23" fmla="*/ 156 h 272"/>
                <a:gd name="T24" fmla="*/ 7 w 273"/>
                <a:gd name="T25" fmla="*/ 176 h 272"/>
                <a:gd name="T26" fmla="*/ 14 w 273"/>
                <a:gd name="T27" fmla="*/ 195 h 272"/>
                <a:gd name="T28" fmla="*/ 24 w 273"/>
                <a:gd name="T29" fmla="*/ 212 h 272"/>
                <a:gd name="T30" fmla="*/ 35 w 273"/>
                <a:gd name="T31" fmla="*/ 228 h 272"/>
                <a:gd name="T32" fmla="*/ 50 w 273"/>
                <a:gd name="T33" fmla="*/ 241 h 272"/>
                <a:gd name="T34" fmla="*/ 66 w 273"/>
                <a:gd name="T35" fmla="*/ 252 h 272"/>
                <a:gd name="T36" fmla="*/ 84 w 273"/>
                <a:gd name="T37" fmla="*/ 262 h 272"/>
                <a:gd name="T38" fmla="*/ 102 w 273"/>
                <a:gd name="T39" fmla="*/ 269 h 272"/>
                <a:gd name="T40" fmla="*/ 123 w 273"/>
                <a:gd name="T41" fmla="*/ 271 h 272"/>
                <a:gd name="T42" fmla="*/ 137 w 273"/>
                <a:gd name="T43" fmla="*/ 272 h 272"/>
                <a:gd name="T44" fmla="*/ 158 w 273"/>
                <a:gd name="T45" fmla="*/ 271 h 272"/>
                <a:gd name="T46" fmla="*/ 177 w 273"/>
                <a:gd name="T47" fmla="*/ 266 h 272"/>
                <a:gd name="T48" fmla="*/ 196 w 273"/>
                <a:gd name="T49" fmla="*/ 258 h 272"/>
                <a:gd name="T50" fmla="*/ 214 w 273"/>
                <a:gd name="T51" fmla="*/ 249 h 272"/>
                <a:gd name="T52" fmla="*/ 229 w 273"/>
                <a:gd name="T53" fmla="*/ 237 h 272"/>
                <a:gd name="T54" fmla="*/ 242 w 273"/>
                <a:gd name="T55" fmla="*/ 223 h 272"/>
                <a:gd name="T56" fmla="*/ 254 w 273"/>
                <a:gd name="T57" fmla="*/ 207 h 272"/>
                <a:gd name="T58" fmla="*/ 263 w 273"/>
                <a:gd name="T59" fmla="*/ 189 h 272"/>
                <a:gd name="T60" fmla="*/ 268 w 273"/>
                <a:gd name="T61" fmla="*/ 169 h 272"/>
                <a:gd name="T62" fmla="*/ 272 w 273"/>
                <a:gd name="T63" fmla="*/ 150 h 272"/>
                <a:gd name="T64" fmla="*/ 273 w 273"/>
                <a:gd name="T65" fmla="*/ 128 h 272"/>
                <a:gd name="T66" fmla="*/ 271 w 273"/>
                <a:gd name="T67" fmla="*/ 108 h 272"/>
                <a:gd name="T68" fmla="*/ 265 w 273"/>
                <a:gd name="T69" fmla="*/ 89 h 272"/>
                <a:gd name="T70" fmla="*/ 257 w 273"/>
                <a:gd name="T71" fmla="*/ 70 h 272"/>
                <a:gd name="T72" fmla="*/ 246 w 273"/>
                <a:gd name="T73" fmla="*/ 53 h 272"/>
                <a:gd name="T74" fmla="*/ 233 w 273"/>
                <a:gd name="T75" fmla="*/ 40 h 272"/>
                <a:gd name="T76" fmla="*/ 218 w 273"/>
                <a:gd name="T77" fmla="*/ 26 h 272"/>
                <a:gd name="T78" fmla="*/ 201 w 273"/>
                <a:gd name="T79" fmla="*/ 16 h 272"/>
                <a:gd name="T80" fmla="*/ 184 w 273"/>
                <a:gd name="T81" fmla="*/ 8 h 272"/>
                <a:gd name="T82" fmla="*/ 165 w 273"/>
                <a:gd name="T83" fmla="*/ 2 h 272"/>
                <a:gd name="T84" fmla="*/ 143 w 273"/>
                <a:gd name="T85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3" h="272">
                  <a:moveTo>
                    <a:pt x="137" y="0"/>
                  </a:moveTo>
                  <a:lnTo>
                    <a:pt x="130" y="0"/>
                  </a:lnTo>
                  <a:lnTo>
                    <a:pt x="123" y="0"/>
                  </a:lnTo>
                  <a:lnTo>
                    <a:pt x="116" y="1"/>
                  </a:lnTo>
                  <a:lnTo>
                    <a:pt x="109" y="2"/>
                  </a:lnTo>
                  <a:lnTo>
                    <a:pt x="102" y="3"/>
                  </a:lnTo>
                  <a:lnTo>
                    <a:pt x="96" y="5"/>
                  </a:lnTo>
                  <a:lnTo>
                    <a:pt x="90" y="8"/>
                  </a:lnTo>
                  <a:lnTo>
                    <a:pt x="84" y="10"/>
                  </a:lnTo>
                  <a:lnTo>
                    <a:pt x="77" y="12"/>
                  </a:lnTo>
                  <a:lnTo>
                    <a:pt x="72" y="16"/>
                  </a:lnTo>
                  <a:lnTo>
                    <a:pt x="66" y="19"/>
                  </a:lnTo>
                  <a:lnTo>
                    <a:pt x="60" y="22"/>
                  </a:lnTo>
                  <a:lnTo>
                    <a:pt x="56" y="26"/>
                  </a:lnTo>
                  <a:lnTo>
                    <a:pt x="50" y="30"/>
                  </a:lnTo>
                  <a:lnTo>
                    <a:pt x="46" y="35"/>
                  </a:lnTo>
                  <a:lnTo>
                    <a:pt x="40" y="40"/>
                  </a:lnTo>
                  <a:lnTo>
                    <a:pt x="35" y="44"/>
                  </a:lnTo>
                  <a:lnTo>
                    <a:pt x="31" y="49"/>
                  </a:lnTo>
                  <a:lnTo>
                    <a:pt x="27" y="53"/>
                  </a:lnTo>
                  <a:lnTo>
                    <a:pt x="24" y="60"/>
                  </a:lnTo>
                  <a:lnTo>
                    <a:pt x="20" y="65"/>
                  </a:lnTo>
                  <a:lnTo>
                    <a:pt x="17" y="70"/>
                  </a:lnTo>
                  <a:lnTo>
                    <a:pt x="14" y="76"/>
                  </a:lnTo>
                  <a:lnTo>
                    <a:pt x="11" y="83"/>
                  </a:lnTo>
                  <a:lnTo>
                    <a:pt x="8" y="89"/>
                  </a:lnTo>
                  <a:lnTo>
                    <a:pt x="7" y="95"/>
                  </a:lnTo>
                  <a:lnTo>
                    <a:pt x="5" y="102"/>
                  </a:lnTo>
                  <a:lnTo>
                    <a:pt x="3" y="108"/>
                  </a:lnTo>
                  <a:lnTo>
                    <a:pt x="2" y="115"/>
                  </a:lnTo>
                  <a:lnTo>
                    <a:pt x="1" y="122"/>
                  </a:lnTo>
                  <a:lnTo>
                    <a:pt x="0" y="128"/>
                  </a:lnTo>
                  <a:lnTo>
                    <a:pt x="0" y="136"/>
                  </a:lnTo>
                  <a:lnTo>
                    <a:pt x="0" y="143"/>
                  </a:lnTo>
                  <a:lnTo>
                    <a:pt x="1" y="150"/>
                  </a:lnTo>
                  <a:lnTo>
                    <a:pt x="2" y="156"/>
                  </a:lnTo>
                  <a:lnTo>
                    <a:pt x="3" y="163"/>
                  </a:lnTo>
                  <a:lnTo>
                    <a:pt x="5" y="169"/>
                  </a:lnTo>
                  <a:lnTo>
                    <a:pt x="7" y="176"/>
                  </a:lnTo>
                  <a:lnTo>
                    <a:pt x="8" y="182"/>
                  </a:lnTo>
                  <a:lnTo>
                    <a:pt x="11" y="189"/>
                  </a:lnTo>
                  <a:lnTo>
                    <a:pt x="14" y="195"/>
                  </a:lnTo>
                  <a:lnTo>
                    <a:pt x="17" y="201"/>
                  </a:lnTo>
                  <a:lnTo>
                    <a:pt x="20" y="207"/>
                  </a:lnTo>
                  <a:lnTo>
                    <a:pt x="24" y="212"/>
                  </a:lnTo>
                  <a:lnTo>
                    <a:pt x="27" y="217"/>
                  </a:lnTo>
                  <a:lnTo>
                    <a:pt x="31" y="223"/>
                  </a:lnTo>
                  <a:lnTo>
                    <a:pt x="35" y="228"/>
                  </a:lnTo>
                  <a:lnTo>
                    <a:pt x="40" y="232"/>
                  </a:lnTo>
                  <a:lnTo>
                    <a:pt x="46" y="237"/>
                  </a:lnTo>
                  <a:lnTo>
                    <a:pt x="50" y="241"/>
                  </a:lnTo>
                  <a:lnTo>
                    <a:pt x="56" y="246"/>
                  </a:lnTo>
                  <a:lnTo>
                    <a:pt x="60" y="249"/>
                  </a:lnTo>
                  <a:lnTo>
                    <a:pt x="66" y="252"/>
                  </a:lnTo>
                  <a:lnTo>
                    <a:pt x="72" y="255"/>
                  </a:lnTo>
                  <a:lnTo>
                    <a:pt x="77" y="258"/>
                  </a:lnTo>
                  <a:lnTo>
                    <a:pt x="84" y="262"/>
                  </a:lnTo>
                  <a:lnTo>
                    <a:pt x="90" y="264"/>
                  </a:lnTo>
                  <a:lnTo>
                    <a:pt x="96" y="266"/>
                  </a:lnTo>
                  <a:lnTo>
                    <a:pt x="102" y="269"/>
                  </a:lnTo>
                  <a:lnTo>
                    <a:pt x="109" y="270"/>
                  </a:lnTo>
                  <a:lnTo>
                    <a:pt x="116" y="271"/>
                  </a:lnTo>
                  <a:lnTo>
                    <a:pt x="123" y="271"/>
                  </a:lnTo>
                  <a:lnTo>
                    <a:pt x="130" y="272"/>
                  </a:lnTo>
                  <a:lnTo>
                    <a:pt x="137" y="272"/>
                  </a:lnTo>
                  <a:lnTo>
                    <a:pt x="137" y="272"/>
                  </a:lnTo>
                  <a:lnTo>
                    <a:pt x="143" y="272"/>
                  </a:lnTo>
                  <a:lnTo>
                    <a:pt x="150" y="271"/>
                  </a:lnTo>
                  <a:lnTo>
                    <a:pt x="158" y="271"/>
                  </a:lnTo>
                  <a:lnTo>
                    <a:pt x="165" y="270"/>
                  </a:lnTo>
                  <a:lnTo>
                    <a:pt x="171" y="269"/>
                  </a:lnTo>
                  <a:lnTo>
                    <a:pt x="177" y="266"/>
                  </a:lnTo>
                  <a:lnTo>
                    <a:pt x="184" y="264"/>
                  </a:lnTo>
                  <a:lnTo>
                    <a:pt x="190" y="262"/>
                  </a:lnTo>
                  <a:lnTo>
                    <a:pt x="196" y="258"/>
                  </a:lnTo>
                  <a:lnTo>
                    <a:pt x="201" y="255"/>
                  </a:lnTo>
                  <a:lnTo>
                    <a:pt x="207" y="252"/>
                  </a:lnTo>
                  <a:lnTo>
                    <a:pt x="214" y="249"/>
                  </a:lnTo>
                  <a:lnTo>
                    <a:pt x="218" y="246"/>
                  </a:lnTo>
                  <a:lnTo>
                    <a:pt x="223" y="241"/>
                  </a:lnTo>
                  <a:lnTo>
                    <a:pt x="229" y="237"/>
                  </a:lnTo>
                  <a:lnTo>
                    <a:pt x="233" y="232"/>
                  </a:lnTo>
                  <a:lnTo>
                    <a:pt x="238" y="228"/>
                  </a:lnTo>
                  <a:lnTo>
                    <a:pt x="242" y="223"/>
                  </a:lnTo>
                  <a:lnTo>
                    <a:pt x="246" y="217"/>
                  </a:lnTo>
                  <a:lnTo>
                    <a:pt x="250" y="212"/>
                  </a:lnTo>
                  <a:lnTo>
                    <a:pt x="254" y="207"/>
                  </a:lnTo>
                  <a:lnTo>
                    <a:pt x="257" y="201"/>
                  </a:lnTo>
                  <a:lnTo>
                    <a:pt x="259" y="195"/>
                  </a:lnTo>
                  <a:lnTo>
                    <a:pt x="263" y="189"/>
                  </a:lnTo>
                  <a:lnTo>
                    <a:pt x="265" y="182"/>
                  </a:lnTo>
                  <a:lnTo>
                    <a:pt x="267" y="176"/>
                  </a:lnTo>
                  <a:lnTo>
                    <a:pt x="268" y="169"/>
                  </a:lnTo>
                  <a:lnTo>
                    <a:pt x="271" y="163"/>
                  </a:lnTo>
                  <a:lnTo>
                    <a:pt x="271" y="156"/>
                  </a:lnTo>
                  <a:lnTo>
                    <a:pt x="272" y="150"/>
                  </a:lnTo>
                  <a:lnTo>
                    <a:pt x="273" y="143"/>
                  </a:lnTo>
                  <a:lnTo>
                    <a:pt x="273" y="136"/>
                  </a:lnTo>
                  <a:lnTo>
                    <a:pt x="273" y="128"/>
                  </a:lnTo>
                  <a:lnTo>
                    <a:pt x="272" y="122"/>
                  </a:lnTo>
                  <a:lnTo>
                    <a:pt x="271" y="115"/>
                  </a:lnTo>
                  <a:lnTo>
                    <a:pt x="271" y="108"/>
                  </a:lnTo>
                  <a:lnTo>
                    <a:pt x="268" y="102"/>
                  </a:lnTo>
                  <a:lnTo>
                    <a:pt x="267" y="95"/>
                  </a:lnTo>
                  <a:lnTo>
                    <a:pt x="265" y="89"/>
                  </a:lnTo>
                  <a:lnTo>
                    <a:pt x="263" y="83"/>
                  </a:lnTo>
                  <a:lnTo>
                    <a:pt x="259" y="76"/>
                  </a:lnTo>
                  <a:lnTo>
                    <a:pt x="257" y="70"/>
                  </a:lnTo>
                  <a:lnTo>
                    <a:pt x="254" y="65"/>
                  </a:lnTo>
                  <a:lnTo>
                    <a:pt x="250" y="60"/>
                  </a:lnTo>
                  <a:lnTo>
                    <a:pt x="246" y="53"/>
                  </a:lnTo>
                  <a:lnTo>
                    <a:pt x="242" y="49"/>
                  </a:lnTo>
                  <a:lnTo>
                    <a:pt x="238" y="44"/>
                  </a:lnTo>
                  <a:lnTo>
                    <a:pt x="233" y="40"/>
                  </a:lnTo>
                  <a:lnTo>
                    <a:pt x="229" y="35"/>
                  </a:lnTo>
                  <a:lnTo>
                    <a:pt x="223" y="30"/>
                  </a:lnTo>
                  <a:lnTo>
                    <a:pt x="218" y="26"/>
                  </a:lnTo>
                  <a:lnTo>
                    <a:pt x="214" y="22"/>
                  </a:lnTo>
                  <a:lnTo>
                    <a:pt x="207" y="19"/>
                  </a:lnTo>
                  <a:lnTo>
                    <a:pt x="201" y="16"/>
                  </a:lnTo>
                  <a:lnTo>
                    <a:pt x="196" y="12"/>
                  </a:lnTo>
                  <a:lnTo>
                    <a:pt x="190" y="10"/>
                  </a:lnTo>
                  <a:lnTo>
                    <a:pt x="184" y="8"/>
                  </a:lnTo>
                  <a:lnTo>
                    <a:pt x="177" y="5"/>
                  </a:lnTo>
                  <a:lnTo>
                    <a:pt x="171" y="3"/>
                  </a:lnTo>
                  <a:lnTo>
                    <a:pt x="165" y="2"/>
                  </a:lnTo>
                  <a:lnTo>
                    <a:pt x="158" y="1"/>
                  </a:lnTo>
                  <a:lnTo>
                    <a:pt x="150" y="0"/>
                  </a:lnTo>
                  <a:lnTo>
                    <a:pt x="143" y="0"/>
                  </a:lnTo>
                  <a:lnTo>
                    <a:pt x="1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17" name="Line 13"/>
            <p:cNvSpPr>
              <a:spLocks noChangeShapeType="1"/>
            </p:cNvSpPr>
            <p:nvPr/>
          </p:nvSpPr>
          <p:spPr bwMode="auto">
            <a:xfrm>
              <a:off x="4521" y="1452"/>
              <a:ext cx="1" cy="5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18" name="Line 14"/>
            <p:cNvSpPr>
              <a:spLocks noChangeShapeType="1"/>
            </p:cNvSpPr>
            <p:nvPr/>
          </p:nvSpPr>
          <p:spPr bwMode="auto">
            <a:xfrm flipH="1">
              <a:off x="4493" y="1478"/>
              <a:ext cx="5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19" name="Line 15"/>
            <p:cNvSpPr>
              <a:spLocks noChangeShapeType="1"/>
            </p:cNvSpPr>
            <p:nvPr/>
          </p:nvSpPr>
          <p:spPr bwMode="auto">
            <a:xfrm flipH="1">
              <a:off x="4493" y="1656"/>
              <a:ext cx="5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20" name="Rectangle 16"/>
            <p:cNvSpPr>
              <a:spLocks noChangeArrowheads="1"/>
            </p:cNvSpPr>
            <p:nvPr/>
          </p:nvSpPr>
          <p:spPr bwMode="auto">
            <a:xfrm>
              <a:off x="4185" y="1458"/>
              <a:ext cx="11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charset="0"/>
                </a:rPr>
                <a:t>V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51921" name="Rectangle 17"/>
            <p:cNvSpPr>
              <a:spLocks noChangeArrowheads="1"/>
            </p:cNvSpPr>
            <p:nvPr/>
          </p:nvSpPr>
          <p:spPr bwMode="auto">
            <a:xfrm>
              <a:off x="4299" y="1566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51922" name="Freeform 18"/>
            <p:cNvSpPr>
              <a:spLocks/>
            </p:cNvSpPr>
            <p:nvPr/>
          </p:nvSpPr>
          <p:spPr bwMode="auto">
            <a:xfrm>
              <a:off x="1122" y="1437"/>
              <a:ext cx="272" cy="274"/>
            </a:xfrm>
            <a:custGeom>
              <a:avLst/>
              <a:gdLst>
                <a:gd name="T0" fmla="*/ 122 w 272"/>
                <a:gd name="T1" fmla="*/ 273 h 274"/>
                <a:gd name="T2" fmla="*/ 103 w 272"/>
                <a:gd name="T3" fmla="*/ 269 h 274"/>
                <a:gd name="T4" fmla="*/ 84 w 272"/>
                <a:gd name="T5" fmla="*/ 262 h 274"/>
                <a:gd name="T6" fmla="*/ 65 w 272"/>
                <a:gd name="T7" fmla="*/ 254 h 274"/>
                <a:gd name="T8" fmla="*/ 49 w 272"/>
                <a:gd name="T9" fmla="*/ 243 h 274"/>
                <a:gd name="T10" fmla="*/ 36 w 272"/>
                <a:gd name="T11" fmla="*/ 229 h 274"/>
                <a:gd name="T12" fmla="*/ 23 w 272"/>
                <a:gd name="T13" fmla="*/ 214 h 274"/>
                <a:gd name="T14" fmla="*/ 13 w 272"/>
                <a:gd name="T15" fmla="*/ 196 h 274"/>
                <a:gd name="T16" fmla="*/ 6 w 272"/>
                <a:gd name="T17" fmla="*/ 178 h 274"/>
                <a:gd name="T18" fmla="*/ 2 w 272"/>
                <a:gd name="T19" fmla="*/ 157 h 274"/>
                <a:gd name="T20" fmla="*/ 0 w 272"/>
                <a:gd name="T21" fmla="*/ 138 h 274"/>
                <a:gd name="T22" fmla="*/ 2 w 272"/>
                <a:gd name="T23" fmla="*/ 116 h 274"/>
                <a:gd name="T24" fmla="*/ 6 w 272"/>
                <a:gd name="T25" fmla="*/ 96 h 274"/>
                <a:gd name="T26" fmla="*/ 13 w 272"/>
                <a:gd name="T27" fmla="*/ 78 h 274"/>
                <a:gd name="T28" fmla="*/ 23 w 272"/>
                <a:gd name="T29" fmla="*/ 61 h 274"/>
                <a:gd name="T30" fmla="*/ 36 w 272"/>
                <a:gd name="T31" fmla="*/ 45 h 274"/>
                <a:gd name="T32" fmla="*/ 49 w 272"/>
                <a:gd name="T33" fmla="*/ 32 h 274"/>
                <a:gd name="T34" fmla="*/ 65 w 272"/>
                <a:gd name="T35" fmla="*/ 21 h 274"/>
                <a:gd name="T36" fmla="*/ 84 w 272"/>
                <a:gd name="T37" fmla="*/ 12 h 274"/>
                <a:gd name="T38" fmla="*/ 103 w 272"/>
                <a:gd name="T39" fmla="*/ 5 h 274"/>
                <a:gd name="T40" fmla="*/ 122 w 272"/>
                <a:gd name="T41" fmla="*/ 1 h 274"/>
                <a:gd name="T42" fmla="*/ 137 w 272"/>
                <a:gd name="T43" fmla="*/ 0 h 274"/>
                <a:gd name="T44" fmla="*/ 157 w 272"/>
                <a:gd name="T45" fmla="*/ 2 h 274"/>
                <a:gd name="T46" fmla="*/ 177 w 272"/>
                <a:gd name="T47" fmla="*/ 7 h 274"/>
                <a:gd name="T48" fmla="*/ 196 w 272"/>
                <a:gd name="T49" fmla="*/ 14 h 274"/>
                <a:gd name="T50" fmla="*/ 212 w 272"/>
                <a:gd name="T51" fmla="*/ 24 h 274"/>
                <a:gd name="T52" fmla="*/ 228 w 272"/>
                <a:gd name="T53" fmla="*/ 36 h 274"/>
                <a:gd name="T54" fmla="*/ 242 w 272"/>
                <a:gd name="T55" fmla="*/ 50 h 274"/>
                <a:gd name="T56" fmla="*/ 253 w 272"/>
                <a:gd name="T57" fmla="*/ 66 h 274"/>
                <a:gd name="T58" fmla="*/ 262 w 272"/>
                <a:gd name="T59" fmla="*/ 83 h 274"/>
                <a:gd name="T60" fmla="*/ 269 w 272"/>
                <a:gd name="T61" fmla="*/ 103 h 274"/>
                <a:gd name="T62" fmla="*/ 272 w 272"/>
                <a:gd name="T63" fmla="*/ 123 h 274"/>
                <a:gd name="T64" fmla="*/ 272 w 272"/>
                <a:gd name="T65" fmla="*/ 144 h 274"/>
                <a:gd name="T66" fmla="*/ 270 w 272"/>
                <a:gd name="T67" fmla="*/ 164 h 274"/>
                <a:gd name="T68" fmla="*/ 264 w 272"/>
                <a:gd name="T69" fmla="*/ 185 h 274"/>
                <a:gd name="T70" fmla="*/ 256 w 272"/>
                <a:gd name="T71" fmla="*/ 202 h 274"/>
                <a:gd name="T72" fmla="*/ 246 w 272"/>
                <a:gd name="T73" fmla="*/ 219 h 274"/>
                <a:gd name="T74" fmla="*/ 234 w 272"/>
                <a:gd name="T75" fmla="*/ 234 h 274"/>
                <a:gd name="T76" fmla="*/ 218 w 272"/>
                <a:gd name="T77" fmla="*/ 246 h 274"/>
                <a:gd name="T78" fmla="*/ 202 w 272"/>
                <a:gd name="T79" fmla="*/ 258 h 274"/>
                <a:gd name="T80" fmla="*/ 182 w 272"/>
                <a:gd name="T81" fmla="*/ 266 h 274"/>
                <a:gd name="T82" fmla="*/ 163 w 272"/>
                <a:gd name="T83" fmla="*/ 271 h 274"/>
                <a:gd name="T84" fmla="*/ 144 w 272"/>
                <a:gd name="T85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2" h="274">
                  <a:moveTo>
                    <a:pt x="137" y="274"/>
                  </a:moveTo>
                  <a:lnTo>
                    <a:pt x="129" y="274"/>
                  </a:lnTo>
                  <a:lnTo>
                    <a:pt x="122" y="273"/>
                  </a:lnTo>
                  <a:lnTo>
                    <a:pt x="115" y="273"/>
                  </a:lnTo>
                  <a:lnTo>
                    <a:pt x="109" y="271"/>
                  </a:lnTo>
                  <a:lnTo>
                    <a:pt x="103" y="269"/>
                  </a:lnTo>
                  <a:lnTo>
                    <a:pt x="96" y="268"/>
                  </a:lnTo>
                  <a:lnTo>
                    <a:pt x="90" y="266"/>
                  </a:lnTo>
                  <a:lnTo>
                    <a:pt x="84" y="262"/>
                  </a:lnTo>
                  <a:lnTo>
                    <a:pt x="77" y="260"/>
                  </a:lnTo>
                  <a:lnTo>
                    <a:pt x="71" y="258"/>
                  </a:lnTo>
                  <a:lnTo>
                    <a:pt x="65" y="254"/>
                  </a:lnTo>
                  <a:lnTo>
                    <a:pt x="61" y="250"/>
                  </a:lnTo>
                  <a:lnTo>
                    <a:pt x="55" y="246"/>
                  </a:lnTo>
                  <a:lnTo>
                    <a:pt x="49" y="243"/>
                  </a:lnTo>
                  <a:lnTo>
                    <a:pt x="45" y="238"/>
                  </a:lnTo>
                  <a:lnTo>
                    <a:pt x="40" y="234"/>
                  </a:lnTo>
                  <a:lnTo>
                    <a:pt x="36" y="229"/>
                  </a:lnTo>
                  <a:lnTo>
                    <a:pt x="31" y="224"/>
                  </a:lnTo>
                  <a:lnTo>
                    <a:pt x="27" y="219"/>
                  </a:lnTo>
                  <a:lnTo>
                    <a:pt x="23" y="214"/>
                  </a:lnTo>
                  <a:lnTo>
                    <a:pt x="20" y="208"/>
                  </a:lnTo>
                  <a:lnTo>
                    <a:pt x="16" y="202"/>
                  </a:lnTo>
                  <a:lnTo>
                    <a:pt x="13" y="196"/>
                  </a:lnTo>
                  <a:lnTo>
                    <a:pt x="11" y="191"/>
                  </a:lnTo>
                  <a:lnTo>
                    <a:pt x="8" y="185"/>
                  </a:lnTo>
                  <a:lnTo>
                    <a:pt x="6" y="178"/>
                  </a:lnTo>
                  <a:lnTo>
                    <a:pt x="4" y="171"/>
                  </a:lnTo>
                  <a:lnTo>
                    <a:pt x="3" y="164"/>
                  </a:lnTo>
                  <a:lnTo>
                    <a:pt x="2" y="157"/>
                  </a:lnTo>
                  <a:lnTo>
                    <a:pt x="0" y="151"/>
                  </a:lnTo>
                  <a:lnTo>
                    <a:pt x="0" y="144"/>
                  </a:lnTo>
                  <a:lnTo>
                    <a:pt x="0" y="138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2" y="116"/>
                  </a:lnTo>
                  <a:lnTo>
                    <a:pt x="3" y="110"/>
                  </a:lnTo>
                  <a:lnTo>
                    <a:pt x="4" y="103"/>
                  </a:lnTo>
                  <a:lnTo>
                    <a:pt x="6" y="96"/>
                  </a:lnTo>
                  <a:lnTo>
                    <a:pt x="8" y="90"/>
                  </a:lnTo>
                  <a:lnTo>
                    <a:pt x="11" y="83"/>
                  </a:lnTo>
                  <a:lnTo>
                    <a:pt x="13" y="78"/>
                  </a:lnTo>
                  <a:lnTo>
                    <a:pt x="16" y="72"/>
                  </a:lnTo>
                  <a:lnTo>
                    <a:pt x="20" y="66"/>
                  </a:lnTo>
                  <a:lnTo>
                    <a:pt x="23" y="61"/>
                  </a:lnTo>
                  <a:lnTo>
                    <a:pt x="27" y="55"/>
                  </a:lnTo>
                  <a:lnTo>
                    <a:pt x="31" y="50"/>
                  </a:lnTo>
                  <a:lnTo>
                    <a:pt x="36" y="45"/>
                  </a:lnTo>
                  <a:lnTo>
                    <a:pt x="40" y="41"/>
                  </a:lnTo>
                  <a:lnTo>
                    <a:pt x="45" y="36"/>
                  </a:lnTo>
                  <a:lnTo>
                    <a:pt x="49" y="32"/>
                  </a:lnTo>
                  <a:lnTo>
                    <a:pt x="55" y="28"/>
                  </a:lnTo>
                  <a:lnTo>
                    <a:pt x="61" y="24"/>
                  </a:lnTo>
                  <a:lnTo>
                    <a:pt x="65" y="21"/>
                  </a:lnTo>
                  <a:lnTo>
                    <a:pt x="71" y="17"/>
                  </a:lnTo>
                  <a:lnTo>
                    <a:pt x="77" y="14"/>
                  </a:lnTo>
                  <a:lnTo>
                    <a:pt x="84" y="12"/>
                  </a:lnTo>
                  <a:lnTo>
                    <a:pt x="90" y="9"/>
                  </a:lnTo>
                  <a:lnTo>
                    <a:pt x="96" y="7"/>
                  </a:lnTo>
                  <a:lnTo>
                    <a:pt x="103" y="5"/>
                  </a:lnTo>
                  <a:lnTo>
                    <a:pt x="109" y="4"/>
                  </a:lnTo>
                  <a:lnTo>
                    <a:pt x="115" y="2"/>
                  </a:lnTo>
                  <a:lnTo>
                    <a:pt x="122" y="1"/>
                  </a:lnTo>
                  <a:lnTo>
                    <a:pt x="129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44" y="0"/>
                  </a:lnTo>
                  <a:lnTo>
                    <a:pt x="151" y="1"/>
                  </a:lnTo>
                  <a:lnTo>
                    <a:pt x="157" y="2"/>
                  </a:lnTo>
                  <a:lnTo>
                    <a:pt x="163" y="4"/>
                  </a:lnTo>
                  <a:lnTo>
                    <a:pt x="170" y="5"/>
                  </a:lnTo>
                  <a:lnTo>
                    <a:pt x="177" y="7"/>
                  </a:lnTo>
                  <a:lnTo>
                    <a:pt x="182" y="9"/>
                  </a:lnTo>
                  <a:lnTo>
                    <a:pt x="189" y="12"/>
                  </a:lnTo>
                  <a:lnTo>
                    <a:pt x="196" y="14"/>
                  </a:lnTo>
                  <a:lnTo>
                    <a:pt x="202" y="17"/>
                  </a:lnTo>
                  <a:lnTo>
                    <a:pt x="208" y="21"/>
                  </a:lnTo>
                  <a:lnTo>
                    <a:pt x="212" y="24"/>
                  </a:lnTo>
                  <a:lnTo>
                    <a:pt x="218" y="28"/>
                  </a:lnTo>
                  <a:lnTo>
                    <a:pt x="223" y="32"/>
                  </a:lnTo>
                  <a:lnTo>
                    <a:pt x="228" y="36"/>
                  </a:lnTo>
                  <a:lnTo>
                    <a:pt x="233" y="41"/>
                  </a:lnTo>
                  <a:lnTo>
                    <a:pt x="237" y="45"/>
                  </a:lnTo>
                  <a:lnTo>
                    <a:pt x="242" y="50"/>
                  </a:lnTo>
                  <a:lnTo>
                    <a:pt x="246" y="55"/>
                  </a:lnTo>
                  <a:lnTo>
                    <a:pt x="250" y="61"/>
                  </a:lnTo>
                  <a:lnTo>
                    <a:pt x="253" y="66"/>
                  </a:lnTo>
                  <a:lnTo>
                    <a:pt x="256" y="72"/>
                  </a:lnTo>
                  <a:lnTo>
                    <a:pt x="260" y="78"/>
                  </a:lnTo>
                  <a:lnTo>
                    <a:pt x="262" y="83"/>
                  </a:lnTo>
                  <a:lnTo>
                    <a:pt x="264" y="90"/>
                  </a:lnTo>
                  <a:lnTo>
                    <a:pt x="267" y="96"/>
                  </a:lnTo>
                  <a:lnTo>
                    <a:pt x="269" y="103"/>
                  </a:lnTo>
                  <a:lnTo>
                    <a:pt x="270" y="110"/>
                  </a:lnTo>
                  <a:lnTo>
                    <a:pt x="271" y="116"/>
                  </a:lnTo>
                  <a:lnTo>
                    <a:pt x="272" y="123"/>
                  </a:lnTo>
                  <a:lnTo>
                    <a:pt x="272" y="130"/>
                  </a:lnTo>
                  <a:lnTo>
                    <a:pt x="272" y="138"/>
                  </a:lnTo>
                  <a:lnTo>
                    <a:pt x="272" y="144"/>
                  </a:lnTo>
                  <a:lnTo>
                    <a:pt x="272" y="151"/>
                  </a:lnTo>
                  <a:lnTo>
                    <a:pt x="271" y="157"/>
                  </a:lnTo>
                  <a:lnTo>
                    <a:pt x="270" y="164"/>
                  </a:lnTo>
                  <a:lnTo>
                    <a:pt x="269" y="171"/>
                  </a:lnTo>
                  <a:lnTo>
                    <a:pt x="267" y="178"/>
                  </a:lnTo>
                  <a:lnTo>
                    <a:pt x="264" y="185"/>
                  </a:lnTo>
                  <a:lnTo>
                    <a:pt x="262" y="191"/>
                  </a:lnTo>
                  <a:lnTo>
                    <a:pt x="260" y="196"/>
                  </a:lnTo>
                  <a:lnTo>
                    <a:pt x="256" y="202"/>
                  </a:lnTo>
                  <a:lnTo>
                    <a:pt x="253" y="208"/>
                  </a:lnTo>
                  <a:lnTo>
                    <a:pt x="250" y="214"/>
                  </a:lnTo>
                  <a:lnTo>
                    <a:pt x="246" y="219"/>
                  </a:lnTo>
                  <a:lnTo>
                    <a:pt x="242" y="224"/>
                  </a:lnTo>
                  <a:lnTo>
                    <a:pt x="237" y="229"/>
                  </a:lnTo>
                  <a:lnTo>
                    <a:pt x="234" y="234"/>
                  </a:lnTo>
                  <a:lnTo>
                    <a:pt x="228" y="238"/>
                  </a:lnTo>
                  <a:lnTo>
                    <a:pt x="223" y="243"/>
                  </a:lnTo>
                  <a:lnTo>
                    <a:pt x="218" y="246"/>
                  </a:lnTo>
                  <a:lnTo>
                    <a:pt x="212" y="250"/>
                  </a:lnTo>
                  <a:lnTo>
                    <a:pt x="208" y="254"/>
                  </a:lnTo>
                  <a:lnTo>
                    <a:pt x="202" y="258"/>
                  </a:lnTo>
                  <a:lnTo>
                    <a:pt x="196" y="260"/>
                  </a:lnTo>
                  <a:lnTo>
                    <a:pt x="189" y="262"/>
                  </a:lnTo>
                  <a:lnTo>
                    <a:pt x="182" y="266"/>
                  </a:lnTo>
                  <a:lnTo>
                    <a:pt x="177" y="268"/>
                  </a:lnTo>
                  <a:lnTo>
                    <a:pt x="170" y="269"/>
                  </a:lnTo>
                  <a:lnTo>
                    <a:pt x="163" y="271"/>
                  </a:lnTo>
                  <a:lnTo>
                    <a:pt x="157" y="273"/>
                  </a:lnTo>
                  <a:lnTo>
                    <a:pt x="151" y="273"/>
                  </a:lnTo>
                  <a:lnTo>
                    <a:pt x="144" y="274"/>
                  </a:lnTo>
                  <a:lnTo>
                    <a:pt x="137" y="2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23" name="Line 19"/>
            <p:cNvSpPr>
              <a:spLocks noChangeShapeType="1"/>
            </p:cNvSpPr>
            <p:nvPr/>
          </p:nvSpPr>
          <p:spPr bwMode="auto">
            <a:xfrm>
              <a:off x="1259" y="1711"/>
              <a:ext cx="1" cy="22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24" name="Line 20"/>
            <p:cNvSpPr>
              <a:spLocks noChangeShapeType="1"/>
            </p:cNvSpPr>
            <p:nvPr/>
          </p:nvSpPr>
          <p:spPr bwMode="auto">
            <a:xfrm flipV="1">
              <a:off x="1259" y="1210"/>
              <a:ext cx="1" cy="2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25" name="Freeform 21"/>
            <p:cNvSpPr>
              <a:spLocks/>
            </p:cNvSpPr>
            <p:nvPr/>
          </p:nvSpPr>
          <p:spPr bwMode="auto">
            <a:xfrm>
              <a:off x="1122" y="1437"/>
              <a:ext cx="272" cy="274"/>
            </a:xfrm>
            <a:custGeom>
              <a:avLst/>
              <a:gdLst>
                <a:gd name="T0" fmla="*/ 122 w 272"/>
                <a:gd name="T1" fmla="*/ 273 h 274"/>
                <a:gd name="T2" fmla="*/ 103 w 272"/>
                <a:gd name="T3" fmla="*/ 269 h 274"/>
                <a:gd name="T4" fmla="*/ 84 w 272"/>
                <a:gd name="T5" fmla="*/ 262 h 274"/>
                <a:gd name="T6" fmla="*/ 65 w 272"/>
                <a:gd name="T7" fmla="*/ 254 h 274"/>
                <a:gd name="T8" fmla="*/ 49 w 272"/>
                <a:gd name="T9" fmla="*/ 243 h 274"/>
                <a:gd name="T10" fmla="*/ 36 w 272"/>
                <a:gd name="T11" fmla="*/ 229 h 274"/>
                <a:gd name="T12" fmla="*/ 23 w 272"/>
                <a:gd name="T13" fmla="*/ 214 h 274"/>
                <a:gd name="T14" fmla="*/ 13 w 272"/>
                <a:gd name="T15" fmla="*/ 196 h 274"/>
                <a:gd name="T16" fmla="*/ 6 w 272"/>
                <a:gd name="T17" fmla="*/ 178 h 274"/>
                <a:gd name="T18" fmla="*/ 2 w 272"/>
                <a:gd name="T19" fmla="*/ 157 h 274"/>
                <a:gd name="T20" fmla="*/ 0 w 272"/>
                <a:gd name="T21" fmla="*/ 138 h 274"/>
                <a:gd name="T22" fmla="*/ 2 w 272"/>
                <a:gd name="T23" fmla="*/ 116 h 274"/>
                <a:gd name="T24" fmla="*/ 6 w 272"/>
                <a:gd name="T25" fmla="*/ 96 h 274"/>
                <a:gd name="T26" fmla="*/ 13 w 272"/>
                <a:gd name="T27" fmla="*/ 78 h 274"/>
                <a:gd name="T28" fmla="*/ 23 w 272"/>
                <a:gd name="T29" fmla="*/ 61 h 274"/>
                <a:gd name="T30" fmla="*/ 36 w 272"/>
                <a:gd name="T31" fmla="*/ 45 h 274"/>
                <a:gd name="T32" fmla="*/ 49 w 272"/>
                <a:gd name="T33" fmla="*/ 32 h 274"/>
                <a:gd name="T34" fmla="*/ 65 w 272"/>
                <a:gd name="T35" fmla="*/ 21 h 274"/>
                <a:gd name="T36" fmla="*/ 84 w 272"/>
                <a:gd name="T37" fmla="*/ 12 h 274"/>
                <a:gd name="T38" fmla="*/ 103 w 272"/>
                <a:gd name="T39" fmla="*/ 5 h 274"/>
                <a:gd name="T40" fmla="*/ 122 w 272"/>
                <a:gd name="T41" fmla="*/ 1 h 274"/>
                <a:gd name="T42" fmla="*/ 137 w 272"/>
                <a:gd name="T43" fmla="*/ 0 h 274"/>
                <a:gd name="T44" fmla="*/ 157 w 272"/>
                <a:gd name="T45" fmla="*/ 2 h 274"/>
                <a:gd name="T46" fmla="*/ 177 w 272"/>
                <a:gd name="T47" fmla="*/ 7 h 274"/>
                <a:gd name="T48" fmla="*/ 196 w 272"/>
                <a:gd name="T49" fmla="*/ 14 h 274"/>
                <a:gd name="T50" fmla="*/ 212 w 272"/>
                <a:gd name="T51" fmla="*/ 24 h 274"/>
                <a:gd name="T52" fmla="*/ 228 w 272"/>
                <a:gd name="T53" fmla="*/ 36 h 274"/>
                <a:gd name="T54" fmla="*/ 242 w 272"/>
                <a:gd name="T55" fmla="*/ 50 h 274"/>
                <a:gd name="T56" fmla="*/ 253 w 272"/>
                <a:gd name="T57" fmla="*/ 66 h 274"/>
                <a:gd name="T58" fmla="*/ 262 w 272"/>
                <a:gd name="T59" fmla="*/ 83 h 274"/>
                <a:gd name="T60" fmla="*/ 269 w 272"/>
                <a:gd name="T61" fmla="*/ 103 h 274"/>
                <a:gd name="T62" fmla="*/ 272 w 272"/>
                <a:gd name="T63" fmla="*/ 123 h 274"/>
                <a:gd name="T64" fmla="*/ 272 w 272"/>
                <a:gd name="T65" fmla="*/ 144 h 274"/>
                <a:gd name="T66" fmla="*/ 270 w 272"/>
                <a:gd name="T67" fmla="*/ 164 h 274"/>
                <a:gd name="T68" fmla="*/ 264 w 272"/>
                <a:gd name="T69" fmla="*/ 185 h 274"/>
                <a:gd name="T70" fmla="*/ 256 w 272"/>
                <a:gd name="T71" fmla="*/ 202 h 274"/>
                <a:gd name="T72" fmla="*/ 246 w 272"/>
                <a:gd name="T73" fmla="*/ 219 h 274"/>
                <a:gd name="T74" fmla="*/ 234 w 272"/>
                <a:gd name="T75" fmla="*/ 234 h 274"/>
                <a:gd name="T76" fmla="*/ 218 w 272"/>
                <a:gd name="T77" fmla="*/ 246 h 274"/>
                <a:gd name="T78" fmla="*/ 202 w 272"/>
                <a:gd name="T79" fmla="*/ 258 h 274"/>
                <a:gd name="T80" fmla="*/ 182 w 272"/>
                <a:gd name="T81" fmla="*/ 266 h 274"/>
                <a:gd name="T82" fmla="*/ 163 w 272"/>
                <a:gd name="T83" fmla="*/ 271 h 274"/>
                <a:gd name="T84" fmla="*/ 144 w 272"/>
                <a:gd name="T85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2" h="274">
                  <a:moveTo>
                    <a:pt x="137" y="274"/>
                  </a:moveTo>
                  <a:lnTo>
                    <a:pt x="129" y="274"/>
                  </a:lnTo>
                  <a:lnTo>
                    <a:pt x="122" y="273"/>
                  </a:lnTo>
                  <a:lnTo>
                    <a:pt x="115" y="273"/>
                  </a:lnTo>
                  <a:lnTo>
                    <a:pt x="109" y="271"/>
                  </a:lnTo>
                  <a:lnTo>
                    <a:pt x="103" y="269"/>
                  </a:lnTo>
                  <a:lnTo>
                    <a:pt x="96" y="268"/>
                  </a:lnTo>
                  <a:lnTo>
                    <a:pt x="90" y="266"/>
                  </a:lnTo>
                  <a:lnTo>
                    <a:pt x="84" y="262"/>
                  </a:lnTo>
                  <a:lnTo>
                    <a:pt x="77" y="260"/>
                  </a:lnTo>
                  <a:lnTo>
                    <a:pt x="71" y="258"/>
                  </a:lnTo>
                  <a:lnTo>
                    <a:pt x="65" y="254"/>
                  </a:lnTo>
                  <a:lnTo>
                    <a:pt x="61" y="250"/>
                  </a:lnTo>
                  <a:lnTo>
                    <a:pt x="55" y="246"/>
                  </a:lnTo>
                  <a:lnTo>
                    <a:pt x="49" y="243"/>
                  </a:lnTo>
                  <a:lnTo>
                    <a:pt x="45" y="238"/>
                  </a:lnTo>
                  <a:lnTo>
                    <a:pt x="40" y="234"/>
                  </a:lnTo>
                  <a:lnTo>
                    <a:pt x="36" y="229"/>
                  </a:lnTo>
                  <a:lnTo>
                    <a:pt x="31" y="224"/>
                  </a:lnTo>
                  <a:lnTo>
                    <a:pt x="27" y="219"/>
                  </a:lnTo>
                  <a:lnTo>
                    <a:pt x="23" y="214"/>
                  </a:lnTo>
                  <a:lnTo>
                    <a:pt x="20" y="208"/>
                  </a:lnTo>
                  <a:lnTo>
                    <a:pt x="16" y="202"/>
                  </a:lnTo>
                  <a:lnTo>
                    <a:pt x="13" y="196"/>
                  </a:lnTo>
                  <a:lnTo>
                    <a:pt x="11" y="191"/>
                  </a:lnTo>
                  <a:lnTo>
                    <a:pt x="8" y="185"/>
                  </a:lnTo>
                  <a:lnTo>
                    <a:pt x="6" y="178"/>
                  </a:lnTo>
                  <a:lnTo>
                    <a:pt x="4" y="171"/>
                  </a:lnTo>
                  <a:lnTo>
                    <a:pt x="3" y="164"/>
                  </a:lnTo>
                  <a:lnTo>
                    <a:pt x="2" y="157"/>
                  </a:lnTo>
                  <a:lnTo>
                    <a:pt x="0" y="151"/>
                  </a:lnTo>
                  <a:lnTo>
                    <a:pt x="0" y="144"/>
                  </a:lnTo>
                  <a:lnTo>
                    <a:pt x="0" y="138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2" y="116"/>
                  </a:lnTo>
                  <a:lnTo>
                    <a:pt x="3" y="110"/>
                  </a:lnTo>
                  <a:lnTo>
                    <a:pt x="4" y="103"/>
                  </a:lnTo>
                  <a:lnTo>
                    <a:pt x="6" y="96"/>
                  </a:lnTo>
                  <a:lnTo>
                    <a:pt x="8" y="90"/>
                  </a:lnTo>
                  <a:lnTo>
                    <a:pt x="11" y="83"/>
                  </a:lnTo>
                  <a:lnTo>
                    <a:pt x="13" y="78"/>
                  </a:lnTo>
                  <a:lnTo>
                    <a:pt x="16" y="72"/>
                  </a:lnTo>
                  <a:lnTo>
                    <a:pt x="20" y="66"/>
                  </a:lnTo>
                  <a:lnTo>
                    <a:pt x="23" y="61"/>
                  </a:lnTo>
                  <a:lnTo>
                    <a:pt x="27" y="55"/>
                  </a:lnTo>
                  <a:lnTo>
                    <a:pt x="31" y="50"/>
                  </a:lnTo>
                  <a:lnTo>
                    <a:pt x="36" y="45"/>
                  </a:lnTo>
                  <a:lnTo>
                    <a:pt x="40" y="41"/>
                  </a:lnTo>
                  <a:lnTo>
                    <a:pt x="45" y="36"/>
                  </a:lnTo>
                  <a:lnTo>
                    <a:pt x="49" y="32"/>
                  </a:lnTo>
                  <a:lnTo>
                    <a:pt x="55" y="28"/>
                  </a:lnTo>
                  <a:lnTo>
                    <a:pt x="61" y="24"/>
                  </a:lnTo>
                  <a:lnTo>
                    <a:pt x="65" y="21"/>
                  </a:lnTo>
                  <a:lnTo>
                    <a:pt x="71" y="17"/>
                  </a:lnTo>
                  <a:lnTo>
                    <a:pt x="77" y="14"/>
                  </a:lnTo>
                  <a:lnTo>
                    <a:pt x="84" y="12"/>
                  </a:lnTo>
                  <a:lnTo>
                    <a:pt x="90" y="9"/>
                  </a:lnTo>
                  <a:lnTo>
                    <a:pt x="96" y="7"/>
                  </a:lnTo>
                  <a:lnTo>
                    <a:pt x="103" y="5"/>
                  </a:lnTo>
                  <a:lnTo>
                    <a:pt x="109" y="4"/>
                  </a:lnTo>
                  <a:lnTo>
                    <a:pt x="115" y="2"/>
                  </a:lnTo>
                  <a:lnTo>
                    <a:pt x="122" y="1"/>
                  </a:lnTo>
                  <a:lnTo>
                    <a:pt x="129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44" y="0"/>
                  </a:lnTo>
                  <a:lnTo>
                    <a:pt x="151" y="1"/>
                  </a:lnTo>
                  <a:lnTo>
                    <a:pt x="157" y="2"/>
                  </a:lnTo>
                  <a:lnTo>
                    <a:pt x="163" y="4"/>
                  </a:lnTo>
                  <a:lnTo>
                    <a:pt x="170" y="5"/>
                  </a:lnTo>
                  <a:lnTo>
                    <a:pt x="177" y="7"/>
                  </a:lnTo>
                  <a:lnTo>
                    <a:pt x="182" y="9"/>
                  </a:lnTo>
                  <a:lnTo>
                    <a:pt x="189" y="12"/>
                  </a:lnTo>
                  <a:lnTo>
                    <a:pt x="196" y="14"/>
                  </a:lnTo>
                  <a:lnTo>
                    <a:pt x="202" y="17"/>
                  </a:lnTo>
                  <a:lnTo>
                    <a:pt x="208" y="21"/>
                  </a:lnTo>
                  <a:lnTo>
                    <a:pt x="212" y="24"/>
                  </a:lnTo>
                  <a:lnTo>
                    <a:pt x="218" y="28"/>
                  </a:lnTo>
                  <a:lnTo>
                    <a:pt x="223" y="32"/>
                  </a:lnTo>
                  <a:lnTo>
                    <a:pt x="228" y="36"/>
                  </a:lnTo>
                  <a:lnTo>
                    <a:pt x="233" y="41"/>
                  </a:lnTo>
                  <a:lnTo>
                    <a:pt x="237" y="45"/>
                  </a:lnTo>
                  <a:lnTo>
                    <a:pt x="242" y="50"/>
                  </a:lnTo>
                  <a:lnTo>
                    <a:pt x="246" y="55"/>
                  </a:lnTo>
                  <a:lnTo>
                    <a:pt x="250" y="61"/>
                  </a:lnTo>
                  <a:lnTo>
                    <a:pt x="253" y="66"/>
                  </a:lnTo>
                  <a:lnTo>
                    <a:pt x="256" y="72"/>
                  </a:lnTo>
                  <a:lnTo>
                    <a:pt x="260" y="78"/>
                  </a:lnTo>
                  <a:lnTo>
                    <a:pt x="262" y="83"/>
                  </a:lnTo>
                  <a:lnTo>
                    <a:pt x="264" y="90"/>
                  </a:lnTo>
                  <a:lnTo>
                    <a:pt x="267" y="96"/>
                  </a:lnTo>
                  <a:lnTo>
                    <a:pt x="269" y="103"/>
                  </a:lnTo>
                  <a:lnTo>
                    <a:pt x="270" y="110"/>
                  </a:lnTo>
                  <a:lnTo>
                    <a:pt x="271" y="116"/>
                  </a:lnTo>
                  <a:lnTo>
                    <a:pt x="272" y="123"/>
                  </a:lnTo>
                  <a:lnTo>
                    <a:pt x="272" y="130"/>
                  </a:lnTo>
                  <a:lnTo>
                    <a:pt x="272" y="138"/>
                  </a:lnTo>
                  <a:lnTo>
                    <a:pt x="272" y="144"/>
                  </a:lnTo>
                  <a:lnTo>
                    <a:pt x="272" y="151"/>
                  </a:lnTo>
                  <a:lnTo>
                    <a:pt x="271" y="157"/>
                  </a:lnTo>
                  <a:lnTo>
                    <a:pt x="270" y="164"/>
                  </a:lnTo>
                  <a:lnTo>
                    <a:pt x="269" y="171"/>
                  </a:lnTo>
                  <a:lnTo>
                    <a:pt x="267" y="178"/>
                  </a:lnTo>
                  <a:lnTo>
                    <a:pt x="264" y="185"/>
                  </a:lnTo>
                  <a:lnTo>
                    <a:pt x="262" y="191"/>
                  </a:lnTo>
                  <a:lnTo>
                    <a:pt x="260" y="196"/>
                  </a:lnTo>
                  <a:lnTo>
                    <a:pt x="256" y="202"/>
                  </a:lnTo>
                  <a:lnTo>
                    <a:pt x="253" y="208"/>
                  </a:lnTo>
                  <a:lnTo>
                    <a:pt x="250" y="214"/>
                  </a:lnTo>
                  <a:lnTo>
                    <a:pt x="246" y="219"/>
                  </a:lnTo>
                  <a:lnTo>
                    <a:pt x="242" y="224"/>
                  </a:lnTo>
                  <a:lnTo>
                    <a:pt x="237" y="229"/>
                  </a:lnTo>
                  <a:lnTo>
                    <a:pt x="234" y="234"/>
                  </a:lnTo>
                  <a:lnTo>
                    <a:pt x="228" y="238"/>
                  </a:lnTo>
                  <a:lnTo>
                    <a:pt x="223" y="243"/>
                  </a:lnTo>
                  <a:lnTo>
                    <a:pt x="218" y="246"/>
                  </a:lnTo>
                  <a:lnTo>
                    <a:pt x="212" y="250"/>
                  </a:lnTo>
                  <a:lnTo>
                    <a:pt x="208" y="254"/>
                  </a:lnTo>
                  <a:lnTo>
                    <a:pt x="202" y="258"/>
                  </a:lnTo>
                  <a:lnTo>
                    <a:pt x="196" y="260"/>
                  </a:lnTo>
                  <a:lnTo>
                    <a:pt x="189" y="262"/>
                  </a:lnTo>
                  <a:lnTo>
                    <a:pt x="182" y="266"/>
                  </a:lnTo>
                  <a:lnTo>
                    <a:pt x="177" y="268"/>
                  </a:lnTo>
                  <a:lnTo>
                    <a:pt x="170" y="269"/>
                  </a:lnTo>
                  <a:lnTo>
                    <a:pt x="163" y="271"/>
                  </a:lnTo>
                  <a:lnTo>
                    <a:pt x="157" y="273"/>
                  </a:lnTo>
                  <a:lnTo>
                    <a:pt x="151" y="273"/>
                  </a:lnTo>
                  <a:lnTo>
                    <a:pt x="144" y="274"/>
                  </a:lnTo>
                  <a:lnTo>
                    <a:pt x="137" y="2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26" name="Line 22"/>
            <p:cNvSpPr>
              <a:spLocks noChangeShapeType="1"/>
            </p:cNvSpPr>
            <p:nvPr/>
          </p:nvSpPr>
          <p:spPr bwMode="auto">
            <a:xfrm flipV="1">
              <a:off x="1259" y="1629"/>
              <a:ext cx="1" cy="5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27" name="Line 23"/>
            <p:cNvSpPr>
              <a:spLocks noChangeShapeType="1"/>
            </p:cNvSpPr>
            <p:nvPr/>
          </p:nvSpPr>
          <p:spPr bwMode="auto">
            <a:xfrm flipH="1">
              <a:off x="1231" y="1656"/>
              <a:ext cx="5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28" name="Line 24"/>
            <p:cNvSpPr>
              <a:spLocks noChangeShapeType="1"/>
            </p:cNvSpPr>
            <p:nvPr/>
          </p:nvSpPr>
          <p:spPr bwMode="auto">
            <a:xfrm flipH="1">
              <a:off x="1231" y="1478"/>
              <a:ext cx="5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29" name="Rectangle 25"/>
            <p:cNvSpPr>
              <a:spLocks noChangeArrowheads="1"/>
            </p:cNvSpPr>
            <p:nvPr/>
          </p:nvSpPr>
          <p:spPr bwMode="auto">
            <a:xfrm>
              <a:off x="923" y="1472"/>
              <a:ext cx="11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charset="0"/>
                </a:rPr>
                <a:t>V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51930" name="Rectangle 26"/>
            <p:cNvSpPr>
              <a:spLocks noChangeArrowheads="1"/>
            </p:cNvSpPr>
            <p:nvPr/>
          </p:nvSpPr>
          <p:spPr bwMode="auto">
            <a:xfrm>
              <a:off x="1036" y="1579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latin typeface="Arial" charset="0"/>
                </a:rPr>
                <a:t>1</a:t>
              </a:r>
            </a:p>
          </p:txBody>
        </p:sp>
        <p:sp>
          <p:nvSpPr>
            <p:cNvPr id="251931" name="Freeform 27"/>
            <p:cNvSpPr>
              <a:spLocks/>
            </p:cNvSpPr>
            <p:nvPr/>
          </p:nvSpPr>
          <p:spPr bwMode="auto">
            <a:xfrm>
              <a:off x="2671" y="1058"/>
              <a:ext cx="273" cy="273"/>
            </a:xfrm>
            <a:custGeom>
              <a:avLst/>
              <a:gdLst>
                <a:gd name="T0" fmla="*/ 123 w 273"/>
                <a:gd name="T1" fmla="*/ 0 h 273"/>
                <a:gd name="T2" fmla="*/ 102 w 273"/>
                <a:gd name="T3" fmla="*/ 4 h 273"/>
                <a:gd name="T4" fmla="*/ 83 w 273"/>
                <a:gd name="T5" fmla="*/ 10 h 273"/>
                <a:gd name="T6" fmla="*/ 66 w 273"/>
                <a:gd name="T7" fmla="*/ 19 h 273"/>
                <a:gd name="T8" fmla="*/ 50 w 273"/>
                <a:gd name="T9" fmla="*/ 31 h 273"/>
                <a:gd name="T10" fmla="*/ 35 w 273"/>
                <a:gd name="T11" fmla="*/ 44 h 273"/>
                <a:gd name="T12" fmla="*/ 24 w 273"/>
                <a:gd name="T13" fmla="*/ 59 h 273"/>
                <a:gd name="T14" fmla="*/ 13 w 273"/>
                <a:gd name="T15" fmla="*/ 77 h 273"/>
                <a:gd name="T16" fmla="*/ 5 w 273"/>
                <a:gd name="T17" fmla="*/ 95 h 273"/>
                <a:gd name="T18" fmla="*/ 2 w 273"/>
                <a:gd name="T19" fmla="*/ 115 h 273"/>
                <a:gd name="T20" fmla="*/ 0 w 273"/>
                <a:gd name="T21" fmla="*/ 136 h 273"/>
                <a:gd name="T22" fmla="*/ 2 w 273"/>
                <a:gd name="T23" fmla="*/ 157 h 273"/>
                <a:gd name="T24" fmla="*/ 5 w 273"/>
                <a:gd name="T25" fmla="*/ 178 h 273"/>
                <a:gd name="T26" fmla="*/ 13 w 273"/>
                <a:gd name="T27" fmla="*/ 196 h 273"/>
                <a:gd name="T28" fmla="*/ 24 w 273"/>
                <a:gd name="T29" fmla="*/ 213 h 273"/>
                <a:gd name="T30" fmla="*/ 35 w 273"/>
                <a:gd name="T31" fmla="*/ 229 h 273"/>
                <a:gd name="T32" fmla="*/ 50 w 273"/>
                <a:gd name="T33" fmla="*/ 241 h 273"/>
                <a:gd name="T34" fmla="*/ 66 w 273"/>
                <a:gd name="T35" fmla="*/ 253 h 273"/>
                <a:gd name="T36" fmla="*/ 83 w 273"/>
                <a:gd name="T37" fmla="*/ 262 h 273"/>
                <a:gd name="T38" fmla="*/ 102 w 273"/>
                <a:gd name="T39" fmla="*/ 269 h 273"/>
                <a:gd name="T40" fmla="*/ 123 w 273"/>
                <a:gd name="T41" fmla="*/ 272 h 273"/>
                <a:gd name="T42" fmla="*/ 144 w 273"/>
                <a:gd name="T43" fmla="*/ 273 h 273"/>
                <a:gd name="T44" fmla="*/ 164 w 273"/>
                <a:gd name="T45" fmla="*/ 270 h 273"/>
                <a:gd name="T46" fmla="*/ 184 w 273"/>
                <a:gd name="T47" fmla="*/ 264 h 273"/>
                <a:gd name="T48" fmla="*/ 201 w 273"/>
                <a:gd name="T49" fmla="*/ 256 h 273"/>
                <a:gd name="T50" fmla="*/ 218 w 273"/>
                <a:gd name="T51" fmla="*/ 245 h 273"/>
                <a:gd name="T52" fmla="*/ 234 w 273"/>
                <a:gd name="T53" fmla="*/ 232 h 273"/>
                <a:gd name="T54" fmla="*/ 247 w 273"/>
                <a:gd name="T55" fmla="*/ 217 h 273"/>
                <a:gd name="T56" fmla="*/ 257 w 273"/>
                <a:gd name="T57" fmla="*/ 201 h 273"/>
                <a:gd name="T58" fmla="*/ 265 w 273"/>
                <a:gd name="T59" fmla="*/ 183 h 273"/>
                <a:gd name="T60" fmla="*/ 271 w 273"/>
                <a:gd name="T61" fmla="*/ 164 h 273"/>
                <a:gd name="T62" fmla="*/ 273 w 273"/>
                <a:gd name="T63" fmla="*/ 143 h 273"/>
                <a:gd name="T64" fmla="*/ 272 w 273"/>
                <a:gd name="T65" fmla="*/ 123 h 273"/>
                <a:gd name="T66" fmla="*/ 269 w 273"/>
                <a:gd name="T67" fmla="*/ 102 h 273"/>
                <a:gd name="T68" fmla="*/ 263 w 273"/>
                <a:gd name="T69" fmla="*/ 83 h 273"/>
                <a:gd name="T70" fmla="*/ 253 w 273"/>
                <a:gd name="T71" fmla="*/ 66 h 273"/>
                <a:gd name="T72" fmla="*/ 242 w 273"/>
                <a:gd name="T73" fmla="*/ 50 h 273"/>
                <a:gd name="T74" fmla="*/ 228 w 273"/>
                <a:gd name="T75" fmla="*/ 35 h 273"/>
                <a:gd name="T76" fmla="*/ 214 w 273"/>
                <a:gd name="T77" fmla="*/ 23 h 273"/>
                <a:gd name="T78" fmla="*/ 195 w 273"/>
                <a:gd name="T79" fmla="*/ 13 h 273"/>
                <a:gd name="T80" fmla="*/ 177 w 273"/>
                <a:gd name="T81" fmla="*/ 5 h 273"/>
                <a:gd name="T82" fmla="*/ 157 w 273"/>
                <a:gd name="T83" fmla="*/ 2 h 273"/>
                <a:gd name="T84" fmla="*/ 137 w 273"/>
                <a:gd name="T85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3" h="273">
                  <a:moveTo>
                    <a:pt x="137" y="0"/>
                  </a:moveTo>
                  <a:lnTo>
                    <a:pt x="129" y="0"/>
                  </a:lnTo>
                  <a:lnTo>
                    <a:pt x="123" y="0"/>
                  </a:lnTo>
                  <a:lnTo>
                    <a:pt x="116" y="2"/>
                  </a:lnTo>
                  <a:lnTo>
                    <a:pt x="109" y="2"/>
                  </a:lnTo>
                  <a:lnTo>
                    <a:pt x="102" y="4"/>
                  </a:lnTo>
                  <a:lnTo>
                    <a:pt x="95" y="5"/>
                  </a:lnTo>
                  <a:lnTo>
                    <a:pt x="90" y="8"/>
                  </a:lnTo>
                  <a:lnTo>
                    <a:pt x="83" y="10"/>
                  </a:lnTo>
                  <a:lnTo>
                    <a:pt x="77" y="13"/>
                  </a:lnTo>
                  <a:lnTo>
                    <a:pt x="71" y="16"/>
                  </a:lnTo>
                  <a:lnTo>
                    <a:pt x="66" y="19"/>
                  </a:lnTo>
                  <a:lnTo>
                    <a:pt x="60" y="23"/>
                  </a:lnTo>
                  <a:lnTo>
                    <a:pt x="54" y="27"/>
                  </a:lnTo>
                  <a:lnTo>
                    <a:pt x="50" y="31"/>
                  </a:lnTo>
                  <a:lnTo>
                    <a:pt x="44" y="35"/>
                  </a:lnTo>
                  <a:lnTo>
                    <a:pt x="41" y="40"/>
                  </a:lnTo>
                  <a:lnTo>
                    <a:pt x="35" y="44"/>
                  </a:lnTo>
                  <a:lnTo>
                    <a:pt x="32" y="50"/>
                  </a:lnTo>
                  <a:lnTo>
                    <a:pt x="27" y="54"/>
                  </a:lnTo>
                  <a:lnTo>
                    <a:pt x="24" y="59"/>
                  </a:lnTo>
                  <a:lnTo>
                    <a:pt x="20" y="66"/>
                  </a:lnTo>
                  <a:lnTo>
                    <a:pt x="17" y="72"/>
                  </a:lnTo>
                  <a:lnTo>
                    <a:pt x="13" y="77"/>
                  </a:lnTo>
                  <a:lnTo>
                    <a:pt x="11" y="83"/>
                  </a:lnTo>
                  <a:lnTo>
                    <a:pt x="9" y="89"/>
                  </a:lnTo>
                  <a:lnTo>
                    <a:pt x="5" y="95"/>
                  </a:lnTo>
                  <a:lnTo>
                    <a:pt x="4" y="102"/>
                  </a:lnTo>
                  <a:lnTo>
                    <a:pt x="3" y="108"/>
                  </a:lnTo>
                  <a:lnTo>
                    <a:pt x="2" y="115"/>
                  </a:lnTo>
                  <a:lnTo>
                    <a:pt x="1" y="123"/>
                  </a:lnTo>
                  <a:lnTo>
                    <a:pt x="0" y="130"/>
                  </a:lnTo>
                  <a:lnTo>
                    <a:pt x="0" y="136"/>
                  </a:lnTo>
                  <a:lnTo>
                    <a:pt x="0" y="143"/>
                  </a:lnTo>
                  <a:lnTo>
                    <a:pt x="1" y="150"/>
                  </a:lnTo>
                  <a:lnTo>
                    <a:pt x="2" y="157"/>
                  </a:lnTo>
                  <a:lnTo>
                    <a:pt x="3" y="164"/>
                  </a:lnTo>
                  <a:lnTo>
                    <a:pt x="4" y="171"/>
                  </a:lnTo>
                  <a:lnTo>
                    <a:pt x="5" y="178"/>
                  </a:lnTo>
                  <a:lnTo>
                    <a:pt x="9" y="183"/>
                  </a:lnTo>
                  <a:lnTo>
                    <a:pt x="11" y="190"/>
                  </a:lnTo>
                  <a:lnTo>
                    <a:pt x="13" y="196"/>
                  </a:lnTo>
                  <a:lnTo>
                    <a:pt x="17" y="201"/>
                  </a:lnTo>
                  <a:lnTo>
                    <a:pt x="20" y="207"/>
                  </a:lnTo>
                  <a:lnTo>
                    <a:pt x="24" y="213"/>
                  </a:lnTo>
                  <a:lnTo>
                    <a:pt x="27" y="217"/>
                  </a:lnTo>
                  <a:lnTo>
                    <a:pt x="32" y="223"/>
                  </a:lnTo>
                  <a:lnTo>
                    <a:pt x="35" y="229"/>
                  </a:lnTo>
                  <a:lnTo>
                    <a:pt x="41" y="232"/>
                  </a:lnTo>
                  <a:lnTo>
                    <a:pt x="44" y="238"/>
                  </a:lnTo>
                  <a:lnTo>
                    <a:pt x="50" y="241"/>
                  </a:lnTo>
                  <a:lnTo>
                    <a:pt x="54" y="245"/>
                  </a:lnTo>
                  <a:lnTo>
                    <a:pt x="60" y="249"/>
                  </a:lnTo>
                  <a:lnTo>
                    <a:pt x="66" y="253"/>
                  </a:lnTo>
                  <a:lnTo>
                    <a:pt x="71" y="256"/>
                  </a:lnTo>
                  <a:lnTo>
                    <a:pt x="77" y="260"/>
                  </a:lnTo>
                  <a:lnTo>
                    <a:pt x="83" y="262"/>
                  </a:lnTo>
                  <a:lnTo>
                    <a:pt x="90" y="264"/>
                  </a:lnTo>
                  <a:lnTo>
                    <a:pt x="95" y="266"/>
                  </a:lnTo>
                  <a:lnTo>
                    <a:pt x="102" y="269"/>
                  </a:lnTo>
                  <a:lnTo>
                    <a:pt x="109" y="270"/>
                  </a:lnTo>
                  <a:lnTo>
                    <a:pt x="116" y="271"/>
                  </a:lnTo>
                  <a:lnTo>
                    <a:pt x="123" y="272"/>
                  </a:lnTo>
                  <a:lnTo>
                    <a:pt x="129" y="273"/>
                  </a:lnTo>
                  <a:lnTo>
                    <a:pt x="137" y="273"/>
                  </a:lnTo>
                  <a:lnTo>
                    <a:pt x="144" y="273"/>
                  </a:lnTo>
                  <a:lnTo>
                    <a:pt x="150" y="272"/>
                  </a:lnTo>
                  <a:lnTo>
                    <a:pt x="157" y="271"/>
                  </a:lnTo>
                  <a:lnTo>
                    <a:pt x="164" y="270"/>
                  </a:lnTo>
                  <a:lnTo>
                    <a:pt x="170" y="269"/>
                  </a:lnTo>
                  <a:lnTo>
                    <a:pt x="177" y="266"/>
                  </a:lnTo>
                  <a:lnTo>
                    <a:pt x="184" y="264"/>
                  </a:lnTo>
                  <a:lnTo>
                    <a:pt x="190" y="262"/>
                  </a:lnTo>
                  <a:lnTo>
                    <a:pt x="195" y="260"/>
                  </a:lnTo>
                  <a:lnTo>
                    <a:pt x="201" y="256"/>
                  </a:lnTo>
                  <a:lnTo>
                    <a:pt x="208" y="253"/>
                  </a:lnTo>
                  <a:lnTo>
                    <a:pt x="214" y="249"/>
                  </a:lnTo>
                  <a:lnTo>
                    <a:pt x="218" y="245"/>
                  </a:lnTo>
                  <a:lnTo>
                    <a:pt x="224" y="241"/>
                  </a:lnTo>
                  <a:lnTo>
                    <a:pt x="228" y="238"/>
                  </a:lnTo>
                  <a:lnTo>
                    <a:pt x="234" y="232"/>
                  </a:lnTo>
                  <a:lnTo>
                    <a:pt x="238" y="229"/>
                  </a:lnTo>
                  <a:lnTo>
                    <a:pt x="242" y="223"/>
                  </a:lnTo>
                  <a:lnTo>
                    <a:pt x="247" y="217"/>
                  </a:lnTo>
                  <a:lnTo>
                    <a:pt x="250" y="213"/>
                  </a:lnTo>
                  <a:lnTo>
                    <a:pt x="253" y="207"/>
                  </a:lnTo>
                  <a:lnTo>
                    <a:pt x="257" y="201"/>
                  </a:lnTo>
                  <a:lnTo>
                    <a:pt x="259" y="196"/>
                  </a:lnTo>
                  <a:lnTo>
                    <a:pt x="263" y="190"/>
                  </a:lnTo>
                  <a:lnTo>
                    <a:pt x="265" y="183"/>
                  </a:lnTo>
                  <a:lnTo>
                    <a:pt x="267" y="178"/>
                  </a:lnTo>
                  <a:lnTo>
                    <a:pt x="269" y="171"/>
                  </a:lnTo>
                  <a:lnTo>
                    <a:pt x="271" y="164"/>
                  </a:lnTo>
                  <a:lnTo>
                    <a:pt x="272" y="157"/>
                  </a:lnTo>
                  <a:lnTo>
                    <a:pt x="272" y="150"/>
                  </a:lnTo>
                  <a:lnTo>
                    <a:pt x="273" y="143"/>
                  </a:lnTo>
                  <a:lnTo>
                    <a:pt x="273" y="136"/>
                  </a:lnTo>
                  <a:lnTo>
                    <a:pt x="273" y="130"/>
                  </a:lnTo>
                  <a:lnTo>
                    <a:pt x="272" y="123"/>
                  </a:lnTo>
                  <a:lnTo>
                    <a:pt x="272" y="115"/>
                  </a:lnTo>
                  <a:lnTo>
                    <a:pt x="271" y="108"/>
                  </a:lnTo>
                  <a:lnTo>
                    <a:pt x="269" y="102"/>
                  </a:lnTo>
                  <a:lnTo>
                    <a:pt x="267" y="95"/>
                  </a:lnTo>
                  <a:lnTo>
                    <a:pt x="265" y="89"/>
                  </a:lnTo>
                  <a:lnTo>
                    <a:pt x="263" y="83"/>
                  </a:lnTo>
                  <a:lnTo>
                    <a:pt x="259" y="77"/>
                  </a:lnTo>
                  <a:lnTo>
                    <a:pt x="257" y="72"/>
                  </a:lnTo>
                  <a:lnTo>
                    <a:pt x="253" y="66"/>
                  </a:lnTo>
                  <a:lnTo>
                    <a:pt x="250" y="59"/>
                  </a:lnTo>
                  <a:lnTo>
                    <a:pt x="247" y="54"/>
                  </a:lnTo>
                  <a:lnTo>
                    <a:pt x="242" y="50"/>
                  </a:lnTo>
                  <a:lnTo>
                    <a:pt x="238" y="44"/>
                  </a:lnTo>
                  <a:lnTo>
                    <a:pt x="234" y="40"/>
                  </a:lnTo>
                  <a:lnTo>
                    <a:pt x="228" y="35"/>
                  </a:lnTo>
                  <a:lnTo>
                    <a:pt x="224" y="31"/>
                  </a:lnTo>
                  <a:lnTo>
                    <a:pt x="218" y="27"/>
                  </a:lnTo>
                  <a:lnTo>
                    <a:pt x="214" y="23"/>
                  </a:lnTo>
                  <a:lnTo>
                    <a:pt x="208" y="19"/>
                  </a:lnTo>
                  <a:lnTo>
                    <a:pt x="201" y="16"/>
                  </a:lnTo>
                  <a:lnTo>
                    <a:pt x="195" y="13"/>
                  </a:lnTo>
                  <a:lnTo>
                    <a:pt x="190" y="10"/>
                  </a:lnTo>
                  <a:lnTo>
                    <a:pt x="184" y="8"/>
                  </a:lnTo>
                  <a:lnTo>
                    <a:pt x="177" y="5"/>
                  </a:lnTo>
                  <a:lnTo>
                    <a:pt x="170" y="4"/>
                  </a:lnTo>
                  <a:lnTo>
                    <a:pt x="164" y="2"/>
                  </a:lnTo>
                  <a:lnTo>
                    <a:pt x="157" y="2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32" name="Freeform 28"/>
            <p:cNvSpPr>
              <a:spLocks/>
            </p:cNvSpPr>
            <p:nvPr/>
          </p:nvSpPr>
          <p:spPr bwMode="auto">
            <a:xfrm>
              <a:off x="2671" y="1058"/>
              <a:ext cx="273" cy="273"/>
            </a:xfrm>
            <a:custGeom>
              <a:avLst/>
              <a:gdLst>
                <a:gd name="T0" fmla="*/ 123 w 273"/>
                <a:gd name="T1" fmla="*/ 0 h 273"/>
                <a:gd name="T2" fmla="*/ 102 w 273"/>
                <a:gd name="T3" fmla="*/ 4 h 273"/>
                <a:gd name="T4" fmla="*/ 83 w 273"/>
                <a:gd name="T5" fmla="*/ 10 h 273"/>
                <a:gd name="T6" fmla="*/ 66 w 273"/>
                <a:gd name="T7" fmla="*/ 19 h 273"/>
                <a:gd name="T8" fmla="*/ 50 w 273"/>
                <a:gd name="T9" fmla="*/ 31 h 273"/>
                <a:gd name="T10" fmla="*/ 35 w 273"/>
                <a:gd name="T11" fmla="*/ 44 h 273"/>
                <a:gd name="T12" fmla="*/ 24 w 273"/>
                <a:gd name="T13" fmla="*/ 59 h 273"/>
                <a:gd name="T14" fmla="*/ 13 w 273"/>
                <a:gd name="T15" fmla="*/ 77 h 273"/>
                <a:gd name="T16" fmla="*/ 5 w 273"/>
                <a:gd name="T17" fmla="*/ 95 h 273"/>
                <a:gd name="T18" fmla="*/ 2 w 273"/>
                <a:gd name="T19" fmla="*/ 115 h 273"/>
                <a:gd name="T20" fmla="*/ 0 w 273"/>
                <a:gd name="T21" fmla="*/ 136 h 273"/>
                <a:gd name="T22" fmla="*/ 2 w 273"/>
                <a:gd name="T23" fmla="*/ 157 h 273"/>
                <a:gd name="T24" fmla="*/ 5 w 273"/>
                <a:gd name="T25" fmla="*/ 178 h 273"/>
                <a:gd name="T26" fmla="*/ 13 w 273"/>
                <a:gd name="T27" fmla="*/ 196 h 273"/>
                <a:gd name="T28" fmla="*/ 24 w 273"/>
                <a:gd name="T29" fmla="*/ 213 h 273"/>
                <a:gd name="T30" fmla="*/ 35 w 273"/>
                <a:gd name="T31" fmla="*/ 229 h 273"/>
                <a:gd name="T32" fmla="*/ 50 w 273"/>
                <a:gd name="T33" fmla="*/ 241 h 273"/>
                <a:gd name="T34" fmla="*/ 66 w 273"/>
                <a:gd name="T35" fmla="*/ 253 h 273"/>
                <a:gd name="T36" fmla="*/ 83 w 273"/>
                <a:gd name="T37" fmla="*/ 262 h 273"/>
                <a:gd name="T38" fmla="*/ 102 w 273"/>
                <a:gd name="T39" fmla="*/ 269 h 273"/>
                <a:gd name="T40" fmla="*/ 123 w 273"/>
                <a:gd name="T41" fmla="*/ 272 h 273"/>
                <a:gd name="T42" fmla="*/ 144 w 273"/>
                <a:gd name="T43" fmla="*/ 273 h 273"/>
                <a:gd name="T44" fmla="*/ 164 w 273"/>
                <a:gd name="T45" fmla="*/ 270 h 273"/>
                <a:gd name="T46" fmla="*/ 184 w 273"/>
                <a:gd name="T47" fmla="*/ 264 h 273"/>
                <a:gd name="T48" fmla="*/ 201 w 273"/>
                <a:gd name="T49" fmla="*/ 256 h 273"/>
                <a:gd name="T50" fmla="*/ 218 w 273"/>
                <a:gd name="T51" fmla="*/ 245 h 273"/>
                <a:gd name="T52" fmla="*/ 234 w 273"/>
                <a:gd name="T53" fmla="*/ 232 h 273"/>
                <a:gd name="T54" fmla="*/ 247 w 273"/>
                <a:gd name="T55" fmla="*/ 217 h 273"/>
                <a:gd name="T56" fmla="*/ 257 w 273"/>
                <a:gd name="T57" fmla="*/ 201 h 273"/>
                <a:gd name="T58" fmla="*/ 265 w 273"/>
                <a:gd name="T59" fmla="*/ 183 h 273"/>
                <a:gd name="T60" fmla="*/ 271 w 273"/>
                <a:gd name="T61" fmla="*/ 164 h 273"/>
                <a:gd name="T62" fmla="*/ 273 w 273"/>
                <a:gd name="T63" fmla="*/ 143 h 273"/>
                <a:gd name="T64" fmla="*/ 272 w 273"/>
                <a:gd name="T65" fmla="*/ 123 h 273"/>
                <a:gd name="T66" fmla="*/ 269 w 273"/>
                <a:gd name="T67" fmla="*/ 102 h 273"/>
                <a:gd name="T68" fmla="*/ 263 w 273"/>
                <a:gd name="T69" fmla="*/ 83 h 273"/>
                <a:gd name="T70" fmla="*/ 253 w 273"/>
                <a:gd name="T71" fmla="*/ 66 h 273"/>
                <a:gd name="T72" fmla="*/ 242 w 273"/>
                <a:gd name="T73" fmla="*/ 50 h 273"/>
                <a:gd name="T74" fmla="*/ 228 w 273"/>
                <a:gd name="T75" fmla="*/ 35 h 273"/>
                <a:gd name="T76" fmla="*/ 214 w 273"/>
                <a:gd name="T77" fmla="*/ 23 h 273"/>
                <a:gd name="T78" fmla="*/ 195 w 273"/>
                <a:gd name="T79" fmla="*/ 13 h 273"/>
                <a:gd name="T80" fmla="*/ 177 w 273"/>
                <a:gd name="T81" fmla="*/ 5 h 273"/>
                <a:gd name="T82" fmla="*/ 157 w 273"/>
                <a:gd name="T83" fmla="*/ 2 h 273"/>
                <a:gd name="T84" fmla="*/ 137 w 273"/>
                <a:gd name="T85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3" h="273">
                  <a:moveTo>
                    <a:pt x="137" y="0"/>
                  </a:moveTo>
                  <a:lnTo>
                    <a:pt x="129" y="0"/>
                  </a:lnTo>
                  <a:lnTo>
                    <a:pt x="123" y="0"/>
                  </a:lnTo>
                  <a:lnTo>
                    <a:pt x="116" y="2"/>
                  </a:lnTo>
                  <a:lnTo>
                    <a:pt x="109" y="2"/>
                  </a:lnTo>
                  <a:lnTo>
                    <a:pt x="102" y="4"/>
                  </a:lnTo>
                  <a:lnTo>
                    <a:pt x="95" y="5"/>
                  </a:lnTo>
                  <a:lnTo>
                    <a:pt x="90" y="8"/>
                  </a:lnTo>
                  <a:lnTo>
                    <a:pt x="83" y="10"/>
                  </a:lnTo>
                  <a:lnTo>
                    <a:pt x="77" y="13"/>
                  </a:lnTo>
                  <a:lnTo>
                    <a:pt x="71" y="16"/>
                  </a:lnTo>
                  <a:lnTo>
                    <a:pt x="66" y="19"/>
                  </a:lnTo>
                  <a:lnTo>
                    <a:pt x="60" y="23"/>
                  </a:lnTo>
                  <a:lnTo>
                    <a:pt x="54" y="27"/>
                  </a:lnTo>
                  <a:lnTo>
                    <a:pt x="50" y="31"/>
                  </a:lnTo>
                  <a:lnTo>
                    <a:pt x="44" y="35"/>
                  </a:lnTo>
                  <a:lnTo>
                    <a:pt x="41" y="40"/>
                  </a:lnTo>
                  <a:lnTo>
                    <a:pt x="35" y="44"/>
                  </a:lnTo>
                  <a:lnTo>
                    <a:pt x="32" y="50"/>
                  </a:lnTo>
                  <a:lnTo>
                    <a:pt x="27" y="54"/>
                  </a:lnTo>
                  <a:lnTo>
                    <a:pt x="24" y="59"/>
                  </a:lnTo>
                  <a:lnTo>
                    <a:pt x="20" y="66"/>
                  </a:lnTo>
                  <a:lnTo>
                    <a:pt x="17" y="72"/>
                  </a:lnTo>
                  <a:lnTo>
                    <a:pt x="13" y="77"/>
                  </a:lnTo>
                  <a:lnTo>
                    <a:pt x="11" y="83"/>
                  </a:lnTo>
                  <a:lnTo>
                    <a:pt x="9" y="89"/>
                  </a:lnTo>
                  <a:lnTo>
                    <a:pt x="5" y="95"/>
                  </a:lnTo>
                  <a:lnTo>
                    <a:pt x="4" y="102"/>
                  </a:lnTo>
                  <a:lnTo>
                    <a:pt x="3" y="108"/>
                  </a:lnTo>
                  <a:lnTo>
                    <a:pt x="2" y="115"/>
                  </a:lnTo>
                  <a:lnTo>
                    <a:pt x="1" y="123"/>
                  </a:lnTo>
                  <a:lnTo>
                    <a:pt x="0" y="130"/>
                  </a:lnTo>
                  <a:lnTo>
                    <a:pt x="0" y="136"/>
                  </a:lnTo>
                  <a:lnTo>
                    <a:pt x="0" y="143"/>
                  </a:lnTo>
                  <a:lnTo>
                    <a:pt x="1" y="150"/>
                  </a:lnTo>
                  <a:lnTo>
                    <a:pt x="2" y="157"/>
                  </a:lnTo>
                  <a:lnTo>
                    <a:pt x="3" y="164"/>
                  </a:lnTo>
                  <a:lnTo>
                    <a:pt x="4" y="171"/>
                  </a:lnTo>
                  <a:lnTo>
                    <a:pt x="5" y="178"/>
                  </a:lnTo>
                  <a:lnTo>
                    <a:pt x="9" y="183"/>
                  </a:lnTo>
                  <a:lnTo>
                    <a:pt x="11" y="190"/>
                  </a:lnTo>
                  <a:lnTo>
                    <a:pt x="13" y="196"/>
                  </a:lnTo>
                  <a:lnTo>
                    <a:pt x="17" y="201"/>
                  </a:lnTo>
                  <a:lnTo>
                    <a:pt x="20" y="207"/>
                  </a:lnTo>
                  <a:lnTo>
                    <a:pt x="24" y="213"/>
                  </a:lnTo>
                  <a:lnTo>
                    <a:pt x="27" y="217"/>
                  </a:lnTo>
                  <a:lnTo>
                    <a:pt x="32" y="223"/>
                  </a:lnTo>
                  <a:lnTo>
                    <a:pt x="35" y="229"/>
                  </a:lnTo>
                  <a:lnTo>
                    <a:pt x="41" y="232"/>
                  </a:lnTo>
                  <a:lnTo>
                    <a:pt x="44" y="238"/>
                  </a:lnTo>
                  <a:lnTo>
                    <a:pt x="50" y="241"/>
                  </a:lnTo>
                  <a:lnTo>
                    <a:pt x="54" y="245"/>
                  </a:lnTo>
                  <a:lnTo>
                    <a:pt x="60" y="249"/>
                  </a:lnTo>
                  <a:lnTo>
                    <a:pt x="66" y="253"/>
                  </a:lnTo>
                  <a:lnTo>
                    <a:pt x="71" y="256"/>
                  </a:lnTo>
                  <a:lnTo>
                    <a:pt x="77" y="260"/>
                  </a:lnTo>
                  <a:lnTo>
                    <a:pt x="83" y="262"/>
                  </a:lnTo>
                  <a:lnTo>
                    <a:pt x="90" y="264"/>
                  </a:lnTo>
                  <a:lnTo>
                    <a:pt x="95" y="266"/>
                  </a:lnTo>
                  <a:lnTo>
                    <a:pt x="102" y="269"/>
                  </a:lnTo>
                  <a:lnTo>
                    <a:pt x="109" y="270"/>
                  </a:lnTo>
                  <a:lnTo>
                    <a:pt x="116" y="271"/>
                  </a:lnTo>
                  <a:lnTo>
                    <a:pt x="123" y="272"/>
                  </a:lnTo>
                  <a:lnTo>
                    <a:pt x="129" y="273"/>
                  </a:lnTo>
                  <a:lnTo>
                    <a:pt x="137" y="273"/>
                  </a:lnTo>
                  <a:lnTo>
                    <a:pt x="144" y="273"/>
                  </a:lnTo>
                  <a:lnTo>
                    <a:pt x="150" y="272"/>
                  </a:lnTo>
                  <a:lnTo>
                    <a:pt x="157" y="271"/>
                  </a:lnTo>
                  <a:lnTo>
                    <a:pt x="164" y="270"/>
                  </a:lnTo>
                  <a:lnTo>
                    <a:pt x="170" y="269"/>
                  </a:lnTo>
                  <a:lnTo>
                    <a:pt x="177" y="266"/>
                  </a:lnTo>
                  <a:lnTo>
                    <a:pt x="184" y="264"/>
                  </a:lnTo>
                  <a:lnTo>
                    <a:pt x="190" y="262"/>
                  </a:lnTo>
                  <a:lnTo>
                    <a:pt x="195" y="260"/>
                  </a:lnTo>
                  <a:lnTo>
                    <a:pt x="201" y="256"/>
                  </a:lnTo>
                  <a:lnTo>
                    <a:pt x="208" y="253"/>
                  </a:lnTo>
                  <a:lnTo>
                    <a:pt x="214" y="249"/>
                  </a:lnTo>
                  <a:lnTo>
                    <a:pt x="218" y="245"/>
                  </a:lnTo>
                  <a:lnTo>
                    <a:pt x="224" y="241"/>
                  </a:lnTo>
                  <a:lnTo>
                    <a:pt x="228" y="238"/>
                  </a:lnTo>
                  <a:lnTo>
                    <a:pt x="234" y="232"/>
                  </a:lnTo>
                  <a:lnTo>
                    <a:pt x="238" y="229"/>
                  </a:lnTo>
                  <a:lnTo>
                    <a:pt x="242" y="223"/>
                  </a:lnTo>
                  <a:lnTo>
                    <a:pt x="247" y="217"/>
                  </a:lnTo>
                  <a:lnTo>
                    <a:pt x="250" y="213"/>
                  </a:lnTo>
                  <a:lnTo>
                    <a:pt x="253" y="207"/>
                  </a:lnTo>
                  <a:lnTo>
                    <a:pt x="257" y="201"/>
                  </a:lnTo>
                  <a:lnTo>
                    <a:pt x="259" y="196"/>
                  </a:lnTo>
                  <a:lnTo>
                    <a:pt x="263" y="190"/>
                  </a:lnTo>
                  <a:lnTo>
                    <a:pt x="265" y="183"/>
                  </a:lnTo>
                  <a:lnTo>
                    <a:pt x="267" y="178"/>
                  </a:lnTo>
                  <a:lnTo>
                    <a:pt x="269" y="171"/>
                  </a:lnTo>
                  <a:lnTo>
                    <a:pt x="271" y="164"/>
                  </a:lnTo>
                  <a:lnTo>
                    <a:pt x="272" y="157"/>
                  </a:lnTo>
                  <a:lnTo>
                    <a:pt x="272" y="150"/>
                  </a:lnTo>
                  <a:lnTo>
                    <a:pt x="273" y="143"/>
                  </a:lnTo>
                  <a:lnTo>
                    <a:pt x="273" y="136"/>
                  </a:lnTo>
                  <a:lnTo>
                    <a:pt x="273" y="130"/>
                  </a:lnTo>
                  <a:lnTo>
                    <a:pt x="272" y="123"/>
                  </a:lnTo>
                  <a:lnTo>
                    <a:pt x="272" y="115"/>
                  </a:lnTo>
                  <a:lnTo>
                    <a:pt x="271" y="108"/>
                  </a:lnTo>
                  <a:lnTo>
                    <a:pt x="269" y="102"/>
                  </a:lnTo>
                  <a:lnTo>
                    <a:pt x="267" y="95"/>
                  </a:lnTo>
                  <a:lnTo>
                    <a:pt x="265" y="89"/>
                  </a:lnTo>
                  <a:lnTo>
                    <a:pt x="263" y="83"/>
                  </a:lnTo>
                  <a:lnTo>
                    <a:pt x="259" y="77"/>
                  </a:lnTo>
                  <a:lnTo>
                    <a:pt x="257" y="72"/>
                  </a:lnTo>
                  <a:lnTo>
                    <a:pt x="253" y="66"/>
                  </a:lnTo>
                  <a:lnTo>
                    <a:pt x="250" y="59"/>
                  </a:lnTo>
                  <a:lnTo>
                    <a:pt x="247" y="54"/>
                  </a:lnTo>
                  <a:lnTo>
                    <a:pt x="242" y="50"/>
                  </a:lnTo>
                  <a:lnTo>
                    <a:pt x="238" y="44"/>
                  </a:lnTo>
                  <a:lnTo>
                    <a:pt x="234" y="40"/>
                  </a:lnTo>
                  <a:lnTo>
                    <a:pt x="228" y="35"/>
                  </a:lnTo>
                  <a:lnTo>
                    <a:pt x="224" y="31"/>
                  </a:lnTo>
                  <a:lnTo>
                    <a:pt x="218" y="27"/>
                  </a:lnTo>
                  <a:lnTo>
                    <a:pt x="214" y="23"/>
                  </a:lnTo>
                  <a:lnTo>
                    <a:pt x="208" y="19"/>
                  </a:lnTo>
                  <a:lnTo>
                    <a:pt x="201" y="16"/>
                  </a:lnTo>
                  <a:lnTo>
                    <a:pt x="195" y="13"/>
                  </a:lnTo>
                  <a:lnTo>
                    <a:pt x="190" y="10"/>
                  </a:lnTo>
                  <a:lnTo>
                    <a:pt x="184" y="8"/>
                  </a:lnTo>
                  <a:lnTo>
                    <a:pt x="177" y="5"/>
                  </a:lnTo>
                  <a:lnTo>
                    <a:pt x="170" y="4"/>
                  </a:lnTo>
                  <a:lnTo>
                    <a:pt x="164" y="2"/>
                  </a:lnTo>
                  <a:lnTo>
                    <a:pt x="157" y="2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33" name="Line 29"/>
            <p:cNvSpPr>
              <a:spLocks noChangeShapeType="1"/>
            </p:cNvSpPr>
            <p:nvPr/>
          </p:nvSpPr>
          <p:spPr bwMode="auto">
            <a:xfrm>
              <a:off x="2722" y="1184"/>
              <a:ext cx="93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34" name="Freeform 30"/>
            <p:cNvSpPr>
              <a:spLocks/>
            </p:cNvSpPr>
            <p:nvPr/>
          </p:nvSpPr>
          <p:spPr bwMode="auto">
            <a:xfrm>
              <a:off x="2808" y="1156"/>
              <a:ext cx="85" cy="57"/>
            </a:xfrm>
            <a:custGeom>
              <a:avLst/>
              <a:gdLst>
                <a:gd name="T0" fmla="*/ 0 w 85"/>
                <a:gd name="T1" fmla="*/ 57 h 57"/>
                <a:gd name="T2" fmla="*/ 85 w 85"/>
                <a:gd name="T3" fmla="*/ 28 h 57"/>
                <a:gd name="T4" fmla="*/ 0 w 85"/>
                <a:gd name="T5" fmla="*/ 0 h 57"/>
                <a:gd name="T6" fmla="*/ 0 w 85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57">
                  <a:moveTo>
                    <a:pt x="0" y="57"/>
                  </a:moveTo>
                  <a:lnTo>
                    <a:pt x="85" y="28"/>
                  </a:lnTo>
                  <a:lnTo>
                    <a:pt x="0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35" name="Freeform 31"/>
            <p:cNvSpPr>
              <a:spLocks/>
            </p:cNvSpPr>
            <p:nvPr/>
          </p:nvSpPr>
          <p:spPr bwMode="auto">
            <a:xfrm>
              <a:off x="1770" y="1427"/>
              <a:ext cx="123" cy="306"/>
            </a:xfrm>
            <a:custGeom>
              <a:avLst/>
              <a:gdLst>
                <a:gd name="T0" fmla="*/ 61 w 123"/>
                <a:gd name="T1" fmla="*/ 0 h 306"/>
                <a:gd name="T2" fmla="*/ 123 w 123"/>
                <a:gd name="T3" fmla="*/ 25 h 306"/>
                <a:gd name="T4" fmla="*/ 0 w 123"/>
                <a:gd name="T5" fmla="*/ 76 h 306"/>
                <a:gd name="T6" fmla="*/ 123 w 123"/>
                <a:gd name="T7" fmla="*/ 128 h 306"/>
                <a:gd name="T8" fmla="*/ 0 w 123"/>
                <a:gd name="T9" fmla="*/ 179 h 306"/>
                <a:gd name="T10" fmla="*/ 123 w 123"/>
                <a:gd name="T11" fmla="*/ 230 h 306"/>
                <a:gd name="T12" fmla="*/ 0 w 123"/>
                <a:gd name="T13" fmla="*/ 281 h 306"/>
                <a:gd name="T14" fmla="*/ 61 w 123"/>
                <a:gd name="T15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306">
                  <a:moveTo>
                    <a:pt x="61" y="0"/>
                  </a:moveTo>
                  <a:lnTo>
                    <a:pt x="123" y="25"/>
                  </a:lnTo>
                  <a:lnTo>
                    <a:pt x="0" y="76"/>
                  </a:lnTo>
                  <a:lnTo>
                    <a:pt x="123" y="128"/>
                  </a:lnTo>
                  <a:lnTo>
                    <a:pt x="0" y="179"/>
                  </a:lnTo>
                  <a:lnTo>
                    <a:pt x="123" y="230"/>
                  </a:lnTo>
                  <a:lnTo>
                    <a:pt x="0" y="281"/>
                  </a:lnTo>
                  <a:lnTo>
                    <a:pt x="61" y="30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36" name="Rectangle 32"/>
            <p:cNvSpPr>
              <a:spLocks noChangeArrowheads="1"/>
            </p:cNvSpPr>
            <p:nvPr/>
          </p:nvSpPr>
          <p:spPr bwMode="auto">
            <a:xfrm>
              <a:off x="1574" y="1477"/>
              <a:ext cx="12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charset="0"/>
                </a:rPr>
                <a:t>R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51937" name="Rectangle 33"/>
            <p:cNvSpPr>
              <a:spLocks noChangeArrowheads="1"/>
            </p:cNvSpPr>
            <p:nvPr/>
          </p:nvSpPr>
          <p:spPr bwMode="auto">
            <a:xfrm>
              <a:off x="1697" y="1585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51938" name="Freeform 34"/>
            <p:cNvSpPr>
              <a:spLocks/>
            </p:cNvSpPr>
            <p:nvPr/>
          </p:nvSpPr>
          <p:spPr bwMode="auto">
            <a:xfrm>
              <a:off x="1893" y="829"/>
              <a:ext cx="307" cy="123"/>
            </a:xfrm>
            <a:custGeom>
              <a:avLst/>
              <a:gdLst>
                <a:gd name="T0" fmla="*/ 307 w 307"/>
                <a:gd name="T1" fmla="*/ 61 h 123"/>
                <a:gd name="T2" fmla="*/ 282 w 307"/>
                <a:gd name="T3" fmla="*/ 123 h 123"/>
                <a:gd name="T4" fmla="*/ 231 w 307"/>
                <a:gd name="T5" fmla="*/ 0 h 123"/>
                <a:gd name="T6" fmla="*/ 179 w 307"/>
                <a:gd name="T7" fmla="*/ 123 h 123"/>
                <a:gd name="T8" fmla="*/ 128 w 307"/>
                <a:gd name="T9" fmla="*/ 0 h 123"/>
                <a:gd name="T10" fmla="*/ 77 w 307"/>
                <a:gd name="T11" fmla="*/ 123 h 123"/>
                <a:gd name="T12" fmla="*/ 26 w 307"/>
                <a:gd name="T13" fmla="*/ 0 h 123"/>
                <a:gd name="T14" fmla="*/ 0 w 307"/>
                <a:gd name="T15" fmla="*/ 6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7" h="123">
                  <a:moveTo>
                    <a:pt x="307" y="61"/>
                  </a:moveTo>
                  <a:lnTo>
                    <a:pt x="282" y="123"/>
                  </a:lnTo>
                  <a:lnTo>
                    <a:pt x="231" y="0"/>
                  </a:lnTo>
                  <a:lnTo>
                    <a:pt x="179" y="123"/>
                  </a:lnTo>
                  <a:lnTo>
                    <a:pt x="128" y="0"/>
                  </a:lnTo>
                  <a:lnTo>
                    <a:pt x="77" y="123"/>
                  </a:lnTo>
                  <a:lnTo>
                    <a:pt x="26" y="0"/>
                  </a:lnTo>
                  <a:lnTo>
                    <a:pt x="0" y="6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39" name="Rectangle 35"/>
            <p:cNvSpPr>
              <a:spLocks noChangeArrowheads="1"/>
            </p:cNvSpPr>
            <p:nvPr/>
          </p:nvSpPr>
          <p:spPr bwMode="auto">
            <a:xfrm>
              <a:off x="1953" y="614"/>
              <a:ext cx="12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charset="0"/>
                </a:rPr>
                <a:t>R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51940" name="Rectangle 36"/>
            <p:cNvSpPr>
              <a:spLocks noChangeArrowheads="1"/>
            </p:cNvSpPr>
            <p:nvPr/>
          </p:nvSpPr>
          <p:spPr bwMode="auto">
            <a:xfrm>
              <a:off x="2077" y="722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51941" name="Freeform 37"/>
            <p:cNvSpPr>
              <a:spLocks/>
            </p:cNvSpPr>
            <p:nvPr/>
          </p:nvSpPr>
          <p:spPr bwMode="auto">
            <a:xfrm>
              <a:off x="3319" y="1453"/>
              <a:ext cx="124" cy="308"/>
            </a:xfrm>
            <a:custGeom>
              <a:avLst/>
              <a:gdLst>
                <a:gd name="T0" fmla="*/ 62 w 124"/>
                <a:gd name="T1" fmla="*/ 0 h 308"/>
                <a:gd name="T2" fmla="*/ 124 w 124"/>
                <a:gd name="T3" fmla="*/ 26 h 308"/>
                <a:gd name="T4" fmla="*/ 0 w 124"/>
                <a:gd name="T5" fmla="*/ 78 h 308"/>
                <a:gd name="T6" fmla="*/ 124 w 124"/>
                <a:gd name="T7" fmla="*/ 129 h 308"/>
                <a:gd name="T8" fmla="*/ 0 w 124"/>
                <a:gd name="T9" fmla="*/ 180 h 308"/>
                <a:gd name="T10" fmla="*/ 124 w 124"/>
                <a:gd name="T11" fmla="*/ 230 h 308"/>
                <a:gd name="T12" fmla="*/ 0 w 124"/>
                <a:gd name="T13" fmla="*/ 282 h 308"/>
                <a:gd name="T14" fmla="*/ 62 w 124"/>
                <a:gd name="T15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308">
                  <a:moveTo>
                    <a:pt x="62" y="0"/>
                  </a:moveTo>
                  <a:lnTo>
                    <a:pt x="124" y="26"/>
                  </a:lnTo>
                  <a:lnTo>
                    <a:pt x="0" y="78"/>
                  </a:lnTo>
                  <a:lnTo>
                    <a:pt x="124" y="129"/>
                  </a:lnTo>
                  <a:lnTo>
                    <a:pt x="0" y="180"/>
                  </a:lnTo>
                  <a:lnTo>
                    <a:pt x="124" y="230"/>
                  </a:lnTo>
                  <a:lnTo>
                    <a:pt x="0" y="282"/>
                  </a:lnTo>
                  <a:lnTo>
                    <a:pt x="62" y="30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42" name="Rectangle 38"/>
            <p:cNvSpPr>
              <a:spLocks noChangeArrowheads="1"/>
            </p:cNvSpPr>
            <p:nvPr/>
          </p:nvSpPr>
          <p:spPr bwMode="auto">
            <a:xfrm>
              <a:off x="3124" y="1504"/>
              <a:ext cx="12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charset="0"/>
                </a:rPr>
                <a:t>R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51943" name="Rectangle 39"/>
            <p:cNvSpPr>
              <a:spLocks noChangeArrowheads="1"/>
            </p:cNvSpPr>
            <p:nvPr/>
          </p:nvSpPr>
          <p:spPr bwMode="auto">
            <a:xfrm>
              <a:off x="3246" y="1612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51944" name="Freeform 40"/>
            <p:cNvSpPr>
              <a:spLocks/>
            </p:cNvSpPr>
            <p:nvPr/>
          </p:nvSpPr>
          <p:spPr bwMode="auto">
            <a:xfrm>
              <a:off x="3600" y="1126"/>
              <a:ext cx="306" cy="122"/>
            </a:xfrm>
            <a:custGeom>
              <a:avLst/>
              <a:gdLst>
                <a:gd name="T0" fmla="*/ 306 w 306"/>
                <a:gd name="T1" fmla="*/ 62 h 122"/>
                <a:gd name="T2" fmla="*/ 281 w 306"/>
                <a:gd name="T3" fmla="*/ 122 h 122"/>
                <a:gd name="T4" fmla="*/ 230 w 306"/>
                <a:gd name="T5" fmla="*/ 0 h 122"/>
                <a:gd name="T6" fmla="*/ 179 w 306"/>
                <a:gd name="T7" fmla="*/ 122 h 122"/>
                <a:gd name="T8" fmla="*/ 128 w 306"/>
                <a:gd name="T9" fmla="*/ 0 h 122"/>
                <a:gd name="T10" fmla="*/ 76 w 306"/>
                <a:gd name="T11" fmla="*/ 122 h 122"/>
                <a:gd name="T12" fmla="*/ 25 w 306"/>
                <a:gd name="T13" fmla="*/ 0 h 122"/>
                <a:gd name="T14" fmla="*/ 0 w 306"/>
                <a:gd name="T15" fmla="*/ 6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6" h="122">
                  <a:moveTo>
                    <a:pt x="306" y="62"/>
                  </a:moveTo>
                  <a:lnTo>
                    <a:pt x="281" y="122"/>
                  </a:lnTo>
                  <a:lnTo>
                    <a:pt x="230" y="0"/>
                  </a:lnTo>
                  <a:lnTo>
                    <a:pt x="179" y="122"/>
                  </a:lnTo>
                  <a:lnTo>
                    <a:pt x="128" y="0"/>
                  </a:lnTo>
                  <a:lnTo>
                    <a:pt x="76" y="122"/>
                  </a:lnTo>
                  <a:lnTo>
                    <a:pt x="25" y="0"/>
                  </a:lnTo>
                  <a:lnTo>
                    <a:pt x="0" y="6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45" name="Rectangle 41"/>
            <p:cNvSpPr>
              <a:spLocks noChangeArrowheads="1"/>
            </p:cNvSpPr>
            <p:nvPr/>
          </p:nvSpPr>
          <p:spPr bwMode="auto">
            <a:xfrm>
              <a:off x="3659" y="912"/>
              <a:ext cx="12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charset="0"/>
                </a:rPr>
                <a:t>R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51946" name="Rectangle 42"/>
            <p:cNvSpPr>
              <a:spLocks noChangeArrowheads="1"/>
            </p:cNvSpPr>
            <p:nvPr/>
          </p:nvSpPr>
          <p:spPr bwMode="auto">
            <a:xfrm>
              <a:off x="3783" y="1019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51947" name="Freeform 43"/>
            <p:cNvSpPr>
              <a:spLocks/>
            </p:cNvSpPr>
            <p:nvPr/>
          </p:nvSpPr>
          <p:spPr bwMode="auto">
            <a:xfrm>
              <a:off x="2126" y="1140"/>
              <a:ext cx="307" cy="122"/>
            </a:xfrm>
            <a:custGeom>
              <a:avLst/>
              <a:gdLst>
                <a:gd name="T0" fmla="*/ 0 w 307"/>
                <a:gd name="T1" fmla="*/ 60 h 122"/>
                <a:gd name="T2" fmla="*/ 25 w 307"/>
                <a:gd name="T3" fmla="*/ 0 h 122"/>
                <a:gd name="T4" fmla="*/ 76 w 307"/>
                <a:gd name="T5" fmla="*/ 122 h 122"/>
                <a:gd name="T6" fmla="*/ 127 w 307"/>
                <a:gd name="T7" fmla="*/ 0 h 122"/>
                <a:gd name="T8" fmla="*/ 178 w 307"/>
                <a:gd name="T9" fmla="*/ 122 h 122"/>
                <a:gd name="T10" fmla="*/ 230 w 307"/>
                <a:gd name="T11" fmla="*/ 0 h 122"/>
                <a:gd name="T12" fmla="*/ 281 w 307"/>
                <a:gd name="T13" fmla="*/ 122 h 122"/>
                <a:gd name="T14" fmla="*/ 307 w 307"/>
                <a:gd name="T15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7" h="122">
                  <a:moveTo>
                    <a:pt x="0" y="60"/>
                  </a:moveTo>
                  <a:lnTo>
                    <a:pt x="25" y="0"/>
                  </a:lnTo>
                  <a:lnTo>
                    <a:pt x="76" y="122"/>
                  </a:lnTo>
                  <a:lnTo>
                    <a:pt x="127" y="0"/>
                  </a:lnTo>
                  <a:lnTo>
                    <a:pt x="178" y="122"/>
                  </a:lnTo>
                  <a:lnTo>
                    <a:pt x="230" y="0"/>
                  </a:lnTo>
                  <a:lnTo>
                    <a:pt x="281" y="122"/>
                  </a:lnTo>
                  <a:lnTo>
                    <a:pt x="307" y="6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48" name="Rectangle 44"/>
            <p:cNvSpPr>
              <a:spLocks noChangeArrowheads="1"/>
            </p:cNvSpPr>
            <p:nvPr/>
          </p:nvSpPr>
          <p:spPr bwMode="auto">
            <a:xfrm>
              <a:off x="2186" y="1272"/>
              <a:ext cx="12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charset="0"/>
                </a:rPr>
                <a:t>R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51949" name="Rectangle 45"/>
            <p:cNvSpPr>
              <a:spLocks noChangeArrowheads="1"/>
            </p:cNvSpPr>
            <p:nvPr/>
          </p:nvSpPr>
          <p:spPr bwMode="auto">
            <a:xfrm>
              <a:off x="2308" y="1379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51950" name="Line 46"/>
            <p:cNvSpPr>
              <a:spLocks noChangeShapeType="1"/>
            </p:cNvSpPr>
            <p:nvPr/>
          </p:nvSpPr>
          <p:spPr bwMode="auto">
            <a:xfrm flipH="1">
              <a:off x="1257" y="1200"/>
              <a:ext cx="86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51" name="Line 47"/>
            <p:cNvSpPr>
              <a:spLocks noChangeShapeType="1"/>
            </p:cNvSpPr>
            <p:nvPr/>
          </p:nvSpPr>
          <p:spPr bwMode="auto">
            <a:xfrm flipV="1">
              <a:off x="1831" y="1207"/>
              <a:ext cx="1" cy="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52" name="Freeform 48"/>
            <p:cNvSpPr>
              <a:spLocks/>
            </p:cNvSpPr>
            <p:nvPr/>
          </p:nvSpPr>
          <p:spPr bwMode="auto">
            <a:xfrm>
              <a:off x="1259" y="1733"/>
              <a:ext cx="572" cy="334"/>
            </a:xfrm>
            <a:custGeom>
              <a:avLst/>
              <a:gdLst>
                <a:gd name="T0" fmla="*/ 0 w 572"/>
                <a:gd name="T1" fmla="*/ 206 h 334"/>
                <a:gd name="T2" fmla="*/ 0 w 572"/>
                <a:gd name="T3" fmla="*/ 334 h 334"/>
                <a:gd name="T4" fmla="*/ 572 w 572"/>
                <a:gd name="T5" fmla="*/ 334 h 334"/>
                <a:gd name="T6" fmla="*/ 572 w 572"/>
                <a:gd name="T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2" h="334">
                  <a:moveTo>
                    <a:pt x="0" y="206"/>
                  </a:moveTo>
                  <a:lnTo>
                    <a:pt x="0" y="334"/>
                  </a:lnTo>
                  <a:lnTo>
                    <a:pt x="572" y="334"/>
                  </a:lnTo>
                  <a:lnTo>
                    <a:pt x="57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53" name="Line 49"/>
            <p:cNvSpPr>
              <a:spLocks noChangeShapeType="1"/>
            </p:cNvSpPr>
            <p:nvPr/>
          </p:nvSpPr>
          <p:spPr bwMode="auto">
            <a:xfrm>
              <a:off x="2433" y="1200"/>
              <a:ext cx="23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54" name="Freeform 50"/>
            <p:cNvSpPr>
              <a:spLocks/>
            </p:cNvSpPr>
            <p:nvPr/>
          </p:nvSpPr>
          <p:spPr bwMode="auto">
            <a:xfrm>
              <a:off x="2944" y="1194"/>
              <a:ext cx="437" cy="259"/>
            </a:xfrm>
            <a:custGeom>
              <a:avLst/>
              <a:gdLst>
                <a:gd name="T0" fmla="*/ 437 w 437"/>
                <a:gd name="T1" fmla="*/ 259 h 259"/>
                <a:gd name="T2" fmla="*/ 437 w 437"/>
                <a:gd name="T3" fmla="*/ 0 h 259"/>
                <a:gd name="T4" fmla="*/ 0 w 437"/>
                <a:gd name="T5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7" h="259">
                  <a:moveTo>
                    <a:pt x="437" y="259"/>
                  </a:moveTo>
                  <a:lnTo>
                    <a:pt x="437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55" name="Freeform 51"/>
            <p:cNvSpPr>
              <a:spLocks/>
            </p:cNvSpPr>
            <p:nvPr/>
          </p:nvSpPr>
          <p:spPr bwMode="auto">
            <a:xfrm>
              <a:off x="1259" y="1761"/>
              <a:ext cx="2122" cy="306"/>
            </a:xfrm>
            <a:custGeom>
              <a:avLst/>
              <a:gdLst>
                <a:gd name="T0" fmla="*/ 2122 w 2122"/>
                <a:gd name="T1" fmla="*/ 0 h 306"/>
                <a:gd name="T2" fmla="*/ 2122 w 2122"/>
                <a:gd name="T3" fmla="*/ 306 h 306"/>
                <a:gd name="T4" fmla="*/ 0 w 2122"/>
                <a:gd name="T5" fmla="*/ 306 h 306"/>
                <a:gd name="T6" fmla="*/ 0 w 2122"/>
                <a:gd name="T7" fmla="*/ 178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2" h="306">
                  <a:moveTo>
                    <a:pt x="2122" y="0"/>
                  </a:moveTo>
                  <a:lnTo>
                    <a:pt x="2122" y="306"/>
                  </a:lnTo>
                  <a:lnTo>
                    <a:pt x="0" y="306"/>
                  </a:lnTo>
                  <a:lnTo>
                    <a:pt x="0" y="17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56" name="Freeform 52"/>
            <p:cNvSpPr>
              <a:spLocks/>
            </p:cNvSpPr>
            <p:nvPr/>
          </p:nvSpPr>
          <p:spPr bwMode="auto">
            <a:xfrm>
              <a:off x="1259" y="890"/>
              <a:ext cx="634" cy="320"/>
            </a:xfrm>
            <a:custGeom>
              <a:avLst/>
              <a:gdLst>
                <a:gd name="T0" fmla="*/ 634 w 634"/>
                <a:gd name="T1" fmla="*/ 0 h 320"/>
                <a:gd name="T2" fmla="*/ 0 w 634"/>
                <a:gd name="T3" fmla="*/ 0 h 320"/>
                <a:gd name="T4" fmla="*/ 0 w 634"/>
                <a:gd name="T5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4" h="320">
                  <a:moveTo>
                    <a:pt x="634" y="0"/>
                  </a:moveTo>
                  <a:lnTo>
                    <a:pt x="0" y="0"/>
                  </a:lnTo>
                  <a:lnTo>
                    <a:pt x="0" y="32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57" name="Freeform 53"/>
            <p:cNvSpPr>
              <a:spLocks/>
            </p:cNvSpPr>
            <p:nvPr/>
          </p:nvSpPr>
          <p:spPr bwMode="auto">
            <a:xfrm>
              <a:off x="2200" y="890"/>
              <a:ext cx="1181" cy="563"/>
            </a:xfrm>
            <a:custGeom>
              <a:avLst/>
              <a:gdLst>
                <a:gd name="T0" fmla="*/ 0 w 1181"/>
                <a:gd name="T1" fmla="*/ 0 h 563"/>
                <a:gd name="T2" fmla="*/ 1181 w 1181"/>
                <a:gd name="T3" fmla="*/ 0 h 563"/>
                <a:gd name="T4" fmla="*/ 1181 w 1181"/>
                <a:gd name="T5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81" h="563">
                  <a:moveTo>
                    <a:pt x="0" y="0"/>
                  </a:moveTo>
                  <a:lnTo>
                    <a:pt x="1181" y="0"/>
                  </a:lnTo>
                  <a:lnTo>
                    <a:pt x="1181" y="56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58" name="Freeform 54"/>
            <p:cNvSpPr>
              <a:spLocks/>
            </p:cNvSpPr>
            <p:nvPr/>
          </p:nvSpPr>
          <p:spPr bwMode="auto">
            <a:xfrm>
              <a:off x="3381" y="1188"/>
              <a:ext cx="219" cy="265"/>
            </a:xfrm>
            <a:custGeom>
              <a:avLst/>
              <a:gdLst>
                <a:gd name="T0" fmla="*/ 219 w 219"/>
                <a:gd name="T1" fmla="*/ 0 h 265"/>
                <a:gd name="T2" fmla="*/ 0 w 219"/>
                <a:gd name="T3" fmla="*/ 0 h 265"/>
                <a:gd name="T4" fmla="*/ 0 w 219"/>
                <a:gd name="T5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" h="265">
                  <a:moveTo>
                    <a:pt x="219" y="0"/>
                  </a:moveTo>
                  <a:lnTo>
                    <a:pt x="0" y="0"/>
                  </a:lnTo>
                  <a:lnTo>
                    <a:pt x="0" y="26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59" name="Line 55"/>
            <p:cNvSpPr>
              <a:spLocks noChangeShapeType="1"/>
            </p:cNvSpPr>
            <p:nvPr/>
          </p:nvSpPr>
          <p:spPr bwMode="auto">
            <a:xfrm>
              <a:off x="3906" y="1188"/>
              <a:ext cx="6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60" name="Freeform 56"/>
            <p:cNvSpPr>
              <a:spLocks/>
            </p:cNvSpPr>
            <p:nvPr/>
          </p:nvSpPr>
          <p:spPr bwMode="auto">
            <a:xfrm>
              <a:off x="1259" y="1925"/>
              <a:ext cx="3262" cy="144"/>
            </a:xfrm>
            <a:custGeom>
              <a:avLst/>
              <a:gdLst>
                <a:gd name="T0" fmla="*/ 3262 w 3262"/>
                <a:gd name="T1" fmla="*/ 0 h 144"/>
                <a:gd name="T2" fmla="*/ 3262 w 3262"/>
                <a:gd name="T3" fmla="*/ 144 h 144"/>
                <a:gd name="T4" fmla="*/ 0 w 3262"/>
                <a:gd name="T5" fmla="*/ 144 h 144"/>
                <a:gd name="T6" fmla="*/ 0 w 3262"/>
                <a:gd name="T7" fmla="*/ 1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62" h="144">
                  <a:moveTo>
                    <a:pt x="3262" y="0"/>
                  </a:moveTo>
                  <a:lnTo>
                    <a:pt x="3262" y="144"/>
                  </a:lnTo>
                  <a:lnTo>
                    <a:pt x="0" y="144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61" name="Line 57"/>
            <p:cNvSpPr>
              <a:spLocks noChangeShapeType="1"/>
            </p:cNvSpPr>
            <p:nvPr/>
          </p:nvSpPr>
          <p:spPr bwMode="auto">
            <a:xfrm>
              <a:off x="1231" y="2280"/>
              <a:ext cx="5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62" name="Line 58"/>
            <p:cNvSpPr>
              <a:spLocks noChangeShapeType="1"/>
            </p:cNvSpPr>
            <p:nvPr/>
          </p:nvSpPr>
          <p:spPr bwMode="auto">
            <a:xfrm>
              <a:off x="1202" y="2252"/>
              <a:ext cx="1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63" name="Line 59"/>
            <p:cNvSpPr>
              <a:spLocks noChangeShapeType="1"/>
            </p:cNvSpPr>
            <p:nvPr/>
          </p:nvSpPr>
          <p:spPr bwMode="auto">
            <a:xfrm>
              <a:off x="1174" y="2223"/>
              <a:ext cx="16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64" name="Line 60"/>
            <p:cNvSpPr>
              <a:spLocks noChangeShapeType="1"/>
            </p:cNvSpPr>
            <p:nvPr/>
          </p:nvSpPr>
          <p:spPr bwMode="auto">
            <a:xfrm>
              <a:off x="1259" y="1939"/>
              <a:ext cx="1" cy="28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65" name="Rectangle 61"/>
            <p:cNvSpPr>
              <a:spLocks noChangeArrowheads="1"/>
            </p:cNvSpPr>
            <p:nvPr/>
          </p:nvSpPr>
          <p:spPr bwMode="auto">
            <a:xfrm>
              <a:off x="2763" y="1332"/>
              <a:ext cx="4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charset="0"/>
                </a:rPr>
                <a:t>I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51966" name="Rectangle 62"/>
            <p:cNvSpPr>
              <a:spLocks noChangeArrowheads="1"/>
            </p:cNvSpPr>
            <p:nvPr/>
          </p:nvSpPr>
          <p:spPr bwMode="auto">
            <a:xfrm>
              <a:off x="2810" y="1440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2000">
                <a:latin typeface="Arial" charset="0"/>
              </a:endParaRPr>
            </a:p>
          </p:txBody>
        </p:sp>
      </p:grpSp>
      <p:sp>
        <p:nvSpPr>
          <p:cNvPr id="251971" name="Rectangle 6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Nodal Analysis: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54253" y="1323043"/>
            <a:ext cx="598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412479" y="3188028"/>
            <a:ext cx="598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891989" y="1336695"/>
            <a:ext cx="598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299" y="3975038"/>
            <a:ext cx="3025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Node Voltage: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65651" y="4504998"/>
                <a:ext cx="1370632" cy="972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651" y="4504998"/>
                <a:ext cx="1370632" cy="9721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 bwMode="auto">
          <a:xfrm>
            <a:off x="5547233" y="1582451"/>
            <a:ext cx="809141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18071" y="4507691"/>
                <a:ext cx="2070893" cy="969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071" y="4507691"/>
                <a:ext cx="2070893" cy="9694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/>
          <p:cNvCxnSpPr/>
          <p:nvPr/>
        </p:nvCxnSpPr>
        <p:spPr bwMode="auto">
          <a:xfrm>
            <a:off x="4915995" y="2092181"/>
            <a:ext cx="0" cy="90198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/>
          <p:nvPr/>
        </p:nvCxnSpPr>
        <p:spPr bwMode="auto">
          <a:xfrm flipH="1">
            <a:off x="3005599" y="1544452"/>
            <a:ext cx="120698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841255" y="4728911"/>
                <a:ext cx="20708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255" y="4728911"/>
                <a:ext cx="207089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/>
          <p:cNvCxnSpPr/>
          <p:nvPr/>
        </p:nvCxnSpPr>
        <p:spPr bwMode="auto">
          <a:xfrm flipV="1">
            <a:off x="4789352" y="1066800"/>
            <a:ext cx="0" cy="5442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028193" y="4527913"/>
                <a:ext cx="2415493" cy="969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193" y="4527913"/>
                <a:ext cx="2415493" cy="9694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764905" y="3495675"/>
            <a:ext cx="4237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equation, one unknown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29108" y="5575866"/>
                <a:ext cx="742153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b="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08" y="5575866"/>
                <a:ext cx="7421539" cy="95410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8093" y="6157319"/>
                <a:ext cx="782052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93" y="6157319"/>
                <a:ext cx="7820526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919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6" grpId="0"/>
      <p:bldP spid="66" grpId="1"/>
      <p:bldP spid="67" grpId="0"/>
      <p:bldP spid="67" grpId="1"/>
      <p:bldP spid="5" grpId="0"/>
      <p:bldP spid="10" grpId="0"/>
      <p:bldP spid="81" grpId="0"/>
      <p:bldP spid="85" grpId="0"/>
      <p:bldP spid="16" grpId="0"/>
      <p:bldP spid="3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66" y="897468"/>
            <a:ext cx="4206875" cy="249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09067" y="2147209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http://www.clker.com/cliparts/4/4/d/4/12236156551925934261rsamurti_RSA_IEC_Ground_Symbol.svg.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2359551" y="1458361"/>
            <a:ext cx="3619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482570" y="1109234"/>
            <a:ext cx="110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V</a:t>
            </a:r>
            <a:r>
              <a:rPr lang="en-US" baseline="-25000" dirty="0" smtClean="0">
                <a:solidFill>
                  <a:srgbClr val="00B050"/>
                </a:solidFill>
              </a:rPr>
              <a:t>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2570" y="3285269"/>
            <a:ext cx="110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V</a:t>
            </a:r>
            <a:r>
              <a:rPr lang="en-US" baseline="-25000" dirty="0" smtClean="0">
                <a:solidFill>
                  <a:srgbClr val="00B050"/>
                </a:solidFill>
              </a:rPr>
              <a:t>B</a:t>
            </a:r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89430" y="3994752"/>
                <a:ext cx="4766733" cy="896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9430" y="3994752"/>
                <a:ext cx="4766733" cy="8961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4353" y="5174534"/>
                <a:ext cx="4897432" cy="928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−31+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3" y="5174534"/>
                <a:ext cx="4897432" cy="9285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82570" y="3889051"/>
                <a:ext cx="4438916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570" y="3889051"/>
                <a:ext cx="4438916" cy="90024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23467" y="5638796"/>
                <a:ext cx="1761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=12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467" y="5638796"/>
                <a:ext cx="176106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 bwMode="auto">
          <a:xfrm>
            <a:off x="4482570" y="4442823"/>
            <a:ext cx="110066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endCxn id="5" idx="0"/>
          </p:cNvCxnSpPr>
          <p:nvPr/>
        </p:nvCxnSpPr>
        <p:spPr bwMode="auto">
          <a:xfrm>
            <a:off x="6604000" y="4890895"/>
            <a:ext cx="0" cy="7479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4809067" y="5900406"/>
            <a:ext cx="77416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655734" y="6195882"/>
                <a:ext cx="19473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=−12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734" y="6195882"/>
                <a:ext cx="1947333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03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5" grpId="0"/>
      <p:bldP spid="2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73" y="3884704"/>
            <a:ext cx="4425057" cy="229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4206875" cy="249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143" y="982140"/>
            <a:ext cx="498157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7600" y="3477690"/>
            <a:ext cx="3089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o</a:t>
            </a:r>
            <a:r>
              <a:rPr lang="en-US" dirty="0" smtClean="0"/>
              <a:t>=-12V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27600" y="3468372"/>
            <a:ext cx="330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o</a:t>
            </a:r>
            <a:r>
              <a:rPr lang="en-US" dirty="0" smtClean="0"/>
              <a:t>=12V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18932" y="6174937"/>
                <a:ext cx="38438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=−12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+12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932" y="6174937"/>
                <a:ext cx="384386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539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on Dependent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use superposition in circuits with dependent sources</a:t>
            </a:r>
          </a:p>
          <a:p>
            <a:r>
              <a:rPr lang="en-US" dirty="0" smtClean="0"/>
              <a:t>However, DON’T remove the dependent sources! Just leave them there.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04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1" y="3525838"/>
            <a:ext cx="22955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Equivalent Resistance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2141538"/>
          </a:xfrm>
        </p:spPr>
        <p:txBody>
          <a:bodyPr/>
          <a:lstStyle/>
          <a:p>
            <a:r>
              <a:rPr lang="en-US" dirty="0" smtClean="0"/>
              <a:t>If you add a source to any two terminals in a purely resistive circuit</a:t>
            </a:r>
          </a:p>
          <a:p>
            <a:pPr lvl="1"/>
            <a:r>
              <a:rPr lang="en-US" dirty="0" smtClean="0"/>
              <a:t>The added source will “see” the resistive circuit as a single resistor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2" y="3459163"/>
            <a:ext cx="28575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" y="3895726"/>
            <a:ext cx="952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4397374" y="4435476"/>
            <a:ext cx="838200" cy="142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906587" y="3055938"/>
            <a:ext cx="8207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r>
              <a:rPr lang="en-US"/>
              <a:t>10</a:t>
            </a:r>
            <a:r>
              <a:rPr lang="el-GR"/>
              <a:t>Ω</a:t>
            </a:r>
            <a:endParaRPr lang="en-US"/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1874837" y="4605338"/>
            <a:ext cx="8223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r>
              <a:rPr lang="en-US"/>
              <a:t>10</a:t>
            </a:r>
            <a:r>
              <a:rPr lang="el-GR"/>
              <a:t>Ω</a:t>
            </a:r>
            <a:endParaRPr lang="en-US"/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2336799" y="4075113"/>
            <a:ext cx="82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r>
              <a:rPr lang="en-US"/>
              <a:t>10</a:t>
            </a:r>
            <a:r>
              <a:rPr lang="el-GR"/>
              <a:t>Ω</a:t>
            </a:r>
            <a:endParaRPr lang="en-US"/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3949699" y="3827463"/>
            <a:ext cx="820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r>
              <a:rPr lang="en-US"/>
              <a:t>10</a:t>
            </a:r>
            <a:r>
              <a:rPr lang="el-GR"/>
              <a:t>Ω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059736" y="4250065"/>
            <a:ext cx="1233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</a:t>
            </a:r>
            <a:r>
              <a:rPr lang="el-GR" dirty="0" smtClean="0"/>
              <a:t>Ω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716" y="3902075"/>
            <a:ext cx="7239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Arrow Connector 17"/>
          <p:cNvCxnSpPr/>
          <p:nvPr/>
        </p:nvCxnSpPr>
        <p:spPr bwMode="auto">
          <a:xfrm flipV="1">
            <a:off x="5564716" y="3578226"/>
            <a:ext cx="0" cy="5111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1103311" y="3578226"/>
            <a:ext cx="0" cy="5111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981308" y="4605338"/>
            <a:ext cx="94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25V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69932" y="3578226"/>
            <a:ext cx="794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5967" y="4605338"/>
            <a:ext cx="94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25V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9947" y="3640465"/>
            <a:ext cx="794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9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5" grpId="0"/>
      <p:bldP spid="2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Viewpoint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302007"/>
            <a:ext cx="7806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think of the circuit above as a two terminal circuit element with an I-V characteristic</a:t>
            </a:r>
            <a:endParaRPr lang="en-US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318" y="1354138"/>
            <a:ext cx="28575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728243" y="950913"/>
            <a:ext cx="8207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r>
              <a:rPr lang="en-US"/>
              <a:t>10</a:t>
            </a:r>
            <a:r>
              <a:rPr lang="el-GR"/>
              <a:t>Ω</a:t>
            </a:r>
            <a:endParaRPr lang="en-US"/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3696493" y="2500313"/>
            <a:ext cx="8223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r>
              <a:rPr lang="en-US"/>
              <a:t>10</a:t>
            </a:r>
            <a:r>
              <a:rPr lang="el-GR"/>
              <a:t>Ω</a:t>
            </a:r>
            <a:endParaRPr lang="en-US"/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4158455" y="1970088"/>
            <a:ext cx="82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r>
              <a:rPr lang="en-US"/>
              <a:t>10</a:t>
            </a:r>
            <a:r>
              <a:rPr lang="el-GR"/>
              <a:t>Ω</a:t>
            </a:r>
            <a:endParaRPr lang="en-US"/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5771355" y="1722438"/>
            <a:ext cx="820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r>
              <a:rPr lang="en-US"/>
              <a:t>10</a:t>
            </a:r>
            <a:r>
              <a:rPr lang="el-GR"/>
              <a:t>Ω</a:t>
            </a:r>
            <a:endParaRPr lang="en-US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891314" y="4244231"/>
            <a:ext cx="3519487" cy="2349500"/>
            <a:chOff x="4392613" y="2270443"/>
            <a:chExt cx="3519487" cy="3276600"/>
          </a:xfrm>
        </p:grpSpPr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5992813" y="2270443"/>
              <a:ext cx="0" cy="3200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lg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rot="5400000">
              <a:off x="5992813" y="2346643"/>
              <a:ext cx="0" cy="3200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lg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6044565" y="5089843"/>
              <a:ext cx="2682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2400" b="1" i="1"/>
                <a:t>i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7593013" y="3718243"/>
              <a:ext cx="3190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2400" b="1" i="1"/>
                <a:t>v</a:t>
              </a: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V="1">
              <a:off x="4494213" y="3116580"/>
              <a:ext cx="3098800" cy="15748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227177" y="4690534"/>
            <a:ext cx="2503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Slope: 1/25</a:t>
            </a:r>
            <a:r>
              <a:rPr lang="el-GR" dirty="0" smtClean="0"/>
              <a:t>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Equivalent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consider the IV characteristic of the following circuit:</a:t>
            </a:r>
          </a:p>
          <a:p>
            <a:endParaRPr lang="en-US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141" y="2257425"/>
            <a:ext cx="47434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15467" y="1995815"/>
            <a:ext cx="1253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51866" y="3167390"/>
            <a:ext cx="1253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81867" y="1860351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</a:t>
            </a:r>
            <a:r>
              <a:rPr lang="en-US" dirty="0" smtClean="0"/>
              <a:t>V</a:t>
            </a:r>
            <a:r>
              <a:rPr lang="en-US" baseline="-25000" dirty="0"/>
              <a:t>2</a:t>
            </a:r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818" y="2899532"/>
            <a:ext cx="952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18854" y="3161797"/>
            <a:ext cx="638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6468533" y="2383571"/>
            <a:ext cx="9704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098241" y="1860351"/>
            <a:ext cx="978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6667" y="318346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91467" y="2905125"/>
            <a:ext cx="389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76042" y="3424062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77271" y="4476750"/>
                <a:ext cx="5809191" cy="969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71" y="4476750"/>
                <a:ext cx="5809191" cy="9694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455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Equivalent Resistance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" y="1293745"/>
            <a:ext cx="47434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42199" y="1032135"/>
            <a:ext cx="1253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78598" y="2203710"/>
            <a:ext cx="1253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08599" y="896671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</a:t>
            </a:r>
            <a:r>
              <a:rPr lang="en-US" dirty="0" smtClean="0"/>
              <a:t>V</a:t>
            </a:r>
            <a:r>
              <a:rPr lang="en-US" baseline="-25000" dirty="0" smtClean="0"/>
              <a:t>2)</a:t>
            </a:r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550" y="1935852"/>
            <a:ext cx="952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45586" y="2198117"/>
            <a:ext cx="638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4495265" y="1419891"/>
            <a:ext cx="9704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124973" y="896671"/>
            <a:ext cx="978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3399" y="221978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18199" y="1941445"/>
            <a:ext cx="389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02774" y="2460382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89957" y="3868466"/>
                <a:ext cx="4859858" cy="969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7" y="3868466"/>
                <a:ext cx="4859858" cy="9694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85280" y="3885399"/>
                <a:ext cx="3601520" cy="969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280" y="3885399"/>
                <a:ext cx="3601520" cy="9694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8538" y="5181606"/>
                <a:ext cx="4522253" cy="1322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38" y="5181606"/>
                <a:ext cx="4522253" cy="13222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44998" y="5352427"/>
                <a:ext cx="4522253" cy="1009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𝑉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998" y="5352427"/>
                <a:ext cx="4522253" cy="100944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49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7" grpId="0"/>
      <p:bldP spid="10" grpId="0"/>
      <p:bldP spid="13" grpId="0"/>
      <p:bldP spid="2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Equivalent Resistance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" y="1293745"/>
            <a:ext cx="47434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42199" y="1032135"/>
            <a:ext cx="1253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78598" y="2203710"/>
            <a:ext cx="1253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08599" y="896671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</a:t>
            </a:r>
            <a:r>
              <a:rPr lang="en-US" dirty="0" smtClean="0"/>
              <a:t>V</a:t>
            </a:r>
            <a:r>
              <a:rPr lang="en-US" baseline="-25000" dirty="0"/>
              <a:t>2</a:t>
            </a:r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550" y="1935852"/>
            <a:ext cx="952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45586" y="2198117"/>
            <a:ext cx="638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4495265" y="1419891"/>
            <a:ext cx="9704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124973" y="896671"/>
            <a:ext cx="978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3399" y="221978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18199" y="1941445"/>
            <a:ext cx="389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02774" y="2460382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3660" y="3721562"/>
                <a:ext cx="4522253" cy="1009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𝑉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0" y="3721562"/>
                <a:ext cx="4522253" cy="10094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465759" y="1808852"/>
            <a:ext cx="3519487" cy="2349500"/>
            <a:chOff x="4392613" y="2270443"/>
            <a:chExt cx="3519487" cy="3276600"/>
          </a:xfrm>
        </p:grpSpPr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5992813" y="2270443"/>
              <a:ext cx="0" cy="3200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lg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rot="5400000">
              <a:off x="5992813" y="2346643"/>
              <a:ext cx="0" cy="3200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lg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6044565" y="5089843"/>
              <a:ext cx="2682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2400" b="1" i="1"/>
                <a:t>i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7593013" y="3718243"/>
              <a:ext cx="3190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2400" b="1" i="1"/>
                <a:t>v</a:t>
              </a:r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V="1">
              <a:off x="4494213" y="3116580"/>
              <a:ext cx="3098800" cy="15748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26045" y="4690534"/>
                <a:ext cx="3356455" cy="755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Slope: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1+</m:t>
                        </m:r>
                        <m:r>
                          <a:rPr lang="en-US" i="1">
                            <a:latin typeface="Cambria Math"/>
                          </a:rPr>
                          <m:t>𝛼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𝛼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045" y="4690534"/>
                <a:ext cx="3356455" cy="755271"/>
              </a:xfrm>
              <a:prstGeom prst="rect">
                <a:avLst/>
              </a:prstGeom>
              <a:blipFill rotWithShape="1">
                <a:blip r:embed="rId5"/>
                <a:stretch>
                  <a:fillRect l="-3818" b="-2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13864" y="489210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1/</a:t>
            </a:r>
            <a:r>
              <a:rPr lang="en-US" dirty="0" err="1" smtClean="0"/>
              <a:t>R</a:t>
            </a:r>
            <a:r>
              <a:rPr lang="en-US" baseline="-25000" dirty="0" err="1" smtClean="0"/>
              <a:t>eq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3660" y="5604933"/>
            <a:ext cx="8648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This circuit just acts like a resistor!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0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2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4725962"/>
            <a:ext cx="38290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Equivalent Resistance Summary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979"/>
            <a:ext cx="8229600" cy="343637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Purely resistive networks have an I-V characteristic that looks just like their equivalent resistance</a:t>
            </a:r>
          </a:p>
          <a:p>
            <a:r>
              <a:rPr lang="en-US" b="1" dirty="0" smtClean="0"/>
              <a:t>Purely resistive networks which also include dependent sources also act like resistors</a:t>
            </a:r>
          </a:p>
          <a:p>
            <a:r>
              <a:rPr lang="en-US" dirty="0" smtClean="0"/>
              <a:t>Let’s see what happens with a circuit with an independent source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74" y="5140325"/>
            <a:ext cx="952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81710" y="5402590"/>
            <a:ext cx="638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5106466" y="4725962"/>
            <a:ext cx="9704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736174" y="4202742"/>
            <a:ext cx="978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1734" y="5487255"/>
            <a:ext cx="829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10V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17333" y="4202742"/>
            <a:ext cx="880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r>
              <a:rPr lang="el-GR" dirty="0" smtClean="0"/>
              <a:t>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3" y="1593299"/>
            <a:ext cx="38290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Equivalent Resistance Summary So Far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552" y="2007662"/>
            <a:ext cx="952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51588" y="2269927"/>
            <a:ext cx="638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5376344" y="1593299"/>
            <a:ext cx="9704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006052" y="1070079"/>
            <a:ext cx="978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7746" y="2354592"/>
            <a:ext cx="829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10V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87211" y="1070079"/>
            <a:ext cx="880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r>
              <a:rPr lang="el-GR" dirty="0" smtClean="0"/>
              <a:t>Ω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1" y="3742267"/>
                <a:ext cx="3910544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3742267"/>
                <a:ext cx="3910544" cy="9017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306215" y="4148045"/>
            <a:ext cx="3519487" cy="2349500"/>
            <a:chOff x="4392613" y="2270443"/>
            <a:chExt cx="3519487" cy="3276600"/>
          </a:xfrm>
        </p:grpSpPr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5992813" y="2270443"/>
              <a:ext cx="0" cy="3200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lg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rot="5400000">
              <a:off x="5992813" y="2346643"/>
              <a:ext cx="0" cy="3200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lg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6044565" y="5089843"/>
              <a:ext cx="2682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2400" b="1" i="1"/>
                <a:t>i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7593013" y="3718243"/>
              <a:ext cx="3190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2400" b="1" i="1"/>
                <a:t>v</a:t>
              </a:r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 flipV="1">
              <a:off x="4494213" y="3541644"/>
              <a:ext cx="3098800" cy="15748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7201" y="5059565"/>
            <a:ext cx="4436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Doesn’t match our basic I-V characteristics… good!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908" name="Group 4"/>
          <p:cNvGrpSpPr>
            <a:grpSpLocks/>
          </p:cNvGrpSpPr>
          <p:nvPr/>
        </p:nvGrpSpPr>
        <p:grpSpPr bwMode="auto">
          <a:xfrm>
            <a:off x="1997099" y="2506663"/>
            <a:ext cx="127000" cy="449262"/>
            <a:chOff x="1834" y="1890"/>
            <a:chExt cx="80" cy="283"/>
          </a:xfrm>
        </p:grpSpPr>
        <p:sp>
          <p:nvSpPr>
            <p:cNvPr id="251909" name="Rectangle 5"/>
            <p:cNvSpPr>
              <a:spLocks noChangeArrowheads="1"/>
            </p:cNvSpPr>
            <p:nvPr/>
          </p:nvSpPr>
          <p:spPr bwMode="auto">
            <a:xfrm>
              <a:off x="1834" y="1890"/>
              <a:ext cx="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251910" name="Rectangle 6"/>
            <p:cNvSpPr>
              <a:spLocks noChangeArrowheads="1"/>
            </p:cNvSpPr>
            <p:nvPr/>
          </p:nvSpPr>
          <p:spPr bwMode="auto">
            <a:xfrm>
              <a:off x="1914" y="1943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251911" name="Group 7"/>
          <p:cNvGrpSpPr>
            <a:grpSpLocks noChangeAspect="1"/>
          </p:cNvGrpSpPr>
          <p:nvPr/>
        </p:nvGrpSpPr>
        <p:grpSpPr bwMode="auto">
          <a:xfrm>
            <a:off x="671537" y="838200"/>
            <a:ext cx="5957887" cy="2722563"/>
            <a:chOff x="912" y="578"/>
            <a:chExt cx="3753" cy="1715"/>
          </a:xfrm>
        </p:grpSpPr>
        <p:sp>
          <p:nvSpPr>
            <p:cNvPr id="251912" name="AutoShape 8"/>
            <p:cNvSpPr>
              <a:spLocks noChangeAspect="1" noChangeArrowheads="1" noTextEdit="1"/>
            </p:cNvSpPr>
            <p:nvPr/>
          </p:nvSpPr>
          <p:spPr bwMode="auto">
            <a:xfrm>
              <a:off x="912" y="578"/>
              <a:ext cx="3753" cy="1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13" name="Freeform 9"/>
            <p:cNvSpPr>
              <a:spLocks/>
            </p:cNvSpPr>
            <p:nvPr/>
          </p:nvSpPr>
          <p:spPr bwMode="auto">
            <a:xfrm>
              <a:off x="4384" y="1425"/>
              <a:ext cx="273" cy="272"/>
            </a:xfrm>
            <a:custGeom>
              <a:avLst/>
              <a:gdLst>
                <a:gd name="T0" fmla="*/ 123 w 273"/>
                <a:gd name="T1" fmla="*/ 0 h 272"/>
                <a:gd name="T2" fmla="*/ 102 w 273"/>
                <a:gd name="T3" fmla="*/ 3 h 272"/>
                <a:gd name="T4" fmla="*/ 84 w 273"/>
                <a:gd name="T5" fmla="*/ 10 h 272"/>
                <a:gd name="T6" fmla="*/ 66 w 273"/>
                <a:gd name="T7" fmla="*/ 19 h 272"/>
                <a:gd name="T8" fmla="*/ 50 w 273"/>
                <a:gd name="T9" fmla="*/ 30 h 272"/>
                <a:gd name="T10" fmla="*/ 35 w 273"/>
                <a:gd name="T11" fmla="*/ 44 h 272"/>
                <a:gd name="T12" fmla="*/ 24 w 273"/>
                <a:gd name="T13" fmla="*/ 60 h 272"/>
                <a:gd name="T14" fmla="*/ 14 w 273"/>
                <a:gd name="T15" fmla="*/ 76 h 272"/>
                <a:gd name="T16" fmla="*/ 7 w 273"/>
                <a:gd name="T17" fmla="*/ 95 h 272"/>
                <a:gd name="T18" fmla="*/ 2 w 273"/>
                <a:gd name="T19" fmla="*/ 115 h 272"/>
                <a:gd name="T20" fmla="*/ 0 w 273"/>
                <a:gd name="T21" fmla="*/ 136 h 272"/>
                <a:gd name="T22" fmla="*/ 2 w 273"/>
                <a:gd name="T23" fmla="*/ 156 h 272"/>
                <a:gd name="T24" fmla="*/ 7 w 273"/>
                <a:gd name="T25" fmla="*/ 176 h 272"/>
                <a:gd name="T26" fmla="*/ 14 w 273"/>
                <a:gd name="T27" fmla="*/ 195 h 272"/>
                <a:gd name="T28" fmla="*/ 24 w 273"/>
                <a:gd name="T29" fmla="*/ 212 h 272"/>
                <a:gd name="T30" fmla="*/ 35 w 273"/>
                <a:gd name="T31" fmla="*/ 228 h 272"/>
                <a:gd name="T32" fmla="*/ 50 w 273"/>
                <a:gd name="T33" fmla="*/ 241 h 272"/>
                <a:gd name="T34" fmla="*/ 66 w 273"/>
                <a:gd name="T35" fmla="*/ 252 h 272"/>
                <a:gd name="T36" fmla="*/ 84 w 273"/>
                <a:gd name="T37" fmla="*/ 262 h 272"/>
                <a:gd name="T38" fmla="*/ 102 w 273"/>
                <a:gd name="T39" fmla="*/ 269 h 272"/>
                <a:gd name="T40" fmla="*/ 123 w 273"/>
                <a:gd name="T41" fmla="*/ 271 h 272"/>
                <a:gd name="T42" fmla="*/ 137 w 273"/>
                <a:gd name="T43" fmla="*/ 272 h 272"/>
                <a:gd name="T44" fmla="*/ 158 w 273"/>
                <a:gd name="T45" fmla="*/ 271 h 272"/>
                <a:gd name="T46" fmla="*/ 177 w 273"/>
                <a:gd name="T47" fmla="*/ 266 h 272"/>
                <a:gd name="T48" fmla="*/ 196 w 273"/>
                <a:gd name="T49" fmla="*/ 258 h 272"/>
                <a:gd name="T50" fmla="*/ 214 w 273"/>
                <a:gd name="T51" fmla="*/ 249 h 272"/>
                <a:gd name="T52" fmla="*/ 229 w 273"/>
                <a:gd name="T53" fmla="*/ 237 h 272"/>
                <a:gd name="T54" fmla="*/ 242 w 273"/>
                <a:gd name="T55" fmla="*/ 223 h 272"/>
                <a:gd name="T56" fmla="*/ 254 w 273"/>
                <a:gd name="T57" fmla="*/ 207 h 272"/>
                <a:gd name="T58" fmla="*/ 263 w 273"/>
                <a:gd name="T59" fmla="*/ 189 h 272"/>
                <a:gd name="T60" fmla="*/ 268 w 273"/>
                <a:gd name="T61" fmla="*/ 169 h 272"/>
                <a:gd name="T62" fmla="*/ 272 w 273"/>
                <a:gd name="T63" fmla="*/ 150 h 272"/>
                <a:gd name="T64" fmla="*/ 273 w 273"/>
                <a:gd name="T65" fmla="*/ 128 h 272"/>
                <a:gd name="T66" fmla="*/ 271 w 273"/>
                <a:gd name="T67" fmla="*/ 108 h 272"/>
                <a:gd name="T68" fmla="*/ 265 w 273"/>
                <a:gd name="T69" fmla="*/ 89 h 272"/>
                <a:gd name="T70" fmla="*/ 257 w 273"/>
                <a:gd name="T71" fmla="*/ 70 h 272"/>
                <a:gd name="T72" fmla="*/ 246 w 273"/>
                <a:gd name="T73" fmla="*/ 53 h 272"/>
                <a:gd name="T74" fmla="*/ 233 w 273"/>
                <a:gd name="T75" fmla="*/ 40 h 272"/>
                <a:gd name="T76" fmla="*/ 218 w 273"/>
                <a:gd name="T77" fmla="*/ 26 h 272"/>
                <a:gd name="T78" fmla="*/ 201 w 273"/>
                <a:gd name="T79" fmla="*/ 16 h 272"/>
                <a:gd name="T80" fmla="*/ 184 w 273"/>
                <a:gd name="T81" fmla="*/ 8 h 272"/>
                <a:gd name="T82" fmla="*/ 165 w 273"/>
                <a:gd name="T83" fmla="*/ 2 h 272"/>
                <a:gd name="T84" fmla="*/ 143 w 273"/>
                <a:gd name="T85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3" h="272">
                  <a:moveTo>
                    <a:pt x="137" y="0"/>
                  </a:moveTo>
                  <a:lnTo>
                    <a:pt x="130" y="0"/>
                  </a:lnTo>
                  <a:lnTo>
                    <a:pt x="123" y="0"/>
                  </a:lnTo>
                  <a:lnTo>
                    <a:pt x="116" y="1"/>
                  </a:lnTo>
                  <a:lnTo>
                    <a:pt x="109" y="2"/>
                  </a:lnTo>
                  <a:lnTo>
                    <a:pt x="102" y="3"/>
                  </a:lnTo>
                  <a:lnTo>
                    <a:pt x="96" y="5"/>
                  </a:lnTo>
                  <a:lnTo>
                    <a:pt x="90" y="8"/>
                  </a:lnTo>
                  <a:lnTo>
                    <a:pt x="84" y="10"/>
                  </a:lnTo>
                  <a:lnTo>
                    <a:pt x="77" y="12"/>
                  </a:lnTo>
                  <a:lnTo>
                    <a:pt x="72" y="16"/>
                  </a:lnTo>
                  <a:lnTo>
                    <a:pt x="66" y="19"/>
                  </a:lnTo>
                  <a:lnTo>
                    <a:pt x="60" y="22"/>
                  </a:lnTo>
                  <a:lnTo>
                    <a:pt x="56" y="26"/>
                  </a:lnTo>
                  <a:lnTo>
                    <a:pt x="50" y="30"/>
                  </a:lnTo>
                  <a:lnTo>
                    <a:pt x="46" y="35"/>
                  </a:lnTo>
                  <a:lnTo>
                    <a:pt x="40" y="40"/>
                  </a:lnTo>
                  <a:lnTo>
                    <a:pt x="35" y="44"/>
                  </a:lnTo>
                  <a:lnTo>
                    <a:pt x="31" y="49"/>
                  </a:lnTo>
                  <a:lnTo>
                    <a:pt x="27" y="53"/>
                  </a:lnTo>
                  <a:lnTo>
                    <a:pt x="24" y="60"/>
                  </a:lnTo>
                  <a:lnTo>
                    <a:pt x="20" y="65"/>
                  </a:lnTo>
                  <a:lnTo>
                    <a:pt x="17" y="70"/>
                  </a:lnTo>
                  <a:lnTo>
                    <a:pt x="14" y="76"/>
                  </a:lnTo>
                  <a:lnTo>
                    <a:pt x="11" y="83"/>
                  </a:lnTo>
                  <a:lnTo>
                    <a:pt x="8" y="89"/>
                  </a:lnTo>
                  <a:lnTo>
                    <a:pt x="7" y="95"/>
                  </a:lnTo>
                  <a:lnTo>
                    <a:pt x="5" y="102"/>
                  </a:lnTo>
                  <a:lnTo>
                    <a:pt x="3" y="108"/>
                  </a:lnTo>
                  <a:lnTo>
                    <a:pt x="2" y="115"/>
                  </a:lnTo>
                  <a:lnTo>
                    <a:pt x="1" y="122"/>
                  </a:lnTo>
                  <a:lnTo>
                    <a:pt x="0" y="128"/>
                  </a:lnTo>
                  <a:lnTo>
                    <a:pt x="0" y="136"/>
                  </a:lnTo>
                  <a:lnTo>
                    <a:pt x="0" y="143"/>
                  </a:lnTo>
                  <a:lnTo>
                    <a:pt x="1" y="150"/>
                  </a:lnTo>
                  <a:lnTo>
                    <a:pt x="2" y="156"/>
                  </a:lnTo>
                  <a:lnTo>
                    <a:pt x="3" y="163"/>
                  </a:lnTo>
                  <a:lnTo>
                    <a:pt x="5" y="169"/>
                  </a:lnTo>
                  <a:lnTo>
                    <a:pt x="7" y="176"/>
                  </a:lnTo>
                  <a:lnTo>
                    <a:pt x="8" y="182"/>
                  </a:lnTo>
                  <a:lnTo>
                    <a:pt x="11" y="189"/>
                  </a:lnTo>
                  <a:lnTo>
                    <a:pt x="14" y="195"/>
                  </a:lnTo>
                  <a:lnTo>
                    <a:pt x="17" y="201"/>
                  </a:lnTo>
                  <a:lnTo>
                    <a:pt x="20" y="207"/>
                  </a:lnTo>
                  <a:lnTo>
                    <a:pt x="24" y="212"/>
                  </a:lnTo>
                  <a:lnTo>
                    <a:pt x="27" y="217"/>
                  </a:lnTo>
                  <a:lnTo>
                    <a:pt x="31" y="223"/>
                  </a:lnTo>
                  <a:lnTo>
                    <a:pt x="35" y="228"/>
                  </a:lnTo>
                  <a:lnTo>
                    <a:pt x="40" y="232"/>
                  </a:lnTo>
                  <a:lnTo>
                    <a:pt x="46" y="237"/>
                  </a:lnTo>
                  <a:lnTo>
                    <a:pt x="50" y="241"/>
                  </a:lnTo>
                  <a:lnTo>
                    <a:pt x="56" y="246"/>
                  </a:lnTo>
                  <a:lnTo>
                    <a:pt x="60" y="249"/>
                  </a:lnTo>
                  <a:lnTo>
                    <a:pt x="66" y="252"/>
                  </a:lnTo>
                  <a:lnTo>
                    <a:pt x="72" y="255"/>
                  </a:lnTo>
                  <a:lnTo>
                    <a:pt x="77" y="258"/>
                  </a:lnTo>
                  <a:lnTo>
                    <a:pt x="84" y="262"/>
                  </a:lnTo>
                  <a:lnTo>
                    <a:pt x="90" y="264"/>
                  </a:lnTo>
                  <a:lnTo>
                    <a:pt x="96" y="266"/>
                  </a:lnTo>
                  <a:lnTo>
                    <a:pt x="102" y="269"/>
                  </a:lnTo>
                  <a:lnTo>
                    <a:pt x="109" y="270"/>
                  </a:lnTo>
                  <a:lnTo>
                    <a:pt x="116" y="271"/>
                  </a:lnTo>
                  <a:lnTo>
                    <a:pt x="123" y="271"/>
                  </a:lnTo>
                  <a:lnTo>
                    <a:pt x="130" y="272"/>
                  </a:lnTo>
                  <a:lnTo>
                    <a:pt x="137" y="272"/>
                  </a:lnTo>
                  <a:lnTo>
                    <a:pt x="137" y="272"/>
                  </a:lnTo>
                  <a:lnTo>
                    <a:pt x="143" y="272"/>
                  </a:lnTo>
                  <a:lnTo>
                    <a:pt x="150" y="271"/>
                  </a:lnTo>
                  <a:lnTo>
                    <a:pt x="158" y="271"/>
                  </a:lnTo>
                  <a:lnTo>
                    <a:pt x="165" y="270"/>
                  </a:lnTo>
                  <a:lnTo>
                    <a:pt x="171" y="269"/>
                  </a:lnTo>
                  <a:lnTo>
                    <a:pt x="177" y="266"/>
                  </a:lnTo>
                  <a:lnTo>
                    <a:pt x="184" y="264"/>
                  </a:lnTo>
                  <a:lnTo>
                    <a:pt x="190" y="262"/>
                  </a:lnTo>
                  <a:lnTo>
                    <a:pt x="196" y="258"/>
                  </a:lnTo>
                  <a:lnTo>
                    <a:pt x="201" y="255"/>
                  </a:lnTo>
                  <a:lnTo>
                    <a:pt x="207" y="252"/>
                  </a:lnTo>
                  <a:lnTo>
                    <a:pt x="214" y="249"/>
                  </a:lnTo>
                  <a:lnTo>
                    <a:pt x="218" y="246"/>
                  </a:lnTo>
                  <a:lnTo>
                    <a:pt x="223" y="241"/>
                  </a:lnTo>
                  <a:lnTo>
                    <a:pt x="229" y="237"/>
                  </a:lnTo>
                  <a:lnTo>
                    <a:pt x="233" y="232"/>
                  </a:lnTo>
                  <a:lnTo>
                    <a:pt x="238" y="228"/>
                  </a:lnTo>
                  <a:lnTo>
                    <a:pt x="242" y="223"/>
                  </a:lnTo>
                  <a:lnTo>
                    <a:pt x="246" y="217"/>
                  </a:lnTo>
                  <a:lnTo>
                    <a:pt x="250" y="212"/>
                  </a:lnTo>
                  <a:lnTo>
                    <a:pt x="254" y="207"/>
                  </a:lnTo>
                  <a:lnTo>
                    <a:pt x="257" y="201"/>
                  </a:lnTo>
                  <a:lnTo>
                    <a:pt x="259" y="195"/>
                  </a:lnTo>
                  <a:lnTo>
                    <a:pt x="263" y="189"/>
                  </a:lnTo>
                  <a:lnTo>
                    <a:pt x="265" y="182"/>
                  </a:lnTo>
                  <a:lnTo>
                    <a:pt x="267" y="176"/>
                  </a:lnTo>
                  <a:lnTo>
                    <a:pt x="268" y="169"/>
                  </a:lnTo>
                  <a:lnTo>
                    <a:pt x="271" y="163"/>
                  </a:lnTo>
                  <a:lnTo>
                    <a:pt x="271" y="156"/>
                  </a:lnTo>
                  <a:lnTo>
                    <a:pt x="272" y="150"/>
                  </a:lnTo>
                  <a:lnTo>
                    <a:pt x="273" y="143"/>
                  </a:lnTo>
                  <a:lnTo>
                    <a:pt x="273" y="136"/>
                  </a:lnTo>
                  <a:lnTo>
                    <a:pt x="273" y="128"/>
                  </a:lnTo>
                  <a:lnTo>
                    <a:pt x="272" y="122"/>
                  </a:lnTo>
                  <a:lnTo>
                    <a:pt x="271" y="115"/>
                  </a:lnTo>
                  <a:lnTo>
                    <a:pt x="271" y="108"/>
                  </a:lnTo>
                  <a:lnTo>
                    <a:pt x="268" y="102"/>
                  </a:lnTo>
                  <a:lnTo>
                    <a:pt x="267" y="95"/>
                  </a:lnTo>
                  <a:lnTo>
                    <a:pt x="265" y="89"/>
                  </a:lnTo>
                  <a:lnTo>
                    <a:pt x="263" y="83"/>
                  </a:lnTo>
                  <a:lnTo>
                    <a:pt x="259" y="76"/>
                  </a:lnTo>
                  <a:lnTo>
                    <a:pt x="257" y="70"/>
                  </a:lnTo>
                  <a:lnTo>
                    <a:pt x="254" y="65"/>
                  </a:lnTo>
                  <a:lnTo>
                    <a:pt x="250" y="60"/>
                  </a:lnTo>
                  <a:lnTo>
                    <a:pt x="246" y="53"/>
                  </a:lnTo>
                  <a:lnTo>
                    <a:pt x="242" y="49"/>
                  </a:lnTo>
                  <a:lnTo>
                    <a:pt x="238" y="44"/>
                  </a:lnTo>
                  <a:lnTo>
                    <a:pt x="233" y="40"/>
                  </a:lnTo>
                  <a:lnTo>
                    <a:pt x="229" y="35"/>
                  </a:lnTo>
                  <a:lnTo>
                    <a:pt x="223" y="30"/>
                  </a:lnTo>
                  <a:lnTo>
                    <a:pt x="218" y="26"/>
                  </a:lnTo>
                  <a:lnTo>
                    <a:pt x="214" y="22"/>
                  </a:lnTo>
                  <a:lnTo>
                    <a:pt x="207" y="19"/>
                  </a:lnTo>
                  <a:lnTo>
                    <a:pt x="201" y="16"/>
                  </a:lnTo>
                  <a:lnTo>
                    <a:pt x="196" y="12"/>
                  </a:lnTo>
                  <a:lnTo>
                    <a:pt x="190" y="10"/>
                  </a:lnTo>
                  <a:lnTo>
                    <a:pt x="184" y="8"/>
                  </a:lnTo>
                  <a:lnTo>
                    <a:pt x="177" y="5"/>
                  </a:lnTo>
                  <a:lnTo>
                    <a:pt x="171" y="3"/>
                  </a:lnTo>
                  <a:lnTo>
                    <a:pt x="165" y="2"/>
                  </a:lnTo>
                  <a:lnTo>
                    <a:pt x="158" y="1"/>
                  </a:lnTo>
                  <a:lnTo>
                    <a:pt x="150" y="0"/>
                  </a:lnTo>
                  <a:lnTo>
                    <a:pt x="143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14" name="Line 10"/>
            <p:cNvSpPr>
              <a:spLocks noChangeShapeType="1"/>
            </p:cNvSpPr>
            <p:nvPr/>
          </p:nvSpPr>
          <p:spPr bwMode="auto">
            <a:xfrm flipV="1">
              <a:off x="4521" y="1197"/>
              <a:ext cx="1" cy="22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15" name="Line 11"/>
            <p:cNvSpPr>
              <a:spLocks noChangeShapeType="1"/>
            </p:cNvSpPr>
            <p:nvPr/>
          </p:nvSpPr>
          <p:spPr bwMode="auto">
            <a:xfrm>
              <a:off x="4521" y="1697"/>
              <a:ext cx="1" cy="22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16" name="Freeform 12"/>
            <p:cNvSpPr>
              <a:spLocks/>
            </p:cNvSpPr>
            <p:nvPr/>
          </p:nvSpPr>
          <p:spPr bwMode="auto">
            <a:xfrm>
              <a:off x="4384" y="1425"/>
              <a:ext cx="273" cy="272"/>
            </a:xfrm>
            <a:custGeom>
              <a:avLst/>
              <a:gdLst>
                <a:gd name="T0" fmla="*/ 123 w 273"/>
                <a:gd name="T1" fmla="*/ 0 h 272"/>
                <a:gd name="T2" fmla="*/ 102 w 273"/>
                <a:gd name="T3" fmla="*/ 3 h 272"/>
                <a:gd name="T4" fmla="*/ 84 w 273"/>
                <a:gd name="T5" fmla="*/ 10 h 272"/>
                <a:gd name="T6" fmla="*/ 66 w 273"/>
                <a:gd name="T7" fmla="*/ 19 h 272"/>
                <a:gd name="T8" fmla="*/ 50 w 273"/>
                <a:gd name="T9" fmla="*/ 30 h 272"/>
                <a:gd name="T10" fmla="*/ 35 w 273"/>
                <a:gd name="T11" fmla="*/ 44 h 272"/>
                <a:gd name="T12" fmla="*/ 24 w 273"/>
                <a:gd name="T13" fmla="*/ 60 h 272"/>
                <a:gd name="T14" fmla="*/ 14 w 273"/>
                <a:gd name="T15" fmla="*/ 76 h 272"/>
                <a:gd name="T16" fmla="*/ 7 w 273"/>
                <a:gd name="T17" fmla="*/ 95 h 272"/>
                <a:gd name="T18" fmla="*/ 2 w 273"/>
                <a:gd name="T19" fmla="*/ 115 h 272"/>
                <a:gd name="T20" fmla="*/ 0 w 273"/>
                <a:gd name="T21" fmla="*/ 136 h 272"/>
                <a:gd name="T22" fmla="*/ 2 w 273"/>
                <a:gd name="T23" fmla="*/ 156 h 272"/>
                <a:gd name="T24" fmla="*/ 7 w 273"/>
                <a:gd name="T25" fmla="*/ 176 h 272"/>
                <a:gd name="T26" fmla="*/ 14 w 273"/>
                <a:gd name="T27" fmla="*/ 195 h 272"/>
                <a:gd name="T28" fmla="*/ 24 w 273"/>
                <a:gd name="T29" fmla="*/ 212 h 272"/>
                <a:gd name="T30" fmla="*/ 35 w 273"/>
                <a:gd name="T31" fmla="*/ 228 h 272"/>
                <a:gd name="T32" fmla="*/ 50 w 273"/>
                <a:gd name="T33" fmla="*/ 241 h 272"/>
                <a:gd name="T34" fmla="*/ 66 w 273"/>
                <a:gd name="T35" fmla="*/ 252 h 272"/>
                <a:gd name="T36" fmla="*/ 84 w 273"/>
                <a:gd name="T37" fmla="*/ 262 h 272"/>
                <a:gd name="T38" fmla="*/ 102 w 273"/>
                <a:gd name="T39" fmla="*/ 269 h 272"/>
                <a:gd name="T40" fmla="*/ 123 w 273"/>
                <a:gd name="T41" fmla="*/ 271 h 272"/>
                <a:gd name="T42" fmla="*/ 137 w 273"/>
                <a:gd name="T43" fmla="*/ 272 h 272"/>
                <a:gd name="T44" fmla="*/ 158 w 273"/>
                <a:gd name="T45" fmla="*/ 271 h 272"/>
                <a:gd name="T46" fmla="*/ 177 w 273"/>
                <a:gd name="T47" fmla="*/ 266 h 272"/>
                <a:gd name="T48" fmla="*/ 196 w 273"/>
                <a:gd name="T49" fmla="*/ 258 h 272"/>
                <a:gd name="T50" fmla="*/ 214 w 273"/>
                <a:gd name="T51" fmla="*/ 249 h 272"/>
                <a:gd name="T52" fmla="*/ 229 w 273"/>
                <a:gd name="T53" fmla="*/ 237 h 272"/>
                <a:gd name="T54" fmla="*/ 242 w 273"/>
                <a:gd name="T55" fmla="*/ 223 h 272"/>
                <a:gd name="T56" fmla="*/ 254 w 273"/>
                <a:gd name="T57" fmla="*/ 207 h 272"/>
                <a:gd name="T58" fmla="*/ 263 w 273"/>
                <a:gd name="T59" fmla="*/ 189 h 272"/>
                <a:gd name="T60" fmla="*/ 268 w 273"/>
                <a:gd name="T61" fmla="*/ 169 h 272"/>
                <a:gd name="T62" fmla="*/ 272 w 273"/>
                <a:gd name="T63" fmla="*/ 150 h 272"/>
                <a:gd name="T64" fmla="*/ 273 w 273"/>
                <a:gd name="T65" fmla="*/ 128 h 272"/>
                <a:gd name="T66" fmla="*/ 271 w 273"/>
                <a:gd name="T67" fmla="*/ 108 h 272"/>
                <a:gd name="T68" fmla="*/ 265 w 273"/>
                <a:gd name="T69" fmla="*/ 89 h 272"/>
                <a:gd name="T70" fmla="*/ 257 w 273"/>
                <a:gd name="T71" fmla="*/ 70 h 272"/>
                <a:gd name="T72" fmla="*/ 246 w 273"/>
                <a:gd name="T73" fmla="*/ 53 h 272"/>
                <a:gd name="T74" fmla="*/ 233 w 273"/>
                <a:gd name="T75" fmla="*/ 40 h 272"/>
                <a:gd name="T76" fmla="*/ 218 w 273"/>
                <a:gd name="T77" fmla="*/ 26 h 272"/>
                <a:gd name="T78" fmla="*/ 201 w 273"/>
                <a:gd name="T79" fmla="*/ 16 h 272"/>
                <a:gd name="T80" fmla="*/ 184 w 273"/>
                <a:gd name="T81" fmla="*/ 8 h 272"/>
                <a:gd name="T82" fmla="*/ 165 w 273"/>
                <a:gd name="T83" fmla="*/ 2 h 272"/>
                <a:gd name="T84" fmla="*/ 143 w 273"/>
                <a:gd name="T85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3" h="272">
                  <a:moveTo>
                    <a:pt x="137" y="0"/>
                  </a:moveTo>
                  <a:lnTo>
                    <a:pt x="130" y="0"/>
                  </a:lnTo>
                  <a:lnTo>
                    <a:pt x="123" y="0"/>
                  </a:lnTo>
                  <a:lnTo>
                    <a:pt x="116" y="1"/>
                  </a:lnTo>
                  <a:lnTo>
                    <a:pt x="109" y="2"/>
                  </a:lnTo>
                  <a:lnTo>
                    <a:pt x="102" y="3"/>
                  </a:lnTo>
                  <a:lnTo>
                    <a:pt x="96" y="5"/>
                  </a:lnTo>
                  <a:lnTo>
                    <a:pt x="90" y="8"/>
                  </a:lnTo>
                  <a:lnTo>
                    <a:pt x="84" y="10"/>
                  </a:lnTo>
                  <a:lnTo>
                    <a:pt x="77" y="12"/>
                  </a:lnTo>
                  <a:lnTo>
                    <a:pt x="72" y="16"/>
                  </a:lnTo>
                  <a:lnTo>
                    <a:pt x="66" y="19"/>
                  </a:lnTo>
                  <a:lnTo>
                    <a:pt x="60" y="22"/>
                  </a:lnTo>
                  <a:lnTo>
                    <a:pt x="56" y="26"/>
                  </a:lnTo>
                  <a:lnTo>
                    <a:pt x="50" y="30"/>
                  </a:lnTo>
                  <a:lnTo>
                    <a:pt x="46" y="35"/>
                  </a:lnTo>
                  <a:lnTo>
                    <a:pt x="40" y="40"/>
                  </a:lnTo>
                  <a:lnTo>
                    <a:pt x="35" y="44"/>
                  </a:lnTo>
                  <a:lnTo>
                    <a:pt x="31" y="49"/>
                  </a:lnTo>
                  <a:lnTo>
                    <a:pt x="27" y="53"/>
                  </a:lnTo>
                  <a:lnTo>
                    <a:pt x="24" y="60"/>
                  </a:lnTo>
                  <a:lnTo>
                    <a:pt x="20" y="65"/>
                  </a:lnTo>
                  <a:lnTo>
                    <a:pt x="17" y="70"/>
                  </a:lnTo>
                  <a:lnTo>
                    <a:pt x="14" y="76"/>
                  </a:lnTo>
                  <a:lnTo>
                    <a:pt x="11" y="83"/>
                  </a:lnTo>
                  <a:lnTo>
                    <a:pt x="8" y="89"/>
                  </a:lnTo>
                  <a:lnTo>
                    <a:pt x="7" y="95"/>
                  </a:lnTo>
                  <a:lnTo>
                    <a:pt x="5" y="102"/>
                  </a:lnTo>
                  <a:lnTo>
                    <a:pt x="3" y="108"/>
                  </a:lnTo>
                  <a:lnTo>
                    <a:pt x="2" y="115"/>
                  </a:lnTo>
                  <a:lnTo>
                    <a:pt x="1" y="122"/>
                  </a:lnTo>
                  <a:lnTo>
                    <a:pt x="0" y="128"/>
                  </a:lnTo>
                  <a:lnTo>
                    <a:pt x="0" y="136"/>
                  </a:lnTo>
                  <a:lnTo>
                    <a:pt x="0" y="143"/>
                  </a:lnTo>
                  <a:lnTo>
                    <a:pt x="1" y="150"/>
                  </a:lnTo>
                  <a:lnTo>
                    <a:pt x="2" y="156"/>
                  </a:lnTo>
                  <a:lnTo>
                    <a:pt x="3" y="163"/>
                  </a:lnTo>
                  <a:lnTo>
                    <a:pt x="5" y="169"/>
                  </a:lnTo>
                  <a:lnTo>
                    <a:pt x="7" y="176"/>
                  </a:lnTo>
                  <a:lnTo>
                    <a:pt x="8" y="182"/>
                  </a:lnTo>
                  <a:lnTo>
                    <a:pt x="11" y="189"/>
                  </a:lnTo>
                  <a:lnTo>
                    <a:pt x="14" y="195"/>
                  </a:lnTo>
                  <a:lnTo>
                    <a:pt x="17" y="201"/>
                  </a:lnTo>
                  <a:lnTo>
                    <a:pt x="20" y="207"/>
                  </a:lnTo>
                  <a:lnTo>
                    <a:pt x="24" y="212"/>
                  </a:lnTo>
                  <a:lnTo>
                    <a:pt x="27" y="217"/>
                  </a:lnTo>
                  <a:lnTo>
                    <a:pt x="31" y="223"/>
                  </a:lnTo>
                  <a:lnTo>
                    <a:pt x="35" y="228"/>
                  </a:lnTo>
                  <a:lnTo>
                    <a:pt x="40" y="232"/>
                  </a:lnTo>
                  <a:lnTo>
                    <a:pt x="46" y="237"/>
                  </a:lnTo>
                  <a:lnTo>
                    <a:pt x="50" y="241"/>
                  </a:lnTo>
                  <a:lnTo>
                    <a:pt x="56" y="246"/>
                  </a:lnTo>
                  <a:lnTo>
                    <a:pt x="60" y="249"/>
                  </a:lnTo>
                  <a:lnTo>
                    <a:pt x="66" y="252"/>
                  </a:lnTo>
                  <a:lnTo>
                    <a:pt x="72" y="255"/>
                  </a:lnTo>
                  <a:lnTo>
                    <a:pt x="77" y="258"/>
                  </a:lnTo>
                  <a:lnTo>
                    <a:pt x="84" y="262"/>
                  </a:lnTo>
                  <a:lnTo>
                    <a:pt x="90" y="264"/>
                  </a:lnTo>
                  <a:lnTo>
                    <a:pt x="96" y="266"/>
                  </a:lnTo>
                  <a:lnTo>
                    <a:pt x="102" y="269"/>
                  </a:lnTo>
                  <a:lnTo>
                    <a:pt x="109" y="270"/>
                  </a:lnTo>
                  <a:lnTo>
                    <a:pt x="116" y="271"/>
                  </a:lnTo>
                  <a:lnTo>
                    <a:pt x="123" y="271"/>
                  </a:lnTo>
                  <a:lnTo>
                    <a:pt x="130" y="272"/>
                  </a:lnTo>
                  <a:lnTo>
                    <a:pt x="137" y="272"/>
                  </a:lnTo>
                  <a:lnTo>
                    <a:pt x="137" y="272"/>
                  </a:lnTo>
                  <a:lnTo>
                    <a:pt x="143" y="272"/>
                  </a:lnTo>
                  <a:lnTo>
                    <a:pt x="150" y="271"/>
                  </a:lnTo>
                  <a:lnTo>
                    <a:pt x="158" y="271"/>
                  </a:lnTo>
                  <a:lnTo>
                    <a:pt x="165" y="270"/>
                  </a:lnTo>
                  <a:lnTo>
                    <a:pt x="171" y="269"/>
                  </a:lnTo>
                  <a:lnTo>
                    <a:pt x="177" y="266"/>
                  </a:lnTo>
                  <a:lnTo>
                    <a:pt x="184" y="264"/>
                  </a:lnTo>
                  <a:lnTo>
                    <a:pt x="190" y="262"/>
                  </a:lnTo>
                  <a:lnTo>
                    <a:pt x="196" y="258"/>
                  </a:lnTo>
                  <a:lnTo>
                    <a:pt x="201" y="255"/>
                  </a:lnTo>
                  <a:lnTo>
                    <a:pt x="207" y="252"/>
                  </a:lnTo>
                  <a:lnTo>
                    <a:pt x="214" y="249"/>
                  </a:lnTo>
                  <a:lnTo>
                    <a:pt x="218" y="246"/>
                  </a:lnTo>
                  <a:lnTo>
                    <a:pt x="223" y="241"/>
                  </a:lnTo>
                  <a:lnTo>
                    <a:pt x="229" y="237"/>
                  </a:lnTo>
                  <a:lnTo>
                    <a:pt x="233" y="232"/>
                  </a:lnTo>
                  <a:lnTo>
                    <a:pt x="238" y="228"/>
                  </a:lnTo>
                  <a:lnTo>
                    <a:pt x="242" y="223"/>
                  </a:lnTo>
                  <a:lnTo>
                    <a:pt x="246" y="217"/>
                  </a:lnTo>
                  <a:lnTo>
                    <a:pt x="250" y="212"/>
                  </a:lnTo>
                  <a:lnTo>
                    <a:pt x="254" y="207"/>
                  </a:lnTo>
                  <a:lnTo>
                    <a:pt x="257" y="201"/>
                  </a:lnTo>
                  <a:lnTo>
                    <a:pt x="259" y="195"/>
                  </a:lnTo>
                  <a:lnTo>
                    <a:pt x="263" y="189"/>
                  </a:lnTo>
                  <a:lnTo>
                    <a:pt x="265" y="182"/>
                  </a:lnTo>
                  <a:lnTo>
                    <a:pt x="267" y="176"/>
                  </a:lnTo>
                  <a:lnTo>
                    <a:pt x="268" y="169"/>
                  </a:lnTo>
                  <a:lnTo>
                    <a:pt x="271" y="163"/>
                  </a:lnTo>
                  <a:lnTo>
                    <a:pt x="271" y="156"/>
                  </a:lnTo>
                  <a:lnTo>
                    <a:pt x="272" y="150"/>
                  </a:lnTo>
                  <a:lnTo>
                    <a:pt x="273" y="143"/>
                  </a:lnTo>
                  <a:lnTo>
                    <a:pt x="273" y="136"/>
                  </a:lnTo>
                  <a:lnTo>
                    <a:pt x="273" y="128"/>
                  </a:lnTo>
                  <a:lnTo>
                    <a:pt x="272" y="122"/>
                  </a:lnTo>
                  <a:lnTo>
                    <a:pt x="271" y="115"/>
                  </a:lnTo>
                  <a:lnTo>
                    <a:pt x="271" y="108"/>
                  </a:lnTo>
                  <a:lnTo>
                    <a:pt x="268" y="102"/>
                  </a:lnTo>
                  <a:lnTo>
                    <a:pt x="267" y="95"/>
                  </a:lnTo>
                  <a:lnTo>
                    <a:pt x="265" y="89"/>
                  </a:lnTo>
                  <a:lnTo>
                    <a:pt x="263" y="83"/>
                  </a:lnTo>
                  <a:lnTo>
                    <a:pt x="259" y="76"/>
                  </a:lnTo>
                  <a:lnTo>
                    <a:pt x="257" y="70"/>
                  </a:lnTo>
                  <a:lnTo>
                    <a:pt x="254" y="65"/>
                  </a:lnTo>
                  <a:lnTo>
                    <a:pt x="250" y="60"/>
                  </a:lnTo>
                  <a:lnTo>
                    <a:pt x="246" y="53"/>
                  </a:lnTo>
                  <a:lnTo>
                    <a:pt x="242" y="49"/>
                  </a:lnTo>
                  <a:lnTo>
                    <a:pt x="238" y="44"/>
                  </a:lnTo>
                  <a:lnTo>
                    <a:pt x="233" y="40"/>
                  </a:lnTo>
                  <a:lnTo>
                    <a:pt x="229" y="35"/>
                  </a:lnTo>
                  <a:lnTo>
                    <a:pt x="223" y="30"/>
                  </a:lnTo>
                  <a:lnTo>
                    <a:pt x="218" y="26"/>
                  </a:lnTo>
                  <a:lnTo>
                    <a:pt x="214" y="22"/>
                  </a:lnTo>
                  <a:lnTo>
                    <a:pt x="207" y="19"/>
                  </a:lnTo>
                  <a:lnTo>
                    <a:pt x="201" y="16"/>
                  </a:lnTo>
                  <a:lnTo>
                    <a:pt x="196" y="12"/>
                  </a:lnTo>
                  <a:lnTo>
                    <a:pt x="190" y="10"/>
                  </a:lnTo>
                  <a:lnTo>
                    <a:pt x="184" y="8"/>
                  </a:lnTo>
                  <a:lnTo>
                    <a:pt x="177" y="5"/>
                  </a:lnTo>
                  <a:lnTo>
                    <a:pt x="171" y="3"/>
                  </a:lnTo>
                  <a:lnTo>
                    <a:pt x="165" y="2"/>
                  </a:lnTo>
                  <a:lnTo>
                    <a:pt x="158" y="1"/>
                  </a:lnTo>
                  <a:lnTo>
                    <a:pt x="150" y="0"/>
                  </a:lnTo>
                  <a:lnTo>
                    <a:pt x="143" y="0"/>
                  </a:lnTo>
                  <a:lnTo>
                    <a:pt x="1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17" name="Line 13"/>
            <p:cNvSpPr>
              <a:spLocks noChangeShapeType="1"/>
            </p:cNvSpPr>
            <p:nvPr/>
          </p:nvSpPr>
          <p:spPr bwMode="auto">
            <a:xfrm>
              <a:off x="4521" y="1452"/>
              <a:ext cx="1" cy="5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18" name="Line 14"/>
            <p:cNvSpPr>
              <a:spLocks noChangeShapeType="1"/>
            </p:cNvSpPr>
            <p:nvPr/>
          </p:nvSpPr>
          <p:spPr bwMode="auto">
            <a:xfrm flipH="1">
              <a:off x="4493" y="1478"/>
              <a:ext cx="5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19" name="Line 15"/>
            <p:cNvSpPr>
              <a:spLocks noChangeShapeType="1"/>
            </p:cNvSpPr>
            <p:nvPr/>
          </p:nvSpPr>
          <p:spPr bwMode="auto">
            <a:xfrm flipH="1">
              <a:off x="4493" y="1656"/>
              <a:ext cx="5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20" name="Rectangle 16"/>
            <p:cNvSpPr>
              <a:spLocks noChangeArrowheads="1"/>
            </p:cNvSpPr>
            <p:nvPr/>
          </p:nvSpPr>
          <p:spPr bwMode="auto">
            <a:xfrm>
              <a:off x="4185" y="1458"/>
              <a:ext cx="11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charset="0"/>
                </a:rPr>
                <a:t>V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51921" name="Rectangle 17"/>
            <p:cNvSpPr>
              <a:spLocks noChangeArrowheads="1"/>
            </p:cNvSpPr>
            <p:nvPr/>
          </p:nvSpPr>
          <p:spPr bwMode="auto">
            <a:xfrm>
              <a:off x="4299" y="1566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51922" name="Freeform 18"/>
            <p:cNvSpPr>
              <a:spLocks/>
            </p:cNvSpPr>
            <p:nvPr/>
          </p:nvSpPr>
          <p:spPr bwMode="auto">
            <a:xfrm>
              <a:off x="1122" y="1437"/>
              <a:ext cx="272" cy="274"/>
            </a:xfrm>
            <a:custGeom>
              <a:avLst/>
              <a:gdLst>
                <a:gd name="T0" fmla="*/ 122 w 272"/>
                <a:gd name="T1" fmla="*/ 273 h 274"/>
                <a:gd name="T2" fmla="*/ 103 w 272"/>
                <a:gd name="T3" fmla="*/ 269 h 274"/>
                <a:gd name="T4" fmla="*/ 84 w 272"/>
                <a:gd name="T5" fmla="*/ 262 h 274"/>
                <a:gd name="T6" fmla="*/ 65 w 272"/>
                <a:gd name="T7" fmla="*/ 254 h 274"/>
                <a:gd name="T8" fmla="*/ 49 w 272"/>
                <a:gd name="T9" fmla="*/ 243 h 274"/>
                <a:gd name="T10" fmla="*/ 36 w 272"/>
                <a:gd name="T11" fmla="*/ 229 h 274"/>
                <a:gd name="T12" fmla="*/ 23 w 272"/>
                <a:gd name="T13" fmla="*/ 214 h 274"/>
                <a:gd name="T14" fmla="*/ 13 w 272"/>
                <a:gd name="T15" fmla="*/ 196 h 274"/>
                <a:gd name="T16" fmla="*/ 6 w 272"/>
                <a:gd name="T17" fmla="*/ 178 h 274"/>
                <a:gd name="T18" fmla="*/ 2 w 272"/>
                <a:gd name="T19" fmla="*/ 157 h 274"/>
                <a:gd name="T20" fmla="*/ 0 w 272"/>
                <a:gd name="T21" fmla="*/ 138 h 274"/>
                <a:gd name="T22" fmla="*/ 2 w 272"/>
                <a:gd name="T23" fmla="*/ 116 h 274"/>
                <a:gd name="T24" fmla="*/ 6 w 272"/>
                <a:gd name="T25" fmla="*/ 96 h 274"/>
                <a:gd name="T26" fmla="*/ 13 w 272"/>
                <a:gd name="T27" fmla="*/ 78 h 274"/>
                <a:gd name="T28" fmla="*/ 23 w 272"/>
                <a:gd name="T29" fmla="*/ 61 h 274"/>
                <a:gd name="T30" fmla="*/ 36 w 272"/>
                <a:gd name="T31" fmla="*/ 45 h 274"/>
                <a:gd name="T32" fmla="*/ 49 w 272"/>
                <a:gd name="T33" fmla="*/ 32 h 274"/>
                <a:gd name="T34" fmla="*/ 65 w 272"/>
                <a:gd name="T35" fmla="*/ 21 h 274"/>
                <a:gd name="T36" fmla="*/ 84 w 272"/>
                <a:gd name="T37" fmla="*/ 12 h 274"/>
                <a:gd name="T38" fmla="*/ 103 w 272"/>
                <a:gd name="T39" fmla="*/ 5 h 274"/>
                <a:gd name="T40" fmla="*/ 122 w 272"/>
                <a:gd name="T41" fmla="*/ 1 h 274"/>
                <a:gd name="T42" fmla="*/ 137 w 272"/>
                <a:gd name="T43" fmla="*/ 0 h 274"/>
                <a:gd name="T44" fmla="*/ 157 w 272"/>
                <a:gd name="T45" fmla="*/ 2 h 274"/>
                <a:gd name="T46" fmla="*/ 177 w 272"/>
                <a:gd name="T47" fmla="*/ 7 h 274"/>
                <a:gd name="T48" fmla="*/ 196 w 272"/>
                <a:gd name="T49" fmla="*/ 14 h 274"/>
                <a:gd name="T50" fmla="*/ 212 w 272"/>
                <a:gd name="T51" fmla="*/ 24 h 274"/>
                <a:gd name="T52" fmla="*/ 228 w 272"/>
                <a:gd name="T53" fmla="*/ 36 h 274"/>
                <a:gd name="T54" fmla="*/ 242 w 272"/>
                <a:gd name="T55" fmla="*/ 50 h 274"/>
                <a:gd name="T56" fmla="*/ 253 w 272"/>
                <a:gd name="T57" fmla="*/ 66 h 274"/>
                <a:gd name="T58" fmla="*/ 262 w 272"/>
                <a:gd name="T59" fmla="*/ 83 h 274"/>
                <a:gd name="T60" fmla="*/ 269 w 272"/>
                <a:gd name="T61" fmla="*/ 103 h 274"/>
                <a:gd name="T62" fmla="*/ 272 w 272"/>
                <a:gd name="T63" fmla="*/ 123 h 274"/>
                <a:gd name="T64" fmla="*/ 272 w 272"/>
                <a:gd name="T65" fmla="*/ 144 h 274"/>
                <a:gd name="T66" fmla="*/ 270 w 272"/>
                <a:gd name="T67" fmla="*/ 164 h 274"/>
                <a:gd name="T68" fmla="*/ 264 w 272"/>
                <a:gd name="T69" fmla="*/ 185 h 274"/>
                <a:gd name="T70" fmla="*/ 256 w 272"/>
                <a:gd name="T71" fmla="*/ 202 h 274"/>
                <a:gd name="T72" fmla="*/ 246 w 272"/>
                <a:gd name="T73" fmla="*/ 219 h 274"/>
                <a:gd name="T74" fmla="*/ 234 w 272"/>
                <a:gd name="T75" fmla="*/ 234 h 274"/>
                <a:gd name="T76" fmla="*/ 218 w 272"/>
                <a:gd name="T77" fmla="*/ 246 h 274"/>
                <a:gd name="T78" fmla="*/ 202 w 272"/>
                <a:gd name="T79" fmla="*/ 258 h 274"/>
                <a:gd name="T80" fmla="*/ 182 w 272"/>
                <a:gd name="T81" fmla="*/ 266 h 274"/>
                <a:gd name="T82" fmla="*/ 163 w 272"/>
                <a:gd name="T83" fmla="*/ 271 h 274"/>
                <a:gd name="T84" fmla="*/ 144 w 272"/>
                <a:gd name="T85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2" h="274">
                  <a:moveTo>
                    <a:pt x="137" y="274"/>
                  </a:moveTo>
                  <a:lnTo>
                    <a:pt x="129" y="274"/>
                  </a:lnTo>
                  <a:lnTo>
                    <a:pt x="122" y="273"/>
                  </a:lnTo>
                  <a:lnTo>
                    <a:pt x="115" y="273"/>
                  </a:lnTo>
                  <a:lnTo>
                    <a:pt x="109" y="271"/>
                  </a:lnTo>
                  <a:lnTo>
                    <a:pt x="103" y="269"/>
                  </a:lnTo>
                  <a:lnTo>
                    <a:pt x="96" y="268"/>
                  </a:lnTo>
                  <a:lnTo>
                    <a:pt x="90" y="266"/>
                  </a:lnTo>
                  <a:lnTo>
                    <a:pt x="84" y="262"/>
                  </a:lnTo>
                  <a:lnTo>
                    <a:pt x="77" y="260"/>
                  </a:lnTo>
                  <a:lnTo>
                    <a:pt x="71" y="258"/>
                  </a:lnTo>
                  <a:lnTo>
                    <a:pt x="65" y="254"/>
                  </a:lnTo>
                  <a:lnTo>
                    <a:pt x="61" y="250"/>
                  </a:lnTo>
                  <a:lnTo>
                    <a:pt x="55" y="246"/>
                  </a:lnTo>
                  <a:lnTo>
                    <a:pt x="49" y="243"/>
                  </a:lnTo>
                  <a:lnTo>
                    <a:pt x="45" y="238"/>
                  </a:lnTo>
                  <a:lnTo>
                    <a:pt x="40" y="234"/>
                  </a:lnTo>
                  <a:lnTo>
                    <a:pt x="36" y="229"/>
                  </a:lnTo>
                  <a:lnTo>
                    <a:pt x="31" y="224"/>
                  </a:lnTo>
                  <a:lnTo>
                    <a:pt x="27" y="219"/>
                  </a:lnTo>
                  <a:lnTo>
                    <a:pt x="23" y="214"/>
                  </a:lnTo>
                  <a:lnTo>
                    <a:pt x="20" y="208"/>
                  </a:lnTo>
                  <a:lnTo>
                    <a:pt x="16" y="202"/>
                  </a:lnTo>
                  <a:lnTo>
                    <a:pt x="13" y="196"/>
                  </a:lnTo>
                  <a:lnTo>
                    <a:pt x="11" y="191"/>
                  </a:lnTo>
                  <a:lnTo>
                    <a:pt x="8" y="185"/>
                  </a:lnTo>
                  <a:lnTo>
                    <a:pt x="6" y="178"/>
                  </a:lnTo>
                  <a:lnTo>
                    <a:pt x="4" y="171"/>
                  </a:lnTo>
                  <a:lnTo>
                    <a:pt x="3" y="164"/>
                  </a:lnTo>
                  <a:lnTo>
                    <a:pt x="2" y="157"/>
                  </a:lnTo>
                  <a:lnTo>
                    <a:pt x="0" y="151"/>
                  </a:lnTo>
                  <a:lnTo>
                    <a:pt x="0" y="144"/>
                  </a:lnTo>
                  <a:lnTo>
                    <a:pt x="0" y="138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2" y="116"/>
                  </a:lnTo>
                  <a:lnTo>
                    <a:pt x="3" y="110"/>
                  </a:lnTo>
                  <a:lnTo>
                    <a:pt x="4" y="103"/>
                  </a:lnTo>
                  <a:lnTo>
                    <a:pt x="6" y="96"/>
                  </a:lnTo>
                  <a:lnTo>
                    <a:pt x="8" y="90"/>
                  </a:lnTo>
                  <a:lnTo>
                    <a:pt x="11" y="83"/>
                  </a:lnTo>
                  <a:lnTo>
                    <a:pt x="13" y="78"/>
                  </a:lnTo>
                  <a:lnTo>
                    <a:pt x="16" y="72"/>
                  </a:lnTo>
                  <a:lnTo>
                    <a:pt x="20" y="66"/>
                  </a:lnTo>
                  <a:lnTo>
                    <a:pt x="23" y="61"/>
                  </a:lnTo>
                  <a:lnTo>
                    <a:pt x="27" y="55"/>
                  </a:lnTo>
                  <a:lnTo>
                    <a:pt x="31" y="50"/>
                  </a:lnTo>
                  <a:lnTo>
                    <a:pt x="36" y="45"/>
                  </a:lnTo>
                  <a:lnTo>
                    <a:pt x="40" y="41"/>
                  </a:lnTo>
                  <a:lnTo>
                    <a:pt x="45" y="36"/>
                  </a:lnTo>
                  <a:lnTo>
                    <a:pt x="49" y="32"/>
                  </a:lnTo>
                  <a:lnTo>
                    <a:pt x="55" y="28"/>
                  </a:lnTo>
                  <a:lnTo>
                    <a:pt x="61" y="24"/>
                  </a:lnTo>
                  <a:lnTo>
                    <a:pt x="65" y="21"/>
                  </a:lnTo>
                  <a:lnTo>
                    <a:pt x="71" y="17"/>
                  </a:lnTo>
                  <a:lnTo>
                    <a:pt x="77" y="14"/>
                  </a:lnTo>
                  <a:lnTo>
                    <a:pt x="84" y="12"/>
                  </a:lnTo>
                  <a:lnTo>
                    <a:pt x="90" y="9"/>
                  </a:lnTo>
                  <a:lnTo>
                    <a:pt x="96" y="7"/>
                  </a:lnTo>
                  <a:lnTo>
                    <a:pt x="103" y="5"/>
                  </a:lnTo>
                  <a:lnTo>
                    <a:pt x="109" y="4"/>
                  </a:lnTo>
                  <a:lnTo>
                    <a:pt x="115" y="2"/>
                  </a:lnTo>
                  <a:lnTo>
                    <a:pt x="122" y="1"/>
                  </a:lnTo>
                  <a:lnTo>
                    <a:pt x="129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44" y="0"/>
                  </a:lnTo>
                  <a:lnTo>
                    <a:pt x="151" y="1"/>
                  </a:lnTo>
                  <a:lnTo>
                    <a:pt x="157" y="2"/>
                  </a:lnTo>
                  <a:lnTo>
                    <a:pt x="163" y="4"/>
                  </a:lnTo>
                  <a:lnTo>
                    <a:pt x="170" y="5"/>
                  </a:lnTo>
                  <a:lnTo>
                    <a:pt x="177" y="7"/>
                  </a:lnTo>
                  <a:lnTo>
                    <a:pt x="182" y="9"/>
                  </a:lnTo>
                  <a:lnTo>
                    <a:pt x="189" y="12"/>
                  </a:lnTo>
                  <a:lnTo>
                    <a:pt x="196" y="14"/>
                  </a:lnTo>
                  <a:lnTo>
                    <a:pt x="202" y="17"/>
                  </a:lnTo>
                  <a:lnTo>
                    <a:pt x="208" y="21"/>
                  </a:lnTo>
                  <a:lnTo>
                    <a:pt x="212" y="24"/>
                  </a:lnTo>
                  <a:lnTo>
                    <a:pt x="218" y="28"/>
                  </a:lnTo>
                  <a:lnTo>
                    <a:pt x="223" y="32"/>
                  </a:lnTo>
                  <a:lnTo>
                    <a:pt x="228" y="36"/>
                  </a:lnTo>
                  <a:lnTo>
                    <a:pt x="233" y="41"/>
                  </a:lnTo>
                  <a:lnTo>
                    <a:pt x="237" y="45"/>
                  </a:lnTo>
                  <a:lnTo>
                    <a:pt x="242" y="50"/>
                  </a:lnTo>
                  <a:lnTo>
                    <a:pt x="246" y="55"/>
                  </a:lnTo>
                  <a:lnTo>
                    <a:pt x="250" y="61"/>
                  </a:lnTo>
                  <a:lnTo>
                    <a:pt x="253" y="66"/>
                  </a:lnTo>
                  <a:lnTo>
                    <a:pt x="256" y="72"/>
                  </a:lnTo>
                  <a:lnTo>
                    <a:pt x="260" y="78"/>
                  </a:lnTo>
                  <a:lnTo>
                    <a:pt x="262" y="83"/>
                  </a:lnTo>
                  <a:lnTo>
                    <a:pt x="264" y="90"/>
                  </a:lnTo>
                  <a:lnTo>
                    <a:pt x="267" y="96"/>
                  </a:lnTo>
                  <a:lnTo>
                    <a:pt x="269" y="103"/>
                  </a:lnTo>
                  <a:lnTo>
                    <a:pt x="270" y="110"/>
                  </a:lnTo>
                  <a:lnTo>
                    <a:pt x="271" y="116"/>
                  </a:lnTo>
                  <a:lnTo>
                    <a:pt x="272" y="123"/>
                  </a:lnTo>
                  <a:lnTo>
                    <a:pt x="272" y="130"/>
                  </a:lnTo>
                  <a:lnTo>
                    <a:pt x="272" y="138"/>
                  </a:lnTo>
                  <a:lnTo>
                    <a:pt x="272" y="144"/>
                  </a:lnTo>
                  <a:lnTo>
                    <a:pt x="272" y="151"/>
                  </a:lnTo>
                  <a:lnTo>
                    <a:pt x="271" y="157"/>
                  </a:lnTo>
                  <a:lnTo>
                    <a:pt x="270" y="164"/>
                  </a:lnTo>
                  <a:lnTo>
                    <a:pt x="269" y="171"/>
                  </a:lnTo>
                  <a:lnTo>
                    <a:pt x="267" y="178"/>
                  </a:lnTo>
                  <a:lnTo>
                    <a:pt x="264" y="185"/>
                  </a:lnTo>
                  <a:lnTo>
                    <a:pt x="262" y="191"/>
                  </a:lnTo>
                  <a:lnTo>
                    <a:pt x="260" y="196"/>
                  </a:lnTo>
                  <a:lnTo>
                    <a:pt x="256" y="202"/>
                  </a:lnTo>
                  <a:lnTo>
                    <a:pt x="253" y="208"/>
                  </a:lnTo>
                  <a:lnTo>
                    <a:pt x="250" y="214"/>
                  </a:lnTo>
                  <a:lnTo>
                    <a:pt x="246" y="219"/>
                  </a:lnTo>
                  <a:lnTo>
                    <a:pt x="242" y="224"/>
                  </a:lnTo>
                  <a:lnTo>
                    <a:pt x="237" y="229"/>
                  </a:lnTo>
                  <a:lnTo>
                    <a:pt x="234" y="234"/>
                  </a:lnTo>
                  <a:lnTo>
                    <a:pt x="228" y="238"/>
                  </a:lnTo>
                  <a:lnTo>
                    <a:pt x="223" y="243"/>
                  </a:lnTo>
                  <a:lnTo>
                    <a:pt x="218" y="246"/>
                  </a:lnTo>
                  <a:lnTo>
                    <a:pt x="212" y="250"/>
                  </a:lnTo>
                  <a:lnTo>
                    <a:pt x="208" y="254"/>
                  </a:lnTo>
                  <a:lnTo>
                    <a:pt x="202" y="258"/>
                  </a:lnTo>
                  <a:lnTo>
                    <a:pt x="196" y="260"/>
                  </a:lnTo>
                  <a:lnTo>
                    <a:pt x="189" y="262"/>
                  </a:lnTo>
                  <a:lnTo>
                    <a:pt x="182" y="266"/>
                  </a:lnTo>
                  <a:lnTo>
                    <a:pt x="177" y="268"/>
                  </a:lnTo>
                  <a:lnTo>
                    <a:pt x="170" y="269"/>
                  </a:lnTo>
                  <a:lnTo>
                    <a:pt x="163" y="271"/>
                  </a:lnTo>
                  <a:lnTo>
                    <a:pt x="157" y="273"/>
                  </a:lnTo>
                  <a:lnTo>
                    <a:pt x="151" y="273"/>
                  </a:lnTo>
                  <a:lnTo>
                    <a:pt x="144" y="274"/>
                  </a:lnTo>
                  <a:lnTo>
                    <a:pt x="137" y="2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23" name="Line 19"/>
            <p:cNvSpPr>
              <a:spLocks noChangeShapeType="1"/>
            </p:cNvSpPr>
            <p:nvPr/>
          </p:nvSpPr>
          <p:spPr bwMode="auto">
            <a:xfrm>
              <a:off x="1259" y="1711"/>
              <a:ext cx="1" cy="22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24" name="Line 20"/>
            <p:cNvSpPr>
              <a:spLocks noChangeShapeType="1"/>
            </p:cNvSpPr>
            <p:nvPr/>
          </p:nvSpPr>
          <p:spPr bwMode="auto">
            <a:xfrm flipV="1">
              <a:off x="1259" y="1210"/>
              <a:ext cx="1" cy="2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25" name="Freeform 21"/>
            <p:cNvSpPr>
              <a:spLocks/>
            </p:cNvSpPr>
            <p:nvPr/>
          </p:nvSpPr>
          <p:spPr bwMode="auto">
            <a:xfrm>
              <a:off x="1122" y="1437"/>
              <a:ext cx="272" cy="274"/>
            </a:xfrm>
            <a:custGeom>
              <a:avLst/>
              <a:gdLst>
                <a:gd name="T0" fmla="*/ 122 w 272"/>
                <a:gd name="T1" fmla="*/ 273 h 274"/>
                <a:gd name="T2" fmla="*/ 103 w 272"/>
                <a:gd name="T3" fmla="*/ 269 h 274"/>
                <a:gd name="T4" fmla="*/ 84 w 272"/>
                <a:gd name="T5" fmla="*/ 262 h 274"/>
                <a:gd name="T6" fmla="*/ 65 w 272"/>
                <a:gd name="T7" fmla="*/ 254 h 274"/>
                <a:gd name="T8" fmla="*/ 49 w 272"/>
                <a:gd name="T9" fmla="*/ 243 h 274"/>
                <a:gd name="T10" fmla="*/ 36 w 272"/>
                <a:gd name="T11" fmla="*/ 229 h 274"/>
                <a:gd name="T12" fmla="*/ 23 w 272"/>
                <a:gd name="T13" fmla="*/ 214 h 274"/>
                <a:gd name="T14" fmla="*/ 13 w 272"/>
                <a:gd name="T15" fmla="*/ 196 h 274"/>
                <a:gd name="T16" fmla="*/ 6 w 272"/>
                <a:gd name="T17" fmla="*/ 178 h 274"/>
                <a:gd name="T18" fmla="*/ 2 w 272"/>
                <a:gd name="T19" fmla="*/ 157 h 274"/>
                <a:gd name="T20" fmla="*/ 0 w 272"/>
                <a:gd name="T21" fmla="*/ 138 h 274"/>
                <a:gd name="T22" fmla="*/ 2 w 272"/>
                <a:gd name="T23" fmla="*/ 116 h 274"/>
                <a:gd name="T24" fmla="*/ 6 w 272"/>
                <a:gd name="T25" fmla="*/ 96 h 274"/>
                <a:gd name="T26" fmla="*/ 13 w 272"/>
                <a:gd name="T27" fmla="*/ 78 h 274"/>
                <a:gd name="T28" fmla="*/ 23 w 272"/>
                <a:gd name="T29" fmla="*/ 61 h 274"/>
                <a:gd name="T30" fmla="*/ 36 w 272"/>
                <a:gd name="T31" fmla="*/ 45 h 274"/>
                <a:gd name="T32" fmla="*/ 49 w 272"/>
                <a:gd name="T33" fmla="*/ 32 h 274"/>
                <a:gd name="T34" fmla="*/ 65 w 272"/>
                <a:gd name="T35" fmla="*/ 21 h 274"/>
                <a:gd name="T36" fmla="*/ 84 w 272"/>
                <a:gd name="T37" fmla="*/ 12 h 274"/>
                <a:gd name="T38" fmla="*/ 103 w 272"/>
                <a:gd name="T39" fmla="*/ 5 h 274"/>
                <a:gd name="T40" fmla="*/ 122 w 272"/>
                <a:gd name="T41" fmla="*/ 1 h 274"/>
                <a:gd name="T42" fmla="*/ 137 w 272"/>
                <a:gd name="T43" fmla="*/ 0 h 274"/>
                <a:gd name="T44" fmla="*/ 157 w 272"/>
                <a:gd name="T45" fmla="*/ 2 h 274"/>
                <a:gd name="T46" fmla="*/ 177 w 272"/>
                <a:gd name="T47" fmla="*/ 7 h 274"/>
                <a:gd name="T48" fmla="*/ 196 w 272"/>
                <a:gd name="T49" fmla="*/ 14 h 274"/>
                <a:gd name="T50" fmla="*/ 212 w 272"/>
                <a:gd name="T51" fmla="*/ 24 h 274"/>
                <a:gd name="T52" fmla="*/ 228 w 272"/>
                <a:gd name="T53" fmla="*/ 36 h 274"/>
                <a:gd name="T54" fmla="*/ 242 w 272"/>
                <a:gd name="T55" fmla="*/ 50 h 274"/>
                <a:gd name="T56" fmla="*/ 253 w 272"/>
                <a:gd name="T57" fmla="*/ 66 h 274"/>
                <a:gd name="T58" fmla="*/ 262 w 272"/>
                <a:gd name="T59" fmla="*/ 83 h 274"/>
                <a:gd name="T60" fmla="*/ 269 w 272"/>
                <a:gd name="T61" fmla="*/ 103 h 274"/>
                <a:gd name="T62" fmla="*/ 272 w 272"/>
                <a:gd name="T63" fmla="*/ 123 h 274"/>
                <a:gd name="T64" fmla="*/ 272 w 272"/>
                <a:gd name="T65" fmla="*/ 144 h 274"/>
                <a:gd name="T66" fmla="*/ 270 w 272"/>
                <a:gd name="T67" fmla="*/ 164 h 274"/>
                <a:gd name="T68" fmla="*/ 264 w 272"/>
                <a:gd name="T69" fmla="*/ 185 h 274"/>
                <a:gd name="T70" fmla="*/ 256 w 272"/>
                <a:gd name="T71" fmla="*/ 202 h 274"/>
                <a:gd name="T72" fmla="*/ 246 w 272"/>
                <a:gd name="T73" fmla="*/ 219 h 274"/>
                <a:gd name="T74" fmla="*/ 234 w 272"/>
                <a:gd name="T75" fmla="*/ 234 h 274"/>
                <a:gd name="T76" fmla="*/ 218 w 272"/>
                <a:gd name="T77" fmla="*/ 246 h 274"/>
                <a:gd name="T78" fmla="*/ 202 w 272"/>
                <a:gd name="T79" fmla="*/ 258 h 274"/>
                <a:gd name="T80" fmla="*/ 182 w 272"/>
                <a:gd name="T81" fmla="*/ 266 h 274"/>
                <a:gd name="T82" fmla="*/ 163 w 272"/>
                <a:gd name="T83" fmla="*/ 271 h 274"/>
                <a:gd name="T84" fmla="*/ 144 w 272"/>
                <a:gd name="T85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2" h="274">
                  <a:moveTo>
                    <a:pt x="137" y="274"/>
                  </a:moveTo>
                  <a:lnTo>
                    <a:pt x="129" y="274"/>
                  </a:lnTo>
                  <a:lnTo>
                    <a:pt x="122" y="273"/>
                  </a:lnTo>
                  <a:lnTo>
                    <a:pt x="115" y="273"/>
                  </a:lnTo>
                  <a:lnTo>
                    <a:pt x="109" y="271"/>
                  </a:lnTo>
                  <a:lnTo>
                    <a:pt x="103" y="269"/>
                  </a:lnTo>
                  <a:lnTo>
                    <a:pt x="96" y="268"/>
                  </a:lnTo>
                  <a:lnTo>
                    <a:pt x="90" y="266"/>
                  </a:lnTo>
                  <a:lnTo>
                    <a:pt x="84" y="262"/>
                  </a:lnTo>
                  <a:lnTo>
                    <a:pt x="77" y="260"/>
                  </a:lnTo>
                  <a:lnTo>
                    <a:pt x="71" y="258"/>
                  </a:lnTo>
                  <a:lnTo>
                    <a:pt x="65" y="254"/>
                  </a:lnTo>
                  <a:lnTo>
                    <a:pt x="61" y="250"/>
                  </a:lnTo>
                  <a:lnTo>
                    <a:pt x="55" y="246"/>
                  </a:lnTo>
                  <a:lnTo>
                    <a:pt x="49" y="243"/>
                  </a:lnTo>
                  <a:lnTo>
                    <a:pt x="45" y="238"/>
                  </a:lnTo>
                  <a:lnTo>
                    <a:pt x="40" y="234"/>
                  </a:lnTo>
                  <a:lnTo>
                    <a:pt x="36" y="229"/>
                  </a:lnTo>
                  <a:lnTo>
                    <a:pt x="31" y="224"/>
                  </a:lnTo>
                  <a:lnTo>
                    <a:pt x="27" y="219"/>
                  </a:lnTo>
                  <a:lnTo>
                    <a:pt x="23" y="214"/>
                  </a:lnTo>
                  <a:lnTo>
                    <a:pt x="20" y="208"/>
                  </a:lnTo>
                  <a:lnTo>
                    <a:pt x="16" y="202"/>
                  </a:lnTo>
                  <a:lnTo>
                    <a:pt x="13" y="196"/>
                  </a:lnTo>
                  <a:lnTo>
                    <a:pt x="11" y="191"/>
                  </a:lnTo>
                  <a:lnTo>
                    <a:pt x="8" y="185"/>
                  </a:lnTo>
                  <a:lnTo>
                    <a:pt x="6" y="178"/>
                  </a:lnTo>
                  <a:lnTo>
                    <a:pt x="4" y="171"/>
                  </a:lnTo>
                  <a:lnTo>
                    <a:pt x="3" y="164"/>
                  </a:lnTo>
                  <a:lnTo>
                    <a:pt x="2" y="157"/>
                  </a:lnTo>
                  <a:lnTo>
                    <a:pt x="0" y="151"/>
                  </a:lnTo>
                  <a:lnTo>
                    <a:pt x="0" y="144"/>
                  </a:lnTo>
                  <a:lnTo>
                    <a:pt x="0" y="138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2" y="116"/>
                  </a:lnTo>
                  <a:lnTo>
                    <a:pt x="3" y="110"/>
                  </a:lnTo>
                  <a:lnTo>
                    <a:pt x="4" y="103"/>
                  </a:lnTo>
                  <a:lnTo>
                    <a:pt x="6" y="96"/>
                  </a:lnTo>
                  <a:lnTo>
                    <a:pt x="8" y="90"/>
                  </a:lnTo>
                  <a:lnTo>
                    <a:pt x="11" y="83"/>
                  </a:lnTo>
                  <a:lnTo>
                    <a:pt x="13" y="78"/>
                  </a:lnTo>
                  <a:lnTo>
                    <a:pt x="16" y="72"/>
                  </a:lnTo>
                  <a:lnTo>
                    <a:pt x="20" y="66"/>
                  </a:lnTo>
                  <a:lnTo>
                    <a:pt x="23" y="61"/>
                  </a:lnTo>
                  <a:lnTo>
                    <a:pt x="27" y="55"/>
                  </a:lnTo>
                  <a:lnTo>
                    <a:pt x="31" y="50"/>
                  </a:lnTo>
                  <a:lnTo>
                    <a:pt x="36" y="45"/>
                  </a:lnTo>
                  <a:lnTo>
                    <a:pt x="40" y="41"/>
                  </a:lnTo>
                  <a:lnTo>
                    <a:pt x="45" y="36"/>
                  </a:lnTo>
                  <a:lnTo>
                    <a:pt x="49" y="32"/>
                  </a:lnTo>
                  <a:lnTo>
                    <a:pt x="55" y="28"/>
                  </a:lnTo>
                  <a:lnTo>
                    <a:pt x="61" y="24"/>
                  </a:lnTo>
                  <a:lnTo>
                    <a:pt x="65" y="21"/>
                  </a:lnTo>
                  <a:lnTo>
                    <a:pt x="71" y="17"/>
                  </a:lnTo>
                  <a:lnTo>
                    <a:pt x="77" y="14"/>
                  </a:lnTo>
                  <a:lnTo>
                    <a:pt x="84" y="12"/>
                  </a:lnTo>
                  <a:lnTo>
                    <a:pt x="90" y="9"/>
                  </a:lnTo>
                  <a:lnTo>
                    <a:pt x="96" y="7"/>
                  </a:lnTo>
                  <a:lnTo>
                    <a:pt x="103" y="5"/>
                  </a:lnTo>
                  <a:lnTo>
                    <a:pt x="109" y="4"/>
                  </a:lnTo>
                  <a:lnTo>
                    <a:pt x="115" y="2"/>
                  </a:lnTo>
                  <a:lnTo>
                    <a:pt x="122" y="1"/>
                  </a:lnTo>
                  <a:lnTo>
                    <a:pt x="129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44" y="0"/>
                  </a:lnTo>
                  <a:lnTo>
                    <a:pt x="151" y="1"/>
                  </a:lnTo>
                  <a:lnTo>
                    <a:pt x="157" y="2"/>
                  </a:lnTo>
                  <a:lnTo>
                    <a:pt x="163" y="4"/>
                  </a:lnTo>
                  <a:lnTo>
                    <a:pt x="170" y="5"/>
                  </a:lnTo>
                  <a:lnTo>
                    <a:pt x="177" y="7"/>
                  </a:lnTo>
                  <a:lnTo>
                    <a:pt x="182" y="9"/>
                  </a:lnTo>
                  <a:lnTo>
                    <a:pt x="189" y="12"/>
                  </a:lnTo>
                  <a:lnTo>
                    <a:pt x="196" y="14"/>
                  </a:lnTo>
                  <a:lnTo>
                    <a:pt x="202" y="17"/>
                  </a:lnTo>
                  <a:lnTo>
                    <a:pt x="208" y="21"/>
                  </a:lnTo>
                  <a:lnTo>
                    <a:pt x="212" y="24"/>
                  </a:lnTo>
                  <a:lnTo>
                    <a:pt x="218" y="28"/>
                  </a:lnTo>
                  <a:lnTo>
                    <a:pt x="223" y="32"/>
                  </a:lnTo>
                  <a:lnTo>
                    <a:pt x="228" y="36"/>
                  </a:lnTo>
                  <a:lnTo>
                    <a:pt x="233" y="41"/>
                  </a:lnTo>
                  <a:lnTo>
                    <a:pt x="237" y="45"/>
                  </a:lnTo>
                  <a:lnTo>
                    <a:pt x="242" y="50"/>
                  </a:lnTo>
                  <a:lnTo>
                    <a:pt x="246" y="55"/>
                  </a:lnTo>
                  <a:lnTo>
                    <a:pt x="250" y="61"/>
                  </a:lnTo>
                  <a:lnTo>
                    <a:pt x="253" y="66"/>
                  </a:lnTo>
                  <a:lnTo>
                    <a:pt x="256" y="72"/>
                  </a:lnTo>
                  <a:lnTo>
                    <a:pt x="260" y="78"/>
                  </a:lnTo>
                  <a:lnTo>
                    <a:pt x="262" y="83"/>
                  </a:lnTo>
                  <a:lnTo>
                    <a:pt x="264" y="90"/>
                  </a:lnTo>
                  <a:lnTo>
                    <a:pt x="267" y="96"/>
                  </a:lnTo>
                  <a:lnTo>
                    <a:pt x="269" y="103"/>
                  </a:lnTo>
                  <a:lnTo>
                    <a:pt x="270" y="110"/>
                  </a:lnTo>
                  <a:lnTo>
                    <a:pt x="271" y="116"/>
                  </a:lnTo>
                  <a:lnTo>
                    <a:pt x="272" y="123"/>
                  </a:lnTo>
                  <a:lnTo>
                    <a:pt x="272" y="130"/>
                  </a:lnTo>
                  <a:lnTo>
                    <a:pt x="272" y="138"/>
                  </a:lnTo>
                  <a:lnTo>
                    <a:pt x="272" y="144"/>
                  </a:lnTo>
                  <a:lnTo>
                    <a:pt x="272" y="151"/>
                  </a:lnTo>
                  <a:lnTo>
                    <a:pt x="271" y="157"/>
                  </a:lnTo>
                  <a:lnTo>
                    <a:pt x="270" y="164"/>
                  </a:lnTo>
                  <a:lnTo>
                    <a:pt x="269" y="171"/>
                  </a:lnTo>
                  <a:lnTo>
                    <a:pt x="267" y="178"/>
                  </a:lnTo>
                  <a:lnTo>
                    <a:pt x="264" y="185"/>
                  </a:lnTo>
                  <a:lnTo>
                    <a:pt x="262" y="191"/>
                  </a:lnTo>
                  <a:lnTo>
                    <a:pt x="260" y="196"/>
                  </a:lnTo>
                  <a:lnTo>
                    <a:pt x="256" y="202"/>
                  </a:lnTo>
                  <a:lnTo>
                    <a:pt x="253" y="208"/>
                  </a:lnTo>
                  <a:lnTo>
                    <a:pt x="250" y="214"/>
                  </a:lnTo>
                  <a:lnTo>
                    <a:pt x="246" y="219"/>
                  </a:lnTo>
                  <a:lnTo>
                    <a:pt x="242" y="224"/>
                  </a:lnTo>
                  <a:lnTo>
                    <a:pt x="237" y="229"/>
                  </a:lnTo>
                  <a:lnTo>
                    <a:pt x="234" y="234"/>
                  </a:lnTo>
                  <a:lnTo>
                    <a:pt x="228" y="238"/>
                  </a:lnTo>
                  <a:lnTo>
                    <a:pt x="223" y="243"/>
                  </a:lnTo>
                  <a:lnTo>
                    <a:pt x="218" y="246"/>
                  </a:lnTo>
                  <a:lnTo>
                    <a:pt x="212" y="250"/>
                  </a:lnTo>
                  <a:lnTo>
                    <a:pt x="208" y="254"/>
                  </a:lnTo>
                  <a:lnTo>
                    <a:pt x="202" y="258"/>
                  </a:lnTo>
                  <a:lnTo>
                    <a:pt x="196" y="260"/>
                  </a:lnTo>
                  <a:lnTo>
                    <a:pt x="189" y="262"/>
                  </a:lnTo>
                  <a:lnTo>
                    <a:pt x="182" y="266"/>
                  </a:lnTo>
                  <a:lnTo>
                    <a:pt x="177" y="268"/>
                  </a:lnTo>
                  <a:lnTo>
                    <a:pt x="170" y="269"/>
                  </a:lnTo>
                  <a:lnTo>
                    <a:pt x="163" y="271"/>
                  </a:lnTo>
                  <a:lnTo>
                    <a:pt x="157" y="273"/>
                  </a:lnTo>
                  <a:lnTo>
                    <a:pt x="151" y="273"/>
                  </a:lnTo>
                  <a:lnTo>
                    <a:pt x="144" y="274"/>
                  </a:lnTo>
                  <a:lnTo>
                    <a:pt x="137" y="2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26" name="Line 22"/>
            <p:cNvSpPr>
              <a:spLocks noChangeShapeType="1"/>
            </p:cNvSpPr>
            <p:nvPr/>
          </p:nvSpPr>
          <p:spPr bwMode="auto">
            <a:xfrm flipV="1">
              <a:off x="1259" y="1629"/>
              <a:ext cx="1" cy="5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27" name="Line 23"/>
            <p:cNvSpPr>
              <a:spLocks noChangeShapeType="1"/>
            </p:cNvSpPr>
            <p:nvPr/>
          </p:nvSpPr>
          <p:spPr bwMode="auto">
            <a:xfrm flipH="1">
              <a:off x="1231" y="1656"/>
              <a:ext cx="5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28" name="Line 24"/>
            <p:cNvSpPr>
              <a:spLocks noChangeShapeType="1"/>
            </p:cNvSpPr>
            <p:nvPr/>
          </p:nvSpPr>
          <p:spPr bwMode="auto">
            <a:xfrm flipH="1">
              <a:off x="1231" y="1478"/>
              <a:ext cx="5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29" name="Rectangle 25"/>
            <p:cNvSpPr>
              <a:spLocks noChangeArrowheads="1"/>
            </p:cNvSpPr>
            <p:nvPr/>
          </p:nvSpPr>
          <p:spPr bwMode="auto">
            <a:xfrm>
              <a:off x="923" y="1472"/>
              <a:ext cx="11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charset="0"/>
                </a:rPr>
                <a:t>V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51930" name="Rectangle 26"/>
            <p:cNvSpPr>
              <a:spLocks noChangeArrowheads="1"/>
            </p:cNvSpPr>
            <p:nvPr/>
          </p:nvSpPr>
          <p:spPr bwMode="auto">
            <a:xfrm>
              <a:off x="1036" y="1579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latin typeface="Arial" charset="0"/>
                </a:rPr>
                <a:t>1</a:t>
              </a:r>
            </a:p>
          </p:txBody>
        </p:sp>
        <p:sp>
          <p:nvSpPr>
            <p:cNvPr id="251931" name="Freeform 27"/>
            <p:cNvSpPr>
              <a:spLocks/>
            </p:cNvSpPr>
            <p:nvPr/>
          </p:nvSpPr>
          <p:spPr bwMode="auto">
            <a:xfrm>
              <a:off x="2671" y="1058"/>
              <a:ext cx="273" cy="273"/>
            </a:xfrm>
            <a:custGeom>
              <a:avLst/>
              <a:gdLst>
                <a:gd name="T0" fmla="*/ 123 w 273"/>
                <a:gd name="T1" fmla="*/ 0 h 273"/>
                <a:gd name="T2" fmla="*/ 102 w 273"/>
                <a:gd name="T3" fmla="*/ 4 h 273"/>
                <a:gd name="T4" fmla="*/ 83 w 273"/>
                <a:gd name="T5" fmla="*/ 10 h 273"/>
                <a:gd name="T6" fmla="*/ 66 w 273"/>
                <a:gd name="T7" fmla="*/ 19 h 273"/>
                <a:gd name="T8" fmla="*/ 50 w 273"/>
                <a:gd name="T9" fmla="*/ 31 h 273"/>
                <a:gd name="T10" fmla="*/ 35 w 273"/>
                <a:gd name="T11" fmla="*/ 44 h 273"/>
                <a:gd name="T12" fmla="*/ 24 w 273"/>
                <a:gd name="T13" fmla="*/ 59 h 273"/>
                <a:gd name="T14" fmla="*/ 13 w 273"/>
                <a:gd name="T15" fmla="*/ 77 h 273"/>
                <a:gd name="T16" fmla="*/ 5 w 273"/>
                <a:gd name="T17" fmla="*/ 95 h 273"/>
                <a:gd name="T18" fmla="*/ 2 w 273"/>
                <a:gd name="T19" fmla="*/ 115 h 273"/>
                <a:gd name="T20" fmla="*/ 0 w 273"/>
                <a:gd name="T21" fmla="*/ 136 h 273"/>
                <a:gd name="T22" fmla="*/ 2 w 273"/>
                <a:gd name="T23" fmla="*/ 157 h 273"/>
                <a:gd name="T24" fmla="*/ 5 w 273"/>
                <a:gd name="T25" fmla="*/ 178 h 273"/>
                <a:gd name="T26" fmla="*/ 13 w 273"/>
                <a:gd name="T27" fmla="*/ 196 h 273"/>
                <a:gd name="T28" fmla="*/ 24 w 273"/>
                <a:gd name="T29" fmla="*/ 213 h 273"/>
                <a:gd name="T30" fmla="*/ 35 w 273"/>
                <a:gd name="T31" fmla="*/ 229 h 273"/>
                <a:gd name="T32" fmla="*/ 50 w 273"/>
                <a:gd name="T33" fmla="*/ 241 h 273"/>
                <a:gd name="T34" fmla="*/ 66 w 273"/>
                <a:gd name="T35" fmla="*/ 253 h 273"/>
                <a:gd name="T36" fmla="*/ 83 w 273"/>
                <a:gd name="T37" fmla="*/ 262 h 273"/>
                <a:gd name="T38" fmla="*/ 102 w 273"/>
                <a:gd name="T39" fmla="*/ 269 h 273"/>
                <a:gd name="T40" fmla="*/ 123 w 273"/>
                <a:gd name="T41" fmla="*/ 272 h 273"/>
                <a:gd name="T42" fmla="*/ 144 w 273"/>
                <a:gd name="T43" fmla="*/ 273 h 273"/>
                <a:gd name="T44" fmla="*/ 164 w 273"/>
                <a:gd name="T45" fmla="*/ 270 h 273"/>
                <a:gd name="T46" fmla="*/ 184 w 273"/>
                <a:gd name="T47" fmla="*/ 264 h 273"/>
                <a:gd name="T48" fmla="*/ 201 w 273"/>
                <a:gd name="T49" fmla="*/ 256 h 273"/>
                <a:gd name="T50" fmla="*/ 218 w 273"/>
                <a:gd name="T51" fmla="*/ 245 h 273"/>
                <a:gd name="T52" fmla="*/ 234 w 273"/>
                <a:gd name="T53" fmla="*/ 232 h 273"/>
                <a:gd name="T54" fmla="*/ 247 w 273"/>
                <a:gd name="T55" fmla="*/ 217 h 273"/>
                <a:gd name="T56" fmla="*/ 257 w 273"/>
                <a:gd name="T57" fmla="*/ 201 h 273"/>
                <a:gd name="T58" fmla="*/ 265 w 273"/>
                <a:gd name="T59" fmla="*/ 183 h 273"/>
                <a:gd name="T60" fmla="*/ 271 w 273"/>
                <a:gd name="T61" fmla="*/ 164 h 273"/>
                <a:gd name="T62" fmla="*/ 273 w 273"/>
                <a:gd name="T63" fmla="*/ 143 h 273"/>
                <a:gd name="T64" fmla="*/ 272 w 273"/>
                <a:gd name="T65" fmla="*/ 123 h 273"/>
                <a:gd name="T66" fmla="*/ 269 w 273"/>
                <a:gd name="T67" fmla="*/ 102 h 273"/>
                <a:gd name="T68" fmla="*/ 263 w 273"/>
                <a:gd name="T69" fmla="*/ 83 h 273"/>
                <a:gd name="T70" fmla="*/ 253 w 273"/>
                <a:gd name="T71" fmla="*/ 66 h 273"/>
                <a:gd name="T72" fmla="*/ 242 w 273"/>
                <a:gd name="T73" fmla="*/ 50 h 273"/>
                <a:gd name="T74" fmla="*/ 228 w 273"/>
                <a:gd name="T75" fmla="*/ 35 h 273"/>
                <a:gd name="T76" fmla="*/ 214 w 273"/>
                <a:gd name="T77" fmla="*/ 23 h 273"/>
                <a:gd name="T78" fmla="*/ 195 w 273"/>
                <a:gd name="T79" fmla="*/ 13 h 273"/>
                <a:gd name="T80" fmla="*/ 177 w 273"/>
                <a:gd name="T81" fmla="*/ 5 h 273"/>
                <a:gd name="T82" fmla="*/ 157 w 273"/>
                <a:gd name="T83" fmla="*/ 2 h 273"/>
                <a:gd name="T84" fmla="*/ 137 w 273"/>
                <a:gd name="T85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3" h="273">
                  <a:moveTo>
                    <a:pt x="137" y="0"/>
                  </a:moveTo>
                  <a:lnTo>
                    <a:pt x="129" y="0"/>
                  </a:lnTo>
                  <a:lnTo>
                    <a:pt x="123" y="0"/>
                  </a:lnTo>
                  <a:lnTo>
                    <a:pt x="116" y="2"/>
                  </a:lnTo>
                  <a:lnTo>
                    <a:pt x="109" y="2"/>
                  </a:lnTo>
                  <a:lnTo>
                    <a:pt x="102" y="4"/>
                  </a:lnTo>
                  <a:lnTo>
                    <a:pt x="95" y="5"/>
                  </a:lnTo>
                  <a:lnTo>
                    <a:pt x="90" y="8"/>
                  </a:lnTo>
                  <a:lnTo>
                    <a:pt x="83" y="10"/>
                  </a:lnTo>
                  <a:lnTo>
                    <a:pt x="77" y="13"/>
                  </a:lnTo>
                  <a:lnTo>
                    <a:pt x="71" y="16"/>
                  </a:lnTo>
                  <a:lnTo>
                    <a:pt x="66" y="19"/>
                  </a:lnTo>
                  <a:lnTo>
                    <a:pt x="60" y="23"/>
                  </a:lnTo>
                  <a:lnTo>
                    <a:pt x="54" y="27"/>
                  </a:lnTo>
                  <a:lnTo>
                    <a:pt x="50" y="31"/>
                  </a:lnTo>
                  <a:lnTo>
                    <a:pt x="44" y="35"/>
                  </a:lnTo>
                  <a:lnTo>
                    <a:pt x="41" y="40"/>
                  </a:lnTo>
                  <a:lnTo>
                    <a:pt x="35" y="44"/>
                  </a:lnTo>
                  <a:lnTo>
                    <a:pt x="32" y="50"/>
                  </a:lnTo>
                  <a:lnTo>
                    <a:pt x="27" y="54"/>
                  </a:lnTo>
                  <a:lnTo>
                    <a:pt x="24" y="59"/>
                  </a:lnTo>
                  <a:lnTo>
                    <a:pt x="20" y="66"/>
                  </a:lnTo>
                  <a:lnTo>
                    <a:pt x="17" y="72"/>
                  </a:lnTo>
                  <a:lnTo>
                    <a:pt x="13" y="77"/>
                  </a:lnTo>
                  <a:lnTo>
                    <a:pt x="11" y="83"/>
                  </a:lnTo>
                  <a:lnTo>
                    <a:pt x="9" y="89"/>
                  </a:lnTo>
                  <a:lnTo>
                    <a:pt x="5" y="95"/>
                  </a:lnTo>
                  <a:lnTo>
                    <a:pt x="4" y="102"/>
                  </a:lnTo>
                  <a:lnTo>
                    <a:pt x="3" y="108"/>
                  </a:lnTo>
                  <a:lnTo>
                    <a:pt x="2" y="115"/>
                  </a:lnTo>
                  <a:lnTo>
                    <a:pt x="1" y="123"/>
                  </a:lnTo>
                  <a:lnTo>
                    <a:pt x="0" y="130"/>
                  </a:lnTo>
                  <a:lnTo>
                    <a:pt x="0" y="136"/>
                  </a:lnTo>
                  <a:lnTo>
                    <a:pt x="0" y="143"/>
                  </a:lnTo>
                  <a:lnTo>
                    <a:pt x="1" y="150"/>
                  </a:lnTo>
                  <a:lnTo>
                    <a:pt x="2" y="157"/>
                  </a:lnTo>
                  <a:lnTo>
                    <a:pt x="3" y="164"/>
                  </a:lnTo>
                  <a:lnTo>
                    <a:pt x="4" y="171"/>
                  </a:lnTo>
                  <a:lnTo>
                    <a:pt x="5" y="178"/>
                  </a:lnTo>
                  <a:lnTo>
                    <a:pt x="9" y="183"/>
                  </a:lnTo>
                  <a:lnTo>
                    <a:pt x="11" y="190"/>
                  </a:lnTo>
                  <a:lnTo>
                    <a:pt x="13" y="196"/>
                  </a:lnTo>
                  <a:lnTo>
                    <a:pt x="17" y="201"/>
                  </a:lnTo>
                  <a:lnTo>
                    <a:pt x="20" y="207"/>
                  </a:lnTo>
                  <a:lnTo>
                    <a:pt x="24" y="213"/>
                  </a:lnTo>
                  <a:lnTo>
                    <a:pt x="27" y="217"/>
                  </a:lnTo>
                  <a:lnTo>
                    <a:pt x="32" y="223"/>
                  </a:lnTo>
                  <a:lnTo>
                    <a:pt x="35" y="229"/>
                  </a:lnTo>
                  <a:lnTo>
                    <a:pt x="41" y="232"/>
                  </a:lnTo>
                  <a:lnTo>
                    <a:pt x="44" y="238"/>
                  </a:lnTo>
                  <a:lnTo>
                    <a:pt x="50" y="241"/>
                  </a:lnTo>
                  <a:lnTo>
                    <a:pt x="54" y="245"/>
                  </a:lnTo>
                  <a:lnTo>
                    <a:pt x="60" y="249"/>
                  </a:lnTo>
                  <a:lnTo>
                    <a:pt x="66" y="253"/>
                  </a:lnTo>
                  <a:lnTo>
                    <a:pt x="71" y="256"/>
                  </a:lnTo>
                  <a:lnTo>
                    <a:pt x="77" y="260"/>
                  </a:lnTo>
                  <a:lnTo>
                    <a:pt x="83" y="262"/>
                  </a:lnTo>
                  <a:lnTo>
                    <a:pt x="90" y="264"/>
                  </a:lnTo>
                  <a:lnTo>
                    <a:pt x="95" y="266"/>
                  </a:lnTo>
                  <a:lnTo>
                    <a:pt x="102" y="269"/>
                  </a:lnTo>
                  <a:lnTo>
                    <a:pt x="109" y="270"/>
                  </a:lnTo>
                  <a:lnTo>
                    <a:pt x="116" y="271"/>
                  </a:lnTo>
                  <a:lnTo>
                    <a:pt x="123" y="272"/>
                  </a:lnTo>
                  <a:lnTo>
                    <a:pt x="129" y="273"/>
                  </a:lnTo>
                  <a:lnTo>
                    <a:pt x="137" y="273"/>
                  </a:lnTo>
                  <a:lnTo>
                    <a:pt x="144" y="273"/>
                  </a:lnTo>
                  <a:lnTo>
                    <a:pt x="150" y="272"/>
                  </a:lnTo>
                  <a:lnTo>
                    <a:pt x="157" y="271"/>
                  </a:lnTo>
                  <a:lnTo>
                    <a:pt x="164" y="270"/>
                  </a:lnTo>
                  <a:lnTo>
                    <a:pt x="170" y="269"/>
                  </a:lnTo>
                  <a:lnTo>
                    <a:pt x="177" y="266"/>
                  </a:lnTo>
                  <a:lnTo>
                    <a:pt x="184" y="264"/>
                  </a:lnTo>
                  <a:lnTo>
                    <a:pt x="190" y="262"/>
                  </a:lnTo>
                  <a:lnTo>
                    <a:pt x="195" y="260"/>
                  </a:lnTo>
                  <a:lnTo>
                    <a:pt x="201" y="256"/>
                  </a:lnTo>
                  <a:lnTo>
                    <a:pt x="208" y="253"/>
                  </a:lnTo>
                  <a:lnTo>
                    <a:pt x="214" y="249"/>
                  </a:lnTo>
                  <a:lnTo>
                    <a:pt x="218" y="245"/>
                  </a:lnTo>
                  <a:lnTo>
                    <a:pt x="224" y="241"/>
                  </a:lnTo>
                  <a:lnTo>
                    <a:pt x="228" y="238"/>
                  </a:lnTo>
                  <a:lnTo>
                    <a:pt x="234" y="232"/>
                  </a:lnTo>
                  <a:lnTo>
                    <a:pt x="238" y="229"/>
                  </a:lnTo>
                  <a:lnTo>
                    <a:pt x="242" y="223"/>
                  </a:lnTo>
                  <a:lnTo>
                    <a:pt x="247" y="217"/>
                  </a:lnTo>
                  <a:lnTo>
                    <a:pt x="250" y="213"/>
                  </a:lnTo>
                  <a:lnTo>
                    <a:pt x="253" y="207"/>
                  </a:lnTo>
                  <a:lnTo>
                    <a:pt x="257" y="201"/>
                  </a:lnTo>
                  <a:lnTo>
                    <a:pt x="259" y="196"/>
                  </a:lnTo>
                  <a:lnTo>
                    <a:pt x="263" y="190"/>
                  </a:lnTo>
                  <a:lnTo>
                    <a:pt x="265" y="183"/>
                  </a:lnTo>
                  <a:lnTo>
                    <a:pt x="267" y="178"/>
                  </a:lnTo>
                  <a:lnTo>
                    <a:pt x="269" y="171"/>
                  </a:lnTo>
                  <a:lnTo>
                    <a:pt x="271" y="164"/>
                  </a:lnTo>
                  <a:lnTo>
                    <a:pt x="272" y="157"/>
                  </a:lnTo>
                  <a:lnTo>
                    <a:pt x="272" y="150"/>
                  </a:lnTo>
                  <a:lnTo>
                    <a:pt x="273" y="143"/>
                  </a:lnTo>
                  <a:lnTo>
                    <a:pt x="273" y="136"/>
                  </a:lnTo>
                  <a:lnTo>
                    <a:pt x="273" y="130"/>
                  </a:lnTo>
                  <a:lnTo>
                    <a:pt x="272" y="123"/>
                  </a:lnTo>
                  <a:lnTo>
                    <a:pt x="272" y="115"/>
                  </a:lnTo>
                  <a:lnTo>
                    <a:pt x="271" y="108"/>
                  </a:lnTo>
                  <a:lnTo>
                    <a:pt x="269" y="102"/>
                  </a:lnTo>
                  <a:lnTo>
                    <a:pt x="267" y="95"/>
                  </a:lnTo>
                  <a:lnTo>
                    <a:pt x="265" y="89"/>
                  </a:lnTo>
                  <a:lnTo>
                    <a:pt x="263" y="83"/>
                  </a:lnTo>
                  <a:lnTo>
                    <a:pt x="259" y="77"/>
                  </a:lnTo>
                  <a:lnTo>
                    <a:pt x="257" y="72"/>
                  </a:lnTo>
                  <a:lnTo>
                    <a:pt x="253" y="66"/>
                  </a:lnTo>
                  <a:lnTo>
                    <a:pt x="250" y="59"/>
                  </a:lnTo>
                  <a:lnTo>
                    <a:pt x="247" y="54"/>
                  </a:lnTo>
                  <a:lnTo>
                    <a:pt x="242" y="50"/>
                  </a:lnTo>
                  <a:lnTo>
                    <a:pt x="238" y="44"/>
                  </a:lnTo>
                  <a:lnTo>
                    <a:pt x="234" y="40"/>
                  </a:lnTo>
                  <a:lnTo>
                    <a:pt x="228" y="35"/>
                  </a:lnTo>
                  <a:lnTo>
                    <a:pt x="224" y="31"/>
                  </a:lnTo>
                  <a:lnTo>
                    <a:pt x="218" y="27"/>
                  </a:lnTo>
                  <a:lnTo>
                    <a:pt x="214" y="23"/>
                  </a:lnTo>
                  <a:lnTo>
                    <a:pt x="208" y="19"/>
                  </a:lnTo>
                  <a:lnTo>
                    <a:pt x="201" y="16"/>
                  </a:lnTo>
                  <a:lnTo>
                    <a:pt x="195" y="13"/>
                  </a:lnTo>
                  <a:lnTo>
                    <a:pt x="190" y="10"/>
                  </a:lnTo>
                  <a:lnTo>
                    <a:pt x="184" y="8"/>
                  </a:lnTo>
                  <a:lnTo>
                    <a:pt x="177" y="5"/>
                  </a:lnTo>
                  <a:lnTo>
                    <a:pt x="170" y="4"/>
                  </a:lnTo>
                  <a:lnTo>
                    <a:pt x="164" y="2"/>
                  </a:lnTo>
                  <a:lnTo>
                    <a:pt x="157" y="2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32" name="Freeform 28"/>
            <p:cNvSpPr>
              <a:spLocks/>
            </p:cNvSpPr>
            <p:nvPr/>
          </p:nvSpPr>
          <p:spPr bwMode="auto">
            <a:xfrm>
              <a:off x="2671" y="1058"/>
              <a:ext cx="273" cy="273"/>
            </a:xfrm>
            <a:custGeom>
              <a:avLst/>
              <a:gdLst>
                <a:gd name="T0" fmla="*/ 123 w 273"/>
                <a:gd name="T1" fmla="*/ 0 h 273"/>
                <a:gd name="T2" fmla="*/ 102 w 273"/>
                <a:gd name="T3" fmla="*/ 4 h 273"/>
                <a:gd name="T4" fmla="*/ 83 w 273"/>
                <a:gd name="T5" fmla="*/ 10 h 273"/>
                <a:gd name="T6" fmla="*/ 66 w 273"/>
                <a:gd name="T7" fmla="*/ 19 h 273"/>
                <a:gd name="T8" fmla="*/ 50 w 273"/>
                <a:gd name="T9" fmla="*/ 31 h 273"/>
                <a:gd name="T10" fmla="*/ 35 w 273"/>
                <a:gd name="T11" fmla="*/ 44 h 273"/>
                <a:gd name="T12" fmla="*/ 24 w 273"/>
                <a:gd name="T13" fmla="*/ 59 h 273"/>
                <a:gd name="T14" fmla="*/ 13 w 273"/>
                <a:gd name="T15" fmla="*/ 77 h 273"/>
                <a:gd name="T16" fmla="*/ 5 w 273"/>
                <a:gd name="T17" fmla="*/ 95 h 273"/>
                <a:gd name="T18" fmla="*/ 2 w 273"/>
                <a:gd name="T19" fmla="*/ 115 h 273"/>
                <a:gd name="T20" fmla="*/ 0 w 273"/>
                <a:gd name="T21" fmla="*/ 136 h 273"/>
                <a:gd name="T22" fmla="*/ 2 w 273"/>
                <a:gd name="T23" fmla="*/ 157 h 273"/>
                <a:gd name="T24" fmla="*/ 5 w 273"/>
                <a:gd name="T25" fmla="*/ 178 h 273"/>
                <a:gd name="T26" fmla="*/ 13 w 273"/>
                <a:gd name="T27" fmla="*/ 196 h 273"/>
                <a:gd name="T28" fmla="*/ 24 w 273"/>
                <a:gd name="T29" fmla="*/ 213 h 273"/>
                <a:gd name="T30" fmla="*/ 35 w 273"/>
                <a:gd name="T31" fmla="*/ 229 h 273"/>
                <a:gd name="T32" fmla="*/ 50 w 273"/>
                <a:gd name="T33" fmla="*/ 241 h 273"/>
                <a:gd name="T34" fmla="*/ 66 w 273"/>
                <a:gd name="T35" fmla="*/ 253 h 273"/>
                <a:gd name="T36" fmla="*/ 83 w 273"/>
                <a:gd name="T37" fmla="*/ 262 h 273"/>
                <a:gd name="T38" fmla="*/ 102 w 273"/>
                <a:gd name="T39" fmla="*/ 269 h 273"/>
                <a:gd name="T40" fmla="*/ 123 w 273"/>
                <a:gd name="T41" fmla="*/ 272 h 273"/>
                <a:gd name="T42" fmla="*/ 144 w 273"/>
                <a:gd name="T43" fmla="*/ 273 h 273"/>
                <a:gd name="T44" fmla="*/ 164 w 273"/>
                <a:gd name="T45" fmla="*/ 270 h 273"/>
                <a:gd name="T46" fmla="*/ 184 w 273"/>
                <a:gd name="T47" fmla="*/ 264 h 273"/>
                <a:gd name="T48" fmla="*/ 201 w 273"/>
                <a:gd name="T49" fmla="*/ 256 h 273"/>
                <a:gd name="T50" fmla="*/ 218 w 273"/>
                <a:gd name="T51" fmla="*/ 245 h 273"/>
                <a:gd name="T52" fmla="*/ 234 w 273"/>
                <a:gd name="T53" fmla="*/ 232 h 273"/>
                <a:gd name="T54" fmla="*/ 247 w 273"/>
                <a:gd name="T55" fmla="*/ 217 h 273"/>
                <a:gd name="T56" fmla="*/ 257 w 273"/>
                <a:gd name="T57" fmla="*/ 201 h 273"/>
                <a:gd name="T58" fmla="*/ 265 w 273"/>
                <a:gd name="T59" fmla="*/ 183 h 273"/>
                <a:gd name="T60" fmla="*/ 271 w 273"/>
                <a:gd name="T61" fmla="*/ 164 h 273"/>
                <a:gd name="T62" fmla="*/ 273 w 273"/>
                <a:gd name="T63" fmla="*/ 143 h 273"/>
                <a:gd name="T64" fmla="*/ 272 w 273"/>
                <a:gd name="T65" fmla="*/ 123 h 273"/>
                <a:gd name="T66" fmla="*/ 269 w 273"/>
                <a:gd name="T67" fmla="*/ 102 h 273"/>
                <a:gd name="T68" fmla="*/ 263 w 273"/>
                <a:gd name="T69" fmla="*/ 83 h 273"/>
                <a:gd name="T70" fmla="*/ 253 w 273"/>
                <a:gd name="T71" fmla="*/ 66 h 273"/>
                <a:gd name="T72" fmla="*/ 242 w 273"/>
                <a:gd name="T73" fmla="*/ 50 h 273"/>
                <a:gd name="T74" fmla="*/ 228 w 273"/>
                <a:gd name="T75" fmla="*/ 35 h 273"/>
                <a:gd name="T76" fmla="*/ 214 w 273"/>
                <a:gd name="T77" fmla="*/ 23 h 273"/>
                <a:gd name="T78" fmla="*/ 195 w 273"/>
                <a:gd name="T79" fmla="*/ 13 h 273"/>
                <a:gd name="T80" fmla="*/ 177 w 273"/>
                <a:gd name="T81" fmla="*/ 5 h 273"/>
                <a:gd name="T82" fmla="*/ 157 w 273"/>
                <a:gd name="T83" fmla="*/ 2 h 273"/>
                <a:gd name="T84" fmla="*/ 137 w 273"/>
                <a:gd name="T85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3" h="273">
                  <a:moveTo>
                    <a:pt x="137" y="0"/>
                  </a:moveTo>
                  <a:lnTo>
                    <a:pt x="129" y="0"/>
                  </a:lnTo>
                  <a:lnTo>
                    <a:pt x="123" y="0"/>
                  </a:lnTo>
                  <a:lnTo>
                    <a:pt x="116" y="2"/>
                  </a:lnTo>
                  <a:lnTo>
                    <a:pt x="109" y="2"/>
                  </a:lnTo>
                  <a:lnTo>
                    <a:pt x="102" y="4"/>
                  </a:lnTo>
                  <a:lnTo>
                    <a:pt x="95" y="5"/>
                  </a:lnTo>
                  <a:lnTo>
                    <a:pt x="90" y="8"/>
                  </a:lnTo>
                  <a:lnTo>
                    <a:pt x="83" y="10"/>
                  </a:lnTo>
                  <a:lnTo>
                    <a:pt x="77" y="13"/>
                  </a:lnTo>
                  <a:lnTo>
                    <a:pt x="71" y="16"/>
                  </a:lnTo>
                  <a:lnTo>
                    <a:pt x="66" y="19"/>
                  </a:lnTo>
                  <a:lnTo>
                    <a:pt x="60" y="23"/>
                  </a:lnTo>
                  <a:lnTo>
                    <a:pt x="54" y="27"/>
                  </a:lnTo>
                  <a:lnTo>
                    <a:pt x="50" y="31"/>
                  </a:lnTo>
                  <a:lnTo>
                    <a:pt x="44" y="35"/>
                  </a:lnTo>
                  <a:lnTo>
                    <a:pt x="41" y="40"/>
                  </a:lnTo>
                  <a:lnTo>
                    <a:pt x="35" y="44"/>
                  </a:lnTo>
                  <a:lnTo>
                    <a:pt x="32" y="50"/>
                  </a:lnTo>
                  <a:lnTo>
                    <a:pt x="27" y="54"/>
                  </a:lnTo>
                  <a:lnTo>
                    <a:pt x="24" y="59"/>
                  </a:lnTo>
                  <a:lnTo>
                    <a:pt x="20" y="66"/>
                  </a:lnTo>
                  <a:lnTo>
                    <a:pt x="17" y="72"/>
                  </a:lnTo>
                  <a:lnTo>
                    <a:pt x="13" y="77"/>
                  </a:lnTo>
                  <a:lnTo>
                    <a:pt x="11" y="83"/>
                  </a:lnTo>
                  <a:lnTo>
                    <a:pt x="9" y="89"/>
                  </a:lnTo>
                  <a:lnTo>
                    <a:pt x="5" y="95"/>
                  </a:lnTo>
                  <a:lnTo>
                    <a:pt x="4" y="102"/>
                  </a:lnTo>
                  <a:lnTo>
                    <a:pt x="3" y="108"/>
                  </a:lnTo>
                  <a:lnTo>
                    <a:pt x="2" y="115"/>
                  </a:lnTo>
                  <a:lnTo>
                    <a:pt x="1" y="123"/>
                  </a:lnTo>
                  <a:lnTo>
                    <a:pt x="0" y="130"/>
                  </a:lnTo>
                  <a:lnTo>
                    <a:pt x="0" y="136"/>
                  </a:lnTo>
                  <a:lnTo>
                    <a:pt x="0" y="143"/>
                  </a:lnTo>
                  <a:lnTo>
                    <a:pt x="1" y="150"/>
                  </a:lnTo>
                  <a:lnTo>
                    <a:pt x="2" y="157"/>
                  </a:lnTo>
                  <a:lnTo>
                    <a:pt x="3" y="164"/>
                  </a:lnTo>
                  <a:lnTo>
                    <a:pt x="4" y="171"/>
                  </a:lnTo>
                  <a:lnTo>
                    <a:pt x="5" y="178"/>
                  </a:lnTo>
                  <a:lnTo>
                    <a:pt x="9" y="183"/>
                  </a:lnTo>
                  <a:lnTo>
                    <a:pt x="11" y="190"/>
                  </a:lnTo>
                  <a:lnTo>
                    <a:pt x="13" y="196"/>
                  </a:lnTo>
                  <a:lnTo>
                    <a:pt x="17" y="201"/>
                  </a:lnTo>
                  <a:lnTo>
                    <a:pt x="20" y="207"/>
                  </a:lnTo>
                  <a:lnTo>
                    <a:pt x="24" y="213"/>
                  </a:lnTo>
                  <a:lnTo>
                    <a:pt x="27" y="217"/>
                  </a:lnTo>
                  <a:lnTo>
                    <a:pt x="32" y="223"/>
                  </a:lnTo>
                  <a:lnTo>
                    <a:pt x="35" y="229"/>
                  </a:lnTo>
                  <a:lnTo>
                    <a:pt x="41" y="232"/>
                  </a:lnTo>
                  <a:lnTo>
                    <a:pt x="44" y="238"/>
                  </a:lnTo>
                  <a:lnTo>
                    <a:pt x="50" y="241"/>
                  </a:lnTo>
                  <a:lnTo>
                    <a:pt x="54" y="245"/>
                  </a:lnTo>
                  <a:lnTo>
                    <a:pt x="60" y="249"/>
                  </a:lnTo>
                  <a:lnTo>
                    <a:pt x="66" y="253"/>
                  </a:lnTo>
                  <a:lnTo>
                    <a:pt x="71" y="256"/>
                  </a:lnTo>
                  <a:lnTo>
                    <a:pt x="77" y="260"/>
                  </a:lnTo>
                  <a:lnTo>
                    <a:pt x="83" y="262"/>
                  </a:lnTo>
                  <a:lnTo>
                    <a:pt x="90" y="264"/>
                  </a:lnTo>
                  <a:lnTo>
                    <a:pt x="95" y="266"/>
                  </a:lnTo>
                  <a:lnTo>
                    <a:pt x="102" y="269"/>
                  </a:lnTo>
                  <a:lnTo>
                    <a:pt x="109" y="270"/>
                  </a:lnTo>
                  <a:lnTo>
                    <a:pt x="116" y="271"/>
                  </a:lnTo>
                  <a:lnTo>
                    <a:pt x="123" y="272"/>
                  </a:lnTo>
                  <a:lnTo>
                    <a:pt x="129" y="273"/>
                  </a:lnTo>
                  <a:lnTo>
                    <a:pt x="137" y="273"/>
                  </a:lnTo>
                  <a:lnTo>
                    <a:pt x="144" y="273"/>
                  </a:lnTo>
                  <a:lnTo>
                    <a:pt x="150" y="272"/>
                  </a:lnTo>
                  <a:lnTo>
                    <a:pt x="157" y="271"/>
                  </a:lnTo>
                  <a:lnTo>
                    <a:pt x="164" y="270"/>
                  </a:lnTo>
                  <a:lnTo>
                    <a:pt x="170" y="269"/>
                  </a:lnTo>
                  <a:lnTo>
                    <a:pt x="177" y="266"/>
                  </a:lnTo>
                  <a:lnTo>
                    <a:pt x="184" y="264"/>
                  </a:lnTo>
                  <a:lnTo>
                    <a:pt x="190" y="262"/>
                  </a:lnTo>
                  <a:lnTo>
                    <a:pt x="195" y="260"/>
                  </a:lnTo>
                  <a:lnTo>
                    <a:pt x="201" y="256"/>
                  </a:lnTo>
                  <a:lnTo>
                    <a:pt x="208" y="253"/>
                  </a:lnTo>
                  <a:lnTo>
                    <a:pt x="214" y="249"/>
                  </a:lnTo>
                  <a:lnTo>
                    <a:pt x="218" y="245"/>
                  </a:lnTo>
                  <a:lnTo>
                    <a:pt x="224" y="241"/>
                  </a:lnTo>
                  <a:lnTo>
                    <a:pt x="228" y="238"/>
                  </a:lnTo>
                  <a:lnTo>
                    <a:pt x="234" y="232"/>
                  </a:lnTo>
                  <a:lnTo>
                    <a:pt x="238" y="229"/>
                  </a:lnTo>
                  <a:lnTo>
                    <a:pt x="242" y="223"/>
                  </a:lnTo>
                  <a:lnTo>
                    <a:pt x="247" y="217"/>
                  </a:lnTo>
                  <a:lnTo>
                    <a:pt x="250" y="213"/>
                  </a:lnTo>
                  <a:lnTo>
                    <a:pt x="253" y="207"/>
                  </a:lnTo>
                  <a:lnTo>
                    <a:pt x="257" y="201"/>
                  </a:lnTo>
                  <a:lnTo>
                    <a:pt x="259" y="196"/>
                  </a:lnTo>
                  <a:lnTo>
                    <a:pt x="263" y="190"/>
                  </a:lnTo>
                  <a:lnTo>
                    <a:pt x="265" y="183"/>
                  </a:lnTo>
                  <a:lnTo>
                    <a:pt x="267" y="178"/>
                  </a:lnTo>
                  <a:lnTo>
                    <a:pt x="269" y="171"/>
                  </a:lnTo>
                  <a:lnTo>
                    <a:pt x="271" y="164"/>
                  </a:lnTo>
                  <a:lnTo>
                    <a:pt x="272" y="157"/>
                  </a:lnTo>
                  <a:lnTo>
                    <a:pt x="272" y="150"/>
                  </a:lnTo>
                  <a:lnTo>
                    <a:pt x="273" y="143"/>
                  </a:lnTo>
                  <a:lnTo>
                    <a:pt x="273" y="136"/>
                  </a:lnTo>
                  <a:lnTo>
                    <a:pt x="273" y="130"/>
                  </a:lnTo>
                  <a:lnTo>
                    <a:pt x="272" y="123"/>
                  </a:lnTo>
                  <a:lnTo>
                    <a:pt x="272" y="115"/>
                  </a:lnTo>
                  <a:lnTo>
                    <a:pt x="271" y="108"/>
                  </a:lnTo>
                  <a:lnTo>
                    <a:pt x="269" y="102"/>
                  </a:lnTo>
                  <a:lnTo>
                    <a:pt x="267" y="95"/>
                  </a:lnTo>
                  <a:lnTo>
                    <a:pt x="265" y="89"/>
                  </a:lnTo>
                  <a:lnTo>
                    <a:pt x="263" y="83"/>
                  </a:lnTo>
                  <a:lnTo>
                    <a:pt x="259" y="77"/>
                  </a:lnTo>
                  <a:lnTo>
                    <a:pt x="257" y="72"/>
                  </a:lnTo>
                  <a:lnTo>
                    <a:pt x="253" y="66"/>
                  </a:lnTo>
                  <a:lnTo>
                    <a:pt x="250" y="59"/>
                  </a:lnTo>
                  <a:lnTo>
                    <a:pt x="247" y="54"/>
                  </a:lnTo>
                  <a:lnTo>
                    <a:pt x="242" y="50"/>
                  </a:lnTo>
                  <a:lnTo>
                    <a:pt x="238" y="44"/>
                  </a:lnTo>
                  <a:lnTo>
                    <a:pt x="234" y="40"/>
                  </a:lnTo>
                  <a:lnTo>
                    <a:pt x="228" y="35"/>
                  </a:lnTo>
                  <a:lnTo>
                    <a:pt x="224" y="31"/>
                  </a:lnTo>
                  <a:lnTo>
                    <a:pt x="218" y="27"/>
                  </a:lnTo>
                  <a:lnTo>
                    <a:pt x="214" y="23"/>
                  </a:lnTo>
                  <a:lnTo>
                    <a:pt x="208" y="19"/>
                  </a:lnTo>
                  <a:lnTo>
                    <a:pt x="201" y="16"/>
                  </a:lnTo>
                  <a:lnTo>
                    <a:pt x="195" y="13"/>
                  </a:lnTo>
                  <a:lnTo>
                    <a:pt x="190" y="10"/>
                  </a:lnTo>
                  <a:lnTo>
                    <a:pt x="184" y="8"/>
                  </a:lnTo>
                  <a:lnTo>
                    <a:pt x="177" y="5"/>
                  </a:lnTo>
                  <a:lnTo>
                    <a:pt x="170" y="4"/>
                  </a:lnTo>
                  <a:lnTo>
                    <a:pt x="164" y="2"/>
                  </a:lnTo>
                  <a:lnTo>
                    <a:pt x="157" y="2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33" name="Line 29"/>
            <p:cNvSpPr>
              <a:spLocks noChangeShapeType="1"/>
            </p:cNvSpPr>
            <p:nvPr/>
          </p:nvSpPr>
          <p:spPr bwMode="auto">
            <a:xfrm>
              <a:off x="2722" y="1184"/>
              <a:ext cx="93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34" name="Freeform 30"/>
            <p:cNvSpPr>
              <a:spLocks/>
            </p:cNvSpPr>
            <p:nvPr/>
          </p:nvSpPr>
          <p:spPr bwMode="auto">
            <a:xfrm>
              <a:off x="2808" y="1156"/>
              <a:ext cx="85" cy="57"/>
            </a:xfrm>
            <a:custGeom>
              <a:avLst/>
              <a:gdLst>
                <a:gd name="T0" fmla="*/ 0 w 85"/>
                <a:gd name="T1" fmla="*/ 57 h 57"/>
                <a:gd name="T2" fmla="*/ 85 w 85"/>
                <a:gd name="T3" fmla="*/ 28 h 57"/>
                <a:gd name="T4" fmla="*/ 0 w 85"/>
                <a:gd name="T5" fmla="*/ 0 h 57"/>
                <a:gd name="T6" fmla="*/ 0 w 85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57">
                  <a:moveTo>
                    <a:pt x="0" y="57"/>
                  </a:moveTo>
                  <a:lnTo>
                    <a:pt x="85" y="28"/>
                  </a:lnTo>
                  <a:lnTo>
                    <a:pt x="0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35" name="Freeform 31"/>
            <p:cNvSpPr>
              <a:spLocks/>
            </p:cNvSpPr>
            <p:nvPr/>
          </p:nvSpPr>
          <p:spPr bwMode="auto">
            <a:xfrm>
              <a:off x="1770" y="1427"/>
              <a:ext cx="123" cy="306"/>
            </a:xfrm>
            <a:custGeom>
              <a:avLst/>
              <a:gdLst>
                <a:gd name="T0" fmla="*/ 61 w 123"/>
                <a:gd name="T1" fmla="*/ 0 h 306"/>
                <a:gd name="T2" fmla="*/ 123 w 123"/>
                <a:gd name="T3" fmla="*/ 25 h 306"/>
                <a:gd name="T4" fmla="*/ 0 w 123"/>
                <a:gd name="T5" fmla="*/ 76 h 306"/>
                <a:gd name="T6" fmla="*/ 123 w 123"/>
                <a:gd name="T7" fmla="*/ 128 h 306"/>
                <a:gd name="T8" fmla="*/ 0 w 123"/>
                <a:gd name="T9" fmla="*/ 179 h 306"/>
                <a:gd name="T10" fmla="*/ 123 w 123"/>
                <a:gd name="T11" fmla="*/ 230 h 306"/>
                <a:gd name="T12" fmla="*/ 0 w 123"/>
                <a:gd name="T13" fmla="*/ 281 h 306"/>
                <a:gd name="T14" fmla="*/ 61 w 123"/>
                <a:gd name="T15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306">
                  <a:moveTo>
                    <a:pt x="61" y="0"/>
                  </a:moveTo>
                  <a:lnTo>
                    <a:pt x="123" y="25"/>
                  </a:lnTo>
                  <a:lnTo>
                    <a:pt x="0" y="76"/>
                  </a:lnTo>
                  <a:lnTo>
                    <a:pt x="123" y="128"/>
                  </a:lnTo>
                  <a:lnTo>
                    <a:pt x="0" y="179"/>
                  </a:lnTo>
                  <a:lnTo>
                    <a:pt x="123" y="230"/>
                  </a:lnTo>
                  <a:lnTo>
                    <a:pt x="0" y="281"/>
                  </a:lnTo>
                  <a:lnTo>
                    <a:pt x="61" y="30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36" name="Rectangle 32"/>
            <p:cNvSpPr>
              <a:spLocks noChangeArrowheads="1"/>
            </p:cNvSpPr>
            <p:nvPr/>
          </p:nvSpPr>
          <p:spPr bwMode="auto">
            <a:xfrm>
              <a:off x="1574" y="1477"/>
              <a:ext cx="12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charset="0"/>
                </a:rPr>
                <a:t>R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51937" name="Rectangle 33"/>
            <p:cNvSpPr>
              <a:spLocks noChangeArrowheads="1"/>
            </p:cNvSpPr>
            <p:nvPr/>
          </p:nvSpPr>
          <p:spPr bwMode="auto">
            <a:xfrm>
              <a:off x="1697" y="1585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51938" name="Freeform 34"/>
            <p:cNvSpPr>
              <a:spLocks/>
            </p:cNvSpPr>
            <p:nvPr/>
          </p:nvSpPr>
          <p:spPr bwMode="auto">
            <a:xfrm>
              <a:off x="1893" y="829"/>
              <a:ext cx="307" cy="123"/>
            </a:xfrm>
            <a:custGeom>
              <a:avLst/>
              <a:gdLst>
                <a:gd name="T0" fmla="*/ 307 w 307"/>
                <a:gd name="T1" fmla="*/ 61 h 123"/>
                <a:gd name="T2" fmla="*/ 282 w 307"/>
                <a:gd name="T3" fmla="*/ 123 h 123"/>
                <a:gd name="T4" fmla="*/ 231 w 307"/>
                <a:gd name="T5" fmla="*/ 0 h 123"/>
                <a:gd name="T6" fmla="*/ 179 w 307"/>
                <a:gd name="T7" fmla="*/ 123 h 123"/>
                <a:gd name="T8" fmla="*/ 128 w 307"/>
                <a:gd name="T9" fmla="*/ 0 h 123"/>
                <a:gd name="T10" fmla="*/ 77 w 307"/>
                <a:gd name="T11" fmla="*/ 123 h 123"/>
                <a:gd name="T12" fmla="*/ 26 w 307"/>
                <a:gd name="T13" fmla="*/ 0 h 123"/>
                <a:gd name="T14" fmla="*/ 0 w 307"/>
                <a:gd name="T15" fmla="*/ 6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7" h="123">
                  <a:moveTo>
                    <a:pt x="307" y="61"/>
                  </a:moveTo>
                  <a:lnTo>
                    <a:pt x="282" y="123"/>
                  </a:lnTo>
                  <a:lnTo>
                    <a:pt x="231" y="0"/>
                  </a:lnTo>
                  <a:lnTo>
                    <a:pt x="179" y="123"/>
                  </a:lnTo>
                  <a:lnTo>
                    <a:pt x="128" y="0"/>
                  </a:lnTo>
                  <a:lnTo>
                    <a:pt x="77" y="123"/>
                  </a:lnTo>
                  <a:lnTo>
                    <a:pt x="26" y="0"/>
                  </a:lnTo>
                  <a:lnTo>
                    <a:pt x="0" y="6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39" name="Rectangle 35"/>
            <p:cNvSpPr>
              <a:spLocks noChangeArrowheads="1"/>
            </p:cNvSpPr>
            <p:nvPr/>
          </p:nvSpPr>
          <p:spPr bwMode="auto">
            <a:xfrm>
              <a:off x="1953" y="614"/>
              <a:ext cx="12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charset="0"/>
                </a:rPr>
                <a:t>R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51940" name="Rectangle 36"/>
            <p:cNvSpPr>
              <a:spLocks noChangeArrowheads="1"/>
            </p:cNvSpPr>
            <p:nvPr/>
          </p:nvSpPr>
          <p:spPr bwMode="auto">
            <a:xfrm>
              <a:off x="2077" y="722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51941" name="Freeform 37"/>
            <p:cNvSpPr>
              <a:spLocks/>
            </p:cNvSpPr>
            <p:nvPr/>
          </p:nvSpPr>
          <p:spPr bwMode="auto">
            <a:xfrm>
              <a:off x="3319" y="1453"/>
              <a:ext cx="124" cy="308"/>
            </a:xfrm>
            <a:custGeom>
              <a:avLst/>
              <a:gdLst>
                <a:gd name="T0" fmla="*/ 62 w 124"/>
                <a:gd name="T1" fmla="*/ 0 h 308"/>
                <a:gd name="T2" fmla="*/ 124 w 124"/>
                <a:gd name="T3" fmla="*/ 26 h 308"/>
                <a:gd name="T4" fmla="*/ 0 w 124"/>
                <a:gd name="T5" fmla="*/ 78 h 308"/>
                <a:gd name="T6" fmla="*/ 124 w 124"/>
                <a:gd name="T7" fmla="*/ 129 h 308"/>
                <a:gd name="T8" fmla="*/ 0 w 124"/>
                <a:gd name="T9" fmla="*/ 180 h 308"/>
                <a:gd name="T10" fmla="*/ 124 w 124"/>
                <a:gd name="T11" fmla="*/ 230 h 308"/>
                <a:gd name="T12" fmla="*/ 0 w 124"/>
                <a:gd name="T13" fmla="*/ 282 h 308"/>
                <a:gd name="T14" fmla="*/ 62 w 124"/>
                <a:gd name="T15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308">
                  <a:moveTo>
                    <a:pt x="62" y="0"/>
                  </a:moveTo>
                  <a:lnTo>
                    <a:pt x="124" y="26"/>
                  </a:lnTo>
                  <a:lnTo>
                    <a:pt x="0" y="78"/>
                  </a:lnTo>
                  <a:lnTo>
                    <a:pt x="124" y="129"/>
                  </a:lnTo>
                  <a:lnTo>
                    <a:pt x="0" y="180"/>
                  </a:lnTo>
                  <a:lnTo>
                    <a:pt x="124" y="230"/>
                  </a:lnTo>
                  <a:lnTo>
                    <a:pt x="0" y="282"/>
                  </a:lnTo>
                  <a:lnTo>
                    <a:pt x="62" y="30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42" name="Rectangle 38"/>
            <p:cNvSpPr>
              <a:spLocks noChangeArrowheads="1"/>
            </p:cNvSpPr>
            <p:nvPr/>
          </p:nvSpPr>
          <p:spPr bwMode="auto">
            <a:xfrm>
              <a:off x="3124" y="1504"/>
              <a:ext cx="12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charset="0"/>
                </a:rPr>
                <a:t>R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51943" name="Rectangle 39"/>
            <p:cNvSpPr>
              <a:spLocks noChangeArrowheads="1"/>
            </p:cNvSpPr>
            <p:nvPr/>
          </p:nvSpPr>
          <p:spPr bwMode="auto">
            <a:xfrm>
              <a:off x="3246" y="1612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51944" name="Freeform 40"/>
            <p:cNvSpPr>
              <a:spLocks/>
            </p:cNvSpPr>
            <p:nvPr/>
          </p:nvSpPr>
          <p:spPr bwMode="auto">
            <a:xfrm>
              <a:off x="3600" y="1126"/>
              <a:ext cx="306" cy="122"/>
            </a:xfrm>
            <a:custGeom>
              <a:avLst/>
              <a:gdLst>
                <a:gd name="T0" fmla="*/ 306 w 306"/>
                <a:gd name="T1" fmla="*/ 62 h 122"/>
                <a:gd name="T2" fmla="*/ 281 w 306"/>
                <a:gd name="T3" fmla="*/ 122 h 122"/>
                <a:gd name="T4" fmla="*/ 230 w 306"/>
                <a:gd name="T5" fmla="*/ 0 h 122"/>
                <a:gd name="T6" fmla="*/ 179 w 306"/>
                <a:gd name="T7" fmla="*/ 122 h 122"/>
                <a:gd name="T8" fmla="*/ 128 w 306"/>
                <a:gd name="T9" fmla="*/ 0 h 122"/>
                <a:gd name="T10" fmla="*/ 76 w 306"/>
                <a:gd name="T11" fmla="*/ 122 h 122"/>
                <a:gd name="T12" fmla="*/ 25 w 306"/>
                <a:gd name="T13" fmla="*/ 0 h 122"/>
                <a:gd name="T14" fmla="*/ 0 w 306"/>
                <a:gd name="T15" fmla="*/ 6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6" h="122">
                  <a:moveTo>
                    <a:pt x="306" y="62"/>
                  </a:moveTo>
                  <a:lnTo>
                    <a:pt x="281" y="122"/>
                  </a:lnTo>
                  <a:lnTo>
                    <a:pt x="230" y="0"/>
                  </a:lnTo>
                  <a:lnTo>
                    <a:pt x="179" y="122"/>
                  </a:lnTo>
                  <a:lnTo>
                    <a:pt x="128" y="0"/>
                  </a:lnTo>
                  <a:lnTo>
                    <a:pt x="76" y="122"/>
                  </a:lnTo>
                  <a:lnTo>
                    <a:pt x="25" y="0"/>
                  </a:lnTo>
                  <a:lnTo>
                    <a:pt x="0" y="6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45" name="Rectangle 41"/>
            <p:cNvSpPr>
              <a:spLocks noChangeArrowheads="1"/>
            </p:cNvSpPr>
            <p:nvPr/>
          </p:nvSpPr>
          <p:spPr bwMode="auto">
            <a:xfrm>
              <a:off x="3659" y="912"/>
              <a:ext cx="12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charset="0"/>
                </a:rPr>
                <a:t>R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51946" name="Rectangle 42"/>
            <p:cNvSpPr>
              <a:spLocks noChangeArrowheads="1"/>
            </p:cNvSpPr>
            <p:nvPr/>
          </p:nvSpPr>
          <p:spPr bwMode="auto">
            <a:xfrm>
              <a:off x="3783" y="1019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51947" name="Freeform 43"/>
            <p:cNvSpPr>
              <a:spLocks/>
            </p:cNvSpPr>
            <p:nvPr/>
          </p:nvSpPr>
          <p:spPr bwMode="auto">
            <a:xfrm>
              <a:off x="2126" y="1140"/>
              <a:ext cx="307" cy="122"/>
            </a:xfrm>
            <a:custGeom>
              <a:avLst/>
              <a:gdLst>
                <a:gd name="T0" fmla="*/ 0 w 307"/>
                <a:gd name="T1" fmla="*/ 60 h 122"/>
                <a:gd name="T2" fmla="*/ 25 w 307"/>
                <a:gd name="T3" fmla="*/ 0 h 122"/>
                <a:gd name="T4" fmla="*/ 76 w 307"/>
                <a:gd name="T5" fmla="*/ 122 h 122"/>
                <a:gd name="T6" fmla="*/ 127 w 307"/>
                <a:gd name="T7" fmla="*/ 0 h 122"/>
                <a:gd name="T8" fmla="*/ 178 w 307"/>
                <a:gd name="T9" fmla="*/ 122 h 122"/>
                <a:gd name="T10" fmla="*/ 230 w 307"/>
                <a:gd name="T11" fmla="*/ 0 h 122"/>
                <a:gd name="T12" fmla="*/ 281 w 307"/>
                <a:gd name="T13" fmla="*/ 122 h 122"/>
                <a:gd name="T14" fmla="*/ 307 w 307"/>
                <a:gd name="T15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7" h="122">
                  <a:moveTo>
                    <a:pt x="0" y="60"/>
                  </a:moveTo>
                  <a:lnTo>
                    <a:pt x="25" y="0"/>
                  </a:lnTo>
                  <a:lnTo>
                    <a:pt x="76" y="122"/>
                  </a:lnTo>
                  <a:lnTo>
                    <a:pt x="127" y="0"/>
                  </a:lnTo>
                  <a:lnTo>
                    <a:pt x="178" y="122"/>
                  </a:lnTo>
                  <a:lnTo>
                    <a:pt x="230" y="0"/>
                  </a:lnTo>
                  <a:lnTo>
                    <a:pt x="281" y="122"/>
                  </a:lnTo>
                  <a:lnTo>
                    <a:pt x="307" y="6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48" name="Rectangle 44"/>
            <p:cNvSpPr>
              <a:spLocks noChangeArrowheads="1"/>
            </p:cNvSpPr>
            <p:nvPr/>
          </p:nvSpPr>
          <p:spPr bwMode="auto">
            <a:xfrm>
              <a:off x="2186" y="1272"/>
              <a:ext cx="12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charset="0"/>
                </a:rPr>
                <a:t>R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51949" name="Rectangle 45"/>
            <p:cNvSpPr>
              <a:spLocks noChangeArrowheads="1"/>
            </p:cNvSpPr>
            <p:nvPr/>
          </p:nvSpPr>
          <p:spPr bwMode="auto">
            <a:xfrm>
              <a:off x="2308" y="1379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51950" name="Line 46"/>
            <p:cNvSpPr>
              <a:spLocks noChangeShapeType="1"/>
            </p:cNvSpPr>
            <p:nvPr/>
          </p:nvSpPr>
          <p:spPr bwMode="auto">
            <a:xfrm flipH="1">
              <a:off x="1257" y="1200"/>
              <a:ext cx="86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51" name="Line 47"/>
            <p:cNvSpPr>
              <a:spLocks noChangeShapeType="1"/>
            </p:cNvSpPr>
            <p:nvPr/>
          </p:nvSpPr>
          <p:spPr bwMode="auto">
            <a:xfrm flipV="1">
              <a:off x="1831" y="1207"/>
              <a:ext cx="1" cy="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52" name="Freeform 48"/>
            <p:cNvSpPr>
              <a:spLocks/>
            </p:cNvSpPr>
            <p:nvPr/>
          </p:nvSpPr>
          <p:spPr bwMode="auto">
            <a:xfrm>
              <a:off x="1259" y="1733"/>
              <a:ext cx="572" cy="334"/>
            </a:xfrm>
            <a:custGeom>
              <a:avLst/>
              <a:gdLst>
                <a:gd name="T0" fmla="*/ 0 w 572"/>
                <a:gd name="T1" fmla="*/ 206 h 334"/>
                <a:gd name="T2" fmla="*/ 0 w 572"/>
                <a:gd name="T3" fmla="*/ 334 h 334"/>
                <a:gd name="T4" fmla="*/ 572 w 572"/>
                <a:gd name="T5" fmla="*/ 334 h 334"/>
                <a:gd name="T6" fmla="*/ 572 w 572"/>
                <a:gd name="T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2" h="334">
                  <a:moveTo>
                    <a:pt x="0" y="206"/>
                  </a:moveTo>
                  <a:lnTo>
                    <a:pt x="0" y="334"/>
                  </a:lnTo>
                  <a:lnTo>
                    <a:pt x="572" y="334"/>
                  </a:lnTo>
                  <a:lnTo>
                    <a:pt x="57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53" name="Line 49"/>
            <p:cNvSpPr>
              <a:spLocks noChangeShapeType="1"/>
            </p:cNvSpPr>
            <p:nvPr/>
          </p:nvSpPr>
          <p:spPr bwMode="auto">
            <a:xfrm>
              <a:off x="2433" y="1200"/>
              <a:ext cx="23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54" name="Freeform 50"/>
            <p:cNvSpPr>
              <a:spLocks/>
            </p:cNvSpPr>
            <p:nvPr/>
          </p:nvSpPr>
          <p:spPr bwMode="auto">
            <a:xfrm>
              <a:off x="2944" y="1194"/>
              <a:ext cx="437" cy="259"/>
            </a:xfrm>
            <a:custGeom>
              <a:avLst/>
              <a:gdLst>
                <a:gd name="T0" fmla="*/ 437 w 437"/>
                <a:gd name="T1" fmla="*/ 259 h 259"/>
                <a:gd name="T2" fmla="*/ 437 w 437"/>
                <a:gd name="T3" fmla="*/ 0 h 259"/>
                <a:gd name="T4" fmla="*/ 0 w 437"/>
                <a:gd name="T5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7" h="259">
                  <a:moveTo>
                    <a:pt x="437" y="259"/>
                  </a:moveTo>
                  <a:lnTo>
                    <a:pt x="437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55" name="Freeform 51"/>
            <p:cNvSpPr>
              <a:spLocks/>
            </p:cNvSpPr>
            <p:nvPr/>
          </p:nvSpPr>
          <p:spPr bwMode="auto">
            <a:xfrm>
              <a:off x="1259" y="1761"/>
              <a:ext cx="2122" cy="306"/>
            </a:xfrm>
            <a:custGeom>
              <a:avLst/>
              <a:gdLst>
                <a:gd name="T0" fmla="*/ 2122 w 2122"/>
                <a:gd name="T1" fmla="*/ 0 h 306"/>
                <a:gd name="T2" fmla="*/ 2122 w 2122"/>
                <a:gd name="T3" fmla="*/ 306 h 306"/>
                <a:gd name="T4" fmla="*/ 0 w 2122"/>
                <a:gd name="T5" fmla="*/ 306 h 306"/>
                <a:gd name="T6" fmla="*/ 0 w 2122"/>
                <a:gd name="T7" fmla="*/ 178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2" h="306">
                  <a:moveTo>
                    <a:pt x="2122" y="0"/>
                  </a:moveTo>
                  <a:lnTo>
                    <a:pt x="2122" y="306"/>
                  </a:lnTo>
                  <a:lnTo>
                    <a:pt x="0" y="306"/>
                  </a:lnTo>
                  <a:lnTo>
                    <a:pt x="0" y="17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56" name="Freeform 52"/>
            <p:cNvSpPr>
              <a:spLocks/>
            </p:cNvSpPr>
            <p:nvPr/>
          </p:nvSpPr>
          <p:spPr bwMode="auto">
            <a:xfrm>
              <a:off x="1259" y="890"/>
              <a:ext cx="634" cy="320"/>
            </a:xfrm>
            <a:custGeom>
              <a:avLst/>
              <a:gdLst>
                <a:gd name="T0" fmla="*/ 634 w 634"/>
                <a:gd name="T1" fmla="*/ 0 h 320"/>
                <a:gd name="T2" fmla="*/ 0 w 634"/>
                <a:gd name="T3" fmla="*/ 0 h 320"/>
                <a:gd name="T4" fmla="*/ 0 w 634"/>
                <a:gd name="T5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4" h="320">
                  <a:moveTo>
                    <a:pt x="634" y="0"/>
                  </a:moveTo>
                  <a:lnTo>
                    <a:pt x="0" y="0"/>
                  </a:lnTo>
                  <a:lnTo>
                    <a:pt x="0" y="32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57" name="Freeform 53"/>
            <p:cNvSpPr>
              <a:spLocks/>
            </p:cNvSpPr>
            <p:nvPr/>
          </p:nvSpPr>
          <p:spPr bwMode="auto">
            <a:xfrm>
              <a:off x="2200" y="890"/>
              <a:ext cx="1181" cy="563"/>
            </a:xfrm>
            <a:custGeom>
              <a:avLst/>
              <a:gdLst>
                <a:gd name="T0" fmla="*/ 0 w 1181"/>
                <a:gd name="T1" fmla="*/ 0 h 563"/>
                <a:gd name="T2" fmla="*/ 1181 w 1181"/>
                <a:gd name="T3" fmla="*/ 0 h 563"/>
                <a:gd name="T4" fmla="*/ 1181 w 1181"/>
                <a:gd name="T5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81" h="563">
                  <a:moveTo>
                    <a:pt x="0" y="0"/>
                  </a:moveTo>
                  <a:lnTo>
                    <a:pt x="1181" y="0"/>
                  </a:lnTo>
                  <a:lnTo>
                    <a:pt x="1181" y="56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58" name="Freeform 54"/>
            <p:cNvSpPr>
              <a:spLocks/>
            </p:cNvSpPr>
            <p:nvPr/>
          </p:nvSpPr>
          <p:spPr bwMode="auto">
            <a:xfrm>
              <a:off x="3381" y="1188"/>
              <a:ext cx="219" cy="265"/>
            </a:xfrm>
            <a:custGeom>
              <a:avLst/>
              <a:gdLst>
                <a:gd name="T0" fmla="*/ 219 w 219"/>
                <a:gd name="T1" fmla="*/ 0 h 265"/>
                <a:gd name="T2" fmla="*/ 0 w 219"/>
                <a:gd name="T3" fmla="*/ 0 h 265"/>
                <a:gd name="T4" fmla="*/ 0 w 219"/>
                <a:gd name="T5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" h="265">
                  <a:moveTo>
                    <a:pt x="219" y="0"/>
                  </a:moveTo>
                  <a:lnTo>
                    <a:pt x="0" y="0"/>
                  </a:lnTo>
                  <a:lnTo>
                    <a:pt x="0" y="26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59" name="Line 55"/>
            <p:cNvSpPr>
              <a:spLocks noChangeShapeType="1"/>
            </p:cNvSpPr>
            <p:nvPr/>
          </p:nvSpPr>
          <p:spPr bwMode="auto">
            <a:xfrm>
              <a:off x="3906" y="1188"/>
              <a:ext cx="6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60" name="Freeform 56"/>
            <p:cNvSpPr>
              <a:spLocks/>
            </p:cNvSpPr>
            <p:nvPr/>
          </p:nvSpPr>
          <p:spPr bwMode="auto">
            <a:xfrm>
              <a:off x="1259" y="1925"/>
              <a:ext cx="3262" cy="144"/>
            </a:xfrm>
            <a:custGeom>
              <a:avLst/>
              <a:gdLst>
                <a:gd name="T0" fmla="*/ 3262 w 3262"/>
                <a:gd name="T1" fmla="*/ 0 h 144"/>
                <a:gd name="T2" fmla="*/ 3262 w 3262"/>
                <a:gd name="T3" fmla="*/ 144 h 144"/>
                <a:gd name="T4" fmla="*/ 0 w 3262"/>
                <a:gd name="T5" fmla="*/ 144 h 144"/>
                <a:gd name="T6" fmla="*/ 0 w 3262"/>
                <a:gd name="T7" fmla="*/ 1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62" h="144">
                  <a:moveTo>
                    <a:pt x="3262" y="0"/>
                  </a:moveTo>
                  <a:lnTo>
                    <a:pt x="3262" y="144"/>
                  </a:lnTo>
                  <a:lnTo>
                    <a:pt x="0" y="144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61" name="Line 57"/>
            <p:cNvSpPr>
              <a:spLocks noChangeShapeType="1"/>
            </p:cNvSpPr>
            <p:nvPr/>
          </p:nvSpPr>
          <p:spPr bwMode="auto">
            <a:xfrm>
              <a:off x="1231" y="2280"/>
              <a:ext cx="5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62" name="Line 58"/>
            <p:cNvSpPr>
              <a:spLocks noChangeShapeType="1"/>
            </p:cNvSpPr>
            <p:nvPr/>
          </p:nvSpPr>
          <p:spPr bwMode="auto">
            <a:xfrm>
              <a:off x="1202" y="2252"/>
              <a:ext cx="1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63" name="Line 59"/>
            <p:cNvSpPr>
              <a:spLocks noChangeShapeType="1"/>
            </p:cNvSpPr>
            <p:nvPr/>
          </p:nvSpPr>
          <p:spPr bwMode="auto">
            <a:xfrm>
              <a:off x="1174" y="2223"/>
              <a:ext cx="16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64" name="Line 60"/>
            <p:cNvSpPr>
              <a:spLocks noChangeShapeType="1"/>
            </p:cNvSpPr>
            <p:nvPr/>
          </p:nvSpPr>
          <p:spPr bwMode="auto">
            <a:xfrm>
              <a:off x="1259" y="1939"/>
              <a:ext cx="1" cy="28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65" name="Rectangle 61"/>
            <p:cNvSpPr>
              <a:spLocks noChangeArrowheads="1"/>
            </p:cNvSpPr>
            <p:nvPr/>
          </p:nvSpPr>
          <p:spPr bwMode="auto">
            <a:xfrm>
              <a:off x="2763" y="1332"/>
              <a:ext cx="4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charset="0"/>
                </a:rPr>
                <a:t>I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51966" name="Rectangle 62"/>
            <p:cNvSpPr>
              <a:spLocks noChangeArrowheads="1"/>
            </p:cNvSpPr>
            <p:nvPr/>
          </p:nvSpPr>
          <p:spPr bwMode="auto">
            <a:xfrm>
              <a:off x="2810" y="1440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2000">
                <a:latin typeface="Arial" charset="0"/>
              </a:endParaRPr>
            </a:p>
          </p:txBody>
        </p:sp>
      </p:grpSp>
      <p:sp>
        <p:nvSpPr>
          <p:cNvPr id="251971" name="Rectangle 6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Nodal Analysis: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54253" y="1323043"/>
            <a:ext cx="598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412479" y="3188028"/>
            <a:ext cx="598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891989" y="1336695"/>
            <a:ext cx="598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47233" y="1582451"/>
            <a:ext cx="809141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/>
          <p:nvPr/>
        </p:nvCxnSpPr>
        <p:spPr bwMode="auto">
          <a:xfrm>
            <a:off x="4915995" y="2092181"/>
            <a:ext cx="0" cy="90198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/>
          <p:nvPr/>
        </p:nvCxnSpPr>
        <p:spPr bwMode="auto">
          <a:xfrm flipH="1">
            <a:off x="3005599" y="1544452"/>
            <a:ext cx="120698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 flipV="1">
            <a:off x="4789352" y="1066800"/>
            <a:ext cx="0" cy="5442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68867" y="3811161"/>
                <a:ext cx="782052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67" y="3811161"/>
                <a:ext cx="782052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-950833" y="4498202"/>
                <a:ext cx="6149864" cy="9749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50833" y="4498202"/>
                <a:ext cx="6149864" cy="9749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45379" y="5533920"/>
                <a:ext cx="5669621" cy="1001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9" y="5533920"/>
                <a:ext cx="5669621" cy="10016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183337" y="4593238"/>
            <a:ext cx="2814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It’s fine to leave your </a:t>
            </a:r>
          </a:p>
          <a:p>
            <a:r>
              <a:rPr lang="en-US" sz="2400" dirty="0" smtClean="0"/>
              <a:t>answer in terms of </a:t>
            </a:r>
            <a:r>
              <a:rPr lang="en-US" sz="2400" dirty="0" err="1" smtClean="0"/>
              <a:t>conductances</a:t>
            </a:r>
            <a:r>
              <a:rPr lang="en-US" sz="2400" dirty="0" smtClean="0"/>
              <a:t> on HW and exams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58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Interestingly…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1533525"/>
            <a:ext cx="37909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15063" y="2219652"/>
            <a:ext cx="829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54399" y="935139"/>
            <a:ext cx="880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r>
              <a:rPr lang="el-GR" dirty="0" smtClean="0"/>
              <a:t>Ω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48666" y="2219652"/>
            <a:ext cx="880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r>
              <a:rPr lang="el-GR" dirty="0" smtClean="0"/>
              <a:t>Ω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51588" y="2269927"/>
            <a:ext cx="638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6052" y="1070079"/>
            <a:ext cx="978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552" y="2007662"/>
            <a:ext cx="952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 flipH="1">
            <a:off x="5376344" y="1593299"/>
            <a:ext cx="9704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1891" y="4047067"/>
                <a:ext cx="291250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−20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91" y="4047067"/>
                <a:ext cx="2912508" cy="9017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306215" y="4148045"/>
            <a:ext cx="3519487" cy="2349500"/>
            <a:chOff x="4392613" y="2270443"/>
            <a:chExt cx="3519487" cy="3276600"/>
          </a:xfrm>
        </p:grpSpPr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5992813" y="2270443"/>
              <a:ext cx="0" cy="3200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lg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 rot="5400000">
              <a:off x="5992813" y="2346643"/>
              <a:ext cx="0" cy="3200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lg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6044565" y="5089843"/>
              <a:ext cx="2682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2400" b="1" i="1"/>
                <a:t>i</a:t>
              </a: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7593013" y="3718243"/>
              <a:ext cx="3190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2400" b="1" i="1"/>
                <a:t>v</a:t>
              </a: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V="1">
              <a:off x="4494213" y="3352727"/>
              <a:ext cx="3098800" cy="15748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26185" y="4957967"/>
                <a:ext cx="1503745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185" y="4957967"/>
                <a:ext cx="1503745" cy="8989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11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Equivalent Circuits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1533525"/>
            <a:ext cx="37909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15063" y="2219652"/>
            <a:ext cx="829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20V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54399" y="935139"/>
            <a:ext cx="880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r>
              <a:rPr lang="el-GR" dirty="0" smtClean="0"/>
              <a:t>Ω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48666" y="2219652"/>
            <a:ext cx="880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r>
              <a:rPr lang="el-GR" dirty="0" smtClean="0"/>
              <a:t>Ω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25600" y="3556861"/>
            <a:ext cx="6739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Has the exact same I-V characteristic as: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10269" y="5381523"/>
            <a:ext cx="829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10V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54399" y="4097010"/>
            <a:ext cx="880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r>
              <a:rPr lang="el-GR" dirty="0" smtClean="0"/>
              <a:t>Ω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30" y="4620234"/>
            <a:ext cx="29908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48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Thevenin</a:t>
            </a:r>
            <a:r>
              <a:rPr lang="en-US" dirty="0" smtClean="0"/>
              <a:t> Equivalents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73423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saw before that we can replace a network of resistors (and dependent sources) with a single equivalent resistance</a:t>
            </a:r>
          </a:p>
          <a:p>
            <a:r>
              <a:rPr lang="en-US" dirty="0" smtClean="0"/>
              <a:t>Now, we have that </a:t>
            </a:r>
            <a:r>
              <a:rPr lang="en-US" b="1" dirty="0" smtClean="0"/>
              <a:t>we can replace any circuit we can build so far with a single voltage source and resistor </a:t>
            </a:r>
          </a:p>
          <a:p>
            <a:pPr lvl="1"/>
            <a:r>
              <a:rPr lang="en-US" dirty="0" smtClean="0"/>
              <a:t>Not proven, but it’s true, trust me</a:t>
            </a:r>
          </a:p>
          <a:p>
            <a:r>
              <a:rPr lang="en-US" dirty="0" smtClean="0"/>
              <a:t>This two element network is known as a </a:t>
            </a:r>
            <a:r>
              <a:rPr lang="en-US" b="1" dirty="0" err="1" smtClean="0"/>
              <a:t>Thevenin</a:t>
            </a:r>
            <a:r>
              <a:rPr lang="en-US" b="1" dirty="0" smtClean="0"/>
              <a:t> equivalent</a:t>
            </a:r>
          </a:p>
          <a:p>
            <a:r>
              <a:rPr lang="en-US" dirty="0" smtClean="0"/>
              <a:t>Generalization of the idea of equivalent resistance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5733" y="6146800"/>
            <a:ext cx="8568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Again: Discovered twice, named after the second guy!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88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useful?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236133"/>
            <a:ext cx="5233987" cy="289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934" y="2959895"/>
            <a:ext cx="727602" cy="8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497" y="2889247"/>
            <a:ext cx="636039" cy="82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8497" y="2795961"/>
            <a:ext cx="2529416" cy="112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8667" y="4351867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Can swap out elements and not have to resolve a big circuit again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Captures the fundamental operation of the circuit as a whole (at chosen two terminals only!)</a:t>
            </a:r>
          </a:p>
        </p:txBody>
      </p:sp>
    </p:spTree>
    <p:extLst>
      <p:ext uri="{BB962C8B-B14F-4D97-AF65-F5344CB8AC3E}">
        <p14:creationId xmlns:p14="http://schemas.microsoft.com/office/powerpoint/2010/main" val="41241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868"/>
            <a:ext cx="8229600" cy="533400"/>
          </a:xfrm>
        </p:spPr>
        <p:txBody>
          <a:bodyPr/>
          <a:lstStyle/>
          <a:p>
            <a:r>
              <a:rPr lang="en-US" sz="2800" dirty="0" err="1" smtClean="0"/>
              <a:t>Thevenin</a:t>
            </a:r>
            <a:r>
              <a:rPr lang="en-US" sz="2800" dirty="0" smtClean="0"/>
              <a:t> Algorithm for Independently </a:t>
            </a:r>
            <a:br>
              <a:rPr lang="en-US" sz="2800" dirty="0" smtClean="0"/>
            </a:br>
            <a:r>
              <a:rPr lang="en-US" sz="2800" dirty="0" smtClean="0"/>
              <a:t>Sourced Circuits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you’re ultimately doing is finding the I-V characteristic of the circuit</a:t>
            </a:r>
          </a:p>
          <a:p>
            <a:r>
              <a:rPr lang="en-US" dirty="0" smtClean="0"/>
              <a:t>You can do this by attaching a made up </a:t>
            </a:r>
            <a:r>
              <a:rPr lang="en-US" dirty="0" smtClean="0">
                <a:solidFill>
                  <a:srgbClr val="FF0000"/>
                </a:solidFill>
              </a:rPr>
              <a:t>V</a:t>
            </a:r>
            <a:r>
              <a:rPr lang="en-US" dirty="0" smtClean="0"/>
              <a:t>, and calculating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as on slides 49 and 50</a:t>
            </a:r>
          </a:p>
          <a:p>
            <a:pPr lvl="1"/>
            <a:r>
              <a:rPr lang="en-US" dirty="0" smtClean="0"/>
              <a:t>Often called a “Test Voltage” </a:t>
            </a:r>
          </a:p>
          <a:p>
            <a:r>
              <a:rPr lang="en-US" dirty="0" smtClean="0"/>
              <a:t>This is equivalent to:</a:t>
            </a:r>
          </a:p>
          <a:p>
            <a:pPr lvl="1"/>
            <a:r>
              <a:rPr lang="en-US" dirty="0" smtClean="0"/>
              <a:t>Finding the “open circuit” voltage</a:t>
            </a:r>
          </a:p>
          <a:p>
            <a:pPr lvl="1"/>
            <a:r>
              <a:rPr lang="en-US" dirty="0" smtClean="0"/>
              <a:t>Finding the “short circuit” current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43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a Th</a:t>
            </a:r>
            <a:r>
              <a:rPr lang="en-US">
                <a:cs typeface="Arial" charset="0"/>
              </a:rPr>
              <a:t>é</a:t>
            </a:r>
            <a:r>
              <a:rPr lang="en-US"/>
              <a:t>venin Equivalent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800"/>
              <a:t>Calculate the </a:t>
            </a:r>
            <a:r>
              <a:rPr lang="en-US" sz="2800" b="1" i="1"/>
              <a:t>open-circuit voltage</a:t>
            </a:r>
            <a:r>
              <a:rPr lang="en-US" sz="2800"/>
              <a:t>, </a:t>
            </a:r>
            <a:r>
              <a:rPr lang="en-US" sz="2800" b="1" i="1">
                <a:latin typeface="Times New Roman" pitchFamily="18" charset="0"/>
              </a:rPr>
              <a:t>v</a:t>
            </a:r>
            <a:r>
              <a:rPr lang="en-US" sz="2800" b="1" baseline="-25000">
                <a:latin typeface="Times New Roman" pitchFamily="18" charset="0"/>
              </a:rPr>
              <a:t>oc</a:t>
            </a:r>
          </a:p>
          <a:p>
            <a:pPr marL="609600" indent="-609600">
              <a:buFontTx/>
              <a:buAutoNum type="arabicPeriod"/>
            </a:pPr>
            <a:endParaRPr lang="en-US" sz="2800" b="1" baseline="-25000">
              <a:latin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endParaRPr lang="en-US" sz="2800" b="1" baseline="-25000">
              <a:latin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endParaRPr lang="en-US" sz="2800" b="1" baseline="-25000">
              <a:latin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endParaRPr lang="en-US" sz="2800" b="1" baseline="-25000">
              <a:latin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endParaRPr lang="en-US" sz="2800"/>
          </a:p>
          <a:p>
            <a:pPr marL="609600" indent="-609600">
              <a:buFontTx/>
              <a:buAutoNum type="arabicPeriod"/>
            </a:pPr>
            <a:r>
              <a:rPr lang="en-US" sz="2800"/>
              <a:t>Calculate the </a:t>
            </a:r>
            <a:r>
              <a:rPr lang="en-US" sz="2800" b="1" i="1"/>
              <a:t>short-circuit current</a:t>
            </a:r>
            <a:r>
              <a:rPr lang="en-US" sz="2800"/>
              <a:t>, </a:t>
            </a:r>
            <a:r>
              <a:rPr lang="en-US" sz="2800" b="1" i="1">
                <a:latin typeface="Times New Roman" pitchFamily="18" charset="0"/>
              </a:rPr>
              <a:t>i</a:t>
            </a:r>
            <a:r>
              <a:rPr lang="en-US" sz="2800" b="1" baseline="-25000">
                <a:latin typeface="Times New Roman" pitchFamily="18" charset="0"/>
              </a:rPr>
              <a:t>sc</a:t>
            </a:r>
            <a:endParaRPr lang="en-US" sz="2800"/>
          </a:p>
          <a:p>
            <a:pPr marL="990600" lvl="1" indent="-533400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Note that </a:t>
            </a:r>
            <a:r>
              <a:rPr lang="en-US" sz="2400" i="1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sz="2400" baseline="-25000">
                <a:solidFill>
                  <a:srgbClr val="FF0000"/>
                </a:solidFill>
                <a:latin typeface="Times New Roman" pitchFamily="18" charset="0"/>
              </a:rPr>
              <a:t>sc</a:t>
            </a:r>
            <a:r>
              <a:rPr lang="en-US" sz="2400">
                <a:solidFill>
                  <a:srgbClr val="FF0000"/>
                </a:solidFill>
              </a:rPr>
              <a:t> is in the direction of the open-circuit voltage drop across the terminals a,b !</a:t>
            </a:r>
          </a:p>
        </p:txBody>
      </p:sp>
      <p:sp>
        <p:nvSpPr>
          <p:cNvPr id="296987" name="Rectangle 27"/>
          <p:cNvSpPr>
            <a:spLocks noChangeArrowheads="1"/>
          </p:cNvSpPr>
          <p:nvPr/>
        </p:nvSpPr>
        <p:spPr bwMode="auto">
          <a:xfrm flipH="1">
            <a:off x="3789363" y="1600200"/>
            <a:ext cx="1219200" cy="1524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>
                <a:latin typeface="Arial" charset="0"/>
              </a:rPr>
              <a:t>network</a:t>
            </a:r>
          </a:p>
          <a:p>
            <a:pPr algn="ctr"/>
            <a:r>
              <a:rPr lang="en-US" sz="1800" b="1">
                <a:latin typeface="Arial" charset="0"/>
              </a:rPr>
              <a:t>of</a:t>
            </a:r>
          </a:p>
          <a:p>
            <a:pPr algn="ctr"/>
            <a:r>
              <a:rPr lang="en-US" sz="1800" b="1">
                <a:latin typeface="Arial" charset="0"/>
              </a:rPr>
              <a:t>sources</a:t>
            </a:r>
          </a:p>
          <a:p>
            <a:pPr algn="ctr"/>
            <a:r>
              <a:rPr lang="en-US" sz="1800" b="1">
                <a:latin typeface="Arial" charset="0"/>
              </a:rPr>
              <a:t>and</a:t>
            </a:r>
          </a:p>
          <a:p>
            <a:pPr algn="ctr"/>
            <a:r>
              <a:rPr lang="en-US" sz="1800" b="1">
                <a:latin typeface="Arial" charset="0"/>
              </a:rPr>
              <a:t>resistors</a:t>
            </a:r>
          </a:p>
        </p:txBody>
      </p:sp>
      <p:sp>
        <p:nvSpPr>
          <p:cNvPr id="296988" name="Line 28"/>
          <p:cNvSpPr>
            <a:spLocks noChangeShapeType="1"/>
          </p:cNvSpPr>
          <p:nvPr/>
        </p:nvSpPr>
        <p:spPr bwMode="auto">
          <a:xfrm flipH="1">
            <a:off x="5008563" y="1676400"/>
            <a:ext cx="50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89" name="Line 29"/>
          <p:cNvSpPr>
            <a:spLocks noChangeShapeType="1"/>
          </p:cNvSpPr>
          <p:nvPr/>
        </p:nvSpPr>
        <p:spPr bwMode="auto">
          <a:xfrm flipH="1">
            <a:off x="5008563" y="3048000"/>
            <a:ext cx="50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0" name="Oval 30"/>
          <p:cNvSpPr>
            <a:spLocks noChangeArrowheads="1"/>
          </p:cNvSpPr>
          <p:nvPr/>
        </p:nvSpPr>
        <p:spPr bwMode="auto">
          <a:xfrm>
            <a:off x="5414963" y="160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1" name="Oval 31"/>
          <p:cNvSpPr>
            <a:spLocks noChangeArrowheads="1"/>
          </p:cNvSpPr>
          <p:nvPr/>
        </p:nvSpPr>
        <p:spPr bwMode="auto">
          <a:xfrm>
            <a:off x="5414963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2" name="Text Box 32"/>
          <p:cNvSpPr txBox="1">
            <a:spLocks noChangeArrowheads="1"/>
          </p:cNvSpPr>
          <p:nvPr/>
        </p:nvSpPr>
        <p:spPr bwMode="auto">
          <a:xfrm>
            <a:off x="5313363" y="127952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a</a:t>
            </a:r>
          </a:p>
        </p:txBody>
      </p:sp>
      <p:sp>
        <p:nvSpPr>
          <p:cNvPr id="296993" name="Text Box 33"/>
          <p:cNvSpPr txBox="1">
            <a:spLocks noChangeArrowheads="1"/>
          </p:cNvSpPr>
          <p:nvPr/>
        </p:nvSpPr>
        <p:spPr bwMode="auto">
          <a:xfrm>
            <a:off x="5313363" y="304800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b</a:t>
            </a:r>
          </a:p>
        </p:txBody>
      </p:sp>
      <p:sp>
        <p:nvSpPr>
          <p:cNvPr id="296994" name="Text Box 34"/>
          <p:cNvSpPr txBox="1">
            <a:spLocks noChangeArrowheads="1"/>
          </p:cNvSpPr>
          <p:nvPr/>
        </p:nvSpPr>
        <p:spPr bwMode="auto">
          <a:xfrm>
            <a:off x="5307013" y="1676400"/>
            <a:ext cx="4524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+</a:t>
            </a:r>
          </a:p>
          <a:p>
            <a:pPr algn="ctr">
              <a:spcBef>
                <a:spcPct val="50000"/>
              </a:spcBef>
            </a:pPr>
            <a:r>
              <a:rPr lang="en-US" sz="2000" b="1" i="1"/>
              <a:t>v</a:t>
            </a:r>
            <a:r>
              <a:rPr lang="en-US" sz="2000" b="1" baseline="-25000"/>
              <a:t>oc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cs typeface="Times New Roman" pitchFamily="18" charset="0"/>
              </a:rPr>
              <a:t>–</a:t>
            </a:r>
          </a:p>
        </p:txBody>
      </p:sp>
      <p:sp>
        <p:nvSpPr>
          <p:cNvPr id="296995" name="Rectangle 35"/>
          <p:cNvSpPr>
            <a:spLocks noChangeArrowheads="1"/>
          </p:cNvSpPr>
          <p:nvPr/>
        </p:nvSpPr>
        <p:spPr bwMode="auto">
          <a:xfrm flipH="1">
            <a:off x="3810000" y="4800600"/>
            <a:ext cx="1219200" cy="1524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>
                <a:latin typeface="Arial" charset="0"/>
              </a:rPr>
              <a:t>network</a:t>
            </a:r>
          </a:p>
          <a:p>
            <a:pPr algn="ctr"/>
            <a:r>
              <a:rPr lang="en-US" sz="1800" b="1">
                <a:latin typeface="Arial" charset="0"/>
              </a:rPr>
              <a:t>of</a:t>
            </a:r>
          </a:p>
          <a:p>
            <a:pPr algn="ctr"/>
            <a:r>
              <a:rPr lang="en-US" sz="1800" b="1">
                <a:latin typeface="Arial" charset="0"/>
              </a:rPr>
              <a:t>sources</a:t>
            </a:r>
          </a:p>
          <a:p>
            <a:pPr algn="ctr"/>
            <a:r>
              <a:rPr lang="en-US" sz="1800" b="1">
                <a:latin typeface="Arial" charset="0"/>
              </a:rPr>
              <a:t>and</a:t>
            </a:r>
          </a:p>
          <a:p>
            <a:pPr algn="ctr"/>
            <a:r>
              <a:rPr lang="en-US" sz="1800" b="1">
                <a:latin typeface="Arial" charset="0"/>
              </a:rPr>
              <a:t>resistors</a:t>
            </a:r>
          </a:p>
        </p:txBody>
      </p:sp>
      <p:sp>
        <p:nvSpPr>
          <p:cNvPr id="296996" name="Line 36"/>
          <p:cNvSpPr>
            <a:spLocks noChangeShapeType="1"/>
          </p:cNvSpPr>
          <p:nvPr/>
        </p:nvSpPr>
        <p:spPr bwMode="auto">
          <a:xfrm flipH="1">
            <a:off x="5029200" y="4876800"/>
            <a:ext cx="50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7" name="Line 37"/>
          <p:cNvSpPr>
            <a:spLocks noChangeShapeType="1"/>
          </p:cNvSpPr>
          <p:nvPr/>
        </p:nvSpPr>
        <p:spPr bwMode="auto">
          <a:xfrm flipH="1">
            <a:off x="5029200" y="6248400"/>
            <a:ext cx="50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8" name="Oval 38"/>
          <p:cNvSpPr>
            <a:spLocks noChangeArrowheads="1"/>
          </p:cNvSpPr>
          <p:nvPr/>
        </p:nvSpPr>
        <p:spPr bwMode="auto">
          <a:xfrm>
            <a:off x="5435600" y="4800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9" name="Oval 39"/>
          <p:cNvSpPr>
            <a:spLocks noChangeArrowheads="1"/>
          </p:cNvSpPr>
          <p:nvPr/>
        </p:nvSpPr>
        <p:spPr bwMode="auto">
          <a:xfrm>
            <a:off x="5435600" y="6172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0" name="Text Box 40"/>
          <p:cNvSpPr txBox="1">
            <a:spLocks noChangeArrowheads="1"/>
          </p:cNvSpPr>
          <p:nvPr/>
        </p:nvSpPr>
        <p:spPr bwMode="auto">
          <a:xfrm>
            <a:off x="5334000" y="447992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a</a:t>
            </a:r>
          </a:p>
        </p:txBody>
      </p:sp>
      <p:sp>
        <p:nvSpPr>
          <p:cNvPr id="297001" name="Text Box 41"/>
          <p:cNvSpPr txBox="1">
            <a:spLocks noChangeArrowheads="1"/>
          </p:cNvSpPr>
          <p:nvPr/>
        </p:nvSpPr>
        <p:spPr bwMode="auto">
          <a:xfrm>
            <a:off x="5334000" y="62325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b</a:t>
            </a:r>
          </a:p>
        </p:txBody>
      </p:sp>
      <p:sp>
        <p:nvSpPr>
          <p:cNvPr id="297003" name="Line 43"/>
          <p:cNvSpPr>
            <a:spLocks noChangeShapeType="1"/>
          </p:cNvSpPr>
          <p:nvPr/>
        </p:nvSpPr>
        <p:spPr bwMode="auto">
          <a:xfrm>
            <a:off x="5486400" y="48768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04" name="Line 44"/>
          <p:cNvSpPr>
            <a:spLocks noChangeShapeType="1"/>
          </p:cNvSpPr>
          <p:nvPr/>
        </p:nvSpPr>
        <p:spPr bwMode="auto">
          <a:xfrm rot="-5400000">
            <a:off x="5486400" y="5257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05" name="Text Box 45"/>
          <p:cNvSpPr txBox="1">
            <a:spLocks noChangeArrowheads="1"/>
          </p:cNvSpPr>
          <p:nvPr/>
        </p:nvSpPr>
        <p:spPr bwMode="auto">
          <a:xfrm>
            <a:off x="5638800" y="49530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/>
              <a:t>i</a:t>
            </a:r>
            <a:r>
              <a:rPr lang="en-US" sz="2400" b="1" baseline="-25000"/>
              <a:t>sc</a:t>
            </a:r>
          </a:p>
        </p:txBody>
      </p:sp>
      <p:graphicFrame>
        <p:nvGraphicFramePr>
          <p:cNvPr id="297006" name="Object 46"/>
          <p:cNvGraphicFramePr>
            <a:graphicFrameLocks noGrp="1" noChangeAspect="1"/>
          </p:cNvGraphicFramePr>
          <p:nvPr>
            <p:ph sz="half" idx="2"/>
          </p:nvPr>
        </p:nvGraphicFramePr>
        <p:xfrm>
          <a:off x="7162800" y="4572000"/>
          <a:ext cx="1687513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" name="Equation" r:id="rId3" imgW="609480" imgH="660240" progId="Equation.3">
                  <p:embed/>
                </p:oleObj>
              </mc:Choice>
              <mc:Fallback>
                <p:oleObj name="Equation" r:id="rId3" imgW="6094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572000"/>
                        <a:ext cx="1687513" cy="1828800"/>
                      </a:xfrm>
                      <a:prstGeom prst="rect">
                        <a:avLst/>
                      </a:prstGeom>
                      <a:noFill/>
                      <a:ln w="38100" cmpd="sng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244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On </a:t>
            </a:r>
            <a:r>
              <a:rPr lang="en-US" smtClean="0"/>
              <a:t>the Board</a:t>
            </a:r>
            <a:endParaRPr 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1053041"/>
            <a:ext cx="4464294" cy="341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5600" y="1625600"/>
            <a:ext cx="1490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39337" y="2727854"/>
            <a:ext cx="88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r>
              <a:rPr lang="el-GR" dirty="0" smtClean="0"/>
              <a:t>Ω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71332" y="2148820"/>
            <a:ext cx="88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l-GR" dirty="0" smtClean="0"/>
              <a:t>Ω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14133" y="3166286"/>
            <a:ext cx="88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r>
              <a:rPr lang="el-GR" dirty="0" smtClean="0"/>
              <a:t>Ω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799" y="3301873"/>
            <a:ext cx="81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12V</a:t>
            </a:r>
            <a:endParaRPr lang="en-US" dirty="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656667" y="2609320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eaLnBrk="0" hangingPunct="0"/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794040" y="42518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eaLnBrk="0" hangingPunct="0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66798" y="4491575"/>
            <a:ext cx="7561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the </a:t>
            </a:r>
            <a:r>
              <a:rPr lang="en-US" dirty="0" err="1" smtClean="0"/>
              <a:t>Thevenin</a:t>
            </a:r>
            <a:r>
              <a:rPr lang="en-US" dirty="0" smtClean="0"/>
              <a:t> Equivalent circuit, by finding</a:t>
            </a:r>
          </a:p>
          <a:p>
            <a:r>
              <a:rPr lang="en-US" dirty="0"/>
              <a:t>	</a:t>
            </a:r>
            <a:r>
              <a:rPr lang="en-US" dirty="0" smtClean="0"/>
              <a:t>1. V</a:t>
            </a:r>
            <a:r>
              <a:rPr lang="en-US" baseline="-25000" dirty="0" smtClean="0"/>
              <a:t>OC</a:t>
            </a:r>
          </a:p>
          <a:p>
            <a:r>
              <a:rPr lang="en-US" baseline="-25000" dirty="0"/>
              <a:t>	</a:t>
            </a:r>
            <a:r>
              <a:rPr lang="en-US" dirty="0" smtClean="0"/>
              <a:t>2. I</a:t>
            </a:r>
            <a:r>
              <a:rPr lang="en-US" baseline="-25000" dirty="0" smtClean="0"/>
              <a:t>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8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</a:t>
            </a:r>
            <a:r>
              <a:rPr lang="en-US" dirty="0" err="1" smtClean="0"/>
              <a:t>Thevenin</a:t>
            </a:r>
            <a:r>
              <a:rPr lang="en-US" dirty="0" smtClean="0"/>
              <a:t> Resistance Directly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there are no dependent sources in the circuit, we can find the </a:t>
            </a:r>
            <a:r>
              <a:rPr lang="en-US" dirty="0" err="1" smtClean="0"/>
              <a:t>Thevenin</a:t>
            </a:r>
            <a:r>
              <a:rPr lang="en-US" dirty="0" smtClean="0"/>
              <a:t> Resistance directly</a:t>
            </a:r>
          </a:p>
          <a:p>
            <a:r>
              <a:rPr lang="en-US" dirty="0" smtClean="0"/>
              <a:t>Algorithm is easy:</a:t>
            </a:r>
          </a:p>
          <a:p>
            <a:pPr lvl="1"/>
            <a:r>
              <a:rPr lang="en-US" dirty="0" smtClean="0"/>
              <a:t>Set all </a:t>
            </a:r>
            <a:r>
              <a:rPr lang="en-US" b="1" dirty="0" smtClean="0"/>
              <a:t>independent</a:t>
            </a:r>
            <a:r>
              <a:rPr lang="en-US" dirty="0" smtClean="0"/>
              <a:t> sources to zero</a:t>
            </a:r>
          </a:p>
          <a:p>
            <a:pPr lvl="2"/>
            <a:r>
              <a:rPr lang="en-US" dirty="0" smtClean="0"/>
              <a:t>Voltage source becomes short circuit</a:t>
            </a:r>
          </a:p>
          <a:p>
            <a:pPr lvl="2"/>
            <a:r>
              <a:rPr lang="en-US" dirty="0" smtClean="0"/>
              <a:t>Current source becomes open circuit</a:t>
            </a:r>
          </a:p>
          <a:p>
            <a:pPr lvl="1"/>
            <a:r>
              <a:rPr lang="en-US" dirty="0" smtClean="0"/>
              <a:t>Leave dependent sources intact</a:t>
            </a:r>
          </a:p>
          <a:p>
            <a:pPr lvl="1"/>
            <a:r>
              <a:rPr lang="en-US" dirty="0" smtClean="0"/>
              <a:t>Find equivalent resistance between terminals of interest</a:t>
            </a:r>
          </a:p>
        </p:txBody>
      </p:sp>
    </p:spTree>
    <p:extLst>
      <p:ext uri="{BB962C8B-B14F-4D97-AF65-F5344CB8AC3E}">
        <p14:creationId xmlns:p14="http://schemas.microsoft.com/office/powerpoint/2010/main" val="273921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150" name="Rectangle 94"/>
          <p:cNvSpPr>
            <a:spLocks noChangeArrowheads="1"/>
          </p:cNvSpPr>
          <p:nvPr/>
        </p:nvSpPr>
        <p:spPr bwMode="auto">
          <a:xfrm>
            <a:off x="4832350" y="3733800"/>
            <a:ext cx="2133600" cy="1828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151" name="Text Box 95"/>
          <p:cNvSpPr txBox="1">
            <a:spLocks noChangeArrowheads="1"/>
          </p:cNvSpPr>
          <p:nvPr/>
        </p:nvSpPr>
        <p:spPr bwMode="auto">
          <a:xfrm>
            <a:off x="4724400" y="3352800"/>
            <a:ext cx="239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Arial Narrow" pitchFamily="34" charset="0"/>
              </a:rPr>
              <a:t>Norton equivalent circuit</a:t>
            </a:r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Norton Equivalent Circuit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229600" cy="2286000"/>
          </a:xfrm>
        </p:spPr>
        <p:txBody>
          <a:bodyPr/>
          <a:lstStyle/>
          <a:p>
            <a:r>
              <a:rPr lang="en-US" sz="2800" dirty="0"/>
              <a:t>Any network of voltage sources, current sources, and resistors can </a:t>
            </a:r>
            <a:r>
              <a:rPr lang="en-US" sz="2800" dirty="0" smtClean="0"/>
              <a:t>also be </a:t>
            </a:r>
            <a:r>
              <a:rPr lang="en-US" sz="2800" dirty="0"/>
              <a:t>replaced by an equivalent circuit consisting of </a:t>
            </a:r>
            <a:r>
              <a:rPr lang="en-US" sz="2800" dirty="0">
                <a:solidFill>
                  <a:srgbClr val="FF0000"/>
                </a:solidFill>
              </a:rPr>
              <a:t>an independent current source in parallel with a resistor</a:t>
            </a:r>
            <a:r>
              <a:rPr lang="en-US" sz="2800" dirty="0"/>
              <a:t> without affecting the operation of the rest of the circuit.</a:t>
            </a:r>
          </a:p>
        </p:txBody>
      </p:sp>
      <p:sp>
        <p:nvSpPr>
          <p:cNvPr id="301060" name="Rectangle 4"/>
          <p:cNvSpPr>
            <a:spLocks noChangeArrowheads="1"/>
          </p:cNvSpPr>
          <p:nvPr/>
        </p:nvSpPr>
        <p:spPr bwMode="auto">
          <a:xfrm flipH="1">
            <a:off x="914400" y="3886200"/>
            <a:ext cx="1219200" cy="1524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>
                <a:latin typeface="Arial" charset="0"/>
              </a:rPr>
              <a:t>network</a:t>
            </a:r>
          </a:p>
          <a:p>
            <a:pPr algn="ctr"/>
            <a:r>
              <a:rPr lang="en-US" sz="1800" b="1">
                <a:latin typeface="Arial" charset="0"/>
              </a:rPr>
              <a:t>of</a:t>
            </a:r>
          </a:p>
          <a:p>
            <a:pPr algn="ctr"/>
            <a:r>
              <a:rPr lang="en-US" sz="1800" b="1">
                <a:latin typeface="Arial" charset="0"/>
              </a:rPr>
              <a:t>sources</a:t>
            </a:r>
          </a:p>
          <a:p>
            <a:pPr algn="ctr"/>
            <a:r>
              <a:rPr lang="en-US" sz="1800" b="1">
                <a:latin typeface="Arial" charset="0"/>
              </a:rPr>
              <a:t>and</a:t>
            </a:r>
          </a:p>
          <a:p>
            <a:pPr algn="ctr"/>
            <a:r>
              <a:rPr lang="en-US" sz="1800" b="1">
                <a:latin typeface="Arial" charset="0"/>
              </a:rPr>
              <a:t>resistors</a:t>
            </a:r>
          </a:p>
        </p:txBody>
      </p:sp>
      <p:sp>
        <p:nvSpPr>
          <p:cNvPr id="301061" name="Line 5"/>
          <p:cNvSpPr>
            <a:spLocks noChangeShapeType="1"/>
          </p:cNvSpPr>
          <p:nvPr/>
        </p:nvSpPr>
        <p:spPr bwMode="auto">
          <a:xfrm flipH="1">
            <a:off x="2133600" y="3962400"/>
            <a:ext cx="50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062" name="Line 6"/>
          <p:cNvSpPr>
            <a:spLocks noChangeShapeType="1"/>
          </p:cNvSpPr>
          <p:nvPr/>
        </p:nvSpPr>
        <p:spPr bwMode="auto">
          <a:xfrm flipH="1">
            <a:off x="2133600" y="5334000"/>
            <a:ext cx="50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063" name="Text Box 7"/>
          <p:cNvSpPr txBox="1">
            <a:spLocks noChangeArrowheads="1"/>
          </p:cNvSpPr>
          <p:nvPr/>
        </p:nvSpPr>
        <p:spPr bwMode="auto">
          <a:xfrm>
            <a:off x="4191000" y="4371975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cs typeface="Times New Roman" pitchFamily="18" charset="0"/>
              </a:rPr>
              <a:t>≡</a:t>
            </a:r>
          </a:p>
        </p:txBody>
      </p:sp>
      <p:sp>
        <p:nvSpPr>
          <p:cNvPr id="301080" name="Line 24"/>
          <p:cNvSpPr>
            <a:spLocks noChangeShapeType="1"/>
          </p:cNvSpPr>
          <p:nvPr/>
        </p:nvSpPr>
        <p:spPr bwMode="auto">
          <a:xfrm>
            <a:off x="2590800" y="53340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081" name="Line 25"/>
          <p:cNvSpPr>
            <a:spLocks noChangeShapeType="1"/>
          </p:cNvSpPr>
          <p:nvPr/>
        </p:nvSpPr>
        <p:spPr bwMode="auto">
          <a:xfrm>
            <a:off x="2590800" y="39624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082" name="Rectangle 26"/>
          <p:cNvSpPr>
            <a:spLocks noChangeArrowheads="1"/>
          </p:cNvSpPr>
          <p:nvPr/>
        </p:nvSpPr>
        <p:spPr bwMode="auto">
          <a:xfrm>
            <a:off x="3683000" y="4495800"/>
            <a:ext cx="27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</a:rPr>
              <a:t>R</a:t>
            </a:r>
            <a:r>
              <a:rPr lang="en-US" sz="2000" b="1" baseline="-2500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01083" name="Rectangle 27"/>
          <p:cNvSpPr>
            <a:spLocks noChangeArrowheads="1"/>
          </p:cNvSpPr>
          <p:nvPr/>
        </p:nvSpPr>
        <p:spPr bwMode="auto">
          <a:xfrm>
            <a:off x="2728913" y="4097338"/>
            <a:ext cx="51911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084" name="Rectangle 28"/>
          <p:cNvSpPr>
            <a:spLocks noChangeArrowheads="1"/>
          </p:cNvSpPr>
          <p:nvPr/>
        </p:nvSpPr>
        <p:spPr bwMode="auto">
          <a:xfrm>
            <a:off x="3732213" y="3962400"/>
            <a:ext cx="179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</a:rPr>
              <a:t>i</a:t>
            </a:r>
            <a:r>
              <a:rPr lang="en-US" sz="2000" b="1" baseline="-25000">
                <a:solidFill>
                  <a:srgbClr val="FF0000"/>
                </a:solidFill>
              </a:rPr>
              <a:t>L</a:t>
            </a:r>
          </a:p>
        </p:txBody>
      </p:sp>
      <p:grpSp>
        <p:nvGrpSpPr>
          <p:cNvPr id="301085" name="Group 29"/>
          <p:cNvGrpSpPr>
            <a:grpSpLocks/>
          </p:cNvGrpSpPr>
          <p:nvPr/>
        </p:nvGrpSpPr>
        <p:grpSpPr bwMode="auto">
          <a:xfrm>
            <a:off x="3321050" y="4333875"/>
            <a:ext cx="260350" cy="703263"/>
            <a:chOff x="2868" y="2433"/>
            <a:chExt cx="117" cy="303"/>
          </a:xfrm>
        </p:grpSpPr>
        <p:sp>
          <p:nvSpPr>
            <p:cNvPr id="301086" name="Line 30"/>
            <p:cNvSpPr>
              <a:spLocks noChangeShapeType="1"/>
            </p:cNvSpPr>
            <p:nvPr/>
          </p:nvSpPr>
          <p:spPr bwMode="auto">
            <a:xfrm>
              <a:off x="2907" y="2433"/>
              <a:ext cx="2" cy="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087" name="Line 31"/>
            <p:cNvSpPr>
              <a:spLocks noChangeShapeType="1"/>
            </p:cNvSpPr>
            <p:nvPr/>
          </p:nvSpPr>
          <p:spPr bwMode="auto">
            <a:xfrm>
              <a:off x="2911" y="2507"/>
              <a:ext cx="66" cy="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088" name="Line 32"/>
            <p:cNvSpPr>
              <a:spLocks noChangeShapeType="1"/>
            </p:cNvSpPr>
            <p:nvPr/>
          </p:nvSpPr>
          <p:spPr bwMode="auto">
            <a:xfrm flipH="1">
              <a:off x="2870" y="2531"/>
              <a:ext cx="108" cy="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089" name="Line 33"/>
            <p:cNvSpPr>
              <a:spLocks noChangeShapeType="1"/>
            </p:cNvSpPr>
            <p:nvPr/>
          </p:nvSpPr>
          <p:spPr bwMode="auto">
            <a:xfrm>
              <a:off x="2870" y="2556"/>
              <a:ext cx="115" cy="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090" name="Line 34"/>
            <p:cNvSpPr>
              <a:spLocks noChangeShapeType="1"/>
            </p:cNvSpPr>
            <p:nvPr/>
          </p:nvSpPr>
          <p:spPr bwMode="auto">
            <a:xfrm flipH="1">
              <a:off x="2868" y="2584"/>
              <a:ext cx="114" cy="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091" name="Line 35"/>
            <p:cNvSpPr>
              <a:spLocks noChangeShapeType="1"/>
            </p:cNvSpPr>
            <p:nvPr/>
          </p:nvSpPr>
          <p:spPr bwMode="auto">
            <a:xfrm>
              <a:off x="2868" y="2611"/>
              <a:ext cx="115" cy="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092" name="Line 36"/>
            <p:cNvSpPr>
              <a:spLocks noChangeShapeType="1"/>
            </p:cNvSpPr>
            <p:nvPr/>
          </p:nvSpPr>
          <p:spPr bwMode="auto">
            <a:xfrm flipH="1">
              <a:off x="2917" y="2641"/>
              <a:ext cx="66" cy="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093" name="Line 37"/>
            <p:cNvSpPr>
              <a:spLocks noChangeShapeType="1"/>
            </p:cNvSpPr>
            <p:nvPr/>
          </p:nvSpPr>
          <p:spPr bwMode="auto">
            <a:xfrm>
              <a:off x="2917" y="2657"/>
              <a:ext cx="2" cy="7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1094" name="Line 38"/>
          <p:cNvSpPr>
            <a:spLocks noChangeShapeType="1"/>
          </p:cNvSpPr>
          <p:nvPr/>
        </p:nvSpPr>
        <p:spPr bwMode="auto">
          <a:xfrm flipH="1">
            <a:off x="3429000" y="5002213"/>
            <a:ext cx="6350" cy="3317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095" name="Line 39"/>
          <p:cNvSpPr>
            <a:spLocks noChangeShapeType="1"/>
          </p:cNvSpPr>
          <p:nvPr/>
        </p:nvSpPr>
        <p:spPr bwMode="auto">
          <a:xfrm flipH="1">
            <a:off x="3413125" y="3962400"/>
            <a:ext cx="15875" cy="412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096" name="Line 40"/>
          <p:cNvSpPr>
            <a:spLocks noChangeShapeType="1"/>
          </p:cNvSpPr>
          <p:nvPr/>
        </p:nvSpPr>
        <p:spPr bwMode="auto">
          <a:xfrm>
            <a:off x="3579813" y="3962400"/>
            <a:ext cx="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097" name="Text Box 41"/>
          <p:cNvSpPr txBox="1">
            <a:spLocks noChangeArrowheads="1"/>
          </p:cNvSpPr>
          <p:nvPr/>
        </p:nvSpPr>
        <p:spPr bwMode="auto">
          <a:xfrm>
            <a:off x="2844800" y="3946525"/>
            <a:ext cx="3984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+</a:t>
            </a:r>
          </a:p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</a:rPr>
              <a:t>v</a:t>
            </a:r>
            <a:r>
              <a:rPr lang="en-US" sz="2000" b="1" i="1" baseline="-25000">
                <a:solidFill>
                  <a:srgbClr val="FF0000"/>
                </a:solidFill>
              </a:rPr>
              <a:t>L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cs typeface="Times New Roman" pitchFamily="18" charset="0"/>
              </a:rPr>
              <a:t>–</a:t>
            </a:r>
          </a:p>
        </p:txBody>
      </p:sp>
      <p:sp>
        <p:nvSpPr>
          <p:cNvPr id="301098" name="Oval 42"/>
          <p:cNvSpPr>
            <a:spLocks noChangeArrowheads="1"/>
          </p:cNvSpPr>
          <p:nvPr/>
        </p:nvSpPr>
        <p:spPr bwMode="auto">
          <a:xfrm>
            <a:off x="2540000" y="3886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099" name="Oval 43"/>
          <p:cNvSpPr>
            <a:spLocks noChangeArrowheads="1"/>
          </p:cNvSpPr>
          <p:nvPr/>
        </p:nvSpPr>
        <p:spPr bwMode="auto">
          <a:xfrm>
            <a:off x="25400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100" name="Text Box 44"/>
          <p:cNvSpPr txBox="1">
            <a:spLocks noChangeArrowheads="1"/>
          </p:cNvSpPr>
          <p:nvPr/>
        </p:nvSpPr>
        <p:spPr bwMode="auto">
          <a:xfrm>
            <a:off x="2438400" y="35052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a</a:t>
            </a:r>
          </a:p>
        </p:txBody>
      </p:sp>
      <p:sp>
        <p:nvSpPr>
          <p:cNvPr id="301101" name="Text Box 45"/>
          <p:cNvSpPr txBox="1">
            <a:spLocks noChangeArrowheads="1"/>
          </p:cNvSpPr>
          <p:nvPr/>
        </p:nvSpPr>
        <p:spPr bwMode="auto">
          <a:xfrm>
            <a:off x="2438400" y="53943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b</a:t>
            </a:r>
          </a:p>
        </p:txBody>
      </p:sp>
      <p:sp>
        <p:nvSpPr>
          <p:cNvPr id="301102" name="Line 46"/>
          <p:cNvSpPr>
            <a:spLocks noChangeShapeType="1"/>
          </p:cNvSpPr>
          <p:nvPr/>
        </p:nvSpPr>
        <p:spPr bwMode="auto">
          <a:xfrm>
            <a:off x="7261225" y="53340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103" name="Line 47"/>
          <p:cNvSpPr>
            <a:spLocks noChangeShapeType="1"/>
          </p:cNvSpPr>
          <p:nvPr/>
        </p:nvSpPr>
        <p:spPr bwMode="auto">
          <a:xfrm>
            <a:off x="7261225" y="39624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104" name="Rectangle 48"/>
          <p:cNvSpPr>
            <a:spLocks noChangeArrowheads="1"/>
          </p:cNvSpPr>
          <p:nvPr/>
        </p:nvSpPr>
        <p:spPr bwMode="auto">
          <a:xfrm>
            <a:off x="8353425" y="4495800"/>
            <a:ext cx="27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</a:rPr>
              <a:t>R</a:t>
            </a:r>
            <a:r>
              <a:rPr lang="en-US" sz="2000" b="1" baseline="-2500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01105" name="Rectangle 49"/>
          <p:cNvSpPr>
            <a:spLocks noChangeArrowheads="1"/>
          </p:cNvSpPr>
          <p:nvPr/>
        </p:nvSpPr>
        <p:spPr bwMode="auto">
          <a:xfrm>
            <a:off x="7399338" y="4097338"/>
            <a:ext cx="51911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106" name="Rectangle 50"/>
          <p:cNvSpPr>
            <a:spLocks noChangeArrowheads="1"/>
          </p:cNvSpPr>
          <p:nvPr/>
        </p:nvSpPr>
        <p:spPr bwMode="auto">
          <a:xfrm>
            <a:off x="8402638" y="3962400"/>
            <a:ext cx="179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</a:rPr>
              <a:t>i</a:t>
            </a:r>
            <a:r>
              <a:rPr lang="en-US" sz="2000" b="1" baseline="-25000">
                <a:solidFill>
                  <a:srgbClr val="FF0000"/>
                </a:solidFill>
              </a:rPr>
              <a:t>L</a:t>
            </a:r>
          </a:p>
        </p:txBody>
      </p:sp>
      <p:grpSp>
        <p:nvGrpSpPr>
          <p:cNvPr id="301107" name="Group 51"/>
          <p:cNvGrpSpPr>
            <a:grpSpLocks/>
          </p:cNvGrpSpPr>
          <p:nvPr/>
        </p:nvGrpSpPr>
        <p:grpSpPr bwMode="auto">
          <a:xfrm>
            <a:off x="7991475" y="4333875"/>
            <a:ext cx="260350" cy="703263"/>
            <a:chOff x="2868" y="2433"/>
            <a:chExt cx="117" cy="303"/>
          </a:xfrm>
        </p:grpSpPr>
        <p:sp>
          <p:nvSpPr>
            <p:cNvPr id="301108" name="Line 52"/>
            <p:cNvSpPr>
              <a:spLocks noChangeShapeType="1"/>
            </p:cNvSpPr>
            <p:nvPr/>
          </p:nvSpPr>
          <p:spPr bwMode="auto">
            <a:xfrm>
              <a:off x="2907" y="2433"/>
              <a:ext cx="2" cy="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109" name="Line 53"/>
            <p:cNvSpPr>
              <a:spLocks noChangeShapeType="1"/>
            </p:cNvSpPr>
            <p:nvPr/>
          </p:nvSpPr>
          <p:spPr bwMode="auto">
            <a:xfrm>
              <a:off x="2911" y="2507"/>
              <a:ext cx="66" cy="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110" name="Line 54"/>
            <p:cNvSpPr>
              <a:spLocks noChangeShapeType="1"/>
            </p:cNvSpPr>
            <p:nvPr/>
          </p:nvSpPr>
          <p:spPr bwMode="auto">
            <a:xfrm flipH="1">
              <a:off x="2870" y="2531"/>
              <a:ext cx="108" cy="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111" name="Line 55"/>
            <p:cNvSpPr>
              <a:spLocks noChangeShapeType="1"/>
            </p:cNvSpPr>
            <p:nvPr/>
          </p:nvSpPr>
          <p:spPr bwMode="auto">
            <a:xfrm>
              <a:off x="2870" y="2556"/>
              <a:ext cx="115" cy="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112" name="Line 56"/>
            <p:cNvSpPr>
              <a:spLocks noChangeShapeType="1"/>
            </p:cNvSpPr>
            <p:nvPr/>
          </p:nvSpPr>
          <p:spPr bwMode="auto">
            <a:xfrm flipH="1">
              <a:off x="2868" y="2584"/>
              <a:ext cx="114" cy="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113" name="Line 57"/>
            <p:cNvSpPr>
              <a:spLocks noChangeShapeType="1"/>
            </p:cNvSpPr>
            <p:nvPr/>
          </p:nvSpPr>
          <p:spPr bwMode="auto">
            <a:xfrm>
              <a:off x="2868" y="2611"/>
              <a:ext cx="115" cy="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114" name="Line 58"/>
            <p:cNvSpPr>
              <a:spLocks noChangeShapeType="1"/>
            </p:cNvSpPr>
            <p:nvPr/>
          </p:nvSpPr>
          <p:spPr bwMode="auto">
            <a:xfrm flipH="1">
              <a:off x="2917" y="2641"/>
              <a:ext cx="66" cy="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115" name="Line 59"/>
            <p:cNvSpPr>
              <a:spLocks noChangeShapeType="1"/>
            </p:cNvSpPr>
            <p:nvPr/>
          </p:nvSpPr>
          <p:spPr bwMode="auto">
            <a:xfrm>
              <a:off x="2917" y="2657"/>
              <a:ext cx="2" cy="7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1116" name="Line 60"/>
          <p:cNvSpPr>
            <a:spLocks noChangeShapeType="1"/>
          </p:cNvSpPr>
          <p:nvPr/>
        </p:nvSpPr>
        <p:spPr bwMode="auto">
          <a:xfrm flipH="1">
            <a:off x="8099425" y="5002213"/>
            <a:ext cx="6350" cy="3317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117" name="Line 61"/>
          <p:cNvSpPr>
            <a:spLocks noChangeShapeType="1"/>
          </p:cNvSpPr>
          <p:nvPr/>
        </p:nvSpPr>
        <p:spPr bwMode="auto">
          <a:xfrm flipH="1">
            <a:off x="8083550" y="3962400"/>
            <a:ext cx="15875" cy="412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118" name="Line 62"/>
          <p:cNvSpPr>
            <a:spLocks noChangeShapeType="1"/>
          </p:cNvSpPr>
          <p:nvPr/>
        </p:nvSpPr>
        <p:spPr bwMode="auto">
          <a:xfrm>
            <a:off x="8250238" y="3962400"/>
            <a:ext cx="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119" name="Text Box 63"/>
          <p:cNvSpPr txBox="1">
            <a:spLocks noChangeArrowheads="1"/>
          </p:cNvSpPr>
          <p:nvPr/>
        </p:nvSpPr>
        <p:spPr bwMode="auto">
          <a:xfrm>
            <a:off x="7515225" y="3946525"/>
            <a:ext cx="3984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+</a:t>
            </a:r>
          </a:p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</a:rPr>
              <a:t>v</a:t>
            </a:r>
            <a:r>
              <a:rPr lang="en-US" sz="2000" b="1" i="1" baseline="-25000">
                <a:solidFill>
                  <a:srgbClr val="FF0000"/>
                </a:solidFill>
              </a:rPr>
              <a:t>L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cs typeface="Times New Roman" pitchFamily="18" charset="0"/>
              </a:rPr>
              <a:t>–</a:t>
            </a:r>
          </a:p>
        </p:txBody>
      </p:sp>
      <p:sp>
        <p:nvSpPr>
          <p:cNvPr id="301124" name="Line 68"/>
          <p:cNvSpPr>
            <a:spLocks noChangeShapeType="1"/>
          </p:cNvSpPr>
          <p:nvPr/>
        </p:nvSpPr>
        <p:spPr bwMode="auto">
          <a:xfrm flipH="1">
            <a:off x="6589713" y="5002213"/>
            <a:ext cx="7937" cy="331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1125" name="Line 69"/>
          <p:cNvSpPr>
            <a:spLocks noChangeShapeType="1"/>
          </p:cNvSpPr>
          <p:nvPr/>
        </p:nvSpPr>
        <p:spPr bwMode="auto">
          <a:xfrm flipV="1">
            <a:off x="5573713" y="5334000"/>
            <a:ext cx="1676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1126" name="Group 70"/>
          <p:cNvGrpSpPr>
            <a:grpSpLocks/>
          </p:cNvGrpSpPr>
          <p:nvPr/>
        </p:nvGrpSpPr>
        <p:grpSpPr bwMode="auto">
          <a:xfrm>
            <a:off x="6489700" y="4305300"/>
            <a:ext cx="258763" cy="701675"/>
            <a:chOff x="2184" y="2421"/>
            <a:chExt cx="117" cy="302"/>
          </a:xfrm>
        </p:grpSpPr>
        <p:sp>
          <p:nvSpPr>
            <p:cNvPr id="301127" name="Line 71"/>
            <p:cNvSpPr>
              <a:spLocks noChangeShapeType="1"/>
            </p:cNvSpPr>
            <p:nvPr/>
          </p:nvSpPr>
          <p:spPr bwMode="auto">
            <a:xfrm>
              <a:off x="2223" y="2421"/>
              <a:ext cx="1" cy="7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128" name="Line 72"/>
            <p:cNvSpPr>
              <a:spLocks noChangeShapeType="1"/>
            </p:cNvSpPr>
            <p:nvPr/>
          </p:nvSpPr>
          <p:spPr bwMode="auto">
            <a:xfrm>
              <a:off x="2227" y="2496"/>
              <a:ext cx="66" cy="2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129" name="Line 73"/>
            <p:cNvSpPr>
              <a:spLocks noChangeShapeType="1"/>
            </p:cNvSpPr>
            <p:nvPr/>
          </p:nvSpPr>
          <p:spPr bwMode="auto">
            <a:xfrm flipH="1">
              <a:off x="2186" y="2518"/>
              <a:ext cx="107" cy="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130" name="Line 74"/>
            <p:cNvSpPr>
              <a:spLocks noChangeShapeType="1"/>
            </p:cNvSpPr>
            <p:nvPr/>
          </p:nvSpPr>
          <p:spPr bwMode="auto">
            <a:xfrm>
              <a:off x="2186" y="2544"/>
              <a:ext cx="115" cy="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131" name="Line 75"/>
            <p:cNvSpPr>
              <a:spLocks noChangeShapeType="1"/>
            </p:cNvSpPr>
            <p:nvPr/>
          </p:nvSpPr>
          <p:spPr bwMode="auto">
            <a:xfrm flipH="1">
              <a:off x="2184" y="2573"/>
              <a:ext cx="113" cy="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132" name="Line 76"/>
            <p:cNvSpPr>
              <a:spLocks noChangeShapeType="1"/>
            </p:cNvSpPr>
            <p:nvPr/>
          </p:nvSpPr>
          <p:spPr bwMode="auto">
            <a:xfrm>
              <a:off x="2184" y="2599"/>
              <a:ext cx="115" cy="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133" name="Line 77"/>
            <p:cNvSpPr>
              <a:spLocks noChangeShapeType="1"/>
            </p:cNvSpPr>
            <p:nvPr/>
          </p:nvSpPr>
          <p:spPr bwMode="auto">
            <a:xfrm flipH="1">
              <a:off x="2233" y="2629"/>
              <a:ext cx="66" cy="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134" name="Line 78"/>
            <p:cNvSpPr>
              <a:spLocks noChangeShapeType="1"/>
            </p:cNvSpPr>
            <p:nvPr/>
          </p:nvSpPr>
          <p:spPr bwMode="auto">
            <a:xfrm>
              <a:off x="2234" y="2646"/>
              <a:ext cx="1" cy="7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1135" name="Line 79"/>
          <p:cNvSpPr>
            <a:spLocks noChangeShapeType="1"/>
          </p:cNvSpPr>
          <p:nvPr/>
        </p:nvSpPr>
        <p:spPr bwMode="auto">
          <a:xfrm flipH="1">
            <a:off x="6578600" y="3962400"/>
            <a:ext cx="11113" cy="41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136" name="Rectangle 80"/>
          <p:cNvSpPr>
            <a:spLocks noChangeArrowheads="1"/>
          </p:cNvSpPr>
          <p:nvPr/>
        </p:nvSpPr>
        <p:spPr bwMode="auto">
          <a:xfrm>
            <a:off x="6802438" y="4473575"/>
            <a:ext cx="6651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138" name="Rectangle 82"/>
          <p:cNvSpPr>
            <a:spLocks noChangeArrowheads="1"/>
          </p:cNvSpPr>
          <p:nvPr/>
        </p:nvSpPr>
        <p:spPr bwMode="auto">
          <a:xfrm>
            <a:off x="5737225" y="4152900"/>
            <a:ext cx="51911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139" name="Oval 83"/>
          <p:cNvSpPr>
            <a:spLocks noChangeArrowheads="1"/>
          </p:cNvSpPr>
          <p:nvPr/>
        </p:nvSpPr>
        <p:spPr bwMode="auto">
          <a:xfrm>
            <a:off x="5268913" y="4343400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140" name="Line 84"/>
          <p:cNvSpPr>
            <a:spLocks noChangeShapeType="1"/>
          </p:cNvSpPr>
          <p:nvPr/>
        </p:nvSpPr>
        <p:spPr bwMode="auto">
          <a:xfrm>
            <a:off x="5573713" y="4419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141" name="Line 85"/>
          <p:cNvSpPr>
            <a:spLocks noChangeShapeType="1"/>
          </p:cNvSpPr>
          <p:nvPr/>
        </p:nvSpPr>
        <p:spPr bwMode="auto">
          <a:xfrm flipV="1">
            <a:off x="5573713" y="3962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142" name="Line 86"/>
          <p:cNvSpPr>
            <a:spLocks noChangeShapeType="1"/>
          </p:cNvSpPr>
          <p:nvPr/>
        </p:nvSpPr>
        <p:spPr bwMode="auto">
          <a:xfrm flipV="1">
            <a:off x="5573713" y="4953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143" name="Text Box 87"/>
          <p:cNvSpPr txBox="1">
            <a:spLocks noChangeArrowheads="1"/>
          </p:cNvSpPr>
          <p:nvPr/>
        </p:nvSpPr>
        <p:spPr bwMode="auto">
          <a:xfrm>
            <a:off x="4899025" y="4419600"/>
            <a:ext cx="414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/>
              <a:t>i</a:t>
            </a:r>
            <a:r>
              <a:rPr lang="en-US" sz="2400" b="1" baseline="-25000"/>
              <a:t>N</a:t>
            </a:r>
          </a:p>
        </p:txBody>
      </p:sp>
      <p:sp>
        <p:nvSpPr>
          <p:cNvPr id="301144" name="Line 88"/>
          <p:cNvSpPr>
            <a:spLocks noChangeShapeType="1"/>
          </p:cNvSpPr>
          <p:nvPr/>
        </p:nvSpPr>
        <p:spPr bwMode="auto">
          <a:xfrm flipV="1">
            <a:off x="5573713" y="3962400"/>
            <a:ext cx="1676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145" name="Oval 89"/>
          <p:cNvSpPr>
            <a:spLocks noChangeArrowheads="1"/>
          </p:cNvSpPr>
          <p:nvPr/>
        </p:nvSpPr>
        <p:spPr bwMode="auto">
          <a:xfrm>
            <a:off x="7199313" y="3886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146" name="Oval 90"/>
          <p:cNvSpPr>
            <a:spLocks noChangeArrowheads="1"/>
          </p:cNvSpPr>
          <p:nvPr/>
        </p:nvSpPr>
        <p:spPr bwMode="auto">
          <a:xfrm>
            <a:off x="7199313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147" name="Text Box 91"/>
          <p:cNvSpPr txBox="1">
            <a:spLocks noChangeArrowheads="1"/>
          </p:cNvSpPr>
          <p:nvPr/>
        </p:nvSpPr>
        <p:spPr bwMode="auto">
          <a:xfrm>
            <a:off x="7123113" y="35052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a</a:t>
            </a:r>
          </a:p>
        </p:txBody>
      </p:sp>
      <p:sp>
        <p:nvSpPr>
          <p:cNvPr id="301148" name="Text Box 92"/>
          <p:cNvSpPr txBox="1">
            <a:spLocks noChangeArrowheads="1"/>
          </p:cNvSpPr>
          <p:nvPr/>
        </p:nvSpPr>
        <p:spPr bwMode="auto">
          <a:xfrm>
            <a:off x="7123113" y="5394325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b</a:t>
            </a:r>
          </a:p>
        </p:txBody>
      </p:sp>
      <p:sp>
        <p:nvSpPr>
          <p:cNvPr id="301149" name="Rectangle 93"/>
          <p:cNvSpPr>
            <a:spLocks noChangeArrowheads="1"/>
          </p:cNvSpPr>
          <p:nvPr/>
        </p:nvSpPr>
        <p:spPr bwMode="auto">
          <a:xfrm>
            <a:off x="6096000" y="4495800"/>
            <a:ext cx="288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i="1">
                <a:solidFill>
                  <a:srgbClr val="000000"/>
                </a:solidFill>
              </a:rPr>
              <a:t>R</a:t>
            </a:r>
            <a:r>
              <a:rPr lang="en-US" sz="2000" b="1" baseline="-25000">
                <a:solidFill>
                  <a:srgbClr val="000000"/>
                </a:solidFill>
              </a:rPr>
              <a:t>N</a:t>
            </a:r>
            <a:endParaRPr lang="en-US" sz="2000" b="1" baseline="-25000"/>
          </a:p>
        </p:txBody>
      </p:sp>
    </p:spTree>
    <p:extLst>
      <p:ext uri="{BB962C8B-B14F-4D97-AF65-F5344CB8AC3E}">
        <p14:creationId xmlns:p14="http://schemas.microsoft.com/office/powerpoint/2010/main" val="117677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On </a:t>
            </a:r>
            <a:r>
              <a:rPr lang="en-US" smtClean="0"/>
              <a:t>the Board</a:t>
            </a:r>
            <a:endParaRPr 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1053041"/>
            <a:ext cx="4464294" cy="341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5600" y="1625600"/>
            <a:ext cx="1490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39337" y="2727854"/>
            <a:ext cx="88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r>
              <a:rPr lang="el-GR" dirty="0" smtClean="0"/>
              <a:t>Ω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71332" y="2148820"/>
            <a:ext cx="88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l-GR" dirty="0" smtClean="0"/>
              <a:t>Ω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14133" y="3166286"/>
            <a:ext cx="88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r>
              <a:rPr lang="el-GR" dirty="0" smtClean="0"/>
              <a:t>Ω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799" y="3301873"/>
            <a:ext cx="81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12V</a:t>
            </a:r>
            <a:endParaRPr lang="en-US" dirty="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656667" y="2609320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eaLnBrk="0" hangingPunct="0"/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794040" y="42518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eaLnBrk="0" hangingPunct="0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66798" y="4491575"/>
            <a:ext cx="7561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the </a:t>
            </a:r>
            <a:r>
              <a:rPr lang="en-US" dirty="0" err="1" smtClean="0"/>
              <a:t>Thevenin</a:t>
            </a:r>
            <a:r>
              <a:rPr lang="en-US" dirty="0" smtClean="0"/>
              <a:t> Equivalent resistance directly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0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Dependent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686800" cy="22131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practice, we’ll want to use controllable sources</a:t>
            </a:r>
          </a:p>
          <a:p>
            <a:pPr lvl="1"/>
            <a:r>
              <a:rPr lang="en-US" dirty="0" smtClean="0"/>
              <a:t>Called “dependent sources” since their output is dependent on something external to the source itself</a:t>
            </a:r>
            <a:endParaRPr lang="en-US" dirty="0"/>
          </a:p>
        </p:txBody>
      </p:sp>
      <p:sp>
        <p:nvSpPr>
          <p:cNvPr id="4" name="Oval 10"/>
          <p:cNvSpPr>
            <a:spLocks noChangeArrowheads="1"/>
          </p:cNvSpPr>
          <p:nvPr/>
        </p:nvSpPr>
        <p:spPr bwMode="auto">
          <a:xfrm>
            <a:off x="3188368" y="3508557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 flipV="1">
            <a:off x="3416968" y="3127557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V="1">
            <a:off x="3416968" y="3965757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264568" y="3508557"/>
            <a:ext cx="3571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/>
              <a:t>+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264568" y="3568882"/>
            <a:ext cx="3571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/>
              <a:t>_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789906" y="3508557"/>
            <a:ext cx="398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/>
              <a:t>v</a:t>
            </a:r>
            <a:r>
              <a:rPr lang="en-US" sz="2400" b="1" i="1" baseline="-25000"/>
              <a:t>s</a:t>
            </a: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2578768" y="4346757"/>
            <a:ext cx="1695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independent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6083968" y="3127557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V="1">
            <a:off x="6083968" y="3965757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5931568" y="3508557"/>
            <a:ext cx="3571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/>
              <a:t>+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931568" y="3568882"/>
            <a:ext cx="3571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/>
              <a:t>_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5057280" y="3508557"/>
            <a:ext cx="760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 dirty="0" err="1" smtClean="0"/>
              <a:t>v</a:t>
            </a:r>
            <a:r>
              <a:rPr lang="en-US" sz="2400" b="1" baseline="-25000" dirty="0" err="1" smtClean="0"/>
              <a:t>s</a:t>
            </a:r>
            <a:r>
              <a:rPr lang="en-US" sz="2400" b="1" dirty="0" smtClean="0"/>
              <a:t>(x)</a:t>
            </a:r>
            <a:endParaRPr lang="en-US" sz="2400" b="1" i="1" baseline="-25000" dirty="0"/>
          </a:p>
        </p:txBody>
      </p:sp>
      <p:sp>
        <p:nvSpPr>
          <p:cNvPr id="16" name="AutoShape 21"/>
          <p:cNvSpPr>
            <a:spLocks noChangeArrowheads="1"/>
          </p:cNvSpPr>
          <p:nvPr/>
        </p:nvSpPr>
        <p:spPr bwMode="auto">
          <a:xfrm>
            <a:off x="5855368" y="3508557"/>
            <a:ext cx="457200" cy="457200"/>
          </a:xfrm>
          <a:prstGeom prst="diamond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5315433" y="4362632"/>
            <a:ext cx="14830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Arial" charset="0"/>
              </a:rPr>
              <a:t>dependent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25378" y="4857606"/>
            <a:ext cx="8229600" cy="180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In theory, a dependent source could be a function of anything in the universe</a:t>
            </a:r>
          </a:p>
          <a:p>
            <a:pPr lvl="1"/>
            <a:r>
              <a:rPr lang="en-US" dirty="0" smtClean="0"/>
              <a:t>Intensity of light incident on the source</a:t>
            </a:r>
          </a:p>
          <a:p>
            <a:pPr lvl="1"/>
            <a:r>
              <a:rPr lang="en-US" dirty="0" smtClean="0"/>
              <a:t>Number of fish within 3 miles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25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</a:t>
            </a:r>
            <a:r>
              <a:rPr lang="en-US" i="1">
                <a:latin typeface="Times New Roman" pitchFamily="18" charset="0"/>
              </a:rPr>
              <a:t>I</a:t>
            </a:r>
            <a:r>
              <a:rPr lang="en-US" baseline="-25000">
                <a:latin typeface="Times New Roman" pitchFamily="18" charset="0"/>
              </a:rPr>
              <a:t>N</a:t>
            </a:r>
            <a:r>
              <a:rPr lang="en-US"/>
              <a:t> and </a:t>
            </a:r>
            <a:r>
              <a:rPr lang="en-US" i="1">
                <a:latin typeface="Times New Roman" pitchFamily="18" charset="0"/>
              </a:rPr>
              <a:t>R</a:t>
            </a:r>
            <a:r>
              <a:rPr lang="en-US" baseline="-25000">
                <a:latin typeface="Times New Roman" pitchFamily="18" charset="0"/>
              </a:rPr>
              <a:t>N</a:t>
            </a:r>
          </a:p>
        </p:txBody>
      </p:sp>
      <p:sp>
        <p:nvSpPr>
          <p:cNvPr id="302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1447800"/>
          </a:xfrm>
        </p:spPr>
        <p:txBody>
          <a:bodyPr/>
          <a:lstStyle/>
          <a:p>
            <a:r>
              <a:rPr lang="en-US" sz="2800"/>
              <a:t>We can derive the Norton equivalent circuit from a Th</a:t>
            </a:r>
            <a:r>
              <a:rPr lang="en-US" sz="2800">
                <a:cs typeface="Arial" charset="0"/>
              </a:rPr>
              <a:t>é</a:t>
            </a:r>
            <a:r>
              <a:rPr lang="en-US" sz="2800"/>
              <a:t>venin equivalent circuit simply by making a source transformation: </a:t>
            </a:r>
          </a:p>
        </p:txBody>
      </p:sp>
      <p:sp>
        <p:nvSpPr>
          <p:cNvPr id="302167" name="Line 87"/>
          <p:cNvSpPr>
            <a:spLocks noChangeShapeType="1"/>
          </p:cNvSpPr>
          <p:nvPr/>
        </p:nvSpPr>
        <p:spPr bwMode="auto">
          <a:xfrm>
            <a:off x="7162800" y="42672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168" name="Line 88"/>
          <p:cNvSpPr>
            <a:spLocks noChangeShapeType="1"/>
          </p:cNvSpPr>
          <p:nvPr/>
        </p:nvSpPr>
        <p:spPr bwMode="auto">
          <a:xfrm>
            <a:off x="7162800" y="28956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2169" name="Object 89"/>
          <p:cNvGraphicFramePr>
            <a:graphicFrameLocks noChangeAspect="1"/>
          </p:cNvGraphicFramePr>
          <p:nvPr/>
        </p:nvGraphicFramePr>
        <p:xfrm>
          <a:off x="1371600" y="4572000"/>
          <a:ext cx="1828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8" name="Equation" r:id="rId3" imgW="850680" imgH="431640" progId="Equation.3">
                  <p:embed/>
                </p:oleObj>
              </mc:Choice>
              <mc:Fallback>
                <p:oleObj name="Equation" r:id="rId3" imgW="850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572000"/>
                        <a:ext cx="18288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2170" name="Line 90"/>
          <p:cNvSpPr>
            <a:spLocks noChangeShapeType="1"/>
          </p:cNvSpPr>
          <p:nvPr/>
        </p:nvSpPr>
        <p:spPr bwMode="auto">
          <a:xfrm flipH="1">
            <a:off x="6502400" y="3935413"/>
            <a:ext cx="7938" cy="331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2171" name="Line 91"/>
          <p:cNvSpPr>
            <a:spLocks noChangeShapeType="1"/>
          </p:cNvSpPr>
          <p:nvPr/>
        </p:nvSpPr>
        <p:spPr bwMode="auto">
          <a:xfrm flipV="1">
            <a:off x="5486400" y="4267200"/>
            <a:ext cx="1676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2172" name="Group 92"/>
          <p:cNvGrpSpPr>
            <a:grpSpLocks/>
          </p:cNvGrpSpPr>
          <p:nvPr/>
        </p:nvGrpSpPr>
        <p:grpSpPr bwMode="auto">
          <a:xfrm>
            <a:off x="6402388" y="3238500"/>
            <a:ext cx="258762" cy="701675"/>
            <a:chOff x="2184" y="2421"/>
            <a:chExt cx="117" cy="302"/>
          </a:xfrm>
        </p:grpSpPr>
        <p:sp>
          <p:nvSpPr>
            <p:cNvPr id="302173" name="Line 93"/>
            <p:cNvSpPr>
              <a:spLocks noChangeShapeType="1"/>
            </p:cNvSpPr>
            <p:nvPr/>
          </p:nvSpPr>
          <p:spPr bwMode="auto">
            <a:xfrm>
              <a:off x="2223" y="2421"/>
              <a:ext cx="1" cy="7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174" name="Line 94"/>
            <p:cNvSpPr>
              <a:spLocks noChangeShapeType="1"/>
            </p:cNvSpPr>
            <p:nvPr/>
          </p:nvSpPr>
          <p:spPr bwMode="auto">
            <a:xfrm>
              <a:off x="2227" y="2496"/>
              <a:ext cx="66" cy="2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175" name="Line 95"/>
            <p:cNvSpPr>
              <a:spLocks noChangeShapeType="1"/>
            </p:cNvSpPr>
            <p:nvPr/>
          </p:nvSpPr>
          <p:spPr bwMode="auto">
            <a:xfrm flipH="1">
              <a:off x="2186" y="2518"/>
              <a:ext cx="107" cy="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176" name="Line 96"/>
            <p:cNvSpPr>
              <a:spLocks noChangeShapeType="1"/>
            </p:cNvSpPr>
            <p:nvPr/>
          </p:nvSpPr>
          <p:spPr bwMode="auto">
            <a:xfrm>
              <a:off x="2186" y="2544"/>
              <a:ext cx="115" cy="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177" name="Line 97"/>
            <p:cNvSpPr>
              <a:spLocks noChangeShapeType="1"/>
            </p:cNvSpPr>
            <p:nvPr/>
          </p:nvSpPr>
          <p:spPr bwMode="auto">
            <a:xfrm flipH="1">
              <a:off x="2184" y="2573"/>
              <a:ext cx="113" cy="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178" name="Line 98"/>
            <p:cNvSpPr>
              <a:spLocks noChangeShapeType="1"/>
            </p:cNvSpPr>
            <p:nvPr/>
          </p:nvSpPr>
          <p:spPr bwMode="auto">
            <a:xfrm>
              <a:off x="2184" y="2599"/>
              <a:ext cx="115" cy="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179" name="Line 99"/>
            <p:cNvSpPr>
              <a:spLocks noChangeShapeType="1"/>
            </p:cNvSpPr>
            <p:nvPr/>
          </p:nvSpPr>
          <p:spPr bwMode="auto">
            <a:xfrm flipH="1">
              <a:off x="2233" y="2629"/>
              <a:ext cx="66" cy="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180" name="Line 100"/>
            <p:cNvSpPr>
              <a:spLocks noChangeShapeType="1"/>
            </p:cNvSpPr>
            <p:nvPr/>
          </p:nvSpPr>
          <p:spPr bwMode="auto">
            <a:xfrm>
              <a:off x="2234" y="2646"/>
              <a:ext cx="1" cy="7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2181" name="Line 101"/>
          <p:cNvSpPr>
            <a:spLocks noChangeShapeType="1"/>
          </p:cNvSpPr>
          <p:nvPr/>
        </p:nvSpPr>
        <p:spPr bwMode="auto">
          <a:xfrm flipH="1">
            <a:off x="6491288" y="2895600"/>
            <a:ext cx="11112" cy="41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182" name="Rectangle 102"/>
          <p:cNvSpPr>
            <a:spLocks noChangeArrowheads="1"/>
          </p:cNvSpPr>
          <p:nvPr/>
        </p:nvSpPr>
        <p:spPr bwMode="auto">
          <a:xfrm>
            <a:off x="8255000" y="3429000"/>
            <a:ext cx="27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</a:rPr>
              <a:t>R</a:t>
            </a:r>
            <a:r>
              <a:rPr lang="en-US" sz="2000" b="1" baseline="-2500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02183" name="Rectangle 103"/>
          <p:cNvSpPr>
            <a:spLocks noChangeArrowheads="1"/>
          </p:cNvSpPr>
          <p:nvPr/>
        </p:nvSpPr>
        <p:spPr bwMode="auto">
          <a:xfrm>
            <a:off x="6715125" y="3406775"/>
            <a:ext cx="6651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184" name="Rectangle 104"/>
          <p:cNvSpPr>
            <a:spLocks noChangeArrowheads="1"/>
          </p:cNvSpPr>
          <p:nvPr/>
        </p:nvSpPr>
        <p:spPr bwMode="auto">
          <a:xfrm>
            <a:off x="6019800" y="3429000"/>
            <a:ext cx="288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i="1">
                <a:solidFill>
                  <a:srgbClr val="000000"/>
                </a:solidFill>
              </a:rPr>
              <a:t>R</a:t>
            </a:r>
            <a:r>
              <a:rPr lang="en-US" sz="2000" b="1" baseline="-25000">
                <a:solidFill>
                  <a:srgbClr val="000000"/>
                </a:solidFill>
              </a:rPr>
              <a:t>N</a:t>
            </a:r>
            <a:endParaRPr lang="en-US" sz="2000" b="1" baseline="-25000"/>
          </a:p>
        </p:txBody>
      </p:sp>
      <p:sp>
        <p:nvSpPr>
          <p:cNvPr id="302185" name="Rectangle 105"/>
          <p:cNvSpPr>
            <a:spLocks noChangeArrowheads="1"/>
          </p:cNvSpPr>
          <p:nvPr/>
        </p:nvSpPr>
        <p:spPr bwMode="auto">
          <a:xfrm>
            <a:off x="7300913" y="3030538"/>
            <a:ext cx="51911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186" name="Rectangle 106"/>
          <p:cNvSpPr>
            <a:spLocks noChangeArrowheads="1"/>
          </p:cNvSpPr>
          <p:nvPr/>
        </p:nvSpPr>
        <p:spPr bwMode="auto">
          <a:xfrm>
            <a:off x="8304213" y="2895600"/>
            <a:ext cx="179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</a:rPr>
              <a:t>i</a:t>
            </a:r>
            <a:r>
              <a:rPr lang="en-US" sz="2000" b="1" baseline="-2500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02187" name="Rectangle 107"/>
          <p:cNvSpPr>
            <a:spLocks noChangeArrowheads="1"/>
          </p:cNvSpPr>
          <p:nvPr/>
        </p:nvSpPr>
        <p:spPr bwMode="auto">
          <a:xfrm>
            <a:off x="5649913" y="3086100"/>
            <a:ext cx="51911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2188" name="Group 108"/>
          <p:cNvGrpSpPr>
            <a:grpSpLocks/>
          </p:cNvGrpSpPr>
          <p:nvPr/>
        </p:nvGrpSpPr>
        <p:grpSpPr bwMode="auto">
          <a:xfrm>
            <a:off x="7893050" y="3267075"/>
            <a:ext cx="260350" cy="703263"/>
            <a:chOff x="2868" y="2433"/>
            <a:chExt cx="117" cy="303"/>
          </a:xfrm>
        </p:grpSpPr>
        <p:sp>
          <p:nvSpPr>
            <p:cNvPr id="302189" name="Line 109"/>
            <p:cNvSpPr>
              <a:spLocks noChangeShapeType="1"/>
            </p:cNvSpPr>
            <p:nvPr/>
          </p:nvSpPr>
          <p:spPr bwMode="auto">
            <a:xfrm>
              <a:off x="2907" y="2433"/>
              <a:ext cx="2" cy="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190" name="Line 110"/>
            <p:cNvSpPr>
              <a:spLocks noChangeShapeType="1"/>
            </p:cNvSpPr>
            <p:nvPr/>
          </p:nvSpPr>
          <p:spPr bwMode="auto">
            <a:xfrm>
              <a:off x="2911" y="2507"/>
              <a:ext cx="66" cy="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191" name="Line 111"/>
            <p:cNvSpPr>
              <a:spLocks noChangeShapeType="1"/>
            </p:cNvSpPr>
            <p:nvPr/>
          </p:nvSpPr>
          <p:spPr bwMode="auto">
            <a:xfrm flipH="1">
              <a:off x="2870" y="2531"/>
              <a:ext cx="108" cy="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192" name="Line 112"/>
            <p:cNvSpPr>
              <a:spLocks noChangeShapeType="1"/>
            </p:cNvSpPr>
            <p:nvPr/>
          </p:nvSpPr>
          <p:spPr bwMode="auto">
            <a:xfrm>
              <a:off x="2870" y="2556"/>
              <a:ext cx="115" cy="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193" name="Line 113"/>
            <p:cNvSpPr>
              <a:spLocks noChangeShapeType="1"/>
            </p:cNvSpPr>
            <p:nvPr/>
          </p:nvSpPr>
          <p:spPr bwMode="auto">
            <a:xfrm flipH="1">
              <a:off x="2868" y="2584"/>
              <a:ext cx="114" cy="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194" name="Line 114"/>
            <p:cNvSpPr>
              <a:spLocks noChangeShapeType="1"/>
            </p:cNvSpPr>
            <p:nvPr/>
          </p:nvSpPr>
          <p:spPr bwMode="auto">
            <a:xfrm>
              <a:off x="2868" y="2611"/>
              <a:ext cx="115" cy="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195" name="Line 115"/>
            <p:cNvSpPr>
              <a:spLocks noChangeShapeType="1"/>
            </p:cNvSpPr>
            <p:nvPr/>
          </p:nvSpPr>
          <p:spPr bwMode="auto">
            <a:xfrm flipH="1">
              <a:off x="2917" y="2641"/>
              <a:ext cx="66" cy="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196" name="Line 116"/>
            <p:cNvSpPr>
              <a:spLocks noChangeShapeType="1"/>
            </p:cNvSpPr>
            <p:nvPr/>
          </p:nvSpPr>
          <p:spPr bwMode="auto">
            <a:xfrm>
              <a:off x="2917" y="2657"/>
              <a:ext cx="2" cy="7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2197" name="Line 117"/>
          <p:cNvSpPr>
            <a:spLocks noChangeShapeType="1"/>
          </p:cNvSpPr>
          <p:nvPr/>
        </p:nvSpPr>
        <p:spPr bwMode="auto">
          <a:xfrm flipH="1">
            <a:off x="8001000" y="3935413"/>
            <a:ext cx="6350" cy="3317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198" name="Line 118"/>
          <p:cNvSpPr>
            <a:spLocks noChangeShapeType="1"/>
          </p:cNvSpPr>
          <p:nvPr/>
        </p:nvSpPr>
        <p:spPr bwMode="auto">
          <a:xfrm flipH="1">
            <a:off x="7985125" y="2895600"/>
            <a:ext cx="15875" cy="412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199" name="Line 119"/>
          <p:cNvSpPr>
            <a:spLocks noChangeShapeType="1"/>
          </p:cNvSpPr>
          <p:nvPr/>
        </p:nvSpPr>
        <p:spPr bwMode="auto">
          <a:xfrm>
            <a:off x="8151813" y="2895600"/>
            <a:ext cx="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200" name="Oval 120"/>
          <p:cNvSpPr>
            <a:spLocks noChangeArrowheads="1"/>
          </p:cNvSpPr>
          <p:nvPr/>
        </p:nvSpPr>
        <p:spPr bwMode="auto">
          <a:xfrm>
            <a:off x="5181600" y="3276600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201" name="Line 121"/>
          <p:cNvSpPr>
            <a:spLocks noChangeShapeType="1"/>
          </p:cNvSpPr>
          <p:nvPr/>
        </p:nvSpPr>
        <p:spPr bwMode="auto">
          <a:xfrm>
            <a:off x="5486400" y="33528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202" name="Line 122"/>
          <p:cNvSpPr>
            <a:spLocks noChangeShapeType="1"/>
          </p:cNvSpPr>
          <p:nvPr/>
        </p:nvSpPr>
        <p:spPr bwMode="auto">
          <a:xfrm flipV="1">
            <a:off x="5486400" y="28956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203" name="Line 123"/>
          <p:cNvSpPr>
            <a:spLocks noChangeShapeType="1"/>
          </p:cNvSpPr>
          <p:nvPr/>
        </p:nvSpPr>
        <p:spPr bwMode="auto">
          <a:xfrm flipV="1">
            <a:off x="5486400" y="3886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204" name="Text Box 124"/>
          <p:cNvSpPr txBox="1">
            <a:spLocks noChangeArrowheads="1"/>
          </p:cNvSpPr>
          <p:nvPr/>
        </p:nvSpPr>
        <p:spPr bwMode="auto">
          <a:xfrm>
            <a:off x="4811713" y="3352800"/>
            <a:ext cx="414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/>
              <a:t>i</a:t>
            </a:r>
            <a:r>
              <a:rPr lang="en-US" sz="2400" b="1" baseline="-25000"/>
              <a:t>N</a:t>
            </a:r>
          </a:p>
        </p:txBody>
      </p:sp>
      <p:sp>
        <p:nvSpPr>
          <p:cNvPr id="302205" name="Line 125"/>
          <p:cNvSpPr>
            <a:spLocks noChangeShapeType="1"/>
          </p:cNvSpPr>
          <p:nvPr/>
        </p:nvSpPr>
        <p:spPr bwMode="auto">
          <a:xfrm flipV="1">
            <a:off x="5486400" y="2895600"/>
            <a:ext cx="1676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206" name="Text Box 126"/>
          <p:cNvSpPr txBox="1">
            <a:spLocks noChangeArrowheads="1"/>
          </p:cNvSpPr>
          <p:nvPr/>
        </p:nvSpPr>
        <p:spPr bwMode="auto">
          <a:xfrm>
            <a:off x="7416800" y="2879725"/>
            <a:ext cx="3984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+</a:t>
            </a:r>
          </a:p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</a:rPr>
              <a:t>v</a:t>
            </a:r>
            <a:r>
              <a:rPr lang="en-US" sz="2000" b="1" i="1" baseline="-25000">
                <a:solidFill>
                  <a:srgbClr val="FF0000"/>
                </a:solidFill>
              </a:rPr>
              <a:t>L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cs typeface="Times New Roman" pitchFamily="18" charset="0"/>
              </a:rPr>
              <a:t>–</a:t>
            </a:r>
          </a:p>
        </p:txBody>
      </p:sp>
      <p:sp>
        <p:nvSpPr>
          <p:cNvPr id="302207" name="Oval 127"/>
          <p:cNvSpPr>
            <a:spLocks noChangeArrowheads="1"/>
          </p:cNvSpPr>
          <p:nvPr/>
        </p:nvSpPr>
        <p:spPr bwMode="auto">
          <a:xfrm>
            <a:off x="71120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208" name="Oval 128"/>
          <p:cNvSpPr>
            <a:spLocks noChangeArrowheads="1"/>
          </p:cNvSpPr>
          <p:nvPr/>
        </p:nvSpPr>
        <p:spPr bwMode="auto">
          <a:xfrm>
            <a:off x="7112000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209" name="Text Box 129"/>
          <p:cNvSpPr txBox="1">
            <a:spLocks noChangeArrowheads="1"/>
          </p:cNvSpPr>
          <p:nvPr/>
        </p:nvSpPr>
        <p:spPr bwMode="auto">
          <a:xfrm>
            <a:off x="7035800" y="2438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a</a:t>
            </a:r>
          </a:p>
        </p:txBody>
      </p:sp>
      <p:sp>
        <p:nvSpPr>
          <p:cNvPr id="302210" name="Text Box 130"/>
          <p:cNvSpPr txBox="1">
            <a:spLocks noChangeArrowheads="1"/>
          </p:cNvSpPr>
          <p:nvPr/>
        </p:nvSpPr>
        <p:spPr bwMode="auto">
          <a:xfrm>
            <a:off x="7035800" y="43275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b</a:t>
            </a:r>
          </a:p>
        </p:txBody>
      </p:sp>
      <p:grpSp>
        <p:nvGrpSpPr>
          <p:cNvPr id="302211" name="Group 131"/>
          <p:cNvGrpSpPr>
            <a:grpSpLocks/>
          </p:cNvGrpSpPr>
          <p:nvPr/>
        </p:nvGrpSpPr>
        <p:grpSpPr bwMode="auto">
          <a:xfrm>
            <a:off x="1473200" y="2743200"/>
            <a:ext cx="1600200" cy="315913"/>
            <a:chOff x="1487" y="2684"/>
            <a:chExt cx="1008" cy="199"/>
          </a:xfrm>
        </p:grpSpPr>
        <p:sp>
          <p:nvSpPr>
            <p:cNvPr id="302212" name="Line 132"/>
            <p:cNvSpPr>
              <a:spLocks noChangeShapeType="1"/>
            </p:cNvSpPr>
            <p:nvPr/>
          </p:nvSpPr>
          <p:spPr bwMode="auto">
            <a:xfrm rot="-21472985" flipH="1" flipV="1">
              <a:off x="2113" y="2693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213" name="Line 133"/>
            <p:cNvSpPr>
              <a:spLocks noChangeShapeType="1"/>
            </p:cNvSpPr>
            <p:nvPr/>
          </p:nvSpPr>
          <p:spPr bwMode="auto">
            <a:xfrm rot="127015" flipH="1">
              <a:off x="2063" y="2691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214" name="Line 134"/>
            <p:cNvSpPr>
              <a:spLocks noChangeShapeType="1"/>
            </p:cNvSpPr>
            <p:nvPr/>
          </p:nvSpPr>
          <p:spPr bwMode="auto">
            <a:xfrm rot="127015" flipH="1">
              <a:off x="1968" y="2688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215" name="Line 135"/>
            <p:cNvSpPr>
              <a:spLocks noChangeShapeType="1"/>
            </p:cNvSpPr>
            <p:nvPr/>
          </p:nvSpPr>
          <p:spPr bwMode="auto">
            <a:xfrm rot="-21472985">
              <a:off x="1920" y="2686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216" name="Line 136"/>
            <p:cNvSpPr>
              <a:spLocks noChangeShapeType="1"/>
            </p:cNvSpPr>
            <p:nvPr/>
          </p:nvSpPr>
          <p:spPr bwMode="auto">
            <a:xfrm rot="-21472985">
              <a:off x="2015" y="2689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217" name="Line 137"/>
            <p:cNvSpPr>
              <a:spLocks noChangeShapeType="1"/>
            </p:cNvSpPr>
            <p:nvPr/>
          </p:nvSpPr>
          <p:spPr bwMode="auto">
            <a:xfrm rot="127015" flipH="1">
              <a:off x="1872" y="26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218" name="Line 138"/>
            <p:cNvSpPr>
              <a:spLocks noChangeShapeType="1"/>
            </p:cNvSpPr>
            <p:nvPr/>
          </p:nvSpPr>
          <p:spPr bwMode="auto">
            <a:xfrm rot="-21472985" flipH="1" flipV="1">
              <a:off x="1822" y="2778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219" name="Line 139"/>
            <p:cNvSpPr>
              <a:spLocks noChangeShapeType="1"/>
            </p:cNvSpPr>
            <p:nvPr/>
          </p:nvSpPr>
          <p:spPr bwMode="auto">
            <a:xfrm rot="127015" flipH="1">
              <a:off x="1487" y="2771"/>
              <a:ext cx="335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220" name="Line 140"/>
            <p:cNvSpPr>
              <a:spLocks noChangeShapeType="1"/>
            </p:cNvSpPr>
            <p:nvPr/>
          </p:nvSpPr>
          <p:spPr bwMode="auto">
            <a:xfrm rot="127015" flipH="1">
              <a:off x="2160" y="2784"/>
              <a:ext cx="335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2221" name="Oval 141"/>
          <p:cNvSpPr>
            <a:spLocks noChangeArrowheads="1"/>
          </p:cNvSpPr>
          <p:nvPr/>
        </p:nvSpPr>
        <p:spPr bwMode="auto">
          <a:xfrm>
            <a:off x="1168400" y="3321050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222" name="Text Box 142"/>
          <p:cNvSpPr txBox="1">
            <a:spLocks noChangeArrowheads="1"/>
          </p:cNvSpPr>
          <p:nvPr/>
        </p:nvSpPr>
        <p:spPr bwMode="auto">
          <a:xfrm flipV="1">
            <a:off x="1268413" y="3321050"/>
            <a:ext cx="3571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en-US" sz="2400" b="1">
                <a:cs typeface="Times New Roman" pitchFamily="18" charset="0"/>
              </a:rPr>
              <a:t>–</a:t>
            </a:r>
          </a:p>
          <a:p>
            <a:pPr>
              <a:lnSpc>
                <a:spcPct val="75000"/>
              </a:lnSpc>
            </a:pPr>
            <a:r>
              <a:rPr lang="en-US" sz="2400" b="1">
                <a:cs typeface="Times New Roman" pitchFamily="18" charset="0"/>
              </a:rPr>
              <a:t>+</a:t>
            </a:r>
          </a:p>
        </p:txBody>
      </p:sp>
      <p:sp>
        <p:nvSpPr>
          <p:cNvPr id="302223" name="Line 143"/>
          <p:cNvSpPr>
            <a:spLocks noChangeShapeType="1"/>
          </p:cNvSpPr>
          <p:nvPr/>
        </p:nvSpPr>
        <p:spPr bwMode="auto">
          <a:xfrm flipV="1">
            <a:off x="1473200" y="2895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224" name="Line 144"/>
          <p:cNvSpPr>
            <a:spLocks noChangeShapeType="1"/>
          </p:cNvSpPr>
          <p:nvPr/>
        </p:nvSpPr>
        <p:spPr bwMode="auto">
          <a:xfrm flipV="1">
            <a:off x="1473200" y="3886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225" name="Line 145"/>
          <p:cNvSpPr>
            <a:spLocks noChangeShapeType="1"/>
          </p:cNvSpPr>
          <p:nvPr/>
        </p:nvSpPr>
        <p:spPr bwMode="auto">
          <a:xfrm>
            <a:off x="3048000" y="42672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226" name="Line 146"/>
          <p:cNvSpPr>
            <a:spLocks noChangeShapeType="1"/>
          </p:cNvSpPr>
          <p:nvPr/>
        </p:nvSpPr>
        <p:spPr bwMode="auto">
          <a:xfrm>
            <a:off x="3048000" y="28956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227" name="Rectangle 147"/>
          <p:cNvSpPr>
            <a:spLocks noChangeArrowheads="1"/>
          </p:cNvSpPr>
          <p:nvPr/>
        </p:nvSpPr>
        <p:spPr bwMode="auto">
          <a:xfrm>
            <a:off x="4140200" y="3429000"/>
            <a:ext cx="27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</a:rPr>
              <a:t>R</a:t>
            </a:r>
            <a:r>
              <a:rPr lang="en-US" sz="2000" b="1" baseline="-2500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02228" name="Rectangle 148"/>
          <p:cNvSpPr>
            <a:spLocks noChangeArrowheads="1"/>
          </p:cNvSpPr>
          <p:nvPr/>
        </p:nvSpPr>
        <p:spPr bwMode="auto">
          <a:xfrm>
            <a:off x="3186113" y="3030538"/>
            <a:ext cx="51911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229" name="Rectangle 149"/>
          <p:cNvSpPr>
            <a:spLocks noChangeArrowheads="1"/>
          </p:cNvSpPr>
          <p:nvPr/>
        </p:nvSpPr>
        <p:spPr bwMode="auto">
          <a:xfrm>
            <a:off x="4189413" y="2895600"/>
            <a:ext cx="179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</a:rPr>
              <a:t>i</a:t>
            </a:r>
            <a:r>
              <a:rPr lang="en-US" sz="2000" b="1" baseline="-25000">
                <a:solidFill>
                  <a:srgbClr val="FF0000"/>
                </a:solidFill>
              </a:rPr>
              <a:t>L</a:t>
            </a:r>
          </a:p>
        </p:txBody>
      </p:sp>
      <p:grpSp>
        <p:nvGrpSpPr>
          <p:cNvPr id="302230" name="Group 150"/>
          <p:cNvGrpSpPr>
            <a:grpSpLocks/>
          </p:cNvGrpSpPr>
          <p:nvPr/>
        </p:nvGrpSpPr>
        <p:grpSpPr bwMode="auto">
          <a:xfrm>
            <a:off x="3778250" y="3267075"/>
            <a:ext cx="260350" cy="703263"/>
            <a:chOff x="2868" y="2433"/>
            <a:chExt cx="117" cy="303"/>
          </a:xfrm>
        </p:grpSpPr>
        <p:sp>
          <p:nvSpPr>
            <p:cNvPr id="302231" name="Line 151"/>
            <p:cNvSpPr>
              <a:spLocks noChangeShapeType="1"/>
            </p:cNvSpPr>
            <p:nvPr/>
          </p:nvSpPr>
          <p:spPr bwMode="auto">
            <a:xfrm>
              <a:off x="2907" y="2433"/>
              <a:ext cx="2" cy="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232" name="Line 152"/>
            <p:cNvSpPr>
              <a:spLocks noChangeShapeType="1"/>
            </p:cNvSpPr>
            <p:nvPr/>
          </p:nvSpPr>
          <p:spPr bwMode="auto">
            <a:xfrm>
              <a:off x="2911" y="2507"/>
              <a:ext cx="66" cy="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233" name="Line 153"/>
            <p:cNvSpPr>
              <a:spLocks noChangeShapeType="1"/>
            </p:cNvSpPr>
            <p:nvPr/>
          </p:nvSpPr>
          <p:spPr bwMode="auto">
            <a:xfrm flipH="1">
              <a:off x="2870" y="2531"/>
              <a:ext cx="108" cy="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234" name="Line 154"/>
            <p:cNvSpPr>
              <a:spLocks noChangeShapeType="1"/>
            </p:cNvSpPr>
            <p:nvPr/>
          </p:nvSpPr>
          <p:spPr bwMode="auto">
            <a:xfrm>
              <a:off x="2870" y="2556"/>
              <a:ext cx="115" cy="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235" name="Line 155"/>
            <p:cNvSpPr>
              <a:spLocks noChangeShapeType="1"/>
            </p:cNvSpPr>
            <p:nvPr/>
          </p:nvSpPr>
          <p:spPr bwMode="auto">
            <a:xfrm flipH="1">
              <a:off x="2868" y="2584"/>
              <a:ext cx="114" cy="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236" name="Line 156"/>
            <p:cNvSpPr>
              <a:spLocks noChangeShapeType="1"/>
            </p:cNvSpPr>
            <p:nvPr/>
          </p:nvSpPr>
          <p:spPr bwMode="auto">
            <a:xfrm>
              <a:off x="2868" y="2611"/>
              <a:ext cx="115" cy="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237" name="Line 157"/>
            <p:cNvSpPr>
              <a:spLocks noChangeShapeType="1"/>
            </p:cNvSpPr>
            <p:nvPr/>
          </p:nvSpPr>
          <p:spPr bwMode="auto">
            <a:xfrm flipH="1">
              <a:off x="2917" y="2641"/>
              <a:ext cx="66" cy="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238" name="Line 158"/>
            <p:cNvSpPr>
              <a:spLocks noChangeShapeType="1"/>
            </p:cNvSpPr>
            <p:nvPr/>
          </p:nvSpPr>
          <p:spPr bwMode="auto">
            <a:xfrm>
              <a:off x="2917" y="2657"/>
              <a:ext cx="2" cy="7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2239" name="Line 159"/>
          <p:cNvSpPr>
            <a:spLocks noChangeShapeType="1"/>
          </p:cNvSpPr>
          <p:nvPr/>
        </p:nvSpPr>
        <p:spPr bwMode="auto">
          <a:xfrm flipH="1">
            <a:off x="3886200" y="3935413"/>
            <a:ext cx="6350" cy="3317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240" name="Line 160"/>
          <p:cNvSpPr>
            <a:spLocks noChangeShapeType="1"/>
          </p:cNvSpPr>
          <p:nvPr/>
        </p:nvSpPr>
        <p:spPr bwMode="auto">
          <a:xfrm flipH="1">
            <a:off x="3870325" y="2895600"/>
            <a:ext cx="15875" cy="412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241" name="Line 161"/>
          <p:cNvSpPr>
            <a:spLocks noChangeShapeType="1"/>
          </p:cNvSpPr>
          <p:nvPr/>
        </p:nvSpPr>
        <p:spPr bwMode="auto">
          <a:xfrm>
            <a:off x="4037013" y="2895600"/>
            <a:ext cx="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242" name="Text Box 162"/>
          <p:cNvSpPr txBox="1">
            <a:spLocks noChangeArrowheads="1"/>
          </p:cNvSpPr>
          <p:nvPr/>
        </p:nvSpPr>
        <p:spPr bwMode="auto">
          <a:xfrm>
            <a:off x="3302000" y="2879725"/>
            <a:ext cx="3984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+</a:t>
            </a:r>
          </a:p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</a:rPr>
              <a:t>v</a:t>
            </a:r>
            <a:r>
              <a:rPr lang="en-US" sz="2000" b="1" i="1" baseline="-25000">
                <a:solidFill>
                  <a:srgbClr val="FF0000"/>
                </a:solidFill>
              </a:rPr>
              <a:t>L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cs typeface="Times New Roman" pitchFamily="18" charset="0"/>
              </a:rPr>
              <a:t>–</a:t>
            </a:r>
          </a:p>
        </p:txBody>
      </p:sp>
      <p:sp>
        <p:nvSpPr>
          <p:cNvPr id="302243" name="Oval 163"/>
          <p:cNvSpPr>
            <a:spLocks noChangeArrowheads="1"/>
          </p:cNvSpPr>
          <p:nvPr/>
        </p:nvSpPr>
        <p:spPr bwMode="auto">
          <a:xfrm>
            <a:off x="29972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244" name="Oval 164"/>
          <p:cNvSpPr>
            <a:spLocks noChangeArrowheads="1"/>
          </p:cNvSpPr>
          <p:nvPr/>
        </p:nvSpPr>
        <p:spPr bwMode="auto">
          <a:xfrm>
            <a:off x="2997200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245" name="Line 165"/>
          <p:cNvSpPr>
            <a:spLocks noChangeShapeType="1"/>
          </p:cNvSpPr>
          <p:nvPr/>
        </p:nvSpPr>
        <p:spPr bwMode="auto">
          <a:xfrm>
            <a:off x="1473200" y="42672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246" name="Text Box 166"/>
          <p:cNvSpPr txBox="1">
            <a:spLocks noChangeArrowheads="1"/>
          </p:cNvSpPr>
          <p:nvPr/>
        </p:nvSpPr>
        <p:spPr bwMode="auto">
          <a:xfrm>
            <a:off x="652463" y="3352800"/>
            <a:ext cx="566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/>
              <a:t>v</a:t>
            </a:r>
            <a:r>
              <a:rPr lang="en-US" sz="2400" b="1" baseline="-25000"/>
              <a:t>Th</a:t>
            </a:r>
          </a:p>
        </p:txBody>
      </p:sp>
      <p:sp>
        <p:nvSpPr>
          <p:cNvPr id="302247" name="Rectangle 167"/>
          <p:cNvSpPr>
            <a:spLocks noChangeArrowheads="1"/>
          </p:cNvSpPr>
          <p:nvPr/>
        </p:nvSpPr>
        <p:spPr bwMode="auto">
          <a:xfrm>
            <a:off x="2143125" y="2362200"/>
            <a:ext cx="371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i="1">
                <a:solidFill>
                  <a:srgbClr val="000000"/>
                </a:solidFill>
              </a:rPr>
              <a:t>R</a:t>
            </a:r>
            <a:r>
              <a:rPr lang="en-US" sz="2000" b="1" baseline="-25000">
                <a:solidFill>
                  <a:srgbClr val="000000"/>
                </a:solidFill>
              </a:rPr>
              <a:t>Th</a:t>
            </a:r>
            <a:endParaRPr lang="en-US" sz="2000" b="1" baseline="-25000"/>
          </a:p>
        </p:txBody>
      </p:sp>
      <p:graphicFrame>
        <p:nvGraphicFramePr>
          <p:cNvPr id="302248" name="Object 168"/>
          <p:cNvGraphicFramePr>
            <a:graphicFrameLocks noChangeAspect="1"/>
          </p:cNvGraphicFramePr>
          <p:nvPr/>
        </p:nvGraphicFramePr>
        <p:xfrm>
          <a:off x="5402263" y="4572000"/>
          <a:ext cx="1989137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9" name="Equation" r:id="rId5" imgW="952200" imgH="431640" progId="Equation.3">
                  <p:embed/>
                </p:oleObj>
              </mc:Choice>
              <mc:Fallback>
                <p:oleObj name="Equation" r:id="rId5" imgW="952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2263" y="4572000"/>
                        <a:ext cx="1989137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2249" name="Object 169"/>
          <p:cNvGraphicFramePr>
            <a:graphicFrameLocks noChangeAspect="1"/>
          </p:cNvGraphicFramePr>
          <p:nvPr/>
        </p:nvGraphicFramePr>
        <p:xfrm>
          <a:off x="2824163" y="5588000"/>
          <a:ext cx="3871912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0" name="Equation" r:id="rId7" imgW="1879560" imgH="431640" progId="Equation.3">
                  <p:embed/>
                </p:oleObj>
              </mc:Choice>
              <mc:Fallback>
                <p:oleObj name="Equation" r:id="rId7" imgW="1879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5588000"/>
                        <a:ext cx="3871912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2250" name="Text Box 170"/>
          <p:cNvSpPr txBox="1">
            <a:spLocks noChangeArrowheads="1"/>
          </p:cNvSpPr>
          <p:nvPr/>
        </p:nvSpPr>
        <p:spPr bwMode="auto">
          <a:xfrm>
            <a:off x="2895600" y="2438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a</a:t>
            </a:r>
          </a:p>
        </p:txBody>
      </p:sp>
      <p:sp>
        <p:nvSpPr>
          <p:cNvPr id="302251" name="Text Box 171"/>
          <p:cNvSpPr txBox="1">
            <a:spLocks noChangeArrowheads="1"/>
          </p:cNvSpPr>
          <p:nvPr/>
        </p:nvSpPr>
        <p:spPr bwMode="auto">
          <a:xfrm>
            <a:off x="2895600" y="43275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61483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Automated equation solvers use our algorithm:</a:t>
            </a:r>
          </a:p>
          <a:p>
            <a:pPr lvl="1"/>
            <a:r>
              <a:rPr lang="en-US" dirty="0" smtClean="0"/>
              <a:t>Choose a ground node</a:t>
            </a:r>
          </a:p>
          <a:p>
            <a:pPr lvl="1"/>
            <a:r>
              <a:rPr lang="en-US" dirty="0" smtClean="0"/>
              <a:t>Assign node voltage labels to all nodes</a:t>
            </a:r>
          </a:p>
          <a:p>
            <a:pPr lvl="1"/>
            <a:r>
              <a:rPr lang="en-US" dirty="0" smtClean="0"/>
              <a:t>Write out a system of N-1 linear equations</a:t>
            </a:r>
          </a:p>
          <a:p>
            <a:pPr lvl="1"/>
            <a:r>
              <a:rPr lang="en-US" dirty="0" smtClean="0"/>
              <a:t>Solve (using standard linear algebra techniques)</a:t>
            </a:r>
          </a:p>
          <a:p>
            <a:r>
              <a:rPr lang="en-US" dirty="0" smtClean="0"/>
              <a:t>One pretty handy tool is </a:t>
            </a:r>
            <a:r>
              <a:rPr lang="en-US" dirty="0" err="1" smtClean="0"/>
              <a:t>falstad.com’s</a:t>
            </a:r>
            <a:r>
              <a:rPr lang="en-US" dirty="0" smtClean="0"/>
              <a:t> circuit simulator</a:t>
            </a:r>
          </a:p>
          <a:p>
            <a:r>
              <a:rPr lang="en-US" dirty="0" smtClean="0"/>
              <a:t>Let’s try a live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7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Delta-Wye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13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Equivalent Resistances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22575" y="2776538"/>
            <a:ext cx="0" cy="365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28600" y="1520825"/>
            <a:ext cx="2735263" cy="1908175"/>
            <a:chOff x="144" y="1246"/>
            <a:chExt cx="1723" cy="1202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940" y="1382"/>
              <a:ext cx="12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/>
                <a:t>R</a:t>
              </a:r>
              <a:r>
                <a:rPr lang="en-US" sz="1600" baseline="-25000"/>
                <a:t>1</a:t>
              </a:r>
              <a:endParaRPr lang="en-US" sz="180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19" y="1306"/>
              <a:ext cx="8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Rectangle 10"/>
            <p:cNvSpPr>
              <a:spLocks noChangeAspect="1" noChangeArrowheads="1"/>
            </p:cNvSpPr>
            <p:nvPr/>
          </p:nvSpPr>
          <p:spPr bwMode="auto">
            <a:xfrm>
              <a:off x="391" y="1639"/>
              <a:ext cx="208" cy="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339" y="1582"/>
              <a:ext cx="348" cy="377"/>
              <a:chOff x="4510" y="3428"/>
              <a:chExt cx="236" cy="245"/>
            </a:xfrm>
          </p:grpSpPr>
          <p:grpSp>
            <p:nvGrpSpPr>
              <p:cNvPr id="73" name="Group 12"/>
              <p:cNvGrpSpPr>
                <a:grpSpLocks/>
              </p:cNvGrpSpPr>
              <p:nvPr/>
            </p:nvGrpSpPr>
            <p:grpSpPr bwMode="auto">
              <a:xfrm>
                <a:off x="4532" y="3428"/>
                <a:ext cx="177" cy="237"/>
                <a:chOff x="3195" y="3463"/>
                <a:chExt cx="177" cy="237"/>
              </a:xfrm>
            </p:grpSpPr>
            <p:sp>
              <p:nvSpPr>
                <p:cNvPr id="75" name="Rectangle 13"/>
                <p:cNvSpPr>
                  <a:spLocks noChangeAspect="1" noChangeArrowheads="1"/>
                </p:cNvSpPr>
                <p:nvPr/>
              </p:nvSpPr>
              <p:spPr bwMode="auto">
                <a:xfrm>
                  <a:off x="3195" y="3560"/>
                  <a:ext cx="177" cy="1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Rectangle 14"/>
                <p:cNvSpPr>
                  <a:spLocks noChangeAspect="1" noChangeArrowheads="1"/>
                </p:cNvSpPr>
                <p:nvPr/>
              </p:nvSpPr>
              <p:spPr bwMode="auto">
                <a:xfrm>
                  <a:off x="3237" y="3585"/>
                  <a:ext cx="62" cy="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  <a:latin typeface="Arial" charset="0"/>
                    </a:rPr>
                    <a:t> </a:t>
                  </a:r>
                  <a:r>
                    <a:rPr lang="en-US" sz="1400">
                      <a:solidFill>
                        <a:srgbClr val="000000"/>
                      </a:solidFill>
                      <a:latin typeface="Arial" charset="0"/>
                      <a:sym typeface="Symbol" pitchFamily="18" charset="2"/>
                    </a:rPr>
                    <a:t></a:t>
                  </a:r>
                  <a:endParaRPr lang="en-US" sz="2400"/>
                </a:p>
              </p:txBody>
            </p:sp>
            <p:sp>
              <p:nvSpPr>
                <p:cNvPr id="77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3251" y="3463"/>
                  <a:ext cx="44" cy="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  <a:latin typeface="Arial" charset="0"/>
                    </a:rPr>
                    <a:t>+</a:t>
                  </a:r>
                  <a:endParaRPr lang="en-US" sz="2400"/>
                </a:p>
              </p:txBody>
            </p:sp>
          </p:grpSp>
          <p:sp>
            <p:nvSpPr>
              <p:cNvPr id="74" name="Oval 16"/>
              <p:cNvSpPr>
                <a:spLocks noChangeAspect="1" noChangeArrowheads="1"/>
              </p:cNvSpPr>
              <p:nvPr/>
            </p:nvSpPr>
            <p:spPr bwMode="auto">
              <a:xfrm>
                <a:off x="4510" y="3439"/>
                <a:ext cx="236" cy="23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Line 17"/>
            <p:cNvSpPr>
              <a:spLocks noChangeShapeType="1"/>
            </p:cNvSpPr>
            <p:nvPr/>
          </p:nvSpPr>
          <p:spPr bwMode="auto">
            <a:xfrm>
              <a:off x="509" y="2369"/>
              <a:ext cx="9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1" name="Group 18"/>
            <p:cNvGrpSpPr>
              <a:grpSpLocks noChangeAspect="1"/>
            </p:cNvGrpSpPr>
            <p:nvPr/>
          </p:nvGrpSpPr>
          <p:grpSpPr bwMode="auto">
            <a:xfrm>
              <a:off x="1052" y="1246"/>
              <a:ext cx="774" cy="1202"/>
              <a:chOff x="1862" y="3075"/>
              <a:chExt cx="452" cy="673"/>
            </a:xfrm>
          </p:grpSpPr>
          <p:grpSp>
            <p:nvGrpSpPr>
              <p:cNvPr id="23" name="Group 19"/>
              <p:cNvGrpSpPr>
                <a:grpSpLocks noChangeAspect="1"/>
              </p:cNvGrpSpPr>
              <p:nvPr/>
            </p:nvGrpSpPr>
            <p:grpSpPr bwMode="auto">
              <a:xfrm>
                <a:off x="1936" y="3075"/>
                <a:ext cx="291" cy="382"/>
                <a:chOff x="1936" y="3075"/>
                <a:chExt cx="291" cy="382"/>
              </a:xfrm>
            </p:grpSpPr>
            <p:grpSp>
              <p:nvGrpSpPr>
                <p:cNvPr id="53" name="Group 20"/>
                <p:cNvGrpSpPr>
                  <a:grpSpLocks noChangeAspect="1"/>
                </p:cNvGrpSpPr>
                <p:nvPr/>
              </p:nvGrpSpPr>
              <p:grpSpPr bwMode="auto">
                <a:xfrm rot="2095341">
                  <a:off x="1936" y="3083"/>
                  <a:ext cx="77" cy="374"/>
                  <a:chOff x="1476" y="3286"/>
                  <a:chExt cx="117" cy="652"/>
                </a:xfrm>
              </p:grpSpPr>
              <p:sp>
                <p:nvSpPr>
                  <p:cNvPr id="64" name="Line 2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518" y="3286"/>
                    <a:ext cx="0" cy="26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" name="Line 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21" y="3543"/>
                    <a:ext cx="66" cy="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" name="Line 2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80" y="3567"/>
                    <a:ext cx="107" cy="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" name="Line 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9" y="3591"/>
                    <a:ext cx="114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" name="Line 2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76" y="3620"/>
                    <a:ext cx="114" cy="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" name="Line 2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6" y="3644"/>
                    <a:ext cx="114" cy="3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" name="Line 2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524" y="3677"/>
                    <a:ext cx="66" cy="1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" name="Line 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25" y="3692"/>
                    <a:ext cx="1" cy="7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26" y="3758"/>
                    <a:ext cx="1" cy="18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" name="Group 30"/>
                <p:cNvGrpSpPr>
                  <a:grpSpLocks noChangeAspect="1"/>
                </p:cNvGrpSpPr>
                <p:nvPr/>
              </p:nvGrpSpPr>
              <p:grpSpPr bwMode="auto">
                <a:xfrm rot="8452662">
                  <a:off x="2150" y="3075"/>
                  <a:ext cx="77" cy="374"/>
                  <a:chOff x="1476" y="3286"/>
                  <a:chExt cx="117" cy="652"/>
                </a:xfrm>
              </p:grpSpPr>
              <p:sp>
                <p:nvSpPr>
                  <p:cNvPr id="55" name="Line 3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518" y="3286"/>
                    <a:ext cx="0" cy="26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Line 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21" y="3543"/>
                    <a:ext cx="66" cy="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" name="Line 3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80" y="3567"/>
                    <a:ext cx="107" cy="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" name="Line 3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9" y="3591"/>
                    <a:ext cx="114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" name="Line 3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476" y="3620"/>
                    <a:ext cx="114" cy="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" name="Line 3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6" y="3644"/>
                    <a:ext cx="114" cy="3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" name="Line 3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524" y="3677"/>
                    <a:ext cx="66" cy="1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" name="Line 3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25" y="3692"/>
                    <a:ext cx="1" cy="7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" name="Line 3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26" y="3758"/>
                    <a:ext cx="1" cy="18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4" name="Group 40"/>
              <p:cNvGrpSpPr>
                <a:grpSpLocks noChangeAspect="1"/>
              </p:cNvGrpSpPr>
              <p:nvPr/>
            </p:nvGrpSpPr>
            <p:grpSpPr bwMode="auto">
              <a:xfrm rot="-483752">
                <a:off x="2039" y="3383"/>
                <a:ext cx="99" cy="67"/>
                <a:chOff x="2045" y="3383"/>
                <a:chExt cx="99" cy="67"/>
              </a:xfrm>
            </p:grpSpPr>
            <p:sp>
              <p:nvSpPr>
                <p:cNvPr id="47" name="Line 41"/>
                <p:cNvSpPr>
                  <a:spLocks noChangeAspect="1" noChangeShapeType="1"/>
                </p:cNvSpPr>
                <p:nvPr/>
              </p:nvSpPr>
              <p:spPr bwMode="auto">
                <a:xfrm rot="26925370">
                  <a:off x="2116" y="3420"/>
                  <a:ext cx="39" cy="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42"/>
                <p:cNvSpPr>
                  <a:spLocks noChangeAspect="1" noChangeShapeType="1"/>
                </p:cNvSpPr>
                <p:nvPr/>
              </p:nvSpPr>
              <p:spPr bwMode="auto">
                <a:xfrm rot="5325370" flipH="1">
                  <a:off x="2087" y="3408"/>
                  <a:ext cx="63" cy="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43"/>
                <p:cNvSpPr>
                  <a:spLocks noChangeAspect="1" noChangeShapeType="1"/>
                </p:cNvSpPr>
                <p:nvPr/>
              </p:nvSpPr>
              <p:spPr bwMode="auto">
                <a:xfrm rot="26925370">
                  <a:off x="2068" y="3406"/>
                  <a:ext cx="66" cy="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44"/>
                <p:cNvSpPr>
                  <a:spLocks noChangeAspect="1" noChangeShapeType="1"/>
                </p:cNvSpPr>
                <p:nvPr/>
              </p:nvSpPr>
              <p:spPr bwMode="auto">
                <a:xfrm rot="5325370" flipH="1">
                  <a:off x="2051" y="3408"/>
                  <a:ext cx="66" cy="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45"/>
                <p:cNvSpPr>
                  <a:spLocks noChangeAspect="1" noChangeShapeType="1"/>
                </p:cNvSpPr>
                <p:nvPr/>
              </p:nvSpPr>
              <p:spPr bwMode="auto">
                <a:xfrm rot="26925370">
                  <a:off x="2032" y="3405"/>
                  <a:ext cx="66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46"/>
                <p:cNvSpPr>
                  <a:spLocks noChangeAspect="1" noChangeShapeType="1"/>
                </p:cNvSpPr>
                <p:nvPr/>
              </p:nvSpPr>
              <p:spPr bwMode="auto">
                <a:xfrm rot="5325370" flipH="1">
                  <a:off x="2031" y="3426"/>
                  <a:ext cx="38" cy="1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" name="Line 47"/>
              <p:cNvSpPr>
                <a:spLocks noChangeAspect="1" noChangeShapeType="1"/>
              </p:cNvSpPr>
              <p:nvPr/>
            </p:nvSpPr>
            <p:spPr bwMode="auto">
              <a:xfrm>
                <a:off x="1862" y="3422"/>
                <a:ext cx="1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" name="Line 48"/>
              <p:cNvSpPr>
                <a:spLocks noChangeAspect="1" noChangeShapeType="1"/>
              </p:cNvSpPr>
              <p:nvPr/>
            </p:nvSpPr>
            <p:spPr bwMode="auto">
              <a:xfrm flipH="1">
                <a:off x="2138" y="3402"/>
                <a:ext cx="1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27" name="Group 49"/>
              <p:cNvGrpSpPr>
                <a:grpSpLocks noChangeAspect="1"/>
              </p:cNvGrpSpPr>
              <p:nvPr/>
            </p:nvGrpSpPr>
            <p:grpSpPr bwMode="auto">
              <a:xfrm rot="19056266" flipV="1">
                <a:off x="1953" y="3374"/>
                <a:ext cx="77" cy="374"/>
                <a:chOff x="1476" y="3286"/>
                <a:chExt cx="117" cy="652"/>
              </a:xfrm>
            </p:grpSpPr>
            <p:sp>
              <p:nvSpPr>
                <p:cNvPr id="38" name="Line 5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518" y="3286"/>
                  <a:ext cx="0" cy="2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51"/>
                <p:cNvSpPr>
                  <a:spLocks noChangeAspect="1" noChangeShapeType="1"/>
                </p:cNvSpPr>
                <p:nvPr/>
              </p:nvSpPr>
              <p:spPr bwMode="auto">
                <a:xfrm>
                  <a:off x="1521" y="3543"/>
                  <a:ext cx="6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5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80" y="3567"/>
                  <a:ext cx="107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53"/>
                <p:cNvSpPr>
                  <a:spLocks noChangeAspect="1" noChangeShapeType="1"/>
                </p:cNvSpPr>
                <p:nvPr/>
              </p:nvSpPr>
              <p:spPr bwMode="auto">
                <a:xfrm>
                  <a:off x="1479" y="3591"/>
                  <a:ext cx="114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5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76" y="3620"/>
                  <a:ext cx="114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55"/>
                <p:cNvSpPr>
                  <a:spLocks noChangeAspect="1" noChangeShapeType="1"/>
                </p:cNvSpPr>
                <p:nvPr/>
              </p:nvSpPr>
              <p:spPr bwMode="auto">
                <a:xfrm>
                  <a:off x="1476" y="3644"/>
                  <a:ext cx="114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5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524" y="3677"/>
                  <a:ext cx="66" cy="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57"/>
                <p:cNvSpPr>
                  <a:spLocks noChangeAspect="1" noChangeShapeType="1"/>
                </p:cNvSpPr>
                <p:nvPr/>
              </p:nvSpPr>
              <p:spPr bwMode="auto">
                <a:xfrm>
                  <a:off x="1525" y="3692"/>
                  <a:ext cx="1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58"/>
                <p:cNvSpPr>
                  <a:spLocks noChangeAspect="1" noChangeShapeType="1"/>
                </p:cNvSpPr>
                <p:nvPr/>
              </p:nvSpPr>
              <p:spPr bwMode="auto">
                <a:xfrm>
                  <a:off x="1526" y="3758"/>
                  <a:ext cx="1" cy="1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59"/>
              <p:cNvGrpSpPr>
                <a:grpSpLocks noChangeAspect="1"/>
              </p:cNvGrpSpPr>
              <p:nvPr/>
            </p:nvGrpSpPr>
            <p:grpSpPr bwMode="auto">
              <a:xfrm rot="12782439" flipV="1">
                <a:off x="2166" y="3362"/>
                <a:ext cx="77" cy="374"/>
                <a:chOff x="1476" y="3286"/>
                <a:chExt cx="117" cy="652"/>
              </a:xfrm>
            </p:grpSpPr>
            <p:sp>
              <p:nvSpPr>
                <p:cNvPr id="29" name="Line 6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518" y="3286"/>
                  <a:ext cx="0" cy="2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61"/>
                <p:cNvSpPr>
                  <a:spLocks noChangeAspect="1" noChangeShapeType="1"/>
                </p:cNvSpPr>
                <p:nvPr/>
              </p:nvSpPr>
              <p:spPr bwMode="auto">
                <a:xfrm>
                  <a:off x="1521" y="3543"/>
                  <a:ext cx="6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6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80" y="3567"/>
                  <a:ext cx="107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63"/>
                <p:cNvSpPr>
                  <a:spLocks noChangeAspect="1" noChangeShapeType="1"/>
                </p:cNvSpPr>
                <p:nvPr/>
              </p:nvSpPr>
              <p:spPr bwMode="auto">
                <a:xfrm>
                  <a:off x="1479" y="3591"/>
                  <a:ext cx="114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6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476" y="3620"/>
                  <a:ext cx="114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65"/>
                <p:cNvSpPr>
                  <a:spLocks noChangeAspect="1" noChangeShapeType="1"/>
                </p:cNvSpPr>
                <p:nvPr/>
              </p:nvSpPr>
              <p:spPr bwMode="auto">
                <a:xfrm>
                  <a:off x="1476" y="3644"/>
                  <a:ext cx="114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6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524" y="3677"/>
                  <a:ext cx="66" cy="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Line 67"/>
                <p:cNvSpPr>
                  <a:spLocks noChangeAspect="1" noChangeShapeType="1"/>
                </p:cNvSpPr>
                <p:nvPr/>
              </p:nvSpPr>
              <p:spPr bwMode="auto">
                <a:xfrm>
                  <a:off x="1525" y="3692"/>
                  <a:ext cx="1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Line 68"/>
                <p:cNvSpPr>
                  <a:spLocks noChangeAspect="1" noChangeShapeType="1"/>
                </p:cNvSpPr>
                <p:nvPr/>
              </p:nvSpPr>
              <p:spPr bwMode="auto">
                <a:xfrm>
                  <a:off x="1526" y="3758"/>
                  <a:ext cx="1" cy="1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2" name="Rectangle 69"/>
            <p:cNvSpPr>
              <a:spLocks noChangeArrowheads="1"/>
            </p:cNvSpPr>
            <p:nvPr/>
          </p:nvSpPr>
          <p:spPr bwMode="auto">
            <a:xfrm>
              <a:off x="984" y="2078"/>
              <a:ext cx="12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/>
                <a:t>R</a:t>
              </a:r>
              <a:r>
                <a:rPr lang="en-US" sz="1600" baseline="-25000"/>
                <a:t>4</a:t>
              </a:r>
              <a:endParaRPr lang="en-US" sz="1800"/>
            </a:p>
          </p:txBody>
        </p:sp>
        <p:sp>
          <p:nvSpPr>
            <p:cNvPr id="13" name="Rectangle 70"/>
            <p:cNvSpPr>
              <a:spLocks noChangeArrowheads="1"/>
            </p:cNvSpPr>
            <p:nvPr/>
          </p:nvSpPr>
          <p:spPr bwMode="auto">
            <a:xfrm>
              <a:off x="1738" y="2061"/>
              <a:ext cx="12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/>
                <a:t>R</a:t>
              </a:r>
              <a:r>
                <a:rPr lang="en-US" sz="1600" baseline="-25000"/>
                <a:t>5</a:t>
              </a:r>
              <a:endParaRPr lang="en-US" sz="1800"/>
            </a:p>
          </p:txBody>
        </p:sp>
        <p:sp>
          <p:nvSpPr>
            <p:cNvPr id="14" name="Rectangle 71"/>
            <p:cNvSpPr>
              <a:spLocks noChangeArrowheads="1"/>
            </p:cNvSpPr>
            <p:nvPr/>
          </p:nvSpPr>
          <p:spPr bwMode="auto">
            <a:xfrm>
              <a:off x="1704" y="1338"/>
              <a:ext cx="12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/>
                <a:t>R</a:t>
              </a:r>
              <a:r>
                <a:rPr lang="en-US" sz="1600" baseline="-25000"/>
                <a:t>2</a:t>
              </a:r>
              <a:endParaRPr lang="en-US" sz="1800"/>
            </a:p>
          </p:txBody>
        </p:sp>
        <p:sp>
          <p:nvSpPr>
            <p:cNvPr id="15" name="Rectangle 72"/>
            <p:cNvSpPr>
              <a:spLocks noChangeArrowheads="1"/>
            </p:cNvSpPr>
            <p:nvPr/>
          </p:nvSpPr>
          <p:spPr bwMode="auto">
            <a:xfrm>
              <a:off x="144" y="1651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/>
                <a:t>V</a:t>
              </a:r>
              <a:endParaRPr lang="en-US" sz="1800"/>
            </a:p>
          </p:txBody>
        </p:sp>
        <p:sp>
          <p:nvSpPr>
            <p:cNvPr id="16" name="Oval 73"/>
            <p:cNvSpPr>
              <a:spLocks noChangeAspect="1" noChangeArrowheads="1"/>
            </p:cNvSpPr>
            <p:nvPr/>
          </p:nvSpPr>
          <p:spPr bwMode="auto">
            <a:xfrm>
              <a:off x="1385" y="1278"/>
              <a:ext cx="59" cy="6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Oval 74"/>
            <p:cNvSpPr>
              <a:spLocks noChangeAspect="1" noChangeArrowheads="1"/>
            </p:cNvSpPr>
            <p:nvPr/>
          </p:nvSpPr>
          <p:spPr bwMode="auto">
            <a:xfrm>
              <a:off x="1441" y="2334"/>
              <a:ext cx="59" cy="6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" name="Oval 75"/>
            <p:cNvSpPr>
              <a:spLocks noChangeAspect="1" noChangeArrowheads="1"/>
            </p:cNvSpPr>
            <p:nvPr/>
          </p:nvSpPr>
          <p:spPr bwMode="auto">
            <a:xfrm>
              <a:off x="1791" y="1796"/>
              <a:ext cx="59" cy="6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Oval 76"/>
            <p:cNvSpPr>
              <a:spLocks noChangeAspect="1" noChangeArrowheads="1"/>
            </p:cNvSpPr>
            <p:nvPr/>
          </p:nvSpPr>
          <p:spPr bwMode="auto">
            <a:xfrm>
              <a:off x="1023" y="1833"/>
              <a:ext cx="59" cy="6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Line 77"/>
            <p:cNvSpPr>
              <a:spLocks noChangeShapeType="1"/>
            </p:cNvSpPr>
            <p:nvPr/>
          </p:nvSpPr>
          <p:spPr bwMode="auto">
            <a:xfrm flipV="1">
              <a:off x="519" y="1306"/>
              <a:ext cx="0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Line 78"/>
            <p:cNvSpPr>
              <a:spLocks noChangeShapeType="1"/>
            </p:cNvSpPr>
            <p:nvPr/>
          </p:nvSpPr>
          <p:spPr bwMode="auto">
            <a:xfrm flipV="1">
              <a:off x="509" y="1959"/>
              <a:ext cx="0" cy="4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Rectangle 79"/>
            <p:cNvSpPr>
              <a:spLocks noChangeArrowheads="1"/>
            </p:cNvSpPr>
            <p:nvPr/>
          </p:nvSpPr>
          <p:spPr bwMode="auto">
            <a:xfrm>
              <a:off x="1392" y="1622"/>
              <a:ext cx="12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/>
                <a:t>R</a:t>
              </a:r>
              <a:r>
                <a:rPr lang="en-US" sz="1600" baseline="-25000"/>
                <a:t>3</a:t>
              </a:r>
              <a:endParaRPr lang="en-US" sz="1800"/>
            </a:p>
          </p:txBody>
        </p:sp>
      </p:grpSp>
      <p:sp>
        <p:nvSpPr>
          <p:cNvPr id="78" name="TextBox 88"/>
          <p:cNvSpPr txBox="1">
            <a:spLocks noChangeArrowheads="1"/>
          </p:cNvSpPr>
          <p:nvPr/>
        </p:nvSpPr>
        <p:spPr bwMode="auto">
          <a:xfrm>
            <a:off x="4344458" y="1453356"/>
            <a:ext cx="3889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r>
              <a:rPr lang="en-US" b="1" dirty="0"/>
              <a:t>Are there any circuit elements in parallel?</a:t>
            </a:r>
          </a:p>
        </p:txBody>
      </p:sp>
      <p:sp>
        <p:nvSpPr>
          <p:cNvPr id="79" name="TextBox 90"/>
          <p:cNvSpPr txBox="1">
            <a:spLocks noChangeArrowheads="1"/>
          </p:cNvSpPr>
          <p:nvPr/>
        </p:nvSpPr>
        <p:spPr bwMode="auto">
          <a:xfrm>
            <a:off x="4398433" y="3496468"/>
            <a:ext cx="3889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r>
              <a:rPr lang="en-US" b="1"/>
              <a:t>Are there any circuit elements in parallel?</a:t>
            </a:r>
          </a:p>
        </p:txBody>
      </p:sp>
      <p:sp>
        <p:nvSpPr>
          <p:cNvPr id="80" name="TextBox 88"/>
          <p:cNvSpPr txBox="1">
            <a:spLocks noChangeArrowheads="1"/>
          </p:cNvSpPr>
          <p:nvPr/>
        </p:nvSpPr>
        <p:spPr bwMode="auto">
          <a:xfrm>
            <a:off x="4344461" y="1453359"/>
            <a:ext cx="3889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r>
              <a:rPr lang="en-US" b="1" dirty="0"/>
              <a:t>Are there any circuit elements in </a:t>
            </a:r>
            <a:r>
              <a:rPr lang="en-US" b="1" dirty="0" smtClean="0"/>
              <a:t>series?</a:t>
            </a:r>
            <a:endParaRPr lang="en-US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4859867" y="2602122"/>
            <a:ext cx="1483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4995333" y="4735723"/>
            <a:ext cx="1483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228600" y="5096940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do we do?</a:t>
            </a:r>
          </a:p>
          <a:p>
            <a:pPr marL="514350" indent="-514350">
              <a:buAutoNum type="arabicPeriod"/>
            </a:pPr>
            <a:r>
              <a:rPr lang="en-US" dirty="0" smtClean="0"/>
              <a:t>Be clever and find I-V characteristic directly</a:t>
            </a:r>
          </a:p>
          <a:p>
            <a:pPr marL="514350" indent="-514350">
              <a:buAutoNum type="arabicPeriod"/>
            </a:pPr>
            <a:r>
              <a:rPr lang="en-US" dirty="0" smtClean="0"/>
              <a:t>Apply weirder transformation rules than series or parallel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57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80" grpId="0"/>
      <p:bldP spid="81" grpId="0"/>
      <p:bldP spid="8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Y-Delta Conversion</a:t>
            </a:r>
          </a:p>
        </p:txBody>
      </p:sp>
      <p:sp>
        <p:nvSpPr>
          <p:cNvPr id="1072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14400"/>
            <a:ext cx="7924800" cy="1936750"/>
          </a:xfrm>
        </p:spPr>
        <p:txBody>
          <a:bodyPr/>
          <a:lstStyle/>
          <a:p>
            <a:r>
              <a:rPr lang="en-US" sz="2800"/>
              <a:t>These two resistive circuits are equivalent for voltages and currents </a:t>
            </a:r>
            <a:r>
              <a:rPr lang="en-US" sz="2800" u="sng"/>
              <a:t>external</a:t>
            </a:r>
            <a:r>
              <a:rPr lang="en-US" sz="2800"/>
              <a:t> to the Y and </a:t>
            </a:r>
            <a:r>
              <a:rPr lang="en-US" sz="2800">
                <a:latin typeface="Symbol" pitchFamily="18" charset="2"/>
              </a:rPr>
              <a:t>D</a:t>
            </a:r>
            <a:r>
              <a:rPr lang="en-US" sz="2800"/>
              <a:t> circuits.  Internally, the voltages and currents are different.</a:t>
            </a:r>
          </a:p>
        </p:txBody>
      </p:sp>
      <p:pic>
        <p:nvPicPr>
          <p:cNvPr id="1072132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3012" y="2527829"/>
            <a:ext cx="3430588" cy="2853028"/>
          </a:xfrm>
          <a:noFill/>
          <a:ln/>
        </p:spPr>
      </p:pic>
      <p:pic>
        <p:nvPicPr>
          <p:cNvPr id="107213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2487654"/>
            <a:ext cx="2489200" cy="2636797"/>
          </a:xfrm>
          <a:noFill/>
          <a:ln/>
        </p:spPr>
      </p:pic>
      <p:sp>
        <p:nvSpPr>
          <p:cNvPr id="1072134" name="Text Box 6"/>
          <p:cNvSpPr txBox="1">
            <a:spLocks noChangeArrowheads="1"/>
          </p:cNvSpPr>
          <p:nvPr/>
        </p:nvSpPr>
        <p:spPr bwMode="auto">
          <a:xfrm>
            <a:off x="533400" y="5658644"/>
            <a:ext cx="738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/>
              <a:t>R</a:t>
            </a:r>
            <a:r>
              <a:rPr lang="en-US" sz="2400" b="1" baseline="-25000"/>
              <a:t>1</a:t>
            </a:r>
            <a:r>
              <a:rPr lang="en-US" sz="2400" b="1"/>
              <a:t> =</a:t>
            </a:r>
            <a:endParaRPr lang="en-US" sz="2400" b="1" baseline="-25000"/>
          </a:p>
        </p:txBody>
      </p:sp>
      <p:sp>
        <p:nvSpPr>
          <p:cNvPr id="1072135" name="Line 7"/>
          <p:cNvSpPr>
            <a:spLocks noChangeShapeType="1"/>
          </p:cNvSpPr>
          <p:nvPr/>
        </p:nvSpPr>
        <p:spPr bwMode="auto">
          <a:xfrm>
            <a:off x="1343025" y="5922169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2136" name="Text Box 8"/>
          <p:cNvSpPr txBox="1">
            <a:spLocks noChangeArrowheads="1"/>
          </p:cNvSpPr>
          <p:nvPr/>
        </p:nvSpPr>
        <p:spPr bwMode="auto">
          <a:xfrm>
            <a:off x="1295400" y="5388769"/>
            <a:ext cx="1724025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i="1"/>
              <a:t>R</a:t>
            </a:r>
            <a:r>
              <a:rPr lang="en-US" sz="2400" b="1" baseline="-25000"/>
              <a:t>b</a:t>
            </a:r>
            <a:r>
              <a:rPr lang="en-US" sz="2400" b="1" i="1"/>
              <a:t>R</a:t>
            </a:r>
            <a:r>
              <a:rPr lang="en-US" sz="2400" b="1" baseline="-25000"/>
              <a:t>c</a:t>
            </a:r>
            <a:endParaRPr lang="en-US" sz="2400" b="1"/>
          </a:p>
          <a:p>
            <a:pPr algn="ctr">
              <a:spcBef>
                <a:spcPct val="50000"/>
              </a:spcBef>
            </a:pPr>
            <a:r>
              <a:rPr lang="en-US" sz="2400" b="1" i="1"/>
              <a:t>R</a:t>
            </a:r>
            <a:r>
              <a:rPr lang="en-US" sz="2400" b="1" baseline="-25000"/>
              <a:t>a</a:t>
            </a:r>
            <a:r>
              <a:rPr lang="en-US" sz="2400" b="1"/>
              <a:t> + </a:t>
            </a:r>
            <a:r>
              <a:rPr lang="en-US" sz="2400" b="1" i="1"/>
              <a:t>R</a:t>
            </a:r>
            <a:r>
              <a:rPr lang="en-US" sz="2400" b="1" baseline="-25000"/>
              <a:t>b </a:t>
            </a:r>
            <a:r>
              <a:rPr lang="en-US" sz="2400" b="1"/>
              <a:t>+ </a:t>
            </a:r>
            <a:r>
              <a:rPr lang="en-US" sz="2400" b="1" i="1"/>
              <a:t>R</a:t>
            </a:r>
            <a:r>
              <a:rPr lang="en-US" sz="2400" b="1" baseline="-25000"/>
              <a:t>c</a:t>
            </a:r>
          </a:p>
        </p:txBody>
      </p:sp>
      <p:sp>
        <p:nvSpPr>
          <p:cNvPr id="1072137" name="Text Box 9"/>
          <p:cNvSpPr txBox="1">
            <a:spLocks noChangeArrowheads="1"/>
          </p:cNvSpPr>
          <p:nvPr/>
        </p:nvSpPr>
        <p:spPr bwMode="auto">
          <a:xfrm>
            <a:off x="3429000" y="5658644"/>
            <a:ext cx="738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/>
              <a:t>R</a:t>
            </a:r>
            <a:r>
              <a:rPr lang="en-US" sz="2400" b="1" baseline="-25000"/>
              <a:t>2</a:t>
            </a:r>
            <a:r>
              <a:rPr lang="en-US" sz="2400" b="1"/>
              <a:t> =</a:t>
            </a:r>
            <a:endParaRPr lang="en-US" sz="2400" b="1" baseline="-25000"/>
          </a:p>
        </p:txBody>
      </p:sp>
      <p:sp>
        <p:nvSpPr>
          <p:cNvPr id="1072138" name="Line 10"/>
          <p:cNvSpPr>
            <a:spLocks noChangeShapeType="1"/>
          </p:cNvSpPr>
          <p:nvPr/>
        </p:nvSpPr>
        <p:spPr bwMode="auto">
          <a:xfrm>
            <a:off x="4238625" y="5922169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2139" name="Text Box 11"/>
          <p:cNvSpPr txBox="1">
            <a:spLocks noChangeArrowheads="1"/>
          </p:cNvSpPr>
          <p:nvPr/>
        </p:nvSpPr>
        <p:spPr bwMode="auto">
          <a:xfrm>
            <a:off x="4191000" y="5388769"/>
            <a:ext cx="1724025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i="1"/>
              <a:t>R</a:t>
            </a:r>
            <a:r>
              <a:rPr lang="en-US" sz="2400" b="1" baseline="-25000"/>
              <a:t>a</a:t>
            </a:r>
            <a:r>
              <a:rPr lang="en-US" sz="2400" b="1" i="1"/>
              <a:t>R</a:t>
            </a:r>
            <a:r>
              <a:rPr lang="en-US" sz="2400" b="1" baseline="-25000"/>
              <a:t>c</a:t>
            </a:r>
            <a:endParaRPr lang="en-US" sz="2400" b="1"/>
          </a:p>
          <a:p>
            <a:pPr algn="ctr">
              <a:spcBef>
                <a:spcPct val="50000"/>
              </a:spcBef>
            </a:pPr>
            <a:r>
              <a:rPr lang="en-US" sz="2400" b="1" i="1"/>
              <a:t>R</a:t>
            </a:r>
            <a:r>
              <a:rPr lang="en-US" sz="2400" b="1" baseline="-25000"/>
              <a:t>a</a:t>
            </a:r>
            <a:r>
              <a:rPr lang="en-US" sz="2400" b="1"/>
              <a:t> + </a:t>
            </a:r>
            <a:r>
              <a:rPr lang="en-US" sz="2400" b="1" i="1"/>
              <a:t>R</a:t>
            </a:r>
            <a:r>
              <a:rPr lang="en-US" sz="2400" b="1" baseline="-25000"/>
              <a:t>b </a:t>
            </a:r>
            <a:r>
              <a:rPr lang="en-US" sz="2400" b="1"/>
              <a:t>+ </a:t>
            </a:r>
            <a:r>
              <a:rPr lang="en-US" sz="2400" b="1" i="1"/>
              <a:t>R</a:t>
            </a:r>
            <a:r>
              <a:rPr lang="en-US" sz="2400" b="1" baseline="-25000"/>
              <a:t>c</a:t>
            </a:r>
          </a:p>
        </p:txBody>
      </p:sp>
      <p:sp>
        <p:nvSpPr>
          <p:cNvPr id="1072140" name="Text Box 12"/>
          <p:cNvSpPr txBox="1">
            <a:spLocks noChangeArrowheads="1"/>
          </p:cNvSpPr>
          <p:nvPr/>
        </p:nvSpPr>
        <p:spPr bwMode="auto">
          <a:xfrm>
            <a:off x="6248400" y="5658644"/>
            <a:ext cx="738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/>
              <a:t>R</a:t>
            </a:r>
            <a:r>
              <a:rPr lang="en-US" sz="2400" b="1" baseline="-25000"/>
              <a:t>3</a:t>
            </a:r>
            <a:r>
              <a:rPr lang="en-US" sz="2400" b="1"/>
              <a:t> =</a:t>
            </a:r>
            <a:endParaRPr lang="en-US" sz="2400" b="1" baseline="-25000"/>
          </a:p>
        </p:txBody>
      </p:sp>
      <p:sp>
        <p:nvSpPr>
          <p:cNvPr id="1072141" name="Line 13"/>
          <p:cNvSpPr>
            <a:spLocks noChangeShapeType="1"/>
          </p:cNvSpPr>
          <p:nvPr/>
        </p:nvSpPr>
        <p:spPr bwMode="auto">
          <a:xfrm>
            <a:off x="7058025" y="5922169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2142" name="Text Box 14"/>
          <p:cNvSpPr txBox="1">
            <a:spLocks noChangeArrowheads="1"/>
          </p:cNvSpPr>
          <p:nvPr/>
        </p:nvSpPr>
        <p:spPr bwMode="auto">
          <a:xfrm>
            <a:off x="7010400" y="5388769"/>
            <a:ext cx="1724025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i="1"/>
              <a:t>R</a:t>
            </a:r>
            <a:r>
              <a:rPr lang="en-US" sz="2400" b="1" baseline="-25000"/>
              <a:t>a</a:t>
            </a:r>
            <a:r>
              <a:rPr lang="en-US" sz="2400" b="1" i="1"/>
              <a:t>R</a:t>
            </a:r>
            <a:r>
              <a:rPr lang="en-US" sz="2400" b="1" baseline="-25000"/>
              <a:t>b</a:t>
            </a:r>
            <a:endParaRPr lang="en-US" sz="2400" b="1"/>
          </a:p>
          <a:p>
            <a:pPr algn="ctr">
              <a:spcBef>
                <a:spcPct val="50000"/>
              </a:spcBef>
            </a:pPr>
            <a:r>
              <a:rPr lang="en-US" sz="2400" b="1" i="1"/>
              <a:t>R</a:t>
            </a:r>
            <a:r>
              <a:rPr lang="en-US" sz="2400" b="1" baseline="-25000"/>
              <a:t>a</a:t>
            </a:r>
            <a:r>
              <a:rPr lang="en-US" sz="2400" b="1"/>
              <a:t> + </a:t>
            </a:r>
            <a:r>
              <a:rPr lang="en-US" sz="2400" b="1" i="1"/>
              <a:t>R</a:t>
            </a:r>
            <a:r>
              <a:rPr lang="en-US" sz="2400" b="1" baseline="-25000"/>
              <a:t>b </a:t>
            </a:r>
            <a:r>
              <a:rPr lang="en-US" sz="2400" b="1"/>
              <a:t>+ </a:t>
            </a:r>
            <a:r>
              <a:rPr lang="en-US" sz="2400" b="1" i="1"/>
              <a:t>R</a:t>
            </a:r>
            <a:r>
              <a:rPr lang="en-US" sz="2400" b="1" baseline="-2500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4366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/>
              <a:t>-Y and Y-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 Conversion Formulas</a:t>
            </a:r>
          </a:p>
        </p:txBody>
      </p:sp>
      <p:pic>
        <p:nvPicPr>
          <p:cNvPr id="107417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8021" y="4343400"/>
            <a:ext cx="2558376" cy="2008188"/>
          </a:xfrm>
          <a:noFill/>
          <a:ln/>
        </p:spPr>
      </p:pic>
      <p:sp>
        <p:nvSpPr>
          <p:cNvPr id="1074180" name="Text Box 4"/>
          <p:cNvSpPr txBox="1">
            <a:spLocks noChangeArrowheads="1"/>
          </p:cNvSpPr>
          <p:nvPr/>
        </p:nvSpPr>
        <p:spPr bwMode="auto">
          <a:xfrm>
            <a:off x="304800" y="2327275"/>
            <a:ext cx="738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/>
              <a:t>R</a:t>
            </a:r>
            <a:r>
              <a:rPr lang="en-US" sz="2400" b="1" baseline="-25000"/>
              <a:t>1</a:t>
            </a:r>
            <a:r>
              <a:rPr lang="en-US" sz="2400" b="1"/>
              <a:t> =</a:t>
            </a:r>
            <a:endParaRPr lang="en-US" sz="2400" b="1" baseline="-25000"/>
          </a:p>
        </p:txBody>
      </p:sp>
      <p:sp>
        <p:nvSpPr>
          <p:cNvPr id="1074181" name="Line 5"/>
          <p:cNvSpPr>
            <a:spLocks noChangeShapeType="1"/>
          </p:cNvSpPr>
          <p:nvPr/>
        </p:nvSpPr>
        <p:spPr bwMode="auto">
          <a:xfrm>
            <a:off x="1114425" y="25908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4182" name="Text Box 6"/>
          <p:cNvSpPr txBox="1">
            <a:spLocks noChangeArrowheads="1"/>
          </p:cNvSpPr>
          <p:nvPr/>
        </p:nvSpPr>
        <p:spPr bwMode="auto">
          <a:xfrm>
            <a:off x="1066800" y="2057400"/>
            <a:ext cx="1724025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i="1"/>
              <a:t>R</a:t>
            </a:r>
            <a:r>
              <a:rPr lang="en-US" sz="2400" b="1" baseline="-25000"/>
              <a:t>b</a:t>
            </a:r>
            <a:r>
              <a:rPr lang="en-US" sz="2400" b="1" i="1"/>
              <a:t>R</a:t>
            </a:r>
            <a:r>
              <a:rPr lang="en-US" sz="2400" b="1" baseline="-25000"/>
              <a:t>c</a:t>
            </a:r>
            <a:endParaRPr lang="en-US" sz="2400" b="1"/>
          </a:p>
          <a:p>
            <a:pPr algn="ctr">
              <a:spcBef>
                <a:spcPct val="50000"/>
              </a:spcBef>
            </a:pPr>
            <a:r>
              <a:rPr lang="en-US" sz="2400" b="1" i="1"/>
              <a:t>R</a:t>
            </a:r>
            <a:r>
              <a:rPr lang="en-US" sz="2400" b="1" baseline="-25000"/>
              <a:t>a</a:t>
            </a:r>
            <a:r>
              <a:rPr lang="en-US" sz="2400" b="1"/>
              <a:t> + </a:t>
            </a:r>
            <a:r>
              <a:rPr lang="en-US" sz="2400" b="1" i="1"/>
              <a:t>R</a:t>
            </a:r>
            <a:r>
              <a:rPr lang="en-US" sz="2400" b="1" baseline="-25000"/>
              <a:t>b </a:t>
            </a:r>
            <a:r>
              <a:rPr lang="en-US" sz="2400" b="1"/>
              <a:t>+ </a:t>
            </a:r>
            <a:r>
              <a:rPr lang="en-US" sz="2400" b="1" i="1"/>
              <a:t>R</a:t>
            </a:r>
            <a:r>
              <a:rPr lang="en-US" sz="2400" b="1" baseline="-25000"/>
              <a:t>c</a:t>
            </a:r>
          </a:p>
        </p:txBody>
      </p:sp>
      <p:sp>
        <p:nvSpPr>
          <p:cNvPr id="1074183" name="Text Box 7"/>
          <p:cNvSpPr txBox="1">
            <a:spLocks noChangeArrowheads="1"/>
          </p:cNvSpPr>
          <p:nvPr/>
        </p:nvSpPr>
        <p:spPr bwMode="auto">
          <a:xfrm>
            <a:off x="304800" y="3608388"/>
            <a:ext cx="738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/>
              <a:t>R</a:t>
            </a:r>
            <a:r>
              <a:rPr lang="en-US" sz="2400" b="1" baseline="-25000"/>
              <a:t>2</a:t>
            </a:r>
            <a:r>
              <a:rPr lang="en-US" sz="2400" b="1"/>
              <a:t> =</a:t>
            </a:r>
            <a:endParaRPr lang="en-US" sz="2400" b="1" baseline="-25000"/>
          </a:p>
        </p:txBody>
      </p:sp>
      <p:sp>
        <p:nvSpPr>
          <p:cNvPr id="1074184" name="Line 8"/>
          <p:cNvSpPr>
            <a:spLocks noChangeShapeType="1"/>
          </p:cNvSpPr>
          <p:nvPr/>
        </p:nvSpPr>
        <p:spPr bwMode="auto">
          <a:xfrm>
            <a:off x="1114425" y="3871913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4185" name="Text Box 9"/>
          <p:cNvSpPr txBox="1">
            <a:spLocks noChangeArrowheads="1"/>
          </p:cNvSpPr>
          <p:nvPr/>
        </p:nvSpPr>
        <p:spPr bwMode="auto">
          <a:xfrm>
            <a:off x="1066800" y="3338513"/>
            <a:ext cx="172402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i="1"/>
              <a:t>R</a:t>
            </a:r>
            <a:r>
              <a:rPr lang="en-US" sz="2400" b="1" baseline="-25000"/>
              <a:t>a</a:t>
            </a:r>
            <a:r>
              <a:rPr lang="en-US" sz="2400" b="1" i="1"/>
              <a:t>R</a:t>
            </a:r>
            <a:r>
              <a:rPr lang="en-US" sz="2400" b="1" baseline="-25000"/>
              <a:t>c</a:t>
            </a:r>
            <a:endParaRPr lang="en-US" sz="2400" b="1"/>
          </a:p>
          <a:p>
            <a:pPr algn="ctr">
              <a:spcBef>
                <a:spcPct val="50000"/>
              </a:spcBef>
            </a:pPr>
            <a:r>
              <a:rPr lang="en-US" sz="2400" b="1" i="1"/>
              <a:t>R</a:t>
            </a:r>
            <a:r>
              <a:rPr lang="en-US" sz="2400" b="1" baseline="-25000"/>
              <a:t>a</a:t>
            </a:r>
            <a:r>
              <a:rPr lang="en-US" sz="2400" b="1"/>
              <a:t> + </a:t>
            </a:r>
            <a:r>
              <a:rPr lang="en-US" sz="2400" b="1" i="1"/>
              <a:t>R</a:t>
            </a:r>
            <a:r>
              <a:rPr lang="en-US" sz="2400" b="1" baseline="-25000"/>
              <a:t>b </a:t>
            </a:r>
            <a:r>
              <a:rPr lang="en-US" sz="2400" b="1"/>
              <a:t>+ </a:t>
            </a:r>
            <a:r>
              <a:rPr lang="en-US" sz="2400" b="1" i="1"/>
              <a:t>R</a:t>
            </a:r>
            <a:r>
              <a:rPr lang="en-US" sz="2400" b="1" baseline="-25000"/>
              <a:t>c</a:t>
            </a:r>
          </a:p>
        </p:txBody>
      </p:sp>
      <p:sp>
        <p:nvSpPr>
          <p:cNvPr id="1074186" name="Text Box 10"/>
          <p:cNvSpPr txBox="1">
            <a:spLocks noChangeArrowheads="1"/>
          </p:cNvSpPr>
          <p:nvPr/>
        </p:nvSpPr>
        <p:spPr bwMode="auto">
          <a:xfrm>
            <a:off x="304800" y="4903788"/>
            <a:ext cx="738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 dirty="0"/>
              <a:t>R</a:t>
            </a:r>
            <a:r>
              <a:rPr lang="en-US" sz="2400" b="1" baseline="-25000" dirty="0"/>
              <a:t>3</a:t>
            </a:r>
            <a:r>
              <a:rPr lang="en-US" sz="2400" b="1" dirty="0"/>
              <a:t> =</a:t>
            </a:r>
            <a:endParaRPr lang="en-US" sz="2400" b="1" baseline="-25000" dirty="0"/>
          </a:p>
        </p:txBody>
      </p:sp>
      <p:sp>
        <p:nvSpPr>
          <p:cNvPr id="1074187" name="Line 11"/>
          <p:cNvSpPr>
            <a:spLocks noChangeShapeType="1"/>
          </p:cNvSpPr>
          <p:nvPr/>
        </p:nvSpPr>
        <p:spPr bwMode="auto">
          <a:xfrm>
            <a:off x="1114425" y="5167313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4188" name="Text Box 12"/>
          <p:cNvSpPr txBox="1">
            <a:spLocks noChangeArrowheads="1"/>
          </p:cNvSpPr>
          <p:nvPr/>
        </p:nvSpPr>
        <p:spPr bwMode="auto">
          <a:xfrm>
            <a:off x="1066800" y="4633913"/>
            <a:ext cx="172402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i="1"/>
              <a:t>R</a:t>
            </a:r>
            <a:r>
              <a:rPr lang="en-US" sz="2400" b="1" baseline="-25000"/>
              <a:t>a</a:t>
            </a:r>
            <a:r>
              <a:rPr lang="en-US" sz="2400" b="1" i="1"/>
              <a:t>R</a:t>
            </a:r>
            <a:r>
              <a:rPr lang="en-US" sz="2400" b="1" baseline="-25000"/>
              <a:t>b</a:t>
            </a:r>
            <a:endParaRPr lang="en-US" sz="2400" b="1"/>
          </a:p>
          <a:p>
            <a:pPr algn="ctr">
              <a:spcBef>
                <a:spcPct val="50000"/>
              </a:spcBef>
            </a:pPr>
            <a:r>
              <a:rPr lang="en-US" sz="2400" b="1" i="1"/>
              <a:t>R</a:t>
            </a:r>
            <a:r>
              <a:rPr lang="en-US" sz="2400" b="1" baseline="-25000"/>
              <a:t>a</a:t>
            </a:r>
            <a:r>
              <a:rPr lang="en-US" sz="2400" b="1"/>
              <a:t> + </a:t>
            </a:r>
            <a:r>
              <a:rPr lang="en-US" sz="2400" b="1" i="1"/>
              <a:t>R</a:t>
            </a:r>
            <a:r>
              <a:rPr lang="en-US" sz="2400" b="1" baseline="-25000"/>
              <a:t>b </a:t>
            </a:r>
            <a:r>
              <a:rPr lang="en-US" sz="2400" b="1"/>
              <a:t>+ </a:t>
            </a:r>
            <a:r>
              <a:rPr lang="en-US" sz="2400" b="1" i="1"/>
              <a:t>R</a:t>
            </a:r>
            <a:r>
              <a:rPr lang="en-US" sz="2400" b="1" baseline="-25000"/>
              <a:t>c</a:t>
            </a:r>
          </a:p>
        </p:txBody>
      </p:sp>
      <p:sp>
        <p:nvSpPr>
          <p:cNvPr id="1074189" name="Text Box 13"/>
          <p:cNvSpPr txBox="1">
            <a:spLocks noChangeArrowheads="1"/>
          </p:cNvSpPr>
          <p:nvPr/>
        </p:nvSpPr>
        <p:spPr bwMode="auto">
          <a:xfrm>
            <a:off x="52388" y="1295400"/>
            <a:ext cx="3757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u="sng">
                <a:latin typeface="Arial" charset="0"/>
              </a:rPr>
              <a:t>Delta-to-Wye conversion</a:t>
            </a:r>
          </a:p>
        </p:txBody>
      </p:sp>
      <p:sp>
        <p:nvSpPr>
          <p:cNvPr id="1074190" name="Text Box 14"/>
          <p:cNvSpPr txBox="1">
            <a:spLocks noChangeArrowheads="1"/>
          </p:cNvSpPr>
          <p:nvPr/>
        </p:nvSpPr>
        <p:spPr bwMode="auto">
          <a:xfrm>
            <a:off x="5310188" y="1295400"/>
            <a:ext cx="3757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u="sng">
                <a:latin typeface="Arial" charset="0"/>
              </a:rPr>
              <a:t>Wye-to-Delta conversion</a:t>
            </a:r>
          </a:p>
        </p:txBody>
      </p:sp>
      <p:sp>
        <p:nvSpPr>
          <p:cNvPr id="1074191" name="Text Box 15"/>
          <p:cNvSpPr txBox="1">
            <a:spLocks noChangeArrowheads="1"/>
          </p:cNvSpPr>
          <p:nvPr/>
        </p:nvSpPr>
        <p:spPr bwMode="auto">
          <a:xfrm>
            <a:off x="5438775" y="2327275"/>
            <a:ext cx="738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/>
              <a:t>R</a:t>
            </a:r>
            <a:r>
              <a:rPr lang="en-US" sz="2400" b="1" baseline="-25000"/>
              <a:t>a</a:t>
            </a:r>
            <a:r>
              <a:rPr lang="en-US" sz="2400" b="1"/>
              <a:t> =</a:t>
            </a:r>
            <a:endParaRPr lang="en-US" sz="2400" b="1" baseline="-25000"/>
          </a:p>
        </p:txBody>
      </p:sp>
      <p:sp>
        <p:nvSpPr>
          <p:cNvPr id="1074192" name="Line 16"/>
          <p:cNvSpPr>
            <a:spLocks noChangeShapeType="1"/>
          </p:cNvSpPr>
          <p:nvPr/>
        </p:nvSpPr>
        <p:spPr bwMode="auto">
          <a:xfrm>
            <a:off x="6248400" y="259080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4193" name="Text Box 17"/>
          <p:cNvSpPr txBox="1">
            <a:spLocks noChangeArrowheads="1"/>
          </p:cNvSpPr>
          <p:nvPr/>
        </p:nvSpPr>
        <p:spPr bwMode="auto">
          <a:xfrm>
            <a:off x="6200775" y="2057400"/>
            <a:ext cx="2714625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i="1"/>
              <a:t>R</a:t>
            </a:r>
            <a:r>
              <a:rPr lang="en-US" sz="2400" b="1" baseline="-25000"/>
              <a:t>1</a:t>
            </a:r>
            <a:r>
              <a:rPr lang="en-US" sz="2400" b="1" i="1"/>
              <a:t>R</a:t>
            </a:r>
            <a:r>
              <a:rPr lang="en-US" sz="2400" b="1" baseline="-25000"/>
              <a:t>2 </a:t>
            </a:r>
            <a:r>
              <a:rPr lang="en-US" sz="2400" b="1"/>
              <a:t>+ </a:t>
            </a:r>
            <a:r>
              <a:rPr lang="en-US" sz="2400" b="1" i="1"/>
              <a:t>R</a:t>
            </a:r>
            <a:r>
              <a:rPr lang="en-US" sz="2400" b="1" baseline="-25000"/>
              <a:t>2</a:t>
            </a:r>
            <a:r>
              <a:rPr lang="en-US" sz="2400" b="1" i="1"/>
              <a:t>R</a:t>
            </a:r>
            <a:r>
              <a:rPr lang="en-US" sz="2400" b="1" baseline="-25000"/>
              <a:t>3</a:t>
            </a:r>
            <a:r>
              <a:rPr lang="en-US" sz="2400"/>
              <a:t> </a:t>
            </a:r>
            <a:r>
              <a:rPr lang="en-US" sz="2400" b="1"/>
              <a:t>+ </a:t>
            </a:r>
            <a:r>
              <a:rPr lang="en-US" sz="2400" b="1" i="1"/>
              <a:t>R</a:t>
            </a:r>
            <a:r>
              <a:rPr lang="en-US" sz="2400" b="1" baseline="-25000"/>
              <a:t>3</a:t>
            </a:r>
            <a:r>
              <a:rPr lang="en-US" sz="2400" b="1" i="1"/>
              <a:t>R</a:t>
            </a:r>
            <a:r>
              <a:rPr lang="en-US" sz="2400" b="1" baseline="-25000"/>
              <a:t>1</a:t>
            </a:r>
            <a:r>
              <a:rPr lang="en-US" sz="2400"/>
              <a:t> </a:t>
            </a:r>
            <a:endParaRPr lang="en-US" sz="2400" b="1"/>
          </a:p>
          <a:p>
            <a:pPr algn="ctr">
              <a:spcBef>
                <a:spcPct val="50000"/>
              </a:spcBef>
            </a:pPr>
            <a:r>
              <a:rPr lang="en-US" sz="2400" b="1" i="1"/>
              <a:t>R</a:t>
            </a:r>
            <a:r>
              <a:rPr lang="en-US" sz="2400" b="1" baseline="-25000"/>
              <a:t>1</a:t>
            </a:r>
          </a:p>
        </p:txBody>
      </p:sp>
      <p:sp>
        <p:nvSpPr>
          <p:cNvPr id="1074194" name="Text Box 18"/>
          <p:cNvSpPr txBox="1">
            <a:spLocks noChangeArrowheads="1"/>
          </p:cNvSpPr>
          <p:nvPr/>
        </p:nvSpPr>
        <p:spPr bwMode="auto">
          <a:xfrm>
            <a:off x="5438775" y="3608388"/>
            <a:ext cx="74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/>
              <a:t>R</a:t>
            </a:r>
            <a:r>
              <a:rPr lang="en-US" sz="2400" b="1" baseline="-25000"/>
              <a:t>b</a:t>
            </a:r>
            <a:r>
              <a:rPr lang="en-US" sz="2400" b="1"/>
              <a:t> =</a:t>
            </a:r>
            <a:endParaRPr lang="en-US" sz="2400" b="1" baseline="-25000"/>
          </a:p>
        </p:txBody>
      </p:sp>
      <p:sp>
        <p:nvSpPr>
          <p:cNvPr id="1074195" name="Line 19"/>
          <p:cNvSpPr>
            <a:spLocks noChangeShapeType="1"/>
          </p:cNvSpPr>
          <p:nvPr/>
        </p:nvSpPr>
        <p:spPr bwMode="auto">
          <a:xfrm>
            <a:off x="6248400" y="3871913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4196" name="Text Box 20"/>
          <p:cNvSpPr txBox="1">
            <a:spLocks noChangeArrowheads="1"/>
          </p:cNvSpPr>
          <p:nvPr/>
        </p:nvSpPr>
        <p:spPr bwMode="auto">
          <a:xfrm>
            <a:off x="6200775" y="3338513"/>
            <a:ext cx="271462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i="1"/>
              <a:t>R</a:t>
            </a:r>
            <a:r>
              <a:rPr lang="en-US" sz="2400" b="1" baseline="-25000"/>
              <a:t>1</a:t>
            </a:r>
            <a:r>
              <a:rPr lang="en-US" sz="2400" b="1" i="1"/>
              <a:t>R</a:t>
            </a:r>
            <a:r>
              <a:rPr lang="en-US" sz="2400" b="1" baseline="-25000"/>
              <a:t>2 </a:t>
            </a:r>
            <a:r>
              <a:rPr lang="en-US" sz="2400" b="1"/>
              <a:t>+ </a:t>
            </a:r>
            <a:r>
              <a:rPr lang="en-US" sz="2400" b="1" i="1"/>
              <a:t>R</a:t>
            </a:r>
            <a:r>
              <a:rPr lang="en-US" sz="2400" b="1" baseline="-25000"/>
              <a:t>2</a:t>
            </a:r>
            <a:r>
              <a:rPr lang="en-US" sz="2400" b="1" i="1"/>
              <a:t>R</a:t>
            </a:r>
            <a:r>
              <a:rPr lang="en-US" sz="2400" b="1" baseline="-25000"/>
              <a:t>3</a:t>
            </a:r>
            <a:r>
              <a:rPr lang="en-US" sz="2400"/>
              <a:t> </a:t>
            </a:r>
            <a:r>
              <a:rPr lang="en-US" sz="2400" b="1"/>
              <a:t>+ </a:t>
            </a:r>
            <a:r>
              <a:rPr lang="en-US" sz="2400" b="1" i="1"/>
              <a:t>R</a:t>
            </a:r>
            <a:r>
              <a:rPr lang="en-US" sz="2400" b="1" baseline="-25000"/>
              <a:t>3</a:t>
            </a:r>
            <a:r>
              <a:rPr lang="en-US" sz="2400" b="1" i="1"/>
              <a:t>R</a:t>
            </a:r>
            <a:r>
              <a:rPr lang="en-US" sz="2400" b="1" baseline="-25000"/>
              <a:t>1</a:t>
            </a:r>
            <a:r>
              <a:rPr lang="en-US" sz="2400"/>
              <a:t> </a:t>
            </a:r>
            <a:endParaRPr lang="en-US" sz="2400" b="1"/>
          </a:p>
          <a:p>
            <a:pPr algn="ctr">
              <a:spcBef>
                <a:spcPct val="50000"/>
              </a:spcBef>
            </a:pPr>
            <a:r>
              <a:rPr lang="en-US" sz="2400" b="1" i="1"/>
              <a:t>R</a:t>
            </a:r>
            <a:r>
              <a:rPr lang="en-US" sz="2400" b="1" baseline="-25000"/>
              <a:t>2</a:t>
            </a:r>
          </a:p>
        </p:txBody>
      </p:sp>
      <p:sp>
        <p:nvSpPr>
          <p:cNvPr id="1074197" name="Text Box 21"/>
          <p:cNvSpPr txBox="1">
            <a:spLocks noChangeArrowheads="1"/>
          </p:cNvSpPr>
          <p:nvPr/>
        </p:nvSpPr>
        <p:spPr bwMode="auto">
          <a:xfrm>
            <a:off x="5438775" y="4903788"/>
            <a:ext cx="727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/>
              <a:t>R</a:t>
            </a:r>
            <a:r>
              <a:rPr lang="en-US" sz="2400" b="1" baseline="-25000"/>
              <a:t>c</a:t>
            </a:r>
            <a:r>
              <a:rPr lang="en-US" sz="2400" b="1"/>
              <a:t> =</a:t>
            </a:r>
            <a:endParaRPr lang="en-US" sz="2400" b="1" baseline="-25000"/>
          </a:p>
        </p:txBody>
      </p:sp>
      <p:sp>
        <p:nvSpPr>
          <p:cNvPr id="1074198" name="Line 22"/>
          <p:cNvSpPr>
            <a:spLocks noChangeShapeType="1"/>
          </p:cNvSpPr>
          <p:nvPr/>
        </p:nvSpPr>
        <p:spPr bwMode="auto">
          <a:xfrm>
            <a:off x="6248400" y="5167313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4199" name="Text Box 23"/>
          <p:cNvSpPr txBox="1">
            <a:spLocks noChangeArrowheads="1"/>
          </p:cNvSpPr>
          <p:nvPr/>
        </p:nvSpPr>
        <p:spPr bwMode="auto">
          <a:xfrm>
            <a:off x="6200775" y="4633913"/>
            <a:ext cx="271462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i="1"/>
              <a:t>R</a:t>
            </a:r>
            <a:r>
              <a:rPr lang="en-US" sz="2400" b="1" baseline="-25000"/>
              <a:t>1</a:t>
            </a:r>
            <a:r>
              <a:rPr lang="en-US" sz="2400" b="1" i="1"/>
              <a:t>R</a:t>
            </a:r>
            <a:r>
              <a:rPr lang="en-US" sz="2400" b="1" baseline="-25000"/>
              <a:t>2 </a:t>
            </a:r>
            <a:r>
              <a:rPr lang="en-US" sz="2400" b="1"/>
              <a:t>+ </a:t>
            </a:r>
            <a:r>
              <a:rPr lang="en-US" sz="2400" b="1" i="1"/>
              <a:t>R</a:t>
            </a:r>
            <a:r>
              <a:rPr lang="en-US" sz="2400" b="1" baseline="-25000"/>
              <a:t>2</a:t>
            </a:r>
            <a:r>
              <a:rPr lang="en-US" sz="2400" b="1" i="1"/>
              <a:t>R</a:t>
            </a:r>
            <a:r>
              <a:rPr lang="en-US" sz="2400" b="1" baseline="-25000"/>
              <a:t>3</a:t>
            </a:r>
            <a:r>
              <a:rPr lang="en-US" sz="2400"/>
              <a:t> </a:t>
            </a:r>
            <a:r>
              <a:rPr lang="en-US" sz="2400" b="1"/>
              <a:t>+ </a:t>
            </a:r>
            <a:r>
              <a:rPr lang="en-US" sz="2400" b="1" i="1"/>
              <a:t>R</a:t>
            </a:r>
            <a:r>
              <a:rPr lang="en-US" sz="2400" b="1" baseline="-25000"/>
              <a:t>3</a:t>
            </a:r>
            <a:r>
              <a:rPr lang="en-US" sz="2400" b="1" i="1"/>
              <a:t>R</a:t>
            </a:r>
            <a:r>
              <a:rPr lang="en-US" sz="2400" b="1" baseline="-25000"/>
              <a:t>1</a:t>
            </a:r>
            <a:r>
              <a:rPr lang="en-US" sz="2400"/>
              <a:t> </a:t>
            </a:r>
            <a:endParaRPr lang="en-US" sz="2400" b="1"/>
          </a:p>
          <a:p>
            <a:pPr algn="ctr">
              <a:spcBef>
                <a:spcPct val="50000"/>
              </a:spcBef>
            </a:pPr>
            <a:r>
              <a:rPr lang="en-US" sz="2400" b="1" i="1"/>
              <a:t>R</a:t>
            </a:r>
            <a:r>
              <a:rPr lang="en-US" sz="2400" b="1" baseline="-25000"/>
              <a:t>3</a:t>
            </a:r>
          </a:p>
        </p:txBody>
      </p:sp>
      <p:pic>
        <p:nvPicPr>
          <p:cNvPr id="1074200" name="Picture 2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1064" y="1577637"/>
            <a:ext cx="2133600" cy="2260409"/>
          </a:xfrm>
          <a:noFill/>
          <a:ln/>
        </p:spPr>
      </p:pic>
      <p:sp>
        <p:nvSpPr>
          <p:cNvPr id="1074201" name="Rectangle 25"/>
          <p:cNvSpPr>
            <a:spLocks noChangeArrowheads="1"/>
          </p:cNvSpPr>
          <p:nvPr/>
        </p:nvSpPr>
        <p:spPr bwMode="auto">
          <a:xfrm>
            <a:off x="228600" y="1981200"/>
            <a:ext cx="2667000" cy="3886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4202" name="Rectangle 26"/>
          <p:cNvSpPr>
            <a:spLocks noChangeArrowheads="1"/>
          </p:cNvSpPr>
          <p:nvPr/>
        </p:nvSpPr>
        <p:spPr bwMode="auto">
          <a:xfrm>
            <a:off x="5410200" y="1905000"/>
            <a:ext cx="3505200" cy="3886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8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Line 2"/>
          <p:cNvSpPr>
            <a:spLocks noChangeShapeType="1"/>
          </p:cNvSpPr>
          <p:nvPr/>
        </p:nvSpPr>
        <p:spPr bwMode="auto">
          <a:xfrm rot="103488" flipH="1">
            <a:off x="5791200" y="1963738"/>
            <a:ext cx="8382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Circuit Simplification Example</a:t>
            </a:r>
          </a:p>
        </p:txBody>
      </p:sp>
      <p:sp>
        <p:nvSpPr>
          <p:cNvPr id="1075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64611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Find the equivalent resistance </a:t>
            </a:r>
            <a:r>
              <a:rPr lang="en-US" sz="2800" b="1" i="1">
                <a:latin typeface="Times New Roman" pitchFamily="18" charset="0"/>
              </a:rPr>
              <a:t>R</a:t>
            </a:r>
            <a:r>
              <a:rPr lang="en-US" sz="2800" b="1" baseline="-25000">
                <a:latin typeface="Times New Roman" pitchFamily="18" charset="0"/>
              </a:rPr>
              <a:t>ab</a:t>
            </a:r>
            <a:r>
              <a:rPr lang="en-US" sz="2800"/>
              <a:t>:</a:t>
            </a:r>
          </a:p>
        </p:txBody>
      </p:sp>
      <p:grpSp>
        <p:nvGrpSpPr>
          <p:cNvPr id="1075205" name="Group 5"/>
          <p:cNvGrpSpPr>
            <a:grpSpLocks/>
          </p:cNvGrpSpPr>
          <p:nvPr/>
        </p:nvGrpSpPr>
        <p:grpSpPr bwMode="auto">
          <a:xfrm rot="2798499">
            <a:off x="2298700" y="2232025"/>
            <a:ext cx="1143000" cy="304800"/>
            <a:chOff x="2784" y="2784"/>
            <a:chExt cx="720" cy="192"/>
          </a:xfrm>
        </p:grpSpPr>
        <p:sp>
          <p:nvSpPr>
            <p:cNvPr id="1075206" name="Line 6"/>
            <p:cNvSpPr>
              <a:spLocks noChangeShapeType="1"/>
            </p:cNvSpPr>
            <p:nvPr/>
          </p:nvSpPr>
          <p:spPr bwMode="auto">
            <a:xfrm flipV="1">
              <a:off x="2976" y="2784"/>
              <a:ext cx="4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07" name="Line 7"/>
            <p:cNvSpPr>
              <a:spLocks noChangeShapeType="1"/>
            </p:cNvSpPr>
            <p:nvPr/>
          </p:nvSpPr>
          <p:spPr bwMode="auto">
            <a:xfrm>
              <a:off x="3024" y="2784"/>
              <a:ext cx="48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08" name="Line 8"/>
            <p:cNvSpPr>
              <a:spLocks noChangeShapeType="1"/>
            </p:cNvSpPr>
            <p:nvPr/>
          </p:nvSpPr>
          <p:spPr bwMode="auto">
            <a:xfrm>
              <a:off x="3120" y="2784"/>
              <a:ext cx="48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09" name="Line 9"/>
            <p:cNvSpPr>
              <a:spLocks noChangeShapeType="1"/>
            </p:cNvSpPr>
            <p:nvPr/>
          </p:nvSpPr>
          <p:spPr bwMode="auto">
            <a:xfrm flipH="1">
              <a:off x="3168" y="2784"/>
              <a:ext cx="48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10" name="Line 10"/>
            <p:cNvSpPr>
              <a:spLocks noChangeShapeType="1"/>
            </p:cNvSpPr>
            <p:nvPr/>
          </p:nvSpPr>
          <p:spPr bwMode="auto">
            <a:xfrm flipH="1">
              <a:off x="3072" y="2784"/>
              <a:ext cx="48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11" name="Line 11"/>
            <p:cNvSpPr>
              <a:spLocks noChangeShapeType="1"/>
            </p:cNvSpPr>
            <p:nvPr/>
          </p:nvSpPr>
          <p:spPr bwMode="auto">
            <a:xfrm>
              <a:off x="3216" y="2784"/>
              <a:ext cx="48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12" name="Line 12"/>
            <p:cNvSpPr>
              <a:spLocks noChangeShapeType="1"/>
            </p:cNvSpPr>
            <p:nvPr/>
          </p:nvSpPr>
          <p:spPr bwMode="auto">
            <a:xfrm flipV="1">
              <a:off x="3264" y="2880"/>
              <a:ext cx="4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13" name="Line 13"/>
            <p:cNvSpPr>
              <a:spLocks noChangeShapeType="1"/>
            </p:cNvSpPr>
            <p:nvPr/>
          </p:nvSpPr>
          <p:spPr bwMode="auto">
            <a:xfrm>
              <a:off x="2784" y="288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14" name="Line 14"/>
            <p:cNvSpPr>
              <a:spLocks noChangeShapeType="1"/>
            </p:cNvSpPr>
            <p:nvPr/>
          </p:nvSpPr>
          <p:spPr bwMode="auto">
            <a:xfrm>
              <a:off x="3312" y="288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5215" name="Group 15"/>
          <p:cNvGrpSpPr>
            <a:grpSpLocks/>
          </p:cNvGrpSpPr>
          <p:nvPr/>
        </p:nvGrpSpPr>
        <p:grpSpPr bwMode="auto">
          <a:xfrm rot="18801501" flipH="1">
            <a:off x="1536700" y="2232025"/>
            <a:ext cx="1143000" cy="304800"/>
            <a:chOff x="2784" y="2784"/>
            <a:chExt cx="720" cy="192"/>
          </a:xfrm>
        </p:grpSpPr>
        <p:sp>
          <p:nvSpPr>
            <p:cNvPr id="1075216" name="Line 16"/>
            <p:cNvSpPr>
              <a:spLocks noChangeShapeType="1"/>
            </p:cNvSpPr>
            <p:nvPr/>
          </p:nvSpPr>
          <p:spPr bwMode="auto">
            <a:xfrm flipV="1">
              <a:off x="2976" y="2784"/>
              <a:ext cx="4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17" name="Line 17"/>
            <p:cNvSpPr>
              <a:spLocks noChangeShapeType="1"/>
            </p:cNvSpPr>
            <p:nvPr/>
          </p:nvSpPr>
          <p:spPr bwMode="auto">
            <a:xfrm>
              <a:off x="3024" y="2784"/>
              <a:ext cx="48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18" name="Line 18"/>
            <p:cNvSpPr>
              <a:spLocks noChangeShapeType="1"/>
            </p:cNvSpPr>
            <p:nvPr/>
          </p:nvSpPr>
          <p:spPr bwMode="auto">
            <a:xfrm>
              <a:off x="3120" y="2784"/>
              <a:ext cx="48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19" name="Line 19"/>
            <p:cNvSpPr>
              <a:spLocks noChangeShapeType="1"/>
            </p:cNvSpPr>
            <p:nvPr/>
          </p:nvSpPr>
          <p:spPr bwMode="auto">
            <a:xfrm flipH="1">
              <a:off x="3168" y="2784"/>
              <a:ext cx="48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20" name="Line 20"/>
            <p:cNvSpPr>
              <a:spLocks noChangeShapeType="1"/>
            </p:cNvSpPr>
            <p:nvPr/>
          </p:nvSpPr>
          <p:spPr bwMode="auto">
            <a:xfrm flipH="1">
              <a:off x="3072" y="2784"/>
              <a:ext cx="48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21" name="Line 21"/>
            <p:cNvSpPr>
              <a:spLocks noChangeShapeType="1"/>
            </p:cNvSpPr>
            <p:nvPr/>
          </p:nvSpPr>
          <p:spPr bwMode="auto">
            <a:xfrm>
              <a:off x="3216" y="2784"/>
              <a:ext cx="48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22" name="Line 22"/>
            <p:cNvSpPr>
              <a:spLocks noChangeShapeType="1"/>
            </p:cNvSpPr>
            <p:nvPr/>
          </p:nvSpPr>
          <p:spPr bwMode="auto">
            <a:xfrm flipV="1">
              <a:off x="3264" y="2880"/>
              <a:ext cx="4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23" name="Line 23"/>
            <p:cNvSpPr>
              <a:spLocks noChangeShapeType="1"/>
            </p:cNvSpPr>
            <p:nvPr/>
          </p:nvSpPr>
          <p:spPr bwMode="auto">
            <a:xfrm>
              <a:off x="2784" y="288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24" name="Line 24"/>
            <p:cNvSpPr>
              <a:spLocks noChangeShapeType="1"/>
            </p:cNvSpPr>
            <p:nvPr/>
          </p:nvSpPr>
          <p:spPr bwMode="auto">
            <a:xfrm>
              <a:off x="3312" y="288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5225" name="Group 25"/>
          <p:cNvGrpSpPr>
            <a:grpSpLocks/>
          </p:cNvGrpSpPr>
          <p:nvPr/>
        </p:nvGrpSpPr>
        <p:grpSpPr bwMode="auto">
          <a:xfrm rot="2798499">
            <a:off x="1536700" y="3070225"/>
            <a:ext cx="1143000" cy="304800"/>
            <a:chOff x="2784" y="2784"/>
            <a:chExt cx="720" cy="192"/>
          </a:xfrm>
        </p:grpSpPr>
        <p:sp>
          <p:nvSpPr>
            <p:cNvPr id="1075226" name="Line 26"/>
            <p:cNvSpPr>
              <a:spLocks noChangeShapeType="1"/>
            </p:cNvSpPr>
            <p:nvPr/>
          </p:nvSpPr>
          <p:spPr bwMode="auto">
            <a:xfrm flipV="1">
              <a:off x="2976" y="2784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27" name="Line 27"/>
            <p:cNvSpPr>
              <a:spLocks noChangeShapeType="1"/>
            </p:cNvSpPr>
            <p:nvPr/>
          </p:nvSpPr>
          <p:spPr bwMode="auto">
            <a:xfrm>
              <a:off x="3024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28" name="Line 28"/>
            <p:cNvSpPr>
              <a:spLocks noChangeShapeType="1"/>
            </p:cNvSpPr>
            <p:nvPr/>
          </p:nvSpPr>
          <p:spPr bwMode="auto">
            <a:xfrm>
              <a:off x="3120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29" name="Line 29"/>
            <p:cNvSpPr>
              <a:spLocks noChangeShapeType="1"/>
            </p:cNvSpPr>
            <p:nvPr/>
          </p:nvSpPr>
          <p:spPr bwMode="auto">
            <a:xfrm flipH="1">
              <a:off x="3168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30" name="Line 30"/>
            <p:cNvSpPr>
              <a:spLocks noChangeShapeType="1"/>
            </p:cNvSpPr>
            <p:nvPr/>
          </p:nvSpPr>
          <p:spPr bwMode="auto">
            <a:xfrm flipH="1">
              <a:off x="3072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31" name="Line 31"/>
            <p:cNvSpPr>
              <a:spLocks noChangeShapeType="1"/>
            </p:cNvSpPr>
            <p:nvPr/>
          </p:nvSpPr>
          <p:spPr bwMode="auto">
            <a:xfrm>
              <a:off x="3216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32" name="Line 32"/>
            <p:cNvSpPr>
              <a:spLocks noChangeShapeType="1"/>
            </p:cNvSpPr>
            <p:nvPr/>
          </p:nvSpPr>
          <p:spPr bwMode="auto">
            <a:xfrm flipV="1">
              <a:off x="3264" y="2880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33" name="Line 33"/>
            <p:cNvSpPr>
              <a:spLocks noChangeShapeType="1"/>
            </p:cNvSpPr>
            <p:nvPr/>
          </p:nvSpPr>
          <p:spPr bwMode="auto">
            <a:xfrm>
              <a:off x="2784" y="28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34" name="Line 34"/>
            <p:cNvSpPr>
              <a:spLocks noChangeShapeType="1"/>
            </p:cNvSpPr>
            <p:nvPr/>
          </p:nvSpPr>
          <p:spPr bwMode="auto">
            <a:xfrm>
              <a:off x="3312" y="28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5235" name="Group 35"/>
          <p:cNvGrpSpPr>
            <a:grpSpLocks/>
          </p:cNvGrpSpPr>
          <p:nvPr/>
        </p:nvGrpSpPr>
        <p:grpSpPr bwMode="auto">
          <a:xfrm rot="18801501" flipH="1">
            <a:off x="2298700" y="3070225"/>
            <a:ext cx="1143000" cy="304800"/>
            <a:chOff x="2784" y="2784"/>
            <a:chExt cx="720" cy="192"/>
          </a:xfrm>
        </p:grpSpPr>
        <p:sp>
          <p:nvSpPr>
            <p:cNvPr id="1075236" name="Line 36"/>
            <p:cNvSpPr>
              <a:spLocks noChangeShapeType="1"/>
            </p:cNvSpPr>
            <p:nvPr/>
          </p:nvSpPr>
          <p:spPr bwMode="auto">
            <a:xfrm flipV="1">
              <a:off x="2976" y="2784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37" name="Line 37"/>
            <p:cNvSpPr>
              <a:spLocks noChangeShapeType="1"/>
            </p:cNvSpPr>
            <p:nvPr/>
          </p:nvSpPr>
          <p:spPr bwMode="auto">
            <a:xfrm>
              <a:off x="3024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38" name="Line 38"/>
            <p:cNvSpPr>
              <a:spLocks noChangeShapeType="1"/>
            </p:cNvSpPr>
            <p:nvPr/>
          </p:nvSpPr>
          <p:spPr bwMode="auto">
            <a:xfrm>
              <a:off x="3120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39" name="Line 39"/>
            <p:cNvSpPr>
              <a:spLocks noChangeShapeType="1"/>
            </p:cNvSpPr>
            <p:nvPr/>
          </p:nvSpPr>
          <p:spPr bwMode="auto">
            <a:xfrm flipH="1">
              <a:off x="3168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40" name="Line 40"/>
            <p:cNvSpPr>
              <a:spLocks noChangeShapeType="1"/>
            </p:cNvSpPr>
            <p:nvPr/>
          </p:nvSpPr>
          <p:spPr bwMode="auto">
            <a:xfrm flipH="1">
              <a:off x="3072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41" name="Line 41"/>
            <p:cNvSpPr>
              <a:spLocks noChangeShapeType="1"/>
            </p:cNvSpPr>
            <p:nvPr/>
          </p:nvSpPr>
          <p:spPr bwMode="auto">
            <a:xfrm>
              <a:off x="3216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42" name="Line 42"/>
            <p:cNvSpPr>
              <a:spLocks noChangeShapeType="1"/>
            </p:cNvSpPr>
            <p:nvPr/>
          </p:nvSpPr>
          <p:spPr bwMode="auto">
            <a:xfrm flipV="1">
              <a:off x="3264" y="2880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43" name="Line 43"/>
            <p:cNvSpPr>
              <a:spLocks noChangeShapeType="1"/>
            </p:cNvSpPr>
            <p:nvPr/>
          </p:nvSpPr>
          <p:spPr bwMode="auto">
            <a:xfrm>
              <a:off x="2784" y="28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44" name="Line 44"/>
            <p:cNvSpPr>
              <a:spLocks noChangeShapeType="1"/>
            </p:cNvSpPr>
            <p:nvPr/>
          </p:nvSpPr>
          <p:spPr bwMode="auto">
            <a:xfrm>
              <a:off x="3312" y="28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5245" name="Line 45"/>
          <p:cNvSpPr>
            <a:spLocks noChangeShapeType="1"/>
          </p:cNvSpPr>
          <p:nvPr/>
        </p:nvSpPr>
        <p:spPr bwMode="auto">
          <a:xfrm>
            <a:off x="838200" y="3641725"/>
            <a:ext cx="165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46" name="Oval 46"/>
          <p:cNvSpPr>
            <a:spLocks noChangeArrowheads="1"/>
          </p:cNvSpPr>
          <p:nvPr/>
        </p:nvSpPr>
        <p:spPr bwMode="auto">
          <a:xfrm>
            <a:off x="3222625" y="2755900"/>
            <a:ext cx="76200" cy="762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47" name="Oval 47"/>
          <p:cNvSpPr>
            <a:spLocks noChangeArrowheads="1"/>
          </p:cNvSpPr>
          <p:nvPr/>
        </p:nvSpPr>
        <p:spPr bwMode="auto">
          <a:xfrm>
            <a:off x="1670050" y="2755900"/>
            <a:ext cx="76200" cy="762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48" name="Oval 48"/>
          <p:cNvSpPr>
            <a:spLocks noChangeArrowheads="1"/>
          </p:cNvSpPr>
          <p:nvPr/>
        </p:nvSpPr>
        <p:spPr bwMode="auto">
          <a:xfrm>
            <a:off x="2441575" y="3584575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49" name="Oval 49"/>
          <p:cNvSpPr>
            <a:spLocks noChangeArrowheads="1"/>
          </p:cNvSpPr>
          <p:nvPr/>
        </p:nvSpPr>
        <p:spPr bwMode="auto">
          <a:xfrm>
            <a:off x="787400" y="1908175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50" name="Line 50"/>
          <p:cNvSpPr>
            <a:spLocks noChangeShapeType="1"/>
          </p:cNvSpPr>
          <p:nvPr/>
        </p:nvSpPr>
        <p:spPr bwMode="auto">
          <a:xfrm rot="-21496512" flipH="1" flipV="1">
            <a:off x="2668588" y="2657475"/>
            <a:ext cx="762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51" name="Line 51"/>
          <p:cNvSpPr>
            <a:spLocks noChangeShapeType="1"/>
          </p:cNvSpPr>
          <p:nvPr/>
        </p:nvSpPr>
        <p:spPr bwMode="auto">
          <a:xfrm rot="103488" flipH="1">
            <a:off x="2589213" y="2654300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52" name="Line 52"/>
          <p:cNvSpPr>
            <a:spLocks noChangeShapeType="1"/>
          </p:cNvSpPr>
          <p:nvPr/>
        </p:nvSpPr>
        <p:spPr bwMode="auto">
          <a:xfrm rot="103488" flipH="1">
            <a:off x="2438400" y="2651125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53" name="Line 53"/>
          <p:cNvSpPr>
            <a:spLocks noChangeShapeType="1"/>
          </p:cNvSpPr>
          <p:nvPr/>
        </p:nvSpPr>
        <p:spPr bwMode="auto">
          <a:xfrm rot="-21496512">
            <a:off x="2362200" y="2647950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54" name="Line 54"/>
          <p:cNvSpPr>
            <a:spLocks noChangeShapeType="1"/>
          </p:cNvSpPr>
          <p:nvPr/>
        </p:nvSpPr>
        <p:spPr bwMode="auto">
          <a:xfrm rot="-21496512">
            <a:off x="2513013" y="2652713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55" name="Line 55"/>
          <p:cNvSpPr>
            <a:spLocks noChangeShapeType="1"/>
          </p:cNvSpPr>
          <p:nvPr/>
        </p:nvSpPr>
        <p:spPr bwMode="auto">
          <a:xfrm rot="103488" flipH="1">
            <a:off x="2286000" y="2646363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56" name="Line 56"/>
          <p:cNvSpPr>
            <a:spLocks noChangeShapeType="1"/>
          </p:cNvSpPr>
          <p:nvPr/>
        </p:nvSpPr>
        <p:spPr bwMode="auto">
          <a:xfrm rot="-21496512" flipH="1" flipV="1">
            <a:off x="2206625" y="2795588"/>
            <a:ext cx="762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57" name="Line 57"/>
          <p:cNvSpPr>
            <a:spLocks noChangeShapeType="1"/>
          </p:cNvSpPr>
          <p:nvPr/>
        </p:nvSpPr>
        <p:spPr bwMode="auto">
          <a:xfrm rot="103488" flipH="1">
            <a:off x="2741613" y="2806700"/>
            <a:ext cx="534987" cy="111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58" name="Line 58"/>
          <p:cNvSpPr>
            <a:spLocks noChangeShapeType="1"/>
          </p:cNvSpPr>
          <p:nvPr/>
        </p:nvSpPr>
        <p:spPr bwMode="auto">
          <a:xfrm rot="103488" flipH="1">
            <a:off x="1674813" y="2786063"/>
            <a:ext cx="533400" cy="12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59" name="Line 59"/>
          <p:cNvSpPr>
            <a:spLocks noChangeShapeType="1"/>
          </p:cNvSpPr>
          <p:nvPr/>
        </p:nvSpPr>
        <p:spPr bwMode="auto">
          <a:xfrm rot="-21496512" flipH="1" flipV="1">
            <a:off x="1601788" y="1819275"/>
            <a:ext cx="76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60" name="Line 60"/>
          <p:cNvSpPr>
            <a:spLocks noChangeShapeType="1"/>
          </p:cNvSpPr>
          <p:nvPr/>
        </p:nvSpPr>
        <p:spPr bwMode="auto">
          <a:xfrm rot="103488" flipH="1">
            <a:off x="1522413" y="1816100"/>
            <a:ext cx="76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61" name="Line 61"/>
          <p:cNvSpPr>
            <a:spLocks noChangeShapeType="1"/>
          </p:cNvSpPr>
          <p:nvPr/>
        </p:nvSpPr>
        <p:spPr bwMode="auto">
          <a:xfrm rot="103488" flipH="1">
            <a:off x="1371600" y="1812925"/>
            <a:ext cx="76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62" name="Line 62"/>
          <p:cNvSpPr>
            <a:spLocks noChangeShapeType="1"/>
          </p:cNvSpPr>
          <p:nvPr/>
        </p:nvSpPr>
        <p:spPr bwMode="auto">
          <a:xfrm rot="-21496512">
            <a:off x="1295400" y="1809750"/>
            <a:ext cx="76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63" name="Line 63"/>
          <p:cNvSpPr>
            <a:spLocks noChangeShapeType="1"/>
          </p:cNvSpPr>
          <p:nvPr/>
        </p:nvSpPr>
        <p:spPr bwMode="auto">
          <a:xfrm rot="-21496512">
            <a:off x="1446213" y="1814513"/>
            <a:ext cx="76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64" name="Line 64"/>
          <p:cNvSpPr>
            <a:spLocks noChangeShapeType="1"/>
          </p:cNvSpPr>
          <p:nvPr/>
        </p:nvSpPr>
        <p:spPr bwMode="auto">
          <a:xfrm rot="103488" flipH="1">
            <a:off x="1219200" y="1808163"/>
            <a:ext cx="76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65" name="Line 65"/>
          <p:cNvSpPr>
            <a:spLocks noChangeShapeType="1"/>
          </p:cNvSpPr>
          <p:nvPr/>
        </p:nvSpPr>
        <p:spPr bwMode="auto">
          <a:xfrm rot="-21496512" flipH="1" flipV="1">
            <a:off x="1139825" y="1957388"/>
            <a:ext cx="76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66" name="Line 66"/>
          <p:cNvSpPr>
            <a:spLocks noChangeShapeType="1"/>
          </p:cNvSpPr>
          <p:nvPr/>
        </p:nvSpPr>
        <p:spPr bwMode="auto">
          <a:xfrm rot="103488" flipH="1">
            <a:off x="1676400" y="1963738"/>
            <a:ext cx="8382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67" name="Line 67"/>
          <p:cNvSpPr>
            <a:spLocks noChangeShapeType="1"/>
          </p:cNvSpPr>
          <p:nvPr/>
        </p:nvSpPr>
        <p:spPr bwMode="auto">
          <a:xfrm rot="103488" flipH="1">
            <a:off x="838200" y="1952625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68" name="Oval 68"/>
          <p:cNvSpPr>
            <a:spLocks noChangeArrowheads="1"/>
          </p:cNvSpPr>
          <p:nvPr/>
        </p:nvSpPr>
        <p:spPr bwMode="auto">
          <a:xfrm>
            <a:off x="781050" y="3597275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69" name="Text Box 69"/>
          <p:cNvSpPr txBox="1">
            <a:spLocks noChangeArrowheads="1"/>
          </p:cNvSpPr>
          <p:nvPr/>
        </p:nvSpPr>
        <p:spPr bwMode="auto">
          <a:xfrm>
            <a:off x="1219200" y="1447800"/>
            <a:ext cx="474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/>
              <a:t>2</a:t>
            </a:r>
            <a:r>
              <a:rPr lang="en-US" sz="1800" b="1">
                <a:latin typeface="Symbol" pitchFamily="18" charset="2"/>
              </a:rPr>
              <a:t>W</a:t>
            </a:r>
            <a:endParaRPr lang="en-US" sz="1800" b="1" baseline="-25000">
              <a:latin typeface="Symbol" pitchFamily="18" charset="2"/>
            </a:endParaRPr>
          </a:p>
        </p:txBody>
      </p:sp>
      <p:sp>
        <p:nvSpPr>
          <p:cNvPr id="1075270" name="Text Box 70"/>
          <p:cNvSpPr txBox="1">
            <a:spLocks noChangeArrowheads="1"/>
          </p:cNvSpPr>
          <p:nvPr/>
        </p:nvSpPr>
        <p:spPr bwMode="auto">
          <a:xfrm>
            <a:off x="457200" y="172085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a</a:t>
            </a:r>
          </a:p>
        </p:txBody>
      </p:sp>
      <p:sp>
        <p:nvSpPr>
          <p:cNvPr id="1075271" name="Text Box 71"/>
          <p:cNvSpPr txBox="1">
            <a:spLocks noChangeArrowheads="1"/>
          </p:cNvSpPr>
          <p:nvPr/>
        </p:nvSpPr>
        <p:spPr bwMode="auto">
          <a:xfrm>
            <a:off x="457200" y="34131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b</a:t>
            </a:r>
          </a:p>
        </p:txBody>
      </p:sp>
      <p:sp>
        <p:nvSpPr>
          <p:cNvPr id="1075272" name="Text Box 72"/>
          <p:cNvSpPr txBox="1">
            <a:spLocks noChangeArrowheads="1"/>
          </p:cNvSpPr>
          <p:nvPr/>
        </p:nvSpPr>
        <p:spPr bwMode="auto">
          <a:xfrm>
            <a:off x="1371600" y="2224088"/>
            <a:ext cx="588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18</a:t>
            </a:r>
            <a:r>
              <a:rPr lang="en-US" sz="1800" b="1">
                <a:solidFill>
                  <a:srgbClr val="FF0000"/>
                </a:solidFill>
                <a:latin typeface="Symbol" pitchFamily="18" charset="2"/>
              </a:rPr>
              <a:t>W</a:t>
            </a:r>
            <a:endParaRPr lang="en-US" sz="1800" b="1" baseline="-2500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075273" name="Text Box 73"/>
          <p:cNvSpPr txBox="1">
            <a:spLocks noChangeArrowheads="1"/>
          </p:cNvSpPr>
          <p:nvPr/>
        </p:nvSpPr>
        <p:spPr bwMode="auto">
          <a:xfrm>
            <a:off x="2268538" y="2357438"/>
            <a:ext cx="4746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6</a:t>
            </a:r>
            <a:r>
              <a:rPr lang="en-US" sz="1800" b="1">
                <a:solidFill>
                  <a:srgbClr val="FF0000"/>
                </a:solidFill>
                <a:latin typeface="Symbol" pitchFamily="18" charset="2"/>
              </a:rPr>
              <a:t>W</a:t>
            </a:r>
            <a:endParaRPr lang="en-US" sz="1800" b="1" baseline="-2500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075274" name="Text Box 74"/>
          <p:cNvSpPr txBox="1">
            <a:spLocks noChangeArrowheads="1"/>
          </p:cNvSpPr>
          <p:nvPr/>
        </p:nvSpPr>
        <p:spPr bwMode="auto">
          <a:xfrm>
            <a:off x="2992438" y="2224088"/>
            <a:ext cx="588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12</a:t>
            </a:r>
            <a:r>
              <a:rPr lang="en-US" sz="1800" b="1">
                <a:solidFill>
                  <a:srgbClr val="FF0000"/>
                </a:solidFill>
                <a:latin typeface="Symbol" pitchFamily="18" charset="2"/>
              </a:rPr>
              <a:t>W</a:t>
            </a:r>
            <a:endParaRPr lang="en-US" sz="1800" b="1" baseline="-2500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075275" name="Text Box 75"/>
          <p:cNvSpPr txBox="1">
            <a:spLocks noChangeArrowheads="1"/>
          </p:cNvSpPr>
          <p:nvPr/>
        </p:nvSpPr>
        <p:spPr bwMode="auto">
          <a:xfrm>
            <a:off x="2895600" y="3200400"/>
            <a:ext cx="474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/>
              <a:t>4</a:t>
            </a:r>
            <a:r>
              <a:rPr lang="en-US" sz="1800" b="1">
                <a:latin typeface="Symbol" pitchFamily="18" charset="2"/>
              </a:rPr>
              <a:t>W</a:t>
            </a:r>
            <a:endParaRPr lang="en-US" sz="1800" b="1" baseline="-25000">
              <a:latin typeface="Symbol" pitchFamily="18" charset="2"/>
            </a:endParaRPr>
          </a:p>
        </p:txBody>
      </p:sp>
      <p:sp>
        <p:nvSpPr>
          <p:cNvPr id="1075276" name="Text Box 76"/>
          <p:cNvSpPr txBox="1">
            <a:spLocks noChangeArrowheads="1"/>
          </p:cNvSpPr>
          <p:nvPr/>
        </p:nvSpPr>
        <p:spPr bwMode="auto">
          <a:xfrm>
            <a:off x="1600200" y="3200400"/>
            <a:ext cx="474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/>
              <a:t>9</a:t>
            </a:r>
            <a:r>
              <a:rPr lang="en-US" sz="1800" b="1">
                <a:latin typeface="Symbol" pitchFamily="18" charset="2"/>
              </a:rPr>
              <a:t>W</a:t>
            </a:r>
            <a:endParaRPr lang="en-US" sz="1800" b="1" baseline="-25000">
              <a:latin typeface="Symbol" pitchFamily="18" charset="2"/>
            </a:endParaRPr>
          </a:p>
        </p:txBody>
      </p:sp>
      <p:sp>
        <p:nvSpPr>
          <p:cNvPr id="1075277" name="Text Box 77"/>
          <p:cNvSpPr txBox="1">
            <a:spLocks noChangeArrowheads="1"/>
          </p:cNvSpPr>
          <p:nvPr/>
        </p:nvSpPr>
        <p:spPr bwMode="auto">
          <a:xfrm>
            <a:off x="3962400" y="2514600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cs typeface="Times New Roman" pitchFamily="18" charset="0"/>
              </a:rPr>
              <a:t>≡</a:t>
            </a:r>
          </a:p>
        </p:txBody>
      </p:sp>
      <p:grpSp>
        <p:nvGrpSpPr>
          <p:cNvPr id="1075278" name="Group 78"/>
          <p:cNvGrpSpPr>
            <a:grpSpLocks/>
          </p:cNvGrpSpPr>
          <p:nvPr/>
        </p:nvGrpSpPr>
        <p:grpSpPr bwMode="auto">
          <a:xfrm rot="2798499">
            <a:off x="5651500" y="4152900"/>
            <a:ext cx="1143000" cy="304800"/>
            <a:chOff x="2784" y="2784"/>
            <a:chExt cx="720" cy="192"/>
          </a:xfrm>
        </p:grpSpPr>
        <p:sp>
          <p:nvSpPr>
            <p:cNvPr id="1075279" name="Line 79"/>
            <p:cNvSpPr>
              <a:spLocks noChangeShapeType="1"/>
            </p:cNvSpPr>
            <p:nvPr/>
          </p:nvSpPr>
          <p:spPr bwMode="auto">
            <a:xfrm flipV="1">
              <a:off x="2976" y="2784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80" name="Line 80"/>
            <p:cNvSpPr>
              <a:spLocks noChangeShapeType="1"/>
            </p:cNvSpPr>
            <p:nvPr/>
          </p:nvSpPr>
          <p:spPr bwMode="auto">
            <a:xfrm>
              <a:off x="3024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81" name="Line 81"/>
            <p:cNvSpPr>
              <a:spLocks noChangeShapeType="1"/>
            </p:cNvSpPr>
            <p:nvPr/>
          </p:nvSpPr>
          <p:spPr bwMode="auto">
            <a:xfrm>
              <a:off x="3120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82" name="Line 82"/>
            <p:cNvSpPr>
              <a:spLocks noChangeShapeType="1"/>
            </p:cNvSpPr>
            <p:nvPr/>
          </p:nvSpPr>
          <p:spPr bwMode="auto">
            <a:xfrm flipH="1">
              <a:off x="3168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83" name="Line 83"/>
            <p:cNvSpPr>
              <a:spLocks noChangeShapeType="1"/>
            </p:cNvSpPr>
            <p:nvPr/>
          </p:nvSpPr>
          <p:spPr bwMode="auto">
            <a:xfrm flipH="1">
              <a:off x="3072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84" name="Line 84"/>
            <p:cNvSpPr>
              <a:spLocks noChangeShapeType="1"/>
            </p:cNvSpPr>
            <p:nvPr/>
          </p:nvSpPr>
          <p:spPr bwMode="auto">
            <a:xfrm>
              <a:off x="3216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85" name="Line 85"/>
            <p:cNvSpPr>
              <a:spLocks noChangeShapeType="1"/>
            </p:cNvSpPr>
            <p:nvPr/>
          </p:nvSpPr>
          <p:spPr bwMode="auto">
            <a:xfrm flipV="1">
              <a:off x="3264" y="2880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86" name="Line 86"/>
            <p:cNvSpPr>
              <a:spLocks noChangeShapeType="1"/>
            </p:cNvSpPr>
            <p:nvPr/>
          </p:nvSpPr>
          <p:spPr bwMode="auto">
            <a:xfrm>
              <a:off x="2784" y="28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87" name="Line 87"/>
            <p:cNvSpPr>
              <a:spLocks noChangeShapeType="1"/>
            </p:cNvSpPr>
            <p:nvPr/>
          </p:nvSpPr>
          <p:spPr bwMode="auto">
            <a:xfrm>
              <a:off x="3312" y="28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5288" name="Group 88"/>
          <p:cNvGrpSpPr>
            <a:grpSpLocks/>
          </p:cNvGrpSpPr>
          <p:nvPr/>
        </p:nvGrpSpPr>
        <p:grpSpPr bwMode="auto">
          <a:xfrm rot="18801501" flipH="1">
            <a:off x="6413500" y="4152900"/>
            <a:ext cx="1143000" cy="304800"/>
            <a:chOff x="2784" y="2784"/>
            <a:chExt cx="720" cy="192"/>
          </a:xfrm>
        </p:grpSpPr>
        <p:sp>
          <p:nvSpPr>
            <p:cNvPr id="1075289" name="Line 89"/>
            <p:cNvSpPr>
              <a:spLocks noChangeShapeType="1"/>
            </p:cNvSpPr>
            <p:nvPr/>
          </p:nvSpPr>
          <p:spPr bwMode="auto">
            <a:xfrm flipV="1">
              <a:off x="2976" y="2784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90" name="Line 90"/>
            <p:cNvSpPr>
              <a:spLocks noChangeShapeType="1"/>
            </p:cNvSpPr>
            <p:nvPr/>
          </p:nvSpPr>
          <p:spPr bwMode="auto">
            <a:xfrm>
              <a:off x="3024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91" name="Line 91"/>
            <p:cNvSpPr>
              <a:spLocks noChangeShapeType="1"/>
            </p:cNvSpPr>
            <p:nvPr/>
          </p:nvSpPr>
          <p:spPr bwMode="auto">
            <a:xfrm>
              <a:off x="3120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92" name="Line 92"/>
            <p:cNvSpPr>
              <a:spLocks noChangeShapeType="1"/>
            </p:cNvSpPr>
            <p:nvPr/>
          </p:nvSpPr>
          <p:spPr bwMode="auto">
            <a:xfrm flipH="1">
              <a:off x="3168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93" name="Line 93"/>
            <p:cNvSpPr>
              <a:spLocks noChangeShapeType="1"/>
            </p:cNvSpPr>
            <p:nvPr/>
          </p:nvSpPr>
          <p:spPr bwMode="auto">
            <a:xfrm flipH="1">
              <a:off x="3072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94" name="Line 94"/>
            <p:cNvSpPr>
              <a:spLocks noChangeShapeType="1"/>
            </p:cNvSpPr>
            <p:nvPr/>
          </p:nvSpPr>
          <p:spPr bwMode="auto">
            <a:xfrm>
              <a:off x="3216" y="278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95" name="Line 95"/>
            <p:cNvSpPr>
              <a:spLocks noChangeShapeType="1"/>
            </p:cNvSpPr>
            <p:nvPr/>
          </p:nvSpPr>
          <p:spPr bwMode="auto">
            <a:xfrm flipV="1">
              <a:off x="3264" y="2880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96" name="Line 96"/>
            <p:cNvSpPr>
              <a:spLocks noChangeShapeType="1"/>
            </p:cNvSpPr>
            <p:nvPr/>
          </p:nvSpPr>
          <p:spPr bwMode="auto">
            <a:xfrm>
              <a:off x="2784" y="28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297" name="Line 97"/>
            <p:cNvSpPr>
              <a:spLocks noChangeShapeType="1"/>
            </p:cNvSpPr>
            <p:nvPr/>
          </p:nvSpPr>
          <p:spPr bwMode="auto">
            <a:xfrm>
              <a:off x="3312" y="28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5298" name="Line 98"/>
          <p:cNvSpPr>
            <a:spLocks noChangeShapeType="1"/>
          </p:cNvSpPr>
          <p:nvPr/>
        </p:nvSpPr>
        <p:spPr bwMode="auto">
          <a:xfrm>
            <a:off x="4953000" y="4724400"/>
            <a:ext cx="165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99" name="Oval 99"/>
          <p:cNvSpPr>
            <a:spLocks noChangeArrowheads="1"/>
          </p:cNvSpPr>
          <p:nvPr/>
        </p:nvSpPr>
        <p:spPr bwMode="auto">
          <a:xfrm>
            <a:off x="6565900" y="1927225"/>
            <a:ext cx="76200" cy="762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00" name="Oval 100"/>
          <p:cNvSpPr>
            <a:spLocks noChangeArrowheads="1"/>
          </p:cNvSpPr>
          <p:nvPr/>
        </p:nvSpPr>
        <p:spPr bwMode="auto">
          <a:xfrm>
            <a:off x="7337425" y="3838575"/>
            <a:ext cx="76200" cy="762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01" name="Oval 101"/>
          <p:cNvSpPr>
            <a:spLocks noChangeArrowheads="1"/>
          </p:cNvSpPr>
          <p:nvPr/>
        </p:nvSpPr>
        <p:spPr bwMode="auto">
          <a:xfrm>
            <a:off x="5784850" y="3838575"/>
            <a:ext cx="76200" cy="762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02" name="Oval 102"/>
          <p:cNvSpPr>
            <a:spLocks noChangeArrowheads="1"/>
          </p:cNvSpPr>
          <p:nvPr/>
        </p:nvSpPr>
        <p:spPr bwMode="auto">
          <a:xfrm>
            <a:off x="6556375" y="4667250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03" name="Oval 103"/>
          <p:cNvSpPr>
            <a:spLocks noChangeArrowheads="1"/>
          </p:cNvSpPr>
          <p:nvPr/>
        </p:nvSpPr>
        <p:spPr bwMode="auto">
          <a:xfrm>
            <a:off x="4902200" y="1908175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04" name="Line 104"/>
          <p:cNvSpPr>
            <a:spLocks noChangeShapeType="1"/>
          </p:cNvSpPr>
          <p:nvPr/>
        </p:nvSpPr>
        <p:spPr bwMode="auto">
          <a:xfrm rot="-21496512" flipH="1" flipV="1">
            <a:off x="5716588" y="1819275"/>
            <a:ext cx="76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05" name="Line 105"/>
          <p:cNvSpPr>
            <a:spLocks noChangeShapeType="1"/>
          </p:cNvSpPr>
          <p:nvPr/>
        </p:nvSpPr>
        <p:spPr bwMode="auto">
          <a:xfrm rot="103488" flipH="1">
            <a:off x="5637213" y="1816100"/>
            <a:ext cx="76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06" name="Line 106"/>
          <p:cNvSpPr>
            <a:spLocks noChangeShapeType="1"/>
          </p:cNvSpPr>
          <p:nvPr/>
        </p:nvSpPr>
        <p:spPr bwMode="auto">
          <a:xfrm rot="103488" flipH="1">
            <a:off x="5486400" y="1812925"/>
            <a:ext cx="76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07" name="Line 107"/>
          <p:cNvSpPr>
            <a:spLocks noChangeShapeType="1"/>
          </p:cNvSpPr>
          <p:nvPr/>
        </p:nvSpPr>
        <p:spPr bwMode="auto">
          <a:xfrm rot="-21496512">
            <a:off x="5410200" y="1809750"/>
            <a:ext cx="76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08" name="Line 108"/>
          <p:cNvSpPr>
            <a:spLocks noChangeShapeType="1"/>
          </p:cNvSpPr>
          <p:nvPr/>
        </p:nvSpPr>
        <p:spPr bwMode="auto">
          <a:xfrm rot="-21496512">
            <a:off x="5561013" y="1814513"/>
            <a:ext cx="76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09" name="Line 109"/>
          <p:cNvSpPr>
            <a:spLocks noChangeShapeType="1"/>
          </p:cNvSpPr>
          <p:nvPr/>
        </p:nvSpPr>
        <p:spPr bwMode="auto">
          <a:xfrm rot="103488" flipH="1">
            <a:off x="5334000" y="1808163"/>
            <a:ext cx="76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10" name="Line 110"/>
          <p:cNvSpPr>
            <a:spLocks noChangeShapeType="1"/>
          </p:cNvSpPr>
          <p:nvPr/>
        </p:nvSpPr>
        <p:spPr bwMode="auto">
          <a:xfrm rot="-21496512" flipH="1" flipV="1">
            <a:off x="5254625" y="1957388"/>
            <a:ext cx="76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11" name="Line 111"/>
          <p:cNvSpPr>
            <a:spLocks noChangeShapeType="1"/>
          </p:cNvSpPr>
          <p:nvPr/>
        </p:nvSpPr>
        <p:spPr bwMode="auto">
          <a:xfrm rot="103488" flipH="1">
            <a:off x="4953000" y="1952625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12" name="Oval 112"/>
          <p:cNvSpPr>
            <a:spLocks noChangeArrowheads="1"/>
          </p:cNvSpPr>
          <p:nvPr/>
        </p:nvSpPr>
        <p:spPr bwMode="auto">
          <a:xfrm>
            <a:off x="4895850" y="4679950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13" name="Text Box 113"/>
          <p:cNvSpPr txBox="1">
            <a:spLocks noChangeArrowheads="1"/>
          </p:cNvSpPr>
          <p:nvPr/>
        </p:nvSpPr>
        <p:spPr bwMode="auto">
          <a:xfrm>
            <a:off x="5334000" y="1447800"/>
            <a:ext cx="474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/>
              <a:t>2</a:t>
            </a:r>
            <a:r>
              <a:rPr lang="en-US" sz="1800" b="1">
                <a:latin typeface="Symbol" pitchFamily="18" charset="2"/>
              </a:rPr>
              <a:t>W</a:t>
            </a:r>
            <a:endParaRPr lang="en-US" sz="1800" b="1" baseline="-25000">
              <a:latin typeface="Symbol" pitchFamily="18" charset="2"/>
            </a:endParaRPr>
          </a:p>
        </p:txBody>
      </p:sp>
      <p:sp>
        <p:nvSpPr>
          <p:cNvPr id="1075314" name="Text Box 114"/>
          <p:cNvSpPr txBox="1">
            <a:spLocks noChangeArrowheads="1"/>
          </p:cNvSpPr>
          <p:nvPr/>
        </p:nvSpPr>
        <p:spPr bwMode="auto">
          <a:xfrm>
            <a:off x="4572000" y="172085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a</a:t>
            </a:r>
          </a:p>
        </p:txBody>
      </p:sp>
      <p:sp>
        <p:nvSpPr>
          <p:cNvPr id="1075315" name="Text Box 115"/>
          <p:cNvSpPr txBox="1">
            <a:spLocks noChangeArrowheads="1"/>
          </p:cNvSpPr>
          <p:nvPr/>
        </p:nvSpPr>
        <p:spPr bwMode="auto">
          <a:xfrm>
            <a:off x="4572000" y="44958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b</a:t>
            </a:r>
          </a:p>
        </p:txBody>
      </p:sp>
      <p:sp>
        <p:nvSpPr>
          <p:cNvPr id="1075316" name="Text Box 116"/>
          <p:cNvSpPr txBox="1">
            <a:spLocks noChangeArrowheads="1"/>
          </p:cNvSpPr>
          <p:nvPr/>
        </p:nvSpPr>
        <p:spPr bwMode="auto">
          <a:xfrm>
            <a:off x="7010400" y="4283075"/>
            <a:ext cx="474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/>
              <a:t>4</a:t>
            </a:r>
            <a:r>
              <a:rPr lang="en-US" sz="1800" b="1">
                <a:latin typeface="Symbol" pitchFamily="18" charset="2"/>
              </a:rPr>
              <a:t>W</a:t>
            </a:r>
            <a:endParaRPr lang="en-US" sz="1800" b="1" baseline="-25000">
              <a:latin typeface="Symbol" pitchFamily="18" charset="2"/>
            </a:endParaRPr>
          </a:p>
        </p:txBody>
      </p:sp>
      <p:sp>
        <p:nvSpPr>
          <p:cNvPr id="1075317" name="Text Box 117"/>
          <p:cNvSpPr txBox="1">
            <a:spLocks noChangeArrowheads="1"/>
          </p:cNvSpPr>
          <p:nvPr/>
        </p:nvSpPr>
        <p:spPr bwMode="auto">
          <a:xfrm>
            <a:off x="5715000" y="4283075"/>
            <a:ext cx="474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/>
              <a:t>9</a:t>
            </a:r>
            <a:r>
              <a:rPr lang="en-US" sz="1800" b="1">
                <a:latin typeface="Symbol" pitchFamily="18" charset="2"/>
              </a:rPr>
              <a:t>W</a:t>
            </a:r>
            <a:endParaRPr lang="en-US" sz="1800" b="1" baseline="-25000">
              <a:latin typeface="Symbol" pitchFamily="18" charset="2"/>
            </a:endParaRPr>
          </a:p>
        </p:txBody>
      </p:sp>
      <p:sp>
        <p:nvSpPr>
          <p:cNvPr id="1075318" name="Oval 118"/>
          <p:cNvSpPr>
            <a:spLocks noChangeArrowheads="1"/>
          </p:cNvSpPr>
          <p:nvPr/>
        </p:nvSpPr>
        <p:spPr bwMode="auto">
          <a:xfrm>
            <a:off x="2451100" y="1927225"/>
            <a:ext cx="76200" cy="762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75319" name="Group 119"/>
          <p:cNvGrpSpPr>
            <a:grpSpLocks/>
          </p:cNvGrpSpPr>
          <p:nvPr/>
        </p:nvGrpSpPr>
        <p:grpSpPr bwMode="auto">
          <a:xfrm rot="2798499">
            <a:off x="6438900" y="3314700"/>
            <a:ext cx="1143000" cy="304800"/>
            <a:chOff x="2784" y="2784"/>
            <a:chExt cx="720" cy="192"/>
          </a:xfrm>
        </p:grpSpPr>
        <p:sp>
          <p:nvSpPr>
            <p:cNvPr id="1075320" name="Line 120"/>
            <p:cNvSpPr>
              <a:spLocks noChangeShapeType="1"/>
            </p:cNvSpPr>
            <p:nvPr/>
          </p:nvSpPr>
          <p:spPr bwMode="auto">
            <a:xfrm flipV="1">
              <a:off x="2976" y="2784"/>
              <a:ext cx="4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321" name="Line 121"/>
            <p:cNvSpPr>
              <a:spLocks noChangeShapeType="1"/>
            </p:cNvSpPr>
            <p:nvPr/>
          </p:nvSpPr>
          <p:spPr bwMode="auto">
            <a:xfrm>
              <a:off x="3024" y="2784"/>
              <a:ext cx="48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322" name="Line 122"/>
            <p:cNvSpPr>
              <a:spLocks noChangeShapeType="1"/>
            </p:cNvSpPr>
            <p:nvPr/>
          </p:nvSpPr>
          <p:spPr bwMode="auto">
            <a:xfrm>
              <a:off x="3120" y="2784"/>
              <a:ext cx="48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323" name="Line 123"/>
            <p:cNvSpPr>
              <a:spLocks noChangeShapeType="1"/>
            </p:cNvSpPr>
            <p:nvPr/>
          </p:nvSpPr>
          <p:spPr bwMode="auto">
            <a:xfrm flipH="1">
              <a:off x="3168" y="2784"/>
              <a:ext cx="48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324" name="Line 124"/>
            <p:cNvSpPr>
              <a:spLocks noChangeShapeType="1"/>
            </p:cNvSpPr>
            <p:nvPr/>
          </p:nvSpPr>
          <p:spPr bwMode="auto">
            <a:xfrm flipH="1">
              <a:off x="3072" y="2784"/>
              <a:ext cx="48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325" name="Line 125"/>
            <p:cNvSpPr>
              <a:spLocks noChangeShapeType="1"/>
            </p:cNvSpPr>
            <p:nvPr/>
          </p:nvSpPr>
          <p:spPr bwMode="auto">
            <a:xfrm>
              <a:off x="3216" y="2784"/>
              <a:ext cx="48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326" name="Line 126"/>
            <p:cNvSpPr>
              <a:spLocks noChangeShapeType="1"/>
            </p:cNvSpPr>
            <p:nvPr/>
          </p:nvSpPr>
          <p:spPr bwMode="auto">
            <a:xfrm flipV="1">
              <a:off x="3264" y="2880"/>
              <a:ext cx="4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327" name="Line 127"/>
            <p:cNvSpPr>
              <a:spLocks noChangeShapeType="1"/>
            </p:cNvSpPr>
            <p:nvPr/>
          </p:nvSpPr>
          <p:spPr bwMode="auto">
            <a:xfrm>
              <a:off x="2784" y="288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328" name="Line 128"/>
            <p:cNvSpPr>
              <a:spLocks noChangeShapeType="1"/>
            </p:cNvSpPr>
            <p:nvPr/>
          </p:nvSpPr>
          <p:spPr bwMode="auto">
            <a:xfrm>
              <a:off x="3312" y="288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5329" name="Group 129"/>
          <p:cNvGrpSpPr>
            <a:grpSpLocks/>
          </p:cNvGrpSpPr>
          <p:nvPr/>
        </p:nvGrpSpPr>
        <p:grpSpPr bwMode="auto">
          <a:xfrm rot="18801501" flipH="1">
            <a:off x="5676900" y="3314700"/>
            <a:ext cx="1143000" cy="304800"/>
            <a:chOff x="2784" y="2784"/>
            <a:chExt cx="720" cy="192"/>
          </a:xfrm>
        </p:grpSpPr>
        <p:sp>
          <p:nvSpPr>
            <p:cNvPr id="1075330" name="Line 130"/>
            <p:cNvSpPr>
              <a:spLocks noChangeShapeType="1"/>
            </p:cNvSpPr>
            <p:nvPr/>
          </p:nvSpPr>
          <p:spPr bwMode="auto">
            <a:xfrm flipV="1">
              <a:off x="2976" y="2784"/>
              <a:ext cx="4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331" name="Line 131"/>
            <p:cNvSpPr>
              <a:spLocks noChangeShapeType="1"/>
            </p:cNvSpPr>
            <p:nvPr/>
          </p:nvSpPr>
          <p:spPr bwMode="auto">
            <a:xfrm>
              <a:off x="3024" y="2784"/>
              <a:ext cx="48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332" name="Line 132"/>
            <p:cNvSpPr>
              <a:spLocks noChangeShapeType="1"/>
            </p:cNvSpPr>
            <p:nvPr/>
          </p:nvSpPr>
          <p:spPr bwMode="auto">
            <a:xfrm>
              <a:off x="3120" y="2784"/>
              <a:ext cx="48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333" name="Line 133"/>
            <p:cNvSpPr>
              <a:spLocks noChangeShapeType="1"/>
            </p:cNvSpPr>
            <p:nvPr/>
          </p:nvSpPr>
          <p:spPr bwMode="auto">
            <a:xfrm flipH="1">
              <a:off x="3168" y="2784"/>
              <a:ext cx="48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334" name="Line 134"/>
            <p:cNvSpPr>
              <a:spLocks noChangeShapeType="1"/>
            </p:cNvSpPr>
            <p:nvPr/>
          </p:nvSpPr>
          <p:spPr bwMode="auto">
            <a:xfrm flipH="1">
              <a:off x="3072" y="2784"/>
              <a:ext cx="48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335" name="Line 135"/>
            <p:cNvSpPr>
              <a:spLocks noChangeShapeType="1"/>
            </p:cNvSpPr>
            <p:nvPr/>
          </p:nvSpPr>
          <p:spPr bwMode="auto">
            <a:xfrm>
              <a:off x="3216" y="2784"/>
              <a:ext cx="48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336" name="Line 136"/>
            <p:cNvSpPr>
              <a:spLocks noChangeShapeType="1"/>
            </p:cNvSpPr>
            <p:nvPr/>
          </p:nvSpPr>
          <p:spPr bwMode="auto">
            <a:xfrm flipV="1">
              <a:off x="3264" y="2880"/>
              <a:ext cx="4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337" name="Line 137"/>
            <p:cNvSpPr>
              <a:spLocks noChangeShapeType="1"/>
            </p:cNvSpPr>
            <p:nvPr/>
          </p:nvSpPr>
          <p:spPr bwMode="auto">
            <a:xfrm>
              <a:off x="2784" y="288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338" name="Line 138"/>
            <p:cNvSpPr>
              <a:spLocks noChangeShapeType="1"/>
            </p:cNvSpPr>
            <p:nvPr/>
          </p:nvSpPr>
          <p:spPr bwMode="auto">
            <a:xfrm>
              <a:off x="3312" y="288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5339" name="Group 139"/>
          <p:cNvGrpSpPr>
            <a:grpSpLocks/>
          </p:cNvGrpSpPr>
          <p:nvPr/>
        </p:nvGrpSpPr>
        <p:grpSpPr bwMode="auto">
          <a:xfrm rot="5400000">
            <a:off x="6057900" y="2384425"/>
            <a:ext cx="1143000" cy="304800"/>
            <a:chOff x="2784" y="2784"/>
            <a:chExt cx="720" cy="192"/>
          </a:xfrm>
        </p:grpSpPr>
        <p:sp>
          <p:nvSpPr>
            <p:cNvPr id="1075340" name="Line 140"/>
            <p:cNvSpPr>
              <a:spLocks noChangeShapeType="1"/>
            </p:cNvSpPr>
            <p:nvPr/>
          </p:nvSpPr>
          <p:spPr bwMode="auto">
            <a:xfrm flipV="1">
              <a:off x="2976" y="2784"/>
              <a:ext cx="4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341" name="Line 141"/>
            <p:cNvSpPr>
              <a:spLocks noChangeShapeType="1"/>
            </p:cNvSpPr>
            <p:nvPr/>
          </p:nvSpPr>
          <p:spPr bwMode="auto">
            <a:xfrm>
              <a:off x="3024" y="2784"/>
              <a:ext cx="48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342" name="Line 142"/>
            <p:cNvSpPr>
              <a:spLocks noChangeShapeType="1"/>
            </p:cNvSpPr>
            <p:nvPr/>
          </p:nvSpPr>
          <p:spPr bwMode="auto">
            <a:xfrm>
              <a:off x="3120" y="2784"/>
              <a:ext cx="48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343" name="Line 143"/>
            <p:cNvSpPr>
              <a:spLocks noChangeShapeType="1"/>
            </p:cNvSpPr>
            <p:nvPr/>
          </p:nvSpPr>
          <p:spPr bwMode="auto">
            <a:xfrm flipH="1">
              <a:off x="3168" y="2784"/>
              <a:ext cx="48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344" name="Line 144"/>
            <p:cNvSpPr>
              <a:spLocks noChangeShapeType="1"/>
            </p:cNvSpPr>
            <p:nvPr/>
          </p:nvSpPr>
          <p:spPr bwMode="auto">
            <a:xfrm flipH="1">
              <a:off x="3072" y="2784"/>
              <a:ext cx="48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345" name="Line 145"/>
            <p:cNvSpPr>
              <a:spLocks noChangeShapeType="1"/>
            </p:cNvSpPr>
            <p:nvPr/>
          </p:nvSpPr>
          <p:spPr bwMode="auto">
            <a:xfrm>
              <a:off x="3216" y="2784"/>
              <a:ext cx="48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346" name="Line 146"/>
            <p:cNvSpPr>
              <a:spLocks noChangeShapeType="1"/>
            </p:cNvSpPr>
            <p:nvPr/>
          </p:nvSpPr>
          <p:spPr bwMode="auto">
            <a:xfrm flipV="1">
              <a:off x="3264" y="2880"/>
              <a:ext cx="4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347" name="Line 147"/>
            <p:cNvSpPr>
              <a:spLocks noChangeShapeType="1"/>
            </p:cNvSpPr>
            <p:nvPr/>
          </p:nvSpPr>
          <p:spPr bwMode="auto">
            <a:xfrm>
              <a:off x="2784" y="288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348" name="Line 148"/>
            <p:cNvSpPr>
              <a:spLocks noChangeShapeType="1"/>
            </p:cNvSpPr>
            <p:nvPr/>
          </p:nvSpPr>
          <p:spPr bwMode="auto">
            <a:xfrm>
              <a:off x="3312" y="288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5349" name="Oval 149"/>
          <p:cNvSpPr>
            <a:spLocks noChangeArrowheads="1"/>
          </p:cNvSpPr>
          <p:nvPr/>
        </p:nvSpPr>
        <p:spPr bwMode="auto">
          <a:xfrm>
            <a:off x="6586538" y="3033713"/>
            <a:ext cx="76200" cy="762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5467" y="5130800"/>
            <a:ext cx="26077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b</a:t>
            </a:r>
            <a:r>
              <a:rPr lang="en-US" dirty="0" smtClean="0"/>
              <a:t>=18</a:t>
            </a:r>
          </a:p>
          <a:p>
            <a:r>
              <a:rPr lang="en-US" dirty="0" smtClean="0"/>
              <a:t>R</a:t>
            </a:r>
            <a:r>
              <a:rPr lang="en-US" baseline="-25000" dirty="0" smtClean="0"/>
              <a:t>a</a:t>
            </a:r>
            <a:r>
              <a:rPr lang="en-US" dirty="0" smtClean="0"/>
              <a:t>=12</a:t>
            </a:r>
          </a:p>
          <a:p>
            <a:r>
              <a:rPr lang="en-US" dirty="0" err="1" smtClean="0"/>
              <a:t>R</a:t>
            </a:r>
            <a:r>
              <a:rPr lang="en-US" baseline="-25000" dirty="0" err="1" smtClean="0"/>
              <a:t>c</a:t>
            </a:r>
            <a:r>
              <a:rPr lang="en-US" dirty="0" smtClean="0"/>
              <a:t>=6</a:t>
            </a:r>
            <a:endParaRPr lang="en-US" dirty="0"/>
          </a:p>
        </p:txBody>
      </p:sp>
      <p:sp>
        <p:nvSpPr>
          <p:cNvPr id="153" name="Text Box 10"/>
          <p:cNvSpPr txBox="1">
            <a:spLocks noChangeArrowheads="1"/>
          </p:cNvSpPr>
          <p:nvPr/>
        </p:nvSpPr>
        <p:spPr bwMode="auto">
          <a:xfrm>
            <a:off x="1690431" y="4866204"/>
            <a:ext cx="738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 dirty="0"/>
              <a:t>R</a:t>
            </a:r>
            <a:r>
              <a:rPr lang="en-US" sz="2400" b="1" baseline="-25000" dirty="0"/>
              <a:t>3</a:t>
            </a:r>
            <a:r>
              <a:rPr lang="en-US" sz="2400" b="1" dirty="0"/>
              <a:t> =</a:t>
            </a:r>
            <a:endParaRPr lang="en-US" sz="2400" b="1" baseline="-25000" dirty="0"/>
          </a:p>
        </p:txBody>
      </p:sp>
      <p:sp>
        <p:nvSpPr>
          <p:cNvPr id="154" name="Line 11"/>
          <p:cNvSpPr>
            <a:spLocks noChangeShapeType="1"/>
          </p:cNvSpPr>
          <p:nvPr/>
        </p:nvSpPr>
        <p:spPr bwMode="auto">
          <a:xfrm>
            <a:off x="2500056" y="5129729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" name="Text Box 12"/>
          <p:cNvSpPr txBox="1">
            <a:spLocks noChangeArrowheads="1"/>
          </p:cNvSpPr>
          <p:nvPr/>
        </p:nvSpPr>
        <p:spPr bwMode="auto">
          <a:xfrm>
            <a:off x="2452431" y="4596329"/>
            <a:ext cx="172402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i="1" dirty="0" err="1" smtClean="0"/>
              <a:t>R</a:t>
            </a:r>
            <a:r>
              <a:rPr lang="en-US" sz="2400" b="1" baseline="-25000" dirty="0" err="1" smtClean="0"/>
              <a:t>a</a:t>
            </a:r>
            <a:r>
              <a:rPr lang="en-US" sz="2400" b="1" i="1" dirty="0" err="1" smtClean="0"/>
              <a:t>R</a:t>
            </a:r>
            <a:r>
              <a:rPr lang="en-US" sz="2400" b="1" baseline="-25000" dirty="0" err="1" smtClean="0"/>
              <a:t>b</a:t>
            </a:r>
            <a:endParaRPr lang="en-US" sz="2400" b="1" dirty="0" smtClean="0"/>
          </a:p>
          <a:p>
            <a:pPr algn="ctr">
              <a:spcBef>
                <a:spcPct val="50000"/>
              </a:spcBef>
            </a:pPr>
            <a:r>
              <a:rPr lang="en-US" sz="2400" b="1" i="1" dirty="0" smtClean="0"/>
              <a:t>R</a:t>
            </a:r>
            <a:r>
              <a:rPr lang="en-US" sz="2400" b="1" baseline="-25000" dirty="0" smtClean="0"/>
              <a:t>a</a:t>
            </a:r>
            <a:r>
              <a:rPr lang="en-US" sz="2400" b="1" dirty="0" smtClean="0"/>
              <a:t> + </a:t>
            </a:r>
            <a:r>
              <a:rPr lang="en-US" sz="2400" b="1" i="1" dirty="0" err="1" smtClean="0"/>
              <a:t>R</a:t>
            </a:r>
            <a:r>
              <a:rPr lang="en-US" sz="2400" b="1" baseline="-25000" dirty="0" err="1" smtClean="0"/>
              <a:t>b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+ </a:t>
            </a:r>
            <a:r>
              <a:rPr lang="en-US" sz="2400" b="1" i="1" dirty="0" err="1" smtClean="0"/>
              <a:t>R</a:t>
            </a:r>
            <a:r>
              <a:rPr lang="en-US" sz="2400" b="1" baseline="-25000" dirty="0" err="1" smtClean="0"/>
              <a:t>c</a:t>
            </a:r>
            <a:endParaRPr lang="en-US" sz="2400" b="1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4378325" y="4892675"/>
            <a:ext cx="2208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49944" y="5730965"/>
            <a:ext cx="2404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R2=2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27313" y="6096000"/>
            <a:ext cx="1735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88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Versions of </a:t>
            </a:r>
            <a:r>
              <a:rPr lang="en-US" dirty="0" err="1" smtClean="0"/>
              <a:t>Thevenin</a:t>
            </a:r>
            <a:r>
              <a:rPr lang="en-US" dirty="0" smtClean="0"/>
              <a:t>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3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4725962"/>
            <a:ext cx="38290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Equivalent Resistance Summary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Purely resistive networks have an I-V characteristic that look just like their equivalent resistance</a:t>
            </a:r>
          </a:p>
          <a:p>
            <a:r>
              <a:rPr lang="en-US" dirty="0" smtClean="0"/>
              <a:t>Networks which include dependent sources also act like resistors</a:t>
            </a:r>
          </a:p>
          <a:p>
            <a:r>
              <a:rPr lang="en-US" dirty="0" smtClean="0"/>
              <a:t>Let’s see what happens with a circuit with a source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74" y="5140325"/>
            <a:ext cx="952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81710" y="5402590"/>
            <a:ext cx="638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5106466" y="4725962"/>
            <a:ext cx="9704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736174" y="4202742"/>
            <a:ext cx="978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7997" y="5487255"/>
            <a:ext cx="829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17333" y="4202742"/>
            <a:ext cx="880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1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E:\data\work\teaching\ee40\Summer 2010 EE40 Lectures\lec3\deps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73" y="3074243"/>
            <a:ext cx="6657188" cy="254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Dependent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18047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Since we’re building electrical circuits, dependent sources have been developed which are functions of other electrical quantities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1446" y="4007655"/>
            <a:ext cx="757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485919" y="2622463"/>
            <a:ext cx="1157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r>
              <a:rPr lang="el-GR" dirty="0" smtClean="0"/>
              <a:t>Ω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024087" y="3964473"/>
            <a:ext cx="1157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</a:t>
            </a:r>
            <a:r>
              <a:rPr lang="el-GR" dirty="0" smtClean="0"/>
              <a:t>Ω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600459" y="3616435"/>
                <a:ext cx="12573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459" y="3616435"/>
                <a:ext cx="125730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6029334" y="2679615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</a:t>
            </a:r>
            <a:r>
              <a:rPr lang="el-GR" dirty="0" smtClean="0"/>
              <a:t>Ω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757613" y="5617991"/>
                <a:ext cx="5129212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100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40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×4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100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=0.12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613" y="5617991"/>
                <a:ext cx="5129212" cy="9017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38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3" y="1593299"/>
            <a:ext cx="38290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Equivalent Resistance Summary So Far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552" y="2007662"/>
            <a:ext cx="952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51588" y="2269927"/>
            <a:ext cx="638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5376344" y="1593299"/>
            <a:ext cx="9704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006052" y="1070079"/>
            <a:ext cx="978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7875" y="2354592"/>
            <a:ext cx="829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87211" y="1070079"/>
            <a:ext cx="880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1" y="3742267"/>
                <a:ext cx="2692399" cy="969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3742267"/>
                <a:ext cx="2692399" cy="9694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306215" y="4148045"/>
            <a:ext cx="3519487" cy="2349500"/>
            <a:chOff x="4392613" y="2270443"/>
            <a:chExt cx="3519487" cy="3276600"/>
          </a:xfrm>
        </p:grpSpPr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5992813" y="2270443"/>
              <a:ext cx="0" cy="3200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lg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rot="5400000">
              <a:off x="5992813" y="2346643"/>
              <a:ext cx="0" cy="3200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lg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6044565" y="5089843"/>
              <a:ext cx="2682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2400" b="1" i="1"/>
                <a:t>i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7593013" y="3718243"/>
              <a:ext cx="3190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2400" b="1" i="1"/>
                <a:t>v</a:t>
              </a:r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 flipV="1">
              <a:off x="4494213" y="3541644"/>
              <a:ext cx="3098800" cy="15748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7201" y="5059565"/>
            <a:ext cx="4436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Doesn’t match our basic I-V characteristics… good!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18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Interestingly…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1533525"/>
            <a:ext cx="37909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15063" y="2219652"/>
            <a:ext cx="829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54399" y="935139"/>
            <a:ext cx="880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48666" y="2219652"/>
            <a:ext cx="880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51588" y="2269927"/>
            <a:ext cx="638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6052" y="1070079"/>
            <a:ext cx="978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552" y="2007662"/>
            <a:ext cx="952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 flipH="1">
            <a:off x="5376344" y="1593299"/>
            <a:ext cx="9704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1891" y="4047067"/>
                <a:ext cx="2810933" cy="969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91" y="4047067"/>
                <a:ext cx="2810933" cy="9694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306215" y="4148045"/>
            <a:ext cx="3519487" cy="2349500"/>
            <a:chOff x="4392613" y="2270443"/>
            <a:chExt cx="3519487" cy="3276600"/>
          </a:xfrm>
        </p:grpSpPr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5992813" y="2270443"/>
              <a:ext cx="0" cy="3200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lg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 rot="5400000">
              <a:off x="5992813" y="2346643"/>
              <a:ext cx="0" cy="3200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lg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6044565" y="5089843"/>
              <a:ext cx="2682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2400" b="1" i="1"/>
                <a:t>i</a:t>
              </a: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7593013" y="3718243"/>
              <a:ext cx="3190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2400" b="1" i="1"/>
                <a:t>v</a:t>
              </a: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V="1">
              <a:off x="4494213" y="3399956"/>
              <a:ext cx="3098800" cy="15748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644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1533525"/>
            <a:ext cx="37909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15063" y="2219652"/>
            <a:ext cx="829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54399" y="935139"/>
            <a:ext cx="880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48666" y="2219652"/>
            <a:ext cx="880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25600" y="3556861"/>
            <a:ext cx="6739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Has the exact same I-V characteristic as: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15063" y="5381523"/>
            <a:ext cx="829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54399" y="4097010"/>
            <a:ext cx="880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eq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30" y="4620234"/>
            <a:ext cx="29908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10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757613"/>
            <a:ext cx="51435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" name="Text Box 36"/>
          <p:cNvSpPr txBox="1">
            <a:spLocks noChangeArrowheads="1"/>
          </p:cNvSpPr>
          <p:nvPr/>
        </p:nvSpPr>
        <p:spPr bwMode="auto">
          <a:xfrm>
            <a:off x="2822625" y="3757613"/>
            <a:ext cx="6511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2 </a:t>
            </a:r>
            <a:r>
              <a:rPr lang="en-US" sz="2400" dirty="0">
                <a:latin typeface="Symbol" pitchFamily="18" charset="2"/>
              </a:rPr>
              <a:t>W</a:t>
            </a:r>
            <a:endParaRPr lang="en-US" sz="2400" baseline="-25000" dirty="0">
              <a:latin typeface="Symbol" pitchFamily="18" charset="2"/>
            </a:endParaRPr>
          </a:p>
        </p:txBody>
      </p:sp>
      <p:sp>
        <p:nvSpPr>
          <p:cNvPr id="82" name="Text Box 36"/>
          <p:cNvSpPr txBox="1">
            <a:spLocks noChangeArrowheads="1"/>
          </p:cNvSpPr>
          <p:nvPr/>
        </p:nvSpPr>
        <p:spPr bwMode="auto">
          <a:xfrm>
            <a:off x="4649788" y="3769916"/>
            <a:ext cx="6511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1 </a:t>
            </a:r>
            <a:r>
              <a:rPr lang="en-US" sz="2400" dirty="0">
                <a:latin typeface="Symbol" pitchFamily="18" charset="2"/>
              </a:rPr>
              <a:t>W</a:t>
            </a:r>
            <a:endParaRPr lang="en-US" sz="2400" baseline="-25000" dirty="0">
              <a:latin typeface="Symbol" pitchFamily="18" charset="2"/>
            </a:endParaRPr>
          </a:p>
        </p:txBody>
      </p:sp>
      <p:sp>
        <p:nvSpPr>
          <p:cNvPr id="83" name="Text Box 36"/>
          <p:cNvSpPr txBox="1">
            <a:spLocks noChangeArrowheads="1"/>
          </p:cNvSpPr>
          <p:nvPr/>
        </p:nvSpPr>
        <p:spPr bwMode="auto">
          <a:xfrm>
            <a:off x="6014871" y="4874567"/>
            <a:ext cx="6511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4 </a:t>
            </a:r>
            <a:r>
              <a:rPr lang="en-US" sz="2400" dirty="0">
                <a:latin typeface="Symbol" pitchFamily="18" charset="2"/>
              </a:rPr>
              <a:t>W</a:t>
            </a:r>
            <a:endParaRPr lang="en-US" sz="2400" baseline="-25000" dirty="0">
              <a:latin typeface="Symbol" pitchFamily="18" charset="2"/>
            </a:endParaRPr>
          </a:p>
        </p:txBody>
      </p:sp>
      <p:sp>
        <p:nvSpPr>
          <p:cNvPr id="84" name="Text Box 39"/>
          <p:cNvSpPr txBox="1">
            <a:spLocks noChangeArrowheads="1"/>
          </p:cNvSpPr>
          <p:nvPr/>
        </p:nvSpPr>
        <p:spPr bwMode="auto">
          <a:xfrm>
            <a:off x="1402950" y="4874567"/>
            <a:ext cx="7866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30 </a:t>
            </a:r>
            <a:r>
              <a:rPr lang="en-US" sz="2400" dirty="0"/>
              <a:t>V</a:t>
            </a:r>
            <a:endParaRPr lang="en-US" sz="2400" baseline="-25000" dirty="0"/>
          </a:p>
        </p:txBody>
      </p:sp>
      <p:sp>
        <p:nvSpPr>
          <p:cNvPr id="85" name="Text Box 41"/>
          <p:cNvSpPr txBox="1">
            <a:spLocks noChangeArrowheads="1"/>
          </p:cNvSpPr>
          <p:nvPr/>
        </p:nvSpPr>
        <p:spPr bwMode="auto">
          <a:xfrm>
            <a:off x="6864751" y="4446588"/>
            <a:ext cx="4889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+</a:t>
            </a:r>
          </a:p>
          <a:p>
            <a:pPr algn="ctr">
              <a:spcBef>
                <a:spcPct val="50000"/>
              </a:spcBef>
            </a:pPr>
            <a:r>
              <a:rPr lang="en-US" sz="2400" b="1" i="1" dirty="0"/>
              <a:t>V</a:t>
            </a:r>
            <a:r>
              <a:rPr lang="en-US" sz="2400" b="1" baseline="-25000" dirty="0"/>
              <a:t>o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cs typeface="Times New Roman" pitchFamily="18" charset="0"/>
              </a:rPr>
              <a:t>–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3214688"/>
            <a:ext cx="4667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1" y="5008562"/>
            <a:ext cx="4667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69" name="TextBox 32768"/>
          <p:cNvSpPr txBox="1"/>
          <p:nvPr/>
        </p:nvSpPr>
        <p:spPr>
          <a:xfrm>
            <a:off x="1850438" y="3757613"/>
            <a:ext cx="689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50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Dependent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Dependent sources allow us to decouple the controller from the controlled</a:t>
            </a:r>
          </a:p>
          <a:p>
            <a:pPr lvl="1"/>
            <a:r>
              <a:rPr lang="en-US" dirty="0" smtClean="0"/>
              <a:t>Acceleration of the engine affect by gas pedal</a:t>
            </a:r>
          </a:p>
          <a:p>
            <a:pPr lvl="1"/>
            <a:r>
              <a:rPr lang="en-US" dirty="0" smtClean="0"/>
              <a:t>Gas pedal not affected by engine acceleration</a:t>
            </a:r>
          </a:p>
          <a:p>
            <a:pPr lvl="1"/>
            <a:endParaRPr lang="en-US" dirty="0"/>
          </a:p>
          <a:p>
            <a:r>
              <a:rPr lang="en-US" dirty="0" smtClean="0"/>
              <a:t>This is in contrast to our circuits so far where everything is connected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Dependent Sources With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Dependent sources can be coupled to their controller</a:t>
            </a:r>
          </a:p>
          <a:p>
            <a:r>
              <a:rPr lang="en-US" dirty="0" smtClean="0"/>
              <a:t>This is useful for when the controller needs feedback from the thing being controlled</a:t>
            </a:r>
          </a:p>
          <a:p>
            <a:r>
              <a:rPr lang="en-US" dirty="0" smtClean="0"/>
              <a:t>Can be a little tricky to analyze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9" y="4242032"/>
            <a:ext cx="3748088" cy="23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65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solidFill>
            <a:schemeClr val="accent2"/>
          </a:solidFill>
          <a:round/>
          <a:headEnd/>
          <a:tailEnd/>
        </a:ln>
        <a:effectLst/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19791</TotalTime>
  <Words>3854</Words>
  <Application>Microsoft Office PowerPoint</Application>
  <PresentationFormat>On-screen Show (4:3)</PresentationFormat>
  <Paragraphs>783</Paragraphs>
  <Slides>73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6" baseType="lpstr">
      <vt:lpstr>Default Design</vt:lpstr>
      <vt:lpstr>Custom Design</vt:lpstr>
      <vt:lpstr>Equation</vt:lpstr>
      <vt:lpstr>EE40 Lecture 3 Josh Hug</vt:lpstr>
      <vt:lpstr>Logistical Notes</vt:lpstr>
      <vt:lpstr>Nodal Analysis: Example</vt:lpstr>
      <vt:lpstr>Nodal Analysis: Example</vt:lpstr>
      <vt:lpstr>Nodal Analysis: Example</vt:lpstr>
      <vt:lpstr>Dependent Sources</vt:lpstr>
      <vt:lpstr>Dependent Sources</vt:lpstr>
      <vt:lpstr>Dependent Sources</vt:lpstr>
      <vt:lpstr>Dependent Sources With Feedback</vt:lpstr>
      <vt:lpstr>Node Voltage With Dependent Source</vt:lpstr>
      <vt:lpstr>Direct Substitution Method for  Dependent Sources</vt:lpstr>
      <vt:lpstr>Node Voltage With Dependent Source</vt:lpstr>
      <vt:lpstr>Indirect Substitution Method for  Dependent Sources</vt:lpstr>
      <vt:lpstr>Summary So Far</vt:lpstr>
      <vt:lpstr>Useful Resistive Circuits</vt:lpstr>
      <vt:lpstr>Wheatstone Bridge</vt:lpstr>
      <vt:lpstr>Finding the value of Rx</vt:lpstr>
      <vt:lpstr>Strain Gauge Intuition</vt:lpstr>
      <vt:lpstr>Resistivity</vt:lpstr>
      <vt:lpstr>Wire Gauge</vt:lpstr>
      <vt:lpstr>Basic Principle</vt:lpstr>
      <vt:lpstr>Using Strain to Measure Weight</vt:lpstr>
      <vt:lpstr>Using Strain to Measure Weight</vt:lpstr>
      <vt:lpstr>One Possible Design</vt:lpstr>
      <vt:lpstr>One Possible Design</vt:lpstr>
      <vt:lpstr>Better Circuits</vt:lpstr>
      <vt:lpstr>Improvement #1: Half Bridge</vt:lpstr>
      <vt:lpstr>Improvement #2: Full Bridge</vt:lpstr>
      <vt:lpstr>Strain Gauge Summary</vt:lpstr>
      <vt:lpstr>Useful Resistive Circuit Summary</vt:lpstr>
      <vt:lpstr>Back to Circuit Analysis</vt:lpstr>
      <vt:lpstr>Superposition</vt:lpstr>
      <vt:lpstr>PowerPoint Presentation</vt:lpstr>
      <vt:lpstr>Easy Example</vt:lpstr>
      <vt:lpstr>Easy Example</vt:lpstr>
      <vt:lpstr>Easy Example</vt:lpstr>
      <vt:lpstr>Hard Example</vt:lpstr>
      <vt:lpstr>Example</vt:lpstr>
      <vt:lpstr>Example</vt:lpstr>
      <vt:lpstr>Example</vt:lpstr>
      <vt:lpstr>Example</vt:lpstr>
      <vt:lpstr>Note on Dependent Sources</vt:lpstr>
      <vt:lpstr>Equivalent Resistance Review</vt:lpstr>
      <vt:lpstr>Alternate Viewpoint</vt:lpstr>
      <vt:lpstr>Equivalent Resistance</vt:lpstr>
      <vt:lpstr>Equivalent Resistance</vt:lpstr>
      <vt:lpstr>Equivalent Resistance</vt:lpstr>
      <vt:lpstr>Equivalent Resistance Summary So Far</vt:lpstr>
      <vt:lpstr>Equivalent Resistance Summary So Far</vt:lpstr>
      <vt:lpstr>Interestingly…</vt:lpstr>
      <vt:lpstr>Equivalent Circuits</vt:lpstr>
      <vt:lpstr>Thevenin Equivalents</vt:lpstr>
      <vt:lpstr>Why is this useful?</vt:lpstr>
      <vt:lpstr>Thevenin Algorithm for Independently  Sourced Circuits</vt:lpstr>
      <vt:lpstr>Calculating a Thévenin Equivalent</vt:lpstr>
      <vt:lpstr>Example – On the Board</vt:lpstr>
      <vt:lpstr>Finding Thevenin Resistance Directly</vt:lpstr>
      <vt:lpstr>Norton Equivalent Circuit</vt:lpstr>
      <vt:lpstr>Example – On the Board</vt:lpstr>
      <vt:lpstr>Finding IN and RN</vt:lpstr>
      <vt:lpstr>Circuit Simulation</vt:lpstr>
      <vt:lpstr>Extra Slides</vt:lpstr>
      <vt:lpstr>Delta-Wye Conversion</vt:lpstr>
      <vt:lpstr>Equivalent Resistances</vt:lpstr>
      <vt:lpstr>Y-Delta Conversion</vt:lpstr>
      <vt:lpstr>D-Y and Y-D Conversion Formulas</vt:lpstr>
      <vt:lpstr>Circuit Simplification Example</vt:lpstr>
      <vt:lpstr>General Versions of Thevenin Slides</vt:lpstr>
      <vt:lpstr>Equivalent Resistance Summary So Far</vt:lpstr>
      <vt:lpstr>Equivalent Resistance Summary So Far</vt:lpstr>
      <vt:lpstr>Interestingly…</vt:lpstr>
      <vt:lpstr>PowerPoint Presentation</vt:lpstr>
      <vt:lpstr>PowerPoint Presentation</vt:lpstr>
    </vt:vector>
  </TitlesOfParts>
  <Company>U.C.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40</dc:title>
  <dc:creator>chrisc</dc:creator>
  <cp:lastModifiedBy>Trube</cp:lastModifiedBy>
  <cp:revision>1294</cp:revision>
  <cp:lastPrinted>2000-01-18T23:43:12Z</cp:lastPrinted>
  <dcterms:created xsi:type="dcterms:W3CDTF">1999-07-07T15:21:45Z</dcterms:created>
  <dcterms:modified xsi:type="dcterms:W3CDTF">2010-06-28T00:48:52Z</dcterms:modified>
</cp:coreProperties>
</file>