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handoutMasterIdLst>
    <p:handoutMasterId r:id="rId34"/>
  </p:handoutMasterIdLst>
  <p:sldIdLst>
    <p:sldId id="1190" r:id="rId3"/>
    <p:sldId id="1193" r:id="rId4"/>
    <p:sldId id="1194" r:id="rId5"/>
    <p:sldId id="1195" r:id="rId6"/>
    <p:sldId id="1191" r:id="rId7"/>
    <p:sldId id="1176" r:id="rId8"/>
    <p:sldId id="1178" r:id="rId9"/>
    <p:sldId id="1177" r:id="rId10"/>
    <p:sldId id="1179" r:id="rId11"/>
    <p:sldId id="1212" r:id="rId12"/>
    <p:sldId id="1211" r:id="rId13"/>
    <p:sldId id="1209" r:id="rId14"/>
    <p:sldId id="1197" r:id="rId15"/>
    <p:sldId id="1188" r:id="rId16"/>
    <p:sldId id="1157" r:id="rId17"/>
    <p:sldId id="1159" r:id="rId18"/>
    <p:sldId id="1183" r:id="rId19"/>
    <p:sldId id="1196" r:id="rId20"/>
    <p:sldId id="1189" r:id="rId21"/>
    <p:sldId id="1203" r:id="rId22"/>
    <p:sldId id="1202" r:id="rId23"/>
    <p:sldId id="1204" r:id="rId24"/>
    <p:sldId id="1200" r:id="rId25"/>
    <p:sldId id="1205" r:id="rId26"/>
    <p:sldId id="1208" r:id="rId27"/>
    <p:sldId id="1207" r:id="rId28"/>
    <p:sldId id="1210" r:id="rId29"/>
    <p:sldId id="1180" r:id="rId30"/>
    <p:sldId id="1181" r:id="rId31"/>
    <p:sldId id="1182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1" autoAdjust="0"/>
    <p:restoredTop sz="88047" autoAdjust="0"/>
  </p:normalViewPr>
  <p:slideViewPr>
    <p:cSldViewPr snapToGrid="0">
      <p:cViewPr>
        <p:scale>
          <a:sx n="86" d="100"/>
          <a:sy n="86" d="100"/>
        </p:scale>
        <p:origin x="-762" y="-29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393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26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263"/>
            <a:ext cx="8229600" cy="268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6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6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1263"/>
            <a:ext cx="4038600" cy="268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1263"/>
            <a:ext cx="4038600" cy="268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6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image" Target="../media/image20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2.png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.ee.surrey.ac.uk/Personal/H.M/UGLabs/components/inductor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28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260.png"/><Relationship Id="rId10" Type="http://schemas.openxmlformats.org/officeDocument/2006/relationships/image" Target="../media/image34.png"/><Relationship Id="rId4" Type="http://schemas.openxmlformats.org/officeDocument/2006/relationships/image" Target="../media/image250.png"/><Relationship Id="rId9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216" y="907552"/>
            <a:ext cx="4492128" cy="1470025"/>
          </a:xfrm>
        </p:spPr>
        <p:txBody>
          <a:bodyPr/>
          <a:lstStyle/>
          <a:p>
            <a:r>
              <a:rPr lang="en-US" dirty="0" smtClean="0"/>
              <a:t>7/12/2010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167567"/>
            <a:ext cx="5519451" cy="1752600"/>
          </a:xfrm>
        </p:spPr>
        <p:txBody>
          <a:bodyPr/>
          <a:lstStyle/>
          <a:p>
            <a:r>
              <a:rPr lang="en-US" dirty="0" smtClean="0"/>
              <a:t>Capacitors and Inductors</a:t>
            </a:r>
            <a:endParaRPr lang="en-US" dirty="0"/>
          </a:p>
        </p:txBody>
      </p:sp>
      <p:pic>
        <p:nvPicPr>
          <p:cNvPr id="18434" name="Picture 2" descr="http://i83.photobucket.com/albums/j294/EvilTarquinn/s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25176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0575" y="3387036"/>
            <a:ext cx="3152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Congratulations to Paul the Octopus on getting 8/8 world cup predictions correct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15"/>
            <a:ext cx="8229600" cy="533400"/>
          </a:xfrm>
        </p:spPr>
        <p:txBody>
          <a:bodyPr/>
          <a:lstStyle/>
          <a:p>
            <a:r>
              <a:rPr lang="en-US" dirty="0" err="1" smtClean="0"/>
              <a:t>iClicker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76004" y="4741911"/>
            <a:ext cx="1333500" cy="914400"/>
            <a:chOff x="3599825" y="4048369"/>
            <a:chExt cx="1333500" cy="914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25" y="404836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60863" y="4815250"/>
              <a:ext cx="632619" cy="134938"/>
              <a:chOff x="2112" y="2064"/>
              <a:chExt cx="816" cy="288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697663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4527084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24773" y="4807303"/>
            <a:ext cx="1238250" cy="849008"/>
            <a:chOff x="5495597" y="4038797"/>
            <a:chExt cx="1238250" cy="8490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97" y="4038797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98413" y="4752867"/>
              <a:ext cx="632619" cy="134938"/>
              <a:chOff x="2112" y="2064"/>
              <a:chExt cx="816" cy="288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5535213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6364634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62" y="4741911"/>
            <a:ext cx="1333500" cy="914400"/>
            <a:chOff x="268970" y="3968319"/>
            <a:chExt cx="1333500" cy="9144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>
            <a:off x="1548985" y="519911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4397755" y="523180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2459800" y="1734155"/>
            <a:ext cx="1238250" cy="1002742"/>
            <a:chOff x="3102049" y="4387015"/>
            <a:chExt cx="1238250" cy="100274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49" y="4387015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" name="Group 14"/>
            <p:cNvGrpSpPr>
              <a:grpSpLocks/>
            </p:cNvGrpSpPr>
            <p:nvPr/>
          </p:nvGrpSpPr>
          <p:grpSpPr bwMode="auto">
            <a:xfrm>
              <a:off x="3121083" y="5101085"/>
              <a:ext cx="632619" cy="134938"/>
              <a:chOff x="2112" y="2064"/>
              <a:chExt cx="816" cy="288"/>
            </a:xfrm>
          </p:grpSpPr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3141665" y="5168554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3971086" y="5168554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6200000">
              <a:off x="3652136" y="4984383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2344" y="1811022"/>
            <a:ext cx="1238250" cy="849008"/>
            <a:chOff x="797688" y="4375206"/>
            <a:chExt cx="1238250" cy="84900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88" y="4375206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816722" y="5089276"/>
              <a:ext cx="632619" cy="134938"/>
              <a:chOff x="2112" y="2064"/>
              <a:chExt cx="816" cy="288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748895" y="1701104"/>
            <a:ext cx="1333500" cy="1063096"/>
            <a:chOff x="7222539" y="4325315"/>
            <a:chExt cx="1333500" cy="1063096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39" y="4325315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Group 14"/>
            <p:cNvGrpSpPr>
              <a:grpSpLocks/>
            </p:cNvGrpSpPr>
            <p:nvPr/>
          </p:nvGrpSpPr>
          <p:grpSpPr bwMode="auto">
            <a:xfrm>
              <a:off x="7300738" y="5099739"/>
              <a:ext cx="632619" cy="134938"/>
              <a:chOff x="2112" y="2064"/>
              <a:chExt cx="816" cy="288"/>
            </a:xfrm>
          </p:grpSpPr>
          <p:sp>
            <p:nvSpPr>
              <p:cNvPr id="10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7321320" y="5167208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8150741" y="5167208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 rot="16200000">
              <a:off x="7831791" y="4983037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cxnSp>
        <p:nvCxnSpPr>
          <p:cNvPr id="110" name="Straight Arrow Connector 109"/>
          <p:cNvCxnSpPr/>
          <p:nvPr/>
        </p:nvCxnSpPr>
        <p:spPr bwMode="auto">
          <a:xfrm>
            <a:off x="3892752" y="224277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1612149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2034054" y="925416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823308" y="2767074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382523" y="1154568"/>
            <a:ext cx="258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current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357418" y="2780649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C</a:t>
            </a:r>
            <a:r>
              <a:rPr lang="en-US" dirty="0" smtClean="0"/>
              <a:t>=V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1942668" y="416254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996330" y="6004201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4519079" y="4195239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current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4572741" y="6036897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283173" y="1639029"/>
            <a:ext cx="4023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Acts like a: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Short circuit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Open circuit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Resistor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Voltage source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Current source</a:t>
            </a:r>
          </a:p>
          <a:p>
            <a:pPr marL="514350" indent="-514350">
              <a:buAutoNum type="alphaUcPeriod"/>
            </a:pP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823308" y="951758"/>
            <a:ext cx="2534110" cy="2441437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 bwMode="auto">
          <a:xfrm>
            <a:off x="4357418" y="951758"/>
            <a:ext cx="1925755" cy="2441437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1823308" y="4043190"/>
            <a:ext cx="2427492" cy="2516927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-925417" y="-616945"/>
            <a:ext cx="45719" cy="45719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4250800" y="4285561"/>
            <a:ext cx="2502540" cy="2274556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 bwMode="auto">
          <a:xfrm>
            <a:off x="0" y="4594034"/>
            <a:ext cx="1823308" cy="1244906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27" grpId="0" animBg="1"/>
      <p:bldP spid="127" grpId="1" animBg="1"/>
      <p:bldP spid="128" grpId="0" animBg="1"/>
      <p:bldP spid="128" grpId="2" animBg="1"/>
      <p:bldP spid="131" grpId="0" animBg="1"/>
      <p:bldP spid="133" grpId="0" animBg="1"/>
      <p:bldP spid="1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Corner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4533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happens if we short a charged capacitor?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Think of it is as the limit as resistance goes to zero:</a:t>
                </a:r>
              </a:p>
              <a:p>
                <a:pPr lvl="1"/>
                <a:r>
                  <a:rPr lang="en-US" dirty="0" smtClean="0"/>
                  <a:t>Infinite current</a:t>
                </a:r>
              </a:p>
              <a:p>
                <a:pPr lvl="1"/>
                <a:r>
                  <a:rPr lang="en-US" dirty="0" smtClean="0"/>
                  <a:t>Lasts only a very short time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until energy is released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Mathematically poorly behaved</a:t>
                </a:r>
              </a:p>
              <a:p>
                <a:pPr lvl="1"/>
                <a:r>
                  <a:rPr lang="en-US" dirty="0" smtClean="0"/>
                  <a:t>Don’t do this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453349"/>
              </a:xfrm>
              <a:blipFill rotWithShape="1">
                <a:blip r:embed="rId2"/>
                <a:stretch>
                  <a:fillRect l="-1481" t="-3128" r="-2444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73192" y="2037273"/>
            <a:ext cx="1333500" cy="914400"/>
            <a:chOff x="268970" y="3968319"/>
            <a:chExt cx="1333500" cy="914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>
            <a:off x="3983716" y="257159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35" y="1700341"/>
            <a:ext cx="14001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energy is stored?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61353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𝐶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61353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9396" y="5950326"/>
            <a:ext cx="853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Strictly speaking we shouldn’t use t as our integration variable and also the limit that we’re integrating to, but you know what I mean…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capacitor can be constructed by interleaving the plates with two dielectric layers and rolling them up, to achieve a compact size.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To achieve a small volume, a very thin dielectric with a high dielectric constant is desirable.  However, dielectric materials break down and become conductors when the electric field (units: V/cm) is too high.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Real capacitors have maximum voltage ratings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An engineering trade-off exists between compact size and high voltage rating</a:t>
            </a: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Capacitors</a:t>
            </a:r>
          </a:p>
        </p:txBody>
      </p:sp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0863"/>
            <a:ext cx="4122738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</a:t>
            </a:r>
          </a:p>
          <a:p>
            <a:pPr lvl="1"/>
            <a:r>
              <a:rPr lang="en-US" dirty="0" smtClean="0"/>
              <a:t>Storing Energy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Modeling unwanted capacitive effects, particularly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Text Box 2"/>
          <p:cNvSpPr txBox="1">
            <a:spLocks noChangeArrowheads="1"/>
          </p:cNvSpPr>
          <p:nvPr/>
        </p:nvSpPr>
        <p:spPr bwMode="auto">
          <a:xfrm>
            <a:off x="1066800" y="1143000"/>
            <a:ext cx="48768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Arial" charset="0"/>
              </a:rPr>
              <a:t>Symbol</a:t>
            </a:r>
            <a:r>
              <a:rPr lang="en-US" sz="2400" b="1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75000"/>
              </a:spcBef>
            </a:pPr>
            <a:r>
              <a:rPr lang="en-US" sz="2400" b="1" u="sng">
                <a:latin typeface="Arial" charset="0"/>
              </a:rPr>
              <a:t>Units</a:t>
            </a:r>
            <a:r>
              <a:rPr lang="en-US" sz="2400" b="1">
                <a:latin typeface="Arial" charset="0"/>
              </a:rPr>
              <a:t>:  Farads (Coulombs/Volt)</a:t>
            </a:r>
          </a:p>
          <a:p>
            <a:pPr>
              <a:spcBef>
                <a:spcPct val="50000"/>
              </a:spcBef>
            </a:pPr>
            <a:endParaRPr lang="en-US" sz="2400" b="1" u="sng">
              <a:latin typeface="Arial" charset="0"/>
            </a:endParaRPr>
          </a:p>
          <a:p>
            <a:pPr>
              <a:spcBef>
                <a:spcPct val="25000"/>
              </a:spcBef>
            </a:pPr>
            <a:r>
              <a:rPr lang="en-US" sz="2400" b="1" u="sng">
                <a:latin typeface="Arial" charset="0"/>
              </a:rPr>
              <a:t>Current-Voltage relationship</a:t>
            </a:r>
            <a:r>
              <a:rPr lang="en-US" sz="2400" b="1">
                <a:latin typeface="Arial" charset="0"/>
              </a:rPr>
              <a:t>:</a:t>
            </a:r>
            <a:endParaRPr lang="en-US" sz="2400">
              <a:latin typeface="Arial" charset="0"/>
            </a:endParaRPr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3074988" y="1390650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48" name="Rectangle 4"/>
          <p:cNvSpPr>
            <a:spLocks noChangeArrowheads="1"/>
          </p:cNvSpPr>
          <p:nvPr/>
        </p:nvSpPr>
        <p:spPr bwMode="auto">
          <a:xfrm>
            <a:off x="3562350" y="1390650"/>
            <a:ext cx="1588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49" name="Rectangle 5"/>
          <p:cNvSpPr>
            <a:spLocks noChangeArrowheads="1"/>
          </p:cNvSpPr>
          <p:nvPr/>
        </p:nvSpPr>
        <p:spPr bwMode="auto">
          <a:xfrm>
            <a:off x="3074988" y="1390650"/>
            <a:ext cx="48736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0" name="Rectangle 6"/>
          <p:cNvSpPr>
            <a:spLocks noChangeArrowheads="1"/>
          </p:cNvSpPr>
          <p:nvPr/>
        </p:nvSpPr>
        <p:spPr bwMode="auto">
          <a:xfrm>
            <a:off x="3562350" y="1120775"/>
            <a:ext cx="269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1" name="Rectangle 7"/>
          <p:cNvSpPr>
            <a:spLocks noChangeArrowheads="1"/>
          </p:cNvSpPr>
          <p:nvPr/>
        </p:nvSpPr>
        <p:spPr bwMode="auto">
          <a:xfrm>
            <a:off x="3562350" y="1687513"/>
            <a:ext cx="26988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2" name="Rectangle 8"/>
          <p:cNvSpPr>
            <a:spLocks noChangeArrowheads="1"/>
          </p:cNvSpPr>
          <p:nvPr/>
        </p:nvSpPr>
        <p:spPr bwMode="auto">
          <a:xfrm>
            <a:off x="3562350" y="1120775"/>
            <a:ext cx="26988" cy="5667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3" name="Rectangle 9"/>
          <p:cNvSpPr>
            <a:spLocks noChangeArrowheads="1"/>
          </p:cNvSpPr>
          <p:nvPr/>
        </p:nvSpPr>
        <p:spPr bwMode="auto">
          <a:xfrm>
            <a:off x="4213225" y="1417638"/>
            <a:ext cx="1588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372586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5" name="Rectangle 11"/>
          <p:cNvSpPr>
            <a:spLocks noChangeArrowheads="1"/>
          </p:cNvSpPr>
          <p:nvPr/>
        </p:nvSpPr>
        <p:spPr bwMode="auto">
          <a:xfrm>
            <a:off x="3725863" y="1417638"/>
            <a:ext cx="48736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6" name="Rectangle 12"/>
          <p:cNvSpPr>
            <a:spLocks noChangeArrowheads="1"/>
          </p:cNvSpPr>
          <p:nvPr/>
        </p:nvSpPr>
        <p:spPr bwMode="auto">
          <a:xfrm>
            <a:off x="3725863" y="1120775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7" name="Rectangle 13"/>
          <p:cNvSpPr>
            <a:spLocks noChangeArrowheads="1"/>
          </p:cNvSpPr>
          <p:nvPr/>
        </p:nvSpPr>
        <p:spPr bwMode="auto">
          <a:xfrm>
            <a:off x="3725863" y="1687513"/>
            <a:ext cx="26987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8" name="Rectangle 14"/>
          <p:cNvSpPr>
            <a:spLocks noChangeArrowheads="1"/>
          </p:cNvSpPr>
          <p:nvPr/>
        </p:nvSpPr>
        <p:spPr bwMode="auto">
          <a:xfrm>
            <a:off x="3725863" y="1120775"/>
            <a:ext cx="26987" cy="5667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9" name="Rectangle 15"/>
          <p:cNvSpPr>
            <a:spLocks noChangeArrowheads="1"/>
          </p:cNvSpPr>
          <p:nvPr/>
        </p:nvSpPr>
        <p:spPr bwMode="auto">
          <a:xfrm>
            <a:off x="486251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0" name="Rectangle 16"/>
          <p:cNvSpPr>
            <a:spLocks noChangeArrowheads="1"/>
          </p:cNvSpPr>
          <p:nvPr/>
        </p:nvSpPr>
        <p:spPr bwMode="auto">
          <a:xfrm>
            <a:off x="5322888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1" name="Rectangle 17"/>
          <p:cNvSpPr>
            <a:spLocks noChangeArrowheads="1"/>
          </p:cNvSpPr>
          <p:nvPr/>
        </p:nvSpPr>
        <p:spPr bwMode="auto">
          <a:xfrm>
            <a:off x="5351463" y="1174750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2" name="Rectangle 18"/>
          <p:cNvSpPr>
            <a:spLocks noChangeArrowheads="1"/>
          </p:cNvSpPr>
          <p:nvPr/>
        </p:nvSpPr>
        <p:spPr bwMode="auto">
          <a:xfrm>
            <a:off x="5351463" y="1660525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3" name="Rectangle 19"/>
          <p:cNvSpPr>
            <a:spLocks noChangeArrowheads="1"/>
          </p:cNvSpPr>
          <p:nvPr/>
        </p:nvSpPr>
        <p:spPr bwMode="auto">
          <a:xfrm>
            <a:off x="5919788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4" name="Rectangle 20"/>
          <p:cNvSpPr>
            <a:spLocks noChangeArrowheads="1"/>
          </p:cNvSpPr>
          <p:nvPr/>
        </p:nvSpPr>
        <p:spPr bwMode="auto">
          <a:xfrm>
            <a:off x="545941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5" name="Freeform 21"/>
          <p:cNvSpPr>
            <a:spLocks/>
          </p:cNvSpPr>
          <p:nvPr/>
        </p:nvSpPr>
        <p:spPr bwMode="auto">
          <a:xfrm>
            <a:off x="5540375" y="1660525"/>
            <a:ext cx="26988" cy="26988"/>
          </a:xfrm>
          <a:custGeom>
            <a:avLst/>
            <a:gdLst>
              <a:gd name="T0" fmla="*/ 0 w 17"/>
              <a:gd name="T1" fmla="*/ 17 h 17"/>
              <a:gd name="T2" fmla="*/ 0 w 17"/>
              <a:gd name="T3" fmla="*/ 17 h 17"/>
              <a:gd name="T4" fmla="*/ 17 w 17"/>
              <a:gd name="T5" fmla="*/ 0 h 17"/>
              <a:gd name="T6" fmla="*/ 17 w 17"/>
              <a:gd name="T7" fmla="*/ 0 h 17"/>
              <a:gd name="T8" fmla="*/ 0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17"/>
                </a:moveTo>
                <a:lnTo>
                  <a:pt x="0" y="17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6" name="Freeform 22"/>
          <p:cNvSpPr>
            <a:spLocks/>
          </p:cNvSpPr>
          <p:nvPr/>
        </p:nvSpPr>
        <p:spPr bwMode="auto">
          <a:xfrm>
            <a:off x="5459413" y="1228725"/>
            <a:ext cx="53975" cy="161925"/>
          </a:xfrm>
          <a:custGeom>
            <a:avLst/>
            <a:gdLst>
              <a:gd name="T0" fmla="*/ 0 w 34"/>
              <a:gd name="T1" fmla="*/ 102 h 102"/>
              <a:gd name="T2" fmla="*/ 17 w 34"/>
              <a:gd name="T3" fmla="*/ 0 h 102"/>
              <a:gd name="T4" fmla="*/ 17 w 34"/>
              <a:gd name="T5" fmla="*/ 0 h 102"/>
              <a:gd name="T6" fmla="*/ 34 w 34"/>
              <a:gd name="T7" fmla="*/ 17 h 102"/>
              <a:gd name="T8" fmla="*/ 34 w 34"/>
              <a:gd name="T9" fmla="*/ 0 h 102"/>
              <a:gd name="T10" fmla="*/ 17 w 34"/>
              <a:gd name="T11" fmla="*/ 102 h 102"/>
              <a:gd name="T12" fmla="*/ 0 w 34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02">
                <a:moveTo>
                  <a:pt x="0" y="102"/>
                </a:moveTo>
                <a:lnTo>
                  <a:pt x="17" y="0"/>
                </a:lnTo>
                <a:lnTo>
                  <a:pt x="17" y="0"/>
                </a:lnTo>
                <a:lnTo>
                  <a:pt x="34" y="17"/>
                </a:lnTo>
                <a:lnTo>
                  <a:pt x="34" y="0"/>
                </a:lnTo>
                <a:lnTo>
                  <a:pt x="17" y="102"/>
                </a:lnTo>
                <a:lnTo>
                  <a:pt x="0" y="10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7" name="Freeform 23"/>
          <p:cNvSpPr>
            <a:spLocks/>
          </p:cNvSpPr>
          <p:nvPr/>
        </p:nvSpPr>
        <p:spPr bwMode="auto">
          <a:xfrm>
            <a:off x="5540375" y="1174750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17 w 17"/>
              <a:gd name="T5" fmla="*/ 17 h 17"/>
              <a:gd name="T6" fmla="*/ 17 w 17"/>
              <a:gd name="T7" fmla="*/ 17 h 17"/>
              <a:gd name="T8" fmla="*/ 0 w 17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17" y="17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8" name="Rectangle 24"/>
          <p:cNvSpPr>
            <a:spLocks noChangeArrowheads="1"/>
          </p:cNvSpPr>
          <p:nvPr/>
        </p:nvSpPr>
        <p:spPr bwMode="auto">
          <a:xfrm>
            <a:off x="4456113" y="1228725"/>
            <a:ext cx="3254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Times" pitchFamily="18" charset="0"/>
              </a:rPr>
              <a:t>or</a:t>
            </a:r>
            <a:endParaRPr lang="en-US" b="1"/>
          </a:p>
        </p:txBody>
      </p:sp>
      <p:sp>
        <p:nvSpPr>
          <p:cNvPr id="1081369" name="Text Box 25"/>
          <p:cNvSpPr txBox="1">
            <a:spLocks noChangeArrowheads="1"/>
          </p:cNvSpPr>
          <p:nvPr/>
        </p:nvSpPr>
        <p:spPr bwMode="auto">
          <a:xfrm>
            <a:off x="1073150" y="5789613"/>
            <a:ext cx="7116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Note</a:t>
            </a:r>
            <a:r>
              <a:rPr lang="en-US" sz="2400" b="1">
                <a:latin typeface="Arial" charset="0"/>
              </a:rPr>
              <a:t>: </a:t>
            </a:r>
            <a:r>
              <a:rPr lang="en-US" sz="2000" b="1" i="1">
                <a:latin typeface="Arial" charset="0"/>
              </a:rPr>
              <a:t>v</a:t>
            </a:r>
            <a:r>
              <a:rPr lang="en-US" sz="2000" b="1" i="1" baseline="-25000">
                <a:latin typeface="Arial" charset="0"/>
              </a:rPr>
              <a:t>c</a:t>
            </a:r>
            <a:r>
              <a:rPr lang="en-US" sz="2000" b="1">
                <a:latin typeface="Arial" charset="0"/>
              </a:rPr>
              <a:t> must be a continuous function of time since the</a:t>
            </a:r>
          </a:p>
          <a:p>
            <a:r>
              <a:rPr lang="en-US" sz="2000" b="1">
                <a:latin typeface="Arial" charset="0"/>
              </a:rPr>
              <a:t>      charge stored on each plate cannot change suddenly</a:t>
            </a:r>
            <a:endParaRPr lang="en-US" sz="2000"/>
          </a:p>
        </p:txBody>
      </p:sp>
      <p:sp>
        <p:nvSpPr>
          <p:cNvPr id="108137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Capacitor</a:t>
            </a:r>
          </a:p>
        </p:txBody>
      </p:sp>
      <p:grpSp>
        <p:nvGrpSpPr>
          <p:cNvPr id="1081371" name="Group 27"/>
          <p:cNvGrpSpPr>
            <a:grpSpLocks/>
          </p:cNvGrpSpPr>
          <p:nvPr/>
        </p:nvGrpSpPr>
        <p:grpSpPr bwMode="auto">
          <a:xfrm>
            <a:off x="6619875" y="4768850"/>
            <a:ext cx="609600" cy="76200"/>
            <a:chOff x="4896" y="2208"/>
            <a:chExt cx="384" cy="48"/>
          </a:xfrm>
        </p:grpSpPr>
        <p:sp>
          <p:nvSpPr>
            <p:cNvPr id="1081372" name="Arc 28"/>
            <p:cNvSpPr>
              <a:spLocks/>
            </p:cNvSpPr>
            <p:nvPr/>
          </p:nvSpPr>
          <p:spPr bwMode="auto">
            <a:xfrm>
              <a:off x="5088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373" name="Arc 29"/>
            <p:cNvSpPr>
              <a:spLocks/>
            </p:cNvSpPr>
            <p:nvPr/>
          </p:nvSpPr>
          <p:spPr bwMode="auto">
            <a:xfrm flipH="1">
              <a:off x="4896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1374" name="Line 30"/>
          <p:cNvSpPr>
            <a:spLocks noChangeShapeType="1"/>
          </p:cNvSpPr>
          <p:nvPr/>
        </p:nvSpPr>
        <p:spPr bwMode="auto">
          <a:xfrm>
            <a:off x="6619875" y="46164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5" name="Text Box 31"/>
          <p:cNvSpPr txBox="1">
            <a:spLocks noChangeArrowheads="1"/>
          </p:cNvSpPr>
          <p:nvPr/>
        </p:nvSpPr>
        <p:spPr bwMode="auto">
          <a:xfrm>
            <a:off x="7229475" y="4159250"/>
            <a:ext cx="46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081376" name="Line 32"/>
          <p:cNvSpPr>
            <a:spLocks noChangeShapeType="1"/>
          </p:cNvSpPr>
          <p:nvPr/>
        </p:nvSpPr>
        <p:spPr bwMode="auto">
          <a:xfrm>
            <a:off x="6772275" y="400685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7" name="Text Box 33"/>
          <p:cNvSpPr txBox="1">
            <a:spLocks noChangeArrowheads="1"/>
          </p:cNvSpPr>
          <p:nvPr/>
        </p:nvSpPr>
        <p:spPr bwMode="auto">
          <a:xfrm>
            <a:off x="6391275" y="37782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081378" name="Line 34"/>
          <p:cNvSpPr>
            <a:spLocks noChangeShapeType="1"/>
          </p:cNvSpPr>
          <p:nvPr/>
        </p:nvSpPr>
        <p:spPr bwMode="auto">
          <a:xfrm>
            <a:off x="6924675" y="37020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9" name="Line 35"/>
          <p:cNvSpPr>
            <a:spLocks noChangeShapeType="1"/>
          </p:cNvSpPr>
          <p:nvPr/>
        </p:nvSpPr>
        <p:spPr bwMode="auto">
          <a:xfrm>
            <a:off x="6924675" y="47688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813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96714"/>
              </p:ext>
            </p:extLst>
          </p:nvPr>
        </p:nvGraphicFramePr>
        <p:xfrm>
          <a:off x="1943100" y="3930650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930650"/>
                        <a:ext cx="2654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81" name="Oval 37"/>
          <p:cNvSpPr>
            <a:spLocks noChangeArrowheads="1"/>
          </p:cNvSpPr>
          <p:nvPr/>
        </p:nvSpPr>
        <p:spPr bwMode="auto">
          <a:xfrm>
            <a:off x="6858000" y="3702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382" name="Oval 38"/>
          <p:cNvSpPr>
            <a:spLocks noChangeArrowheads="1"/>
          </p:cNvSpPr>
          <p:nvPr/>
        </p:nvSpPr>
        <p:spPr bwMode="auto">
          <a:xfrm>
            <a:off x="6858000" y="55308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383" name="Text Box 39"/>
          <p:cNvSpPr txBox="1">
            <a:spLocks noChangeArrowheads="1"/>
          </p:cNvSpPr>
          <p:nvPr/>
        </p:nvSpPr>
        <p:spPr bwMode="auto">
          <a:xfrm>
            <a:off x="34290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C</a:t>
            </a:r>
          </a:p>
        </p:txBody>
      </p:sp>
      <p:grpSp>
        <p:nvGrpSpPr>
          <p:cNvPr id="1081384" name="Group 40"/>
          <p:cNvGrpSpPr>
            <a:grpSpLocks/>
          </p:cNvGrpSpPr>
          <p:nvPr/>
        </p:nvGrpSpPr>
        <p:grpSpPr bwMode="auto">
          <a:xfrm>
            <a:off x="4862513" y="1174750"/>
            <a:ext cx="1057275" cy="958850"/>
            <a:chOff x="3063" y="740"/>
            <a:chExt cx="666" cy="604"/>
          </a:xfrm>
        </p:grpSpPr>
        <p:sp>
          <p:nvSpPr>
            <p:cNvPr id="1081385" name="Rectangle 41"/>
            <p:cNvSpPr>
              <a:spLocks noChangeArrowheads="1"/>
            </p:cNvSpPr>
            <p:nvPr/>
          </p:nvSpPr>
          <p:spPr bwMode="auto">
            <a:xfrm>
              <a:off x="3063" y="893"/>
              <a:ext cx="290" cy="1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6" name="Rectangle 42"/>
            <p:cNvSpPr>
              <a:spLocks noChangeArrowheads="1"/>
            </p:cNvSpPr>
            <p:nvPr/>
          </p:nvSpPr>
          <p:spPr bwMode="auto">
            <a:xfrm>
              <a:off x="3371" y="740"/>
              <a:ext cx="17" cy="30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7" name="Rectangle 43"/>
            <p:cNvSpPr>
              <a:spLocks noChangeArrowheads="1"/>
            </p:cNvSpPr>
            <p:nvPr/>
          </p:nvSpPr>
          <p:spPr bwMode="auto">
            <a:xfrm>
              <a:off x="3439" y="893"/>
              <a:ext cx="290" cy="1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8" name="Freeform 44"/>
            <p:cNvSpPr>
              <a:spLocks/>
            </p:cNvSpPr>
            <p:nvPr/>
          </p:nvSpPr>
          <p:spPr bwMode="auto">
            <a:xfrm>
              <a:off x="3439" y="876"/>
              <a:ext cx="68" cy="187"/>
            </a:xfrm>
            <a:custGeom>
              <a:avLst/>
              <a:gdLst>
                <a:gd name="T0" fmla="*/ 51 w 68"/>
                <a:gd name="T1" fmla="*/ 187 h 187"/>
                <a:gd name="T2" fmla="*/ 17 w 68"/>
                <a:gd name="T3" fmla="*/ 136 h 187"/>
                <a:gd name="T4" fmla="*/ 17 w 68"/>
                <a:gd name="T5" fmla="*/ 119 h 187"/>
                <a:gd name="T6" fmla="*/ 17 w 68"/>
                <a:gd name="T7" fmla="*/ 119 h 187"/>
                <a:gd name="T8" fmla="*/ 0 w 68"/>
                <a:gd name="T9" fmla="*/ 0 h 187"/>
                <a:gd name="T10" fmla="*/ 0 w 68"/>
                <a:gd name="T11" fmla="*/ 0 h 187"/>
                <a:gd name="T12" fmla="*/ 17 w 68"/>
                <a:gd name="T13" fmla="*/ 0 h 187"/>
                <a:gd name="T14" fmla="*/ 17 w 68"/>
                <a:gd name="T15" fmla="*/ 0 h 187"/>
                <a:gd name="T16" fmla="*/ 34 w 68"/>
                <a:gd name="T17" fmla="*/ 119 h 187"/>
                <a:gd name="T18" fmla="*/ 34 w 68"/>
                <a:gd name="T19" fmla="*/ 119 h 187"/>
                <a:gd name="T20" fmla="*/ 34 w 68"/>
                <a:gd name="T21" fmla="*/ 119 h 187"/>
                <a:gd name="T22" fmla="*/ 68 w 68"/>
                <a:gd name="T23" fmla="*/ 170 h 187"/>
                <a:gd name="T24" fmla="*/ 51 w 68"/>
                <a:gd name="T2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87">
                  <a:moveTo>
                    <a:pt x="51" y="187"/>
                  </a:moveTo>
                  <a:lnTo>
                    <a:pt x="17" y="136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68" y="170"/>
                  </a:lnTo>
                  <a:lnTo>
                    <a:pt x="51" y="18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9" name="Freeform 45"/>
            <p:cNvSpPr>
              <a:spLocks/>
            </p:cNvSpPr>
            <p:nvPr/>
          </p:nvSpPr>
          <p:spPr bwMode="auto">
            <a:xfrm>
              <a:off x="3456" y="740"/>
              <a:ext cx="51" cy="51"/>
            </a:xfrm>
            <a:custGeom>
              <a:avLst/>
              <a:gdLst>
                <a:gd name="T0" fmla="*/ 0 w 51"/>
                <a:gd name="T1" fmla="*/ 34 h 51"/>
                <a:gd name="T2" fmla="*/ 17 w 51"/>
                <a:gd name="T3" fmla="*/ 51 h 51"/>
                <a:gd name="T4" fmla="*/ 51 w 51"/>
                <a:gd name="T5" fmla="*/ 17 h 51"/>
                <a:gd name="T6" fmla="*/ 34 w 51"/>
                <a:gd name="T7" fmla="*/ 0 h 51"/>
                <a:gd name="T8" fmla="*/ 0 w 51"/>
                <a:gd name="T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0" y="34"/>
                  </a:moveTo>
                  <a:lnTo>
                    <a:pt x="17" y="51"/>
                  </a:lnTo>
                  <a:lnTo>
                    <a:pt x="51" y="17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90" name="Text Box 46"/>
            <p:cNvSpPr txBox="1">
              <a:spLocks noChangeArrowheads="1"/>
            </p:cNvSpPr>
            <p:nvPr/>
          </p:nvSpPr>
          <p:spPr bwMode="auto">
            <a:xfrm>
              <a:off x="3264" y="10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latin typeface="Arial" charset="0"/>
                </a:rPr>
                <a:t>C</a:t>
              </a:r>
            </a:p>
          </p:txBody>
        </p:sp>
      </p:grpSp>
      <p:sp>
        <p:nvSpPr>
          <p:cNvPr id="1081391" name="Text Box 47"/>
          <p:cNvSpPr txBox="1">
            <a:spLocks noChangeArrowheads="1"/>
          </p:cNvSpPr>
          <p:nvPr/>
        </p:nvSpPr>
        <p:spPr bwMode="auto">
          <a:xfrm>
            <a:off x="2057400" y="2667000"/>
            <a:ext cx="6616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(typical range of values: 1 pF to 1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F; for “supercapa-</a:t>
            </a: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citors” up to a few F!)</a:t>
            </a:r>
          </a:p>
        </p:txBody>
      </p:sp>
      <p:pic>
        <p:nvPicPr>
          <p:cNvPr id="1081392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568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1393" name="Text Box 49"/>
          <p:cNvSpPr txBox="1">
            <a:spLocks noChangeArrowheads="1"/>
          </p:cNvSpPr>
          <p:nvPr/>
        </p:nvSpPr>
        <p:spPr bwMode="auto">
          <a:xfrm>
            <a:off x="6324600" y="16764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Electrolytic (polarized)</a:t>
            </a:r>
          </a:p>
          <a:p>
            <a:r>
              <a:rPr lang="en-US" sz="1600" b="1"/>
              <a:t>         capacitor</a:t>
            </a:r>
          </a:p>
        </p:txBody>
      </p:sp>
      <p:sp>
        <p:nvSpPr>
          <p:cNvPr id="1081394" name="Text Box 50"/>
          <p:cNvSpPr txBox="1">
            <a:spLocks noChangeArrowheads="1"/>
          </p:cNvSpPr>
          <p:nvPr/>
        </p:nvSpPr>
        <p:spPr bwMode="auto">
          <a:xfrm>
            <a:off x="7680325" y="11572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/>
              <a:t>C</a:t>
            </a:r>
          </a:p>
        </p:txBody>
      </p:sp>
      <p:sp>
        <p:nvSpPr>
          <p:cNvPr id="1081396" name="Text Box 52"/>
          <p:cNvSpPr txBox="1">
            <a:spLocks noChangeArrowheads="1"/>
          </p:cNvSpPr>
          <p:nvPr/>
        </p:nvSpPr>
        <p:spPr bwMode="auto">
          <a:xfrm>
            <a:off x="5694363" y="2225675"/>
            <a:ext cx="3554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These have high capacitance and cannot</a:t>
            </a:r>
          </a:p>
          <a:p>
            <a:r>
              <a:rPr lang="en-US" sz="1400"/>
              <a:t>support voltage drops of the  wrong polarity</a:t>
            </a:r>
          </a:p>
        </p:txBody>
      </p:sp>
    </p:spTree>
    <p:extLst>
      <p:ext uri="{BB962C8B-B14F-4D97-AF65-F5344CB8AC3E}">
        <p14:creationId xmlns:p14="http://schemas.microsoft.com/office/powerpoint/2010/main" val="23000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 with Capacitors</a:t>
            </a:r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995377" y="2169788"/>
            <a:ext cx="609600" cy="76200"/>
            <a:chOff x="4896" y="2208"/>
            <a:chExt cx="384" cy="48"/>
          </a:xfrm>
        </p:grpSpPr>
        <p:sp>
          <p:nvSpPr>
            <p:cNvPr id="5" name="Arc 28"/>
            <p:cNvSpPr>
              <a:spLocks/>
            </p:cNvSpPr>
            <p:nvPr/>
          </p:nvSpPr>
          <p:spPr bwMode="auto">
            <a:xfrm>
              <a:off x="5088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29"/>
            <p:cNvSpPr>
              <a:spLocks/>
            </p:cNvSpPr>
            <p:nvPr/>
          </p:nvSpPr>
          <p:spPr bwMode="auto">
            <a:xfrm flipH="1">
              <a:off x="4896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7995377" y="20173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604977" y="1560188"/>
            <a:ext cx="46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8147777" y="140778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7766777" y="11791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8300177" y="11029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8300177" y="21697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78563"/>
              </p:ext>
            </p:extLst>
          </p:nvPr>
        </p:nvGraphicFramePr>
        <p:xfrm>
          <a:off x="5208950" y="2207888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950" y="2207888"/>
                        <a:ext cx="2654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8233502" y="11029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8233502" y="29317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8" y="1057200"/>
            <a:ext cx="4362010" cy="237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332" y="3695433"/>
                <a:ext cx="7998245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At the top right node, we write KCL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Current to the left through resistor: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latin typeface="+mj-lt"/>
                </a:endParaRP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Current down through the capacitor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2" y="3695433"/>
                <a:ext cx="7998245" cy="2800575"/>
              </a:xfrm>
              <a:prstGeom prst="rect">
                <a:avLst/>
              </a:prstGeom>
              <a:blipFill rotWithShape="1">
                <a:blip r:embed="rId6"/>
                <a:stretch>
                  <a:fillRect l="-1372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 with Capacitors</a:t>
            </a:r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995377" y="2169788"/>
            <a:ext cx="609600" cy="76200"/>
            <a:chOff x="4896" y="2208"/>
            <a:chExt cx="384" cy="48"/>
          </a:xfrm>
        </p:grpSpPr>
        <p:sp>
          <p:nvSpPr>
            <p:cNvPr id="5" name="Arc 28"/>
            <p:cNvSpPr>
              <a:spLocks/>
            </p:cNvSpPr>
            <p:nvPr/>
          </p:nvSpPr>
          <p:spPr bwMode="auto">
            <a:xfrm>
              <a:off x="5088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29"/>
            <p:cNvSpPr>
              <a:spLocks/>
            </p:cNvSpPr>
            <p:nvPr/>
          </p:nvSpPr>
          <p:spPr bwMode="auto">
            <a:xfrm flipH="1">
              <a:off x="4896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7995377" y="20173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604977" y="1560188"/>
            <a:ext cx="46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8147777" y="140778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7766777" y="11791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8300177" y="11029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8300177" y="21697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80693"/>
              </p:ext>
            </p:extLst>
          </p:nvPr>
        </p:nvGraphicFramePr>
        <p:xfrm>
          <a:off x="5208950" y="2207888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950" y="2207888"/>
                        <a:ext cx="2654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8233502" y="11029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8233502" y="29317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8" y="1057200"/>
            <a:ext cx="4362010" cy="237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332" y="3695433"/>
                <a:ext cx="7998245" cy="12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Or in other words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2" y="3695433"/>
                <a:ext cx="7998245" cy="1237583"/>
              </a:xfrm>
              <a:prstGeom prst="rect">
                <a:avLst/>
              </a:prstGeom>
              <a:blipFill rotWithShape="1">
                <a:blip r:embed="rId6"/>
                <a:stretch>
                  <a:fillRect l="-1372" t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331" y="5191889"/>
                <a:ext cx="7998245" cy="12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Or more compactly: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1" y="5191889"/>
                <a:ext cx="7998245" cy="1237583"/>
              </a:xfrm>
              <a:prstGeom prst="rect">
                <a:avLst/>
              </a:prstGeom>
              <a:blipFill rotWithShape="1">
                <a:blip r:embed="rId7"/>
                <a:stretch>
                  <a:fillRect l="-1372" t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5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2173"/>
            <a:ext cx="8229600" cy="2403552"/>
          </a:xfrm>
        </p:spPr>
        <p:txBody>
          <a:bodyPr/>
          <a:lstStyle/>
          <a:p>
            <a:r>
              <a:rPr lang="en-US" dirty="0" smtClean="0"/>
              <a:t>Later today, we’ll talk about how to solve ODEs…</a:t>
            </a:r>
          </a:p>
          <a:p>
            <a:r>
              <a:rPr lang="en-US" dirty="0" smtClean="0"/>
              <a:t>For now, let’s talk about inductors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517" y="1710559"/>
                <a:ext cx="7998245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7" y="1710559"/>
                <a:ext cx="7998245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Capacitors are a piece of cake to understand, just rely on Coulomb’s Law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Inductors, by contrast, involve magnetic fields, and rely instead on Faraday’s Law</a:t>
            </a:r>
          </a:p>
          <a:p>
            <a:pPr lvl="1"/>
            <a:r>
              <a:rPr lang="en-US" dirty="0" smtClean="0"/>
              <a:t>Comprehension comes with greater difficulty</a:t>
            </a:r>
          </a:p>
          <a:p>
            <a:r>
              <a:rPr lang="en-US" dirty="0" smtClean="0"/>
              <a:t>Thus, we’ll treat inductors as mathematical objects and leave the derivation to Physics 7B (or page 467 of the book)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399" y="2264624"/>
            <a:ext cx="2366962" cy="9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circuits we’ve dealt with have reacted instantaneously</a:t>
            </a:r>
          </a:p>
          <a:p>
            <a:pPr lvl="1"/>
            <a:r>
              <a:rPr lang="en-US" dirty="0" smtClean="0"/>
              <a:t>Change a resistance, voltage, or current, and everything else reacts instantly</a:t>
            </a:r>
          </a:p>
          <a:p>
            <a:pPr lvl="1"/>
            <a:endParaRPr lang="en-US" dirty="0"/>
          </a:p>
          <a:p>
            <a:r>
              <a:rPr lang="en-US" dirty="0" smtClean="0"/>
              <a:t>Obviously this isn’t a complete model for electronic device. Why?</a:t>
            </a:r>
          </a:p>
        </p:txBody>
      </p:sp>
    </p:spTree>
    <p:extLst>
      <p:ext uri="{BB962C8B-B14F-4D97-AF65-F5344CB8AC3E}">
        <p14:creationId xmlns:p14="http://schemas.microsoft.com/office/powerpoint/2010/main" val="16045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Fundamental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flow of current induces a magnetic field (Ampere’s Law)</a:t>
            </a:r>
          </a:p>
          <a:p>
            <a:r>
              <a:rPr lang="en-US" dirty="0" smtClean="0"/>
              <a:t>A change in magnetic field through a loop of wire induces a voltage (Faraday’s Law)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07373" y="4083050"/>
            <a:ext cx="1758950" cy="2027237"/>
            <a:chOff x="4222" y="884"/>
            <a:chExt cx="1108" cy="1277"/>
          </a:xfrm>
        </p:grpSpPr>
        <p:sp>
          <p:nvSpPr>
            <p:cNvPr id="5" name="Oval 10"/>
            <p:cNvSpPr>
              <a:spLocks noChangeAspect="1" noChangeArrowheads="1"/>
            </p:cNvSpPr>
            <p:nvPr/>
          </p:nvSpPr>
          <p:spPr bwMode="auto">
            <a:xfrm>
              <a:off x="4790" y="1774"/>
              <a:ext cx="41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4930" y="1772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4222" y="1206"/>
            <a:ext cx="27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2" name="Equation" r:id="rId3" imgW="444240" imgH="342720" progId="Equation.3">
                    <p:embed/>
                  </p:oleObj>
                </mc:Choice>
                <mc:Fallback>
                  <p:oleObj name="Equation" r:id="rId3" imgW="4442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" y="1206"/>
                          <a:ext cx="27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3"/>
            <p:cNvGrpSpPr>
              <a:grpSpLocks noChangeAspect="1"/>
            </p:cNvGrpSpPr>
            <p:nvPr/>
          </p:nvGrpSpPr>
          <p:grpSpPr bwMode="auto">
            <a:xfrm>
              <a:off x="4810" y="1468"/>
              <a:ext cx="134" cy="337"/>
              <a:chOff x="3504" y="2400"/>
              <a:chExt cx="192" cy="528"/>
            </a:xfrm>
          </p:grpSpPr>
          <p:sp>
            <p:nvSpPr>
              <p:cNvPr id="16" name="Line 14"/>
              <p:cNvSpPr>
                <a:spLocks noChangeAspect="1" noChangeShapeType="1"/>
              </p:cNvSpPr>
              <p:nvPr/>
            </p:nvSpPr>
            <p:spPr bwMode="auto">
              <a:xfrm>
                <a:off x="3504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Aspect="1" noChangeShapeType="1"/>
              </p:cNvSpPr>
              <p:nvPr/>
            </p:nvSpPr>
            <p:spPr bwMode="auto">
              <a:xfrm>
                <a:off x="3696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Line 16"/>
            <p:cNvSpPr>
              <a:spLocks noChangeAspect="1" noChangeShapeType="1"/>
            </p:cNvSpPr>
            <p:nvPr/>
          </p:nvSpPr>
          <p:spPr bwMode="auto">
            <a:xfrm flipV="1">
              <a:off x="4478" y="1210"/>
              <a:ext cx="231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Aspect="1" noChangeShapeType="1"/>
            </p:cNvSpPr>
            <p:nvPr/>
          </p:nvSpPr>
          <p:spPr bwMode="auto">
            <a:xfrm flipV="1">
              <a:off x="4574" y="1182"/>
              <a:ext cx="3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4414" y="1731"/>
              <a:ext cx="916" cy="430"/>
              <a:chOff x="3149" y="2824"/>
              <a:chExt cx="916" cy="430"/>
            </a:xfrm>
          </p:grpSpPr>
          <p:sp>
            <p:nvSpPr>
              <p:cNvPr id="13" name="AutoShape 19"/>
              <p:cNvSpPr>
                <a:spLocks/>
              </p:cNvSpPr>
              <p:nvPr/>
            </p:nvSpPr>
            <p:spPr bwMode="auto">
              <a:xfrm rot="5400000">
                <a:off x="3566" y="2823"/>
                <a:ext cx="96" cy="336"/>
              </a:xfrm>
              <a:prstGeom prst="righ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4" name="Object 20"/>
              <p:cNvGraphicFramePr>
                <a:graphicFrameLocks noChangeAspect="1"/>
              </p:cNvGraphicFramePr>
              <p:nvPr/>
            </p:nvGraphicFramePr>
            <p:xfrm>
              <a:off x="3481" y="3063"/>
              <a:ext cx="272" cy="1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3" name="Equation" r:id="rId5" imgW="431640" imgH="304560" progId="Equation.3">
                      <p:embed/>
                    </p:oleObj>
                  </mc:Choice>
                  <mc:Fallback>
                    <p:oleObj name="Equation" r:id="rId5" imgW="431640" imgH="304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1" y="3063"/>
                            <a:ext cx="272" cy="1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149" y="2824"/>
                <a:ext cx="9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Arial" charset="0"/>
                  </a:rPr>
                  <a:t>+           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</a:t>
                </a:r>
                <a:endParaRPr lang="en-US" dirty="0">
                  <a:latin typeface="Arial" charset="0"/>
                </a:endParaRPr>
              </a:p>
            </p:txBody>
          </p:sp>
        </p:grp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4560" y="884"/>
              <a:ext cx="622" cy="589"/>
            </a:xfrm>
            <a:custGeom>
              <a:avLst/>
              <a:gdLst/>
              <a:ahLst/>
              <a:cxnLst>
                <a:cxn ang="0">
                  <a:pos x="247" y="589"/>
                </a:cxn>
                <a:cxn ang="0">
                  <a:pos x="170" y="570"/>
                </a:cxn>
                <a:cxn ang="0">
                  <a:pos x="154" y="560"/>
                </a:cxn>
                <a:cxn ang="0">
                  <a:pos x="131" y="538"/>
                </a:cxn>
                <a:cxn ang="0">
                  <a:pos x="90" y="506"/>
                </a:cxn>
                <a:cxn ang="0">
                  <a:pos x="61" y="468"/>
                </a:cxn>
                <a:cxn ang="0">
                  <a:pos x="42" y="445"/>
                </a:cxn>
                <a:cxn ang="0">
                  <a:pos x="39" y="436"/>
                </a:cxn>
                <a:cxn ang="0">
                  <a:pos x="23" y="375"/>
                </a:cxn>
                <a:cxn ang="0">
                  <a:pos x="23" y="215"/>
                </a:cxn>
                <a:cxn ang="0">
                  <a:pos x="45" y="160"/>
                </a:cxn>
                <a:cxn ang="0">
                  <a:pos x="83" y="122"/>
                </a:cxn>
                <a:cxn ang="0">
                  <a:pos x="83" y="103"/>
                </a:cxn>
                <a:cxn ang="0">
                  <a:pos x="122" y="71"/>
                </a:cxn>
                <a:cxn ang="0">
                  <a:pos x="144" y="55"/>
                </a:cxn>
                <a:cxn ang="0">
                  <a:pos x="170" y="36"/>
                </a:cxn>
                <a:cxn ang="0">
                  <a:pos x="199" y="29"/>
                </a:cxn>
                <a:cxn ang="0">
                  <a:pos x="215" y="16"/>
                </a:cxn>
                <a:cxn ang="0">
                  <a:pos x="279" y="0"/>
                </a:cxn>
                <a:cxn ang="0">
                  <a:pos x="391" y="10"/>
                </a:cxn>
                <a:cxn ang="0">
                  <a:pos x="442" y="26"/>
                </a:cxn>
                <a:cxn ang="0">
                  <a:pos x="474" y="39"/>
                </a:cxn>
                <a:cxn ang="0">
                  <a:pos x="496" y="48"/>
                </a:cxn>
                <a:cxn ang="0">
                  <a:pos x="535" y="87"/>
                </a:cxn>
                <a:cxn ang="0">
                  <a:pos x="583" y="148"/>
                </a:cxn>
                <a:cxn ang="0">
                  <a:pos x="599" y="202"/>
                </a:cxn>
                <a:cxn ang="0">
                  <a:pos x="608" y="247"/>
                </a:cxn>
                <a:cxn ang="0">
                  <a:pos x="608" y="368"/>
                </a:cxn>
                <a:cxn ang="0">
                  <a:pos x="589" y="426"/>
                </a:cxn>
                <a:cxn ang="0">
                  <a:pos x="503" y="522"/>
                </a:cxn>
                <a:cxn ang="0">
                  <a:pos x="477" y="554"/>
                </a:cxn>
                <a:cxn ang="0">
                  <a:pos x="448" y="570"/>
                </a:cxn>
                <a:cxn ang="0">
                  <a:pos x="378" y="589"/>
                </a:cxn>
              </a:cxnLst>
              <a:rect l="0" t="0" r="r" b="b"/>
              <a:pathLst>
                <a:path w="622" h="589">
                  <a:moveTo>
                    <a:pt x="247" y="589"/>
                  </a:moveTo>
                  <a:cubicBezTo>
                    <a:pt x="214" y="586"/>
                    <a:pt x="199" y="580"/>
                    <a:pt x="170" y="570"/>
                  </a:cubicBezTo>
                  <a:cubicBezTo>
                    <a:pt x="165" y="566"/>
                    <a:pt x="158" y="565"/>
                    <a:pt x="154" y="560"/>
                  </a:cubicBezTo>
                  <a:cubicBezTo>
                    <a:pt x="143" y="548"/>
                    <a:pt x="151" y="543"/>
                    <a:pt x="131" y="538"/>
                  </a:cubicBezTo>
                  <a:cubicBezTo>
                    <a:pt x="123" y="525"/>
                    <a:pt x="103" y="515"/>
                    <a:pt x="90" y="506"/>
                  </a:cubicBezTo>
                  <a:cubicBezTo>
                    <a:pt x="81" y="492"/>
                    <a:pt x="71" y="481"/>
                    <a:pt x="61" y="468"/>
                  </a:cubicBezTo>
                  <a:cubicBezTo>
                    <a:pt x="55" y="460"/>
                    <a:pt x="42" y="445"/>
                    <a:pt x="42" y="445"/>
                  </a:cubicBezTo>
                  <a:cubicBezTo>
                    <a:pt x="34" y="421"/>
                    <a:pt x="52" y="457"/>
                    <a:pt x="39" y="436"/>
                  </a:cubicBezTo>
                  <a:cubicBezTo>
                    <a:pt x="30" y="421"/>
                    <a:pt x="35" y="389"/>
                    <a:pt x="23" y="375"/>
                  </a:cubicBezTo>
                  <a:cubicBezTo>
                    <a:pt x="13" y="311"/>
                    <a:pt x="0" y="266"/>
                    <a:pt x="23" y="215"/>
                  </a:cubicBezTo>
                  <a:cubicBezTo>
                    <a:pt x="26" y="196"/>
                    <a:pt x="32" y="175"/>
                    <a:pt x="45" y="160"/>
                  </a:cubicBezTo>
                  <a:cubicBezTo>
                    <a:pt x="50" y="144"/>
                    <a:pt x="80" y="112"/>
                    <a:pt x="83" y="122"/>
                  </a:cubicBezTo>
                  <a:cubicBezTo>
                    <a:pt x="91" y="114"/>
                    <a:pt x="76" y="111"/>
                    <a:pt x="83" y="103"/>
                  </a:cubicBezTo>
                  <a:cubicBezTo>
                    <a:pt x="89" y="95"/>
                    <a:pt x="112" y="79"/>
                    <a:pt x="122" y="71"/>
                  </a:cubicBezTo>
                  <a:cubicBezTo>
                    <a:pt x="129" y="65"/>
                    <a:pt x="135" y="58"/>
                    <a:pt x="144" y="55"/>
                  </a:cubicBezTo>
                  <a:cubicBezTo>
                    <a:pt x="155" y="52"/>
                    <a:pt x="161" y="40"/>
                    <a:pt x="170" y="36"/>
                  </a:cubicBezTo>
                  <a:cubicBezTo>
                    <a:pt x="176" y="33"/>
                    <a:pt x="202" y="26"/>
                    <a:pt x="199" y="29"/>
                  </a:cubicBezTo>
                  <a:cubicBezTo>
                    <a:pt x="205" y="27"/>
                    <a:pt x="202" y="21"/>
                    <a:pt x="215" y="16"/>
                  </a:cubicBezTo>
                  <a:cubicBezTo>
                    <a:pt x="228" y="11"/>
                    <a:pt x="250" y="1"/>
                    <a:pt x="279" y="0"/>
                  </a:cubicBezTo>
                  <a:cubicBezTo>
                    <a:pt x="344" y="3"/>
                    <a:pt x="348" y="0"/>
                    <a:pt x="391" y="10"/>
                  </a:cubicBezTo>
                  <a:cubicBezTo>
                    <a:pt x="408" y="21"/>
                    <a:pt x="422" y="23"/>
                    <a:pt x="442" y="26"/>
                  </a:cubicBezTo>
                  <a:cubicBezTo>
                    <a:pt x="453" y="33"/>
                    <a:pt x="461" y="36"/>
                    <a:pt x="474" y="39"/>
                  </a:cubicBezTo>
                  <a:cubicBezTo>
                    <a:pt x="481" y="43"/>
                    <a:pt x="490" y="43"/>
                    <a:pt x="496" y="48"/>
                  </a:cubicBezTo>
                  <a:cubicBezTo>
                    <a:pt x="510" y="59"/>
                    <a:pt x="510" y="80"/>
                    <a:pt x="535" y="87"/>
                  </a:cubicBezTo>
                  <a:cubicBezTo>
                    <a:pt x="549" y="108"/>
                    <a:pt x="562" y="133"/>
                    <a:pt x="583" y="148"/>
                  </a:cubicBezTo>
                  <a:cubicBezTo>
                    <a:pt x="589" y="166"/>
                    <a:pt x="594" y="184"/>
                    <a:pt x="599" y="202"/>
                  </a:cubicBezTo>
                  <a:cubicBezTo>
                    <a:pt x="601" y="220"/>
                    <a:pt x="603" y="231"/>
                    <a:pt x="608" y="247"/>
                  </a:cubicBezTo>
                  <a:cubicBezTo>
                    <a:pt x="610" y="291"/>
                    <a:pt x="622" y="327"/>
                    <a:pt x="608" y="368"/>
                  </a:cubicBezTo>
                  <a:cubicBezTo>
                    <a:pt x="605" y="391"/>
                    <a:pt x="605" y="410"/>
                    <a:pt x="589" y="426"/>
                  </a:cubicBezTo>
                  <a:cubicBezTo>
                    <a:pt x="576" y="464"/>
                    <a:pt x="544" y="513"/>
                    <a:pt x="503" y="522"/>
                  </a:cubicBezTo>
                  <a:cubicBezTo>
                    <a:pt x="499" y="528"/>
                    <a:pt x="482" y="549"/>
                    <a:pt x="477" y="554"/>
                  </a:cubicBezTo>
                  <a:cubicBezTo>
                    <a:pt x="471" y="560"/>
                    <a:pt x="454" y="568"/>
                    <a:pt x="448" y="570"/>
                  </a:cubicBezTo>
                  <a:cubicBezTo>
                    <a:pt x="425" y="577"/>
                    <a:pt x="405" y="589"/>
                    <a:pt x="378" y="58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2" descr="http://upload.wikimedia.org/wikipedia/commons/thumb/9/91/Electromagnetism.svg/220px-Electromagnetism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1" y="3154977"/>
            <a:ext cx="3061350" cy="33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99131" y="6269877"/>
            <a:ext cx="253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(Wikipedia)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91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" y="3715543"/>
            <a:ext cx="2552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" y="3715543"/>
            <a:ext cx="2552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" y="3715543"/>
            <a:ext cx="2552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" y="3715543"/>
            <a:ext cx="2552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 Basics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connect a voltage source to a wire, current clearly takes a little time to get moving</a:t>
            </a:r>
          </a:p>
          <a:p>
            <a:r>
              <a:rPr lang="en-US" dirty="0" smtClean="0"/>
              <a:t>Thus, the magnetic field builds to some maximum strength over time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210017" y="4300535"/>
            <a:ext cx="1758950" cy="2027237"/>
            <a:chOff x="4222" y="884"/>
            <a:chExt cx="1108" cy="1277"/>
          </a:xfrm>
        </p:grpSpPr>
        <p:sp>
          <p:nvSpPr>
            <p:cNvPr id="6" name="Oval 10"/>
            <p:cNvSpPr>
              <a:spLocks noChangeAspect="1" noChangeArrowheads="1"/>
            </p:cNvSpPr>
            <p:nvPr/>
          </p:nvSpPr>
          <p:spPr bwMode="auto">
            <a:xfrm>
              <a:off x="4790" y="1774"/>
              <a:ext cx="41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4930" y="1772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4222" y="1206"/>
            <a:ext cx="27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1" name="Equation" r:id="rId8" imgW="444240" imgH="342720" progId="Equation.3">
                    <p:embed/>
                  </p:oleObj>
                </mc:Choice>
                <mc:Fallback>
                  <p:oleObj name="Equation" r:id="rId8" imgW="4442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" y="1206"/>
                          <a:ext cx="27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13"/>
            <p:cNvGrpSpPr>
              <a:grpSpLocks noChangeAspect="1"/>
            </p:cNvGrpSpPr>
            <p:nvPr/>
          </p:nvGrpSpPr>
          <p:grpSpPr bwMode="auto">
            <a:xfrm>
              <a:off x="4810" y="1468"/>
              <a:ext cx="134" cy="337"/>
              <a:chOff x="3504" y="2400"/>
              <a:chExt cx="192" cy="528"/>
            </a:xfrm>
          </p:grpSpPr>
          <p:sp>
            <p:nvSpPr>
              <p:cNvPr id="17" name="Line 14"/>
              <p:cNvSpPr>
                <a:spLocks noChangeAspect="1" noChangeShapeType="1"/>
              </p:cNvSpPr>
              <p:nvPr/>
            </p:nvSpPr>
            <p:spPr bwMode="auto">
              <a:xfrm>
                <a:off x="3504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Aspect="1" noChangeShapeType="1"/>
              </p:cNvSpPr>
              <p:nvPr/>
            </p:nvSpPr>
            <p:spPr bwMode="auto">
              <a:xfrm>
                <a:off x="3696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Line 16"/>
            <p:cNvSpPr>
              <a:spLocks noChangeAspect="1" noChangeShapeType="1"/>
            </p:cNvSpPr>
            <p:nvPr/>
          </p:nvSpPr>
          <p:spPr bwMode="auto">
            <a:xfrm flipV="1">
              <a:off x="4478" y="1210"/>
              <a:ext cx="231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Aspect="1" noChangeShapeType="1"/>
            </p:cNvSpPr>
            <p:nvPr/>
          </p:nvSpPr>
          <p:spPr bwMode="auto">
            <a:xfrm flipV="1">
              <a:off x="4574" y="1182"/>
              <a:ext cx="3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414" y="1731"/>
              <a:ext cx="916" cy="430"/>
              <a:chOff x="3149" y="2824"/>
              <a:chExt cx="916" cy="430"/>
            </a:xfrm>
          </p:grpSpPr>
          <p:sp>
            <p:nvSpPr>
              <p:cNvPr id="14" name="AutoShape 19"/>
              <p:cNvSpPr>
                <a:spLocks/>
              </p:cNvSpPr>
              <p:nvPr/>
            </p:nvSpPr>
            <p:spPr bwMode="auto">
              <a:xfrm rot="5400000">
                <a:off x="3566" y="2823"/>
                <a:ext cx="96" cy="336"/>
              </a:xfrm>
              <a:prstGeom prst="righ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5" name="Object 20"/>
              <p:cNvGraphicFramePr>
                <a:graphicFrameLocks noChangeAspect="1"/>
              </p:cNvGraphicFramePr>
              <p:nvPr/>
            </p:nvGraphicFramePr>
            <p:xfrm>
              <a:off x="3481" y="3063"/>
              <a:ext cx="272" cy="1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2" name="Equation" r:id="rId10" imgW="431640" imgH="304560" progId="Equation.3">
                      <p:embed/>
                    </p:oleObj>
                  </mc:Choice>
                  <mc:Fallback>
                    <p:oleObj name="Equation" r:id="rId10" imgW="431640" imgH="304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1" y="3063"/>
                            <a:ext cx="272" cy="1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3149" y="2824"/>
                <a:ext cx="9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Arial" charset="0"/>
                  </a:rPr>
                  <a:t>+           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</a:t>
                </a:r>
                <a:endParaRPr lang="en-US" dirty="0">
                  <a:latin typeface="Arial" charset="0"/>
                </a:endParaRPr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560" y="884"/>
              <a:ext cx="622" cy="589"/>
            </a:xfrm>
            <a:custGeom>
              <a:avLst/>
              <a:gdLst/>
              <a:ahLst/>
              <a:cxnLst>
                <a:cxn ang="0">
                  <a:pos x="247" y="589"/>
                </a:cxn>
                <a:cxn ang="0">
                  <a:pos x="170" y="570"/>
                </a:cxn>
                <a:cxn ang="0">
                  <a:pos x="154" y="560"/>
                </a:cxn>
                <a:cxn ang="0">
                  <a:pos x="131" y="538"/>
                </a:cxn>
                <a:cxn ang="0">
                  <a:pos x="90" y="506"/>
                </a:cxn>
                <a:cxn ang="0">
                  <a:pos x="61" y="468"/>
                </a:cxn>
                <a:cxn ang="0">
                  <a:pos x="42" y="445"/>
                </a:cxn>
                <a:cxn ang="0">
                  <a:pos x="39" y="436"/>
                </a:cxn>
                <a:cxn ang="0">
                  <a:pos x="23" y="375"/>
                </a:cxn>
                <a:cxn ang="0">
                  <a:pos x="23" y="215"/>
                </a:cxn>
                <a:cxn ang="0">
                  <a:pos x="45" y="160"/>
                </a:cxn>
                <a:cxn ang="0">
                  <a:pos x="83" y="122"/>
                </a:cxn>
                <a:cxn ang="0">
                  <a:pos x="83" y="103"/>
                </a:cxn>
                <a:cxn ang="0">
                  <a:pos x="122" y="71"/>
                </a:cxn>
                <a:cxn ang="0">
                  <a:pos x="144" y="55"/>
                </a:cxn>
                <a:cxn ang="0">
                  <a:pos x="170" y="36"/>
                </a:cxn>
                <a:cxn ang="0">
                  <a:pos x="199" y="29"/>
                </a:cxn>
                <a:cxn ang="0">
                  <a:pos x="215" y="16"/>
                </a:cxn>
                <a:cxn ang="0">
                  <a:pos x="279" y="0"/>
                </a:cxn>
                <a:cxn ang="0">
                  <a:pos x="391" y="10"/>
                </a:cxn>
                <a:cxn ang="0">
                  <a:pos x="442" y="26"/>
                </a:cxn>
                <a:cxn ang="0">
                  <a:pos x="474" y="39"/>
                </a:cxn>
                <a:cxn ang="0">
                  <a:pos x="496" y="48"/>
                </a:cxn>
                <a:cxn ang="0">
                  <a:pos x="535" y="87"/>
                </a:cxn>
                <a:cxn ang="0">
                  <a:pos x="583" y="148"/>
                </a:cxn>
                <a:cxn ang="0">
                  <a:pos x="599" y="202"/>
                </a:cxn>
                <a:cxn ang="0">
                  <a:pos x="608" y="247"/>
                </a:cxn>
                <a:cxn ang="0">
                  <a:pos x="608" y="368"/>
                </a:cxn>
                <a:cxn ang="0">
                  <a:pos x="589" y="426"/>
                </a:cxn>
                <a:cxn ang="0">
                  <a:pos x="503" y="522"/>
                </a:cxn>
                <a:cxn ang="0">
                  <a:pos x="477" y="554"/>
                </a:cxn>
                <a:cxn ang="0">
                  <a:pos x="448" y="570"/>
                </a:cxn>
                <a:cxn ang="0">
                  <a:pos x="378" y="589"/>
                </a:cxn>
              </a:cxnLst>
              <a:rect l="0" t="0" r="r" b="b"/>
              <a:pathLst>
                <a:path w="622" h="589">
                  <a:moveTo>
                    <a:pt x="247" y="589"/>
                  </a:moveTo>
                  <a:cubicBezTo>
                    <a:pt x="214" y="586"/>
                    <a:pt x="199" y="580"/>
                    <a:pt x="170" y="570"/>
                  </a:cubicBezTo>
                  <a:cubicBezTo>
                    <a:pt x="165" y="566"/>
                    <a:pt x="158" y="565"/>
                    <a:pt x="154" y="560"/>
                  </a:cubicBezTo>
                  <a:cubicBezTo>
                    <a:pt x="143" y="548"/>
                    <a:pt x="151" y="543"/>
                    <a:pt x="131" y="538"/>
                  </a:cubicBezTo>
                  <a:cubicBezTo>
                    <a:pt x="123" y="525"/>
                    <a:pt x="103" y="515"/>
                    <a:pt x="90" y="506"/>
                  </a:cubicBezTo>
                  <a:cubicBezTo>
                    <a:pt x="81" y="492"/>
                    <a:pt x="71" y="481"/>
                    <a:pt x="61" y="468"/>
                  </a:cubicBezTo>
                  <a:cubicBezTo>
                    <a:pt x="55" y="460"/>
                    <a:pt x="42" y="445"/>
                    <a:pt x="42" y="445"/>
                  </a:cubicBezTo>
                  <a:cubicBezTo>
                    <a:pt x="34" y="421"/>
                    <a:pt x="52" y="457"/>
                    <a:pt x="39" y="436"/>
                  </a:cubicBezTo>
                  <a:cubicBezTo>
                    <a:pt x="30" y="421"/>
                    <a:pt x="35" y="389"/>
                    <a:pt x="23" y="375"/>
                  </a:cubicBezTo>
                  <a:cubicBezTo>
                    <a:pt x="13" y="311"/>
                    <a:pt x="0" y="266"/>
                    <a:pt x="23" y="215"/>
                  </a:cubicBezTo>
                  <a:cubicBezTo>
                    <a:pt x="26" y="196"/>
                    <a:pt x="32" y="175"/>
                    <a:pt x="45" y="160"/>
                  </a:cubicBezTo>
                  <a:cubicBezTo>
                    <a:pt x="50" y="144"/>
                    <a:pt x="80" y="112"/>
                    <a:pt x="83" y="122"/>
                  </a:cubicBezTo>
                  <a:cubicBezTo>
                    <a:pt x="91" y="114"/>
                    <a:pt x="76" y="111"/>
                    <a:pt x="83" y="103"/>
                  </a:cubicBezTo>
                  <a:cubicBezTo>
                    <a:pt x="89" y="95"/>
                    <a:pt x="112" y="79"/>
                    <a:pt x="122" y="71"/>
                  </a:cubicBezTo>
                  <a:cubicBezTo>
                    <a:pt x="129" y="65"/>
                    <a:pt x="135" y="58"/>
                    <a:pt x="144" y="55"/>
                  </a:cubicBezTo>
                  <a:cubicBezTo>
                    <a:pt x="155" y="52"/>
                    <a:pt x="161" y="40"/>
                    <a:pt x="170" y="36"/>
                  </a:cubicBezTo>
                  <a:cubicBezTo>
                    <a:pt x="176" y="33"/>
                    <a:pt x="202" y="26"/>
                    <a:pt x="199" y="29"/>
                  </a:cubicBezTo>
                  <a:cubicBezTo>
                    <a:pt x="205" y="27"/>
                    <a:pt x="202" y="21"/>
                    <a:pt x="215" y="16"/>
                  </a:cubicBezTo>
                  <a:cubicBezTo>
                    <a:pt x="228" y="11"/>
                    <a:pt x="250" y="1"/>
                    <a:pt x="279" y="0"/>
                  </a:cubicBezTo>
                  <a:cubicBezTo>
                    <a:pt x="344" y="3"/>
                    <a:pt x="348" y="0"/>
                    <a:pt x="391" y="10"/>
                  </a:cubicBezTo>
                  <a:cubicBezTo>
                    <a:pt x="408" y="21"/>
                    <a:pt x="422" y="23"/>
                    <a:pt x="442" y="26"/>
                  </a:cubicBezTo>
                  <a:cubicBezTo>
                    <a:pt x="453" y="33"/>
                    <a:pt x="461" y="36"/>
                    <a:pt x="474" y="39"/>
                  </a:cubicBezTo>
                  <a:cubicBezTo>
                    <a:pt x="481" y="43"/>
                    <a:pt x="490" y="43"/>
                    <a:pt x="496" y="48"/>
                  </a:cubicBezTo>
                  <a:cubicBezTo>
                    <a:pt x="510" y="59"/>
                    <a:pt x="510" y="80"/>
                    <a:pt x="535" y="87"/>
                  </a:cubicBezTo>
                  <a:cubicBezTo>
                    <a:pt x="549" y="108"/>
                    <a:pt x="562" y="133"/>
                    <a:pt x="583" y="148"/>
                  </a:cubicBezTo>
                  <a:cubicBezTo>
                    <a:pt x="589" y="166"/>
                    <a:pt x="594" y="184"/>
                    <a:pt x="599" y="202"/>
                  </a:cubicBezTo>
                  <a:cubicBezTo>
                    <a:pt x="601" y="220"/>
                    <a:pt x="603" y="231"/>
                    <a:pt x="608" y="247"/>
                  </a:cubicBezTo>
                  <a:cubicBezTo>
                    <a:pt x="610" y="291"/>
                    <a:pt x="622" y="327"/>
                    <a:pt x="608" y="368"/>
                  </a:cubicBezTo>
                  <a:cubicBezTo>
                    <a:pt x="605" y="391"/>
                    <a:pt x="605" y="410"/>
                    <a:pt x="589" y="426"/>
                  </a:cubicBezTo>
                  <a:cubicBezTo>
                    <a:pt x="576" y="464"/>
                    <a:pt x="544" y="513"/>
                    <a:pt x="503" y="522"/>
                  </a:cubicBezTo>
                  <a:cubicBezTo>
                    <a:pt x="499" y="528"/>
                    <a:pt x="482" y="549"/>
                    <a:pt x="477" y="554"/>
                  </a:cubicBezTo>
                  <a:cubicBezTo>
                    <a:pt x="471" y="560"/>
                    <a:pt x="454" y="568"/>
                    <a:pt x="448" y="570"/>
                  </a:cubicBezTo>
                  <a:cubicBezTo>
                    <a:pt x="425" y="577"/>
                    <a:pt x="405" y="589"/>
                    <a:pt x="378" y="58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7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" y="3482495"/>
            <a:ext cx="2552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 Basics (2)</a:t>
            </a: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81184" y="1363736"/>
            <a:ext cx="1758950" cy="2027237"/>
            <a:chOff x="4222" y="884"/>
            <a:chExt cx="1108" cy="1277"/>
          </a:xfrm>
        </p:grpSpPr>
        <p:sp>
          <p:nvSpPr>
            <p:cNvPr id="6" name="Oval 10"/>
            <p:cNvSpPr>
              <a:spLocks noChangeAspect="1" noChangeArrowheads="1"/>
            </p:cNvSpPr>
            <p:nvPr/>
          </p:nvSpPr>
          <p:spPr bwMode="auto">
            <a:xfrm>
              <a:off x="4790" y="1774"/>
              <a:ext cx="41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4930" y="1772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4222" y="1206"/>
            <a:ext cx="27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6" name="Equation" r:id="rId5" imgW="444240" imgH="342720" progId="Equation.3">
                    <p:embed/>
                  </p:oleObj>
                </mc:Choice>
                <mc:Fallback>
                  <p:oleObj name="Equation" r:id="rId5" imgW="4442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" y="1206"/>
                          <a:ext cx="27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13"/>
            <p:cNvGrpSpPr>
              <a:grpSpLocks noChangeAspect="1"/>
            </p:cNvGrpSpPr>
            <p:nvPr/>
          </p:nvGrpSpPr>
          <p:grpSpPr bwMode="auto">
            <a:xfrm>
              <a:off x="4810" y="1468"/>
              <a:ext cx="134" cy="337"/>
              <a:chOff x="3504" y="2400"/>
              <a:chExt cx="192" cy="528"/>
            </a:xfrm>
          </p:grpSpPr>
          <p:sp>
            <p:nvSpPr>
              <p:cNvPr id="17" name="Line 14"/>
              <p:cNvSpPr>
                <a:spLocks noChangeAspect="1" noChangeShapeType="1"/>
              </p:cNvSpPr>
              <p:nvPr/>
            </p:nvSpPr>
            <p:spPr bwMode="auto">
              <a:xfrm>
                <a:off x="3504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Aspect="1" noChangeShapeType="1"/>
              </p:cNvSpPr>
              <p:nvPr/>
            </p:nvSpPr>
            <p:spPr bwMode="auto">
              <a:xfrm>
                <a:off x="3696" y="240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Line 16"/>
            <p:cNvSpPr>
              <a:spLocks noChangeAspect="1" noChangeShapeType="1"/>
            </p:cNvSpPr>
            <p:nvPr/>
          </p:nvSpPr>
          <p:spPr bwMode="auto">
            <a:xfrm flipV="1">
              <a:off x="4478" y="1210"/>
              <a:ext cx="231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Aspect="1" noChangeShapeType="1"/>
            </p:cNvSpPr>
            <p:nvPr/>
          </p:nvSpPr>
          <p:spPr bwMode="auto">
            <a:xfrm flipV="1">
              <a:off x="4574" y="1182"/>
              <a:ext cx="3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414" y="1731"/>
              <a:ext cx="916" cy="430"/>
              <a:chOff x="3149" y="2824"/>
              <a:chExt cx="916" cy="430"/>
            </a:xfrm>
          </p:grpSpPr>
          <p:sp>
            <p:nvSpPr>
              <p:cNvPr id="14" name="AutoShape 19"/>
              <p:cNvSpPr>
                <a:spLocks/>
              </p:cNvSpPr>
              <p:nvPr/>
            </p:nvSpPr>
            <p:spPr bwMode="auto">
              <a:xfrm rot="5400000">
                <a:off x="3566" y="2823"/>
                <a:ext cx="96" cy="336"/>
              </a:xfrm>
              <a:prstGeom prst="righ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5" name="Object 20"/>
              <p:cNvGraphicFramePr>
                <a:graphicFrameLocks noChangeAspect="1"/>
              </p:cNvGraphicFramePr>
              <p:nvPr/>
            </p:nvGraphicFramePr>
            <p:xfrm>
              <a:off x="3481" y="3063"/>
              <a:ext cx="272" cy="1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7" name="Equation" r:id="rId7" imgW="431640" imgH="304560" progId="Equation.3">
                      <p:embed/>
                    </p:oleObj>
                  </mc:Choice>
                  <mc:Fallback>
                    <p:oleObj name="Equation" r:id="rId7" imgW="431640" imgH="304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1" y="3063"/>
                            <a:ext cx="272" cy="1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3149" y="2824"/>
                <a:ext cx="9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Arial" charset="0"/>
                  </a:rPr>
                  <a:t>+           </a:t>
                </a:r>
                <a:r>
                  <a:rPr lang="en-US" dirty="0">
                    <a:latin typeface="Arial" charset="0"/>
                    <a:sym typeface="Symbol" pitchFamily="18" charset="2"/>
                  </a:rPr>
                  <a:t></a:t>
                </a:r>
                <a:endParaRPr lang="en-US" dirty="0">
                  <a:latin typeface="Arial" charset="0"/>
                </a:endParaRPr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560" y="884"/>
              <a:ext cx="622" cy="589"/>
            </a:xfrm>
            <a:custGeom>
              <a:avLst/>
              <a:gdLst/>
              <a:ahLst/>
              <a:cxnLst>
                <a:cxn ang="0">
                  <a:pos x="247" y="589"/>
                </a:cxn>
                <a:cxn ang="0">
                  <a:pos x="170" y="570"/>
                </a:cxn>
                <a:cxn ang="0">
                  <a:pos x="154" y="560"/>
                </a:cxn>
                <a:cxn ang="0">
                  <a:pos x="131" y="538"/>
                </a:cxn>
                <a:cxn ang="0">
                  <a:pos x="90" y="506"/>
                </a:cxn>
                <a:cxn ang="0">
                  <a:pos x="61" y="468"/>
                </a:cxn>
                <a:cxn ang="0">
                  <a:pos x="42" y="445"/>
                </a:cxn>
                <a:cxn ang="0">
                  <a:pos x="39" y="436"/>
                </a:cxn>
                <a:cxn ang="0">
                  <a:pos x="23" y="375"/>
                </a:cxn>
                <a:cxn ang="0">
                  <a:pos x="23" y="215"/>
                </a:cxn>
                <a:cxn ang="0">
                  <a:pos x="45" y="160"/>
                </a:cxn>
                <a:cxn ang="0">
                  <a:pos x="83" y="122"/>
                </a:cxn>
                <a:cxn ang="0">
                  <a:pos x="83" y="103"/>
                </a:cxn>
                <a:cxn ang="0">
                  <a:pos x="122" y="71"/>
                </a:cxn>
                <a:cxn ang="0">
                  <a:pos x="144" y="55"/>
                </a:cxn>
                <a:cxn ang="0">
                  <a:pos x="170" y="36"/>
                </a:cxn>
                <a:cxn ang="0">
                  <a:pos x="199" y="29"/>
                </a:cxn>
                <a:cxn ang="0">
                  <a:pos x="215" y="16"/>
                </a:cxn>
                <a:cxn ang="0">
                  <a:pos x="279" y="0"/>
                </a:cxn>
                <a:cxn ang="0">
                  <a:pos x="391" y="10"/>
                </a:cxn>
                <a:cxn ang="0">
                  <a:pos x="442" y="26"/>
                </a:cxn>
                <a:cxn ang="0">
                  <a:pos x="474" y="39"/>
                </a:cxn>
                <a:cxn ang="0">
                  <a:pos x="496" y="48"/>
                </a:cxn>
                <a:cxn ang="0">
                  <a:pos x="535" y="87"/>
                </a:cxn>
                <a:cxn ang="0">
                  <a:pos x="583" y="148"/>
                </a:cxn>
                <a:cxn ang="0">
                  <a:pos x="599" y="202"/>
                </a:cxn>
                <a:cxn ang="0">
                  <a:pos x="608" y="247"/>
                </a:cxn>
                <a:cxn ang="0">
                  <a:pos x="608" y="368"/>
                </a:cxn>
                <a:cxn ang="0">
                  <a:pos x="589" y="426"/>
                </a:cxn>
                <a:cxn ang="0">
                  <a:pos x="503" y="522"/>
                </a:cxn>
                <a:cxn ang="0">
                  <a:pos x="477" y="554"/>
                </a:cxn>
                <a:cxn ang="0">
                  <a:pos x="448" y="570"/>
                </a:cxn>
                <a:cxn ang="0">
                  <a:pos x="378" y="589"/>
                </a:cxn>
              </a:cxnLst>
              <a:rect l="0" t="0" r="r" b="b"/>
              <a:pathLst>
                <a:path w="622" h="589">
                  <a:moveTo>
                    <a:pt x="247" y="589"/>
                  </a:moveTo>
                  <a:cubicBezTo>
                    <a:pt x="214" y="586"/>
                    <a:pt x="199" y="580"/>
                    <a:pt x="170" y="570"/>
                  </a:cubicBezTo>
                  <a:cubicBezTo>
                    <a:pt x="165" y="566"/>
                    <a:pt x="158" y="565"/>
                    <a:pt x="154" y="560"/>
                  </a:cubicBezTo>
                  <a:cubicBezTo>
                    <a:pt x="143" y="548"/>
                    <a:pt x="151" y="543"/>
                    <a:pt x="131" y="538"/>
                  </a:cubicBezTo>
                  <a:cubicBezTo>
                    <a:pt x="123" y="525"/>
                    <a:pt x="103" y="515"/>
                    <a:pt x="90" y="506"/>
                  </a:cubicBezTo>
                  <a:cubicBezTo>
                    <a:pt x="81" y="492"/>
                    <a:pt x="71" y="481"/>
                    <a:pt x="61" y="468"/>
                  </a:cubicBezTo>
                  <a:cubicBezTo>
                    <a:pt x="55" y="460"/>
                    <a:pt x="42" y="445"/>
                    <a:pt x="42" y="445"/>
                  </a:cubicBezTo>
                  <a:cubicBezTo>
                    <a:pt x="34" y="421"/>
                    <a:pt x="52" y="457"/>
                    <a:pt x="39" y="436"/>
                  </a:cubicBezTo>
                  <a:cubicBezTo>
                    <a:pt x="30" y="421"/>
                    <a:pt x="35" y="389"/>
                    <a:pt x="23" y="375"/>
                  </a:cubicBezTo>
                  <a:cubicBezTo>
                    <a:pt x="13" y="311"/>
                    <a:pt x="0" y="266"/>
                    <a:pt x="23" y="215"/>
                  </a:cubicBezTo>
                  <a:cubicBezTo>
                    <a:pt x="26" y="196"/>
                    <a:pt x="32" y="175"/>
                    <a:pt x="45" y="160"/>
                  </a:cubicBezTo>
                  <a:cubicBezTo>
                    <a:pt x="50" y="144"/>
                    <a:pt x="80" y="112"/>
                    <a:pt x="83" y="122"/>
                  </a:cubicBezTo>
                  <a:cubicBezTo>
                    <a:pt x="91" y="114"/>
                    <a:pt x="76" y="111"/>
                    <a:pt x="83" y="103"/>
                  </a:cubicBezTo>
                  <a:cubicBezTo>
                    <a:pt x="89" y="95"/>
                    <a:pt x="112" y="79"/>
                    <a:pt x="122" y="71"/>
                  </a:cubicBezTo>
                  <a:cubicBezTo>
                    <a:pt x="129" y="65"/>
                    <a:pt x="135" y="58"/>
                    <a:pt x="144" y="55"/>
                  </a:cubicBezTo>
                  <a:cubicBezTo>
                    <a:pt x="155" y="52"/>
                    <a:pt x="161" y="40"/>
                    <a:pt x="170" y="36"/>
                  </a:cubicBezTo>
                  <a:cubicBezTo>
                    <a:pt x="176" y="33"/>
                    <a:pt x="202" y="26"/>
                    <a:pt x="199" y="29"/>
                  </a:cubicBezTo>
                  <a:cubicBezTo>
                    <a:pt x="205" y="27"/>
                    <a:pt x="202" y="21"/>
                    <a:pt x="215" y="16"/>
                  </a:cubicBezTo>
                  <a:cubicBezTo>
                    <a:pt x="228" y="11"/>
                    <a:pt x="250" y="1"/>
                    <a:pt x="279" y="0"/>
                  </a:cubicBezTo>
                  <a:cubicBezTo>
                    <a:pt x="344" y="3"/>
                    <a:pt x="348" y="0"/>
                    <a:pt x="391" y="10"/>
                  </a:cubicBezTo>
                  <a:cubicBezTo>
                    <a:pt x="408" y="21"/>
                    <a:pt x="422" y="23"/>
                    <a:pt x="442" y="26"/>
                  </a:cubicBezTo>
                  <a:cubicBezTo>
                    <a:pt x="453" y="33"/>
                    <a:pt x="461" y="36"/>
                    <a:pt x="474" y="39"/>
                  </a:cubicBezTo>
                  <a:cubicBezTo>
                    <a:pt x="481" y="43"/>
                    <a:pt x="490" y="43"/>
                    <a:pt x="496" y="48"/>
                  </a:cubicBezTo>
                  <a:cubicBezTo>
                    <a:pt x="510" y="59"/>
                    <a:pt x="510" y="80"/>
                    <a:pt x="535" y="87"/>
                  </a:cubicBezTo>
                  <a:cubicBezTo>
                    <a:pt x="549" y="108"/>
                    <a:pt x="562" y="133"/>
                    <a:pt x="583" y="148"/>
                  </a:cubicBezTo>
                  <a:cubicBezTo>
                    <a:pt x="589" y="166"/>
                    <a:pt x="594" y="184"/>
                    <a:pt x="599" y="202"/>
                  </a:cubicBezTo>
                  <a:cubicBezTo>
                    <a:pt x="601" y="220"/>
                    <a:pt x="603" y="231"/>
                    <a:pt x="608" y="247"/>
                  </a:cubicBezTo>
                  <a:cubicBezTo>
                    <a:pt x="610" y="291"/>
                    <a:pt x="622" y="327"/>
                    <a:pt x="608" y="368"/>
                  </a:cubicBezTo>
                  <a:cubicBezTo>
                    <a:pt x="605" y="391"/>
                    <a:pt x="605" y="410"/>
                    <a:pt x="589" y="426"/>
                  </a:cubicBezTo>
                  <a:cubicBezTo>
                    <a:pt x="576" y="464"/>
                    <a:pt x="544" y="513"/>
                    <a:pt x="503" y="522"/>
                  </a:cubicBezTo>
                  <a:cubicBezTo>
                    <a:pt x="499" y="528"/>
                    <a:pt x="482" y="549"/>
                    <a:pt x="477" y="554"/>
                  </a:cubicBezTo>
                  <a:cubicBezTo>
                    <a:pt x="471" y="560"/>
                    <a:pt x="454" y="568"/>
                    <a:pt x="448" y="570"/>
                  </a:cubicBezTo>
                  <a:cubicBezTo>
                    <a:pt x="425" y="577"/>
                    <a:pt x="405" y="589"/>
                    <a:pt x="378" y="58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60" y="733535"/>
            <a:ext cx="6066839" cy="46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7094" y="5519450"/>
            <a:ext cx="581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Current in a wire </a:t>
            </a:r>
            <a:r>
              <a:rPr lang="en-US" strike="sngStrike" dirty="0" smtClean="0">
                <a:latin typeface="Calibri" pitchFamily="34" charset="0"/>
                <a:cs typeface="Calibri" pitchFamily="34" charset="0"/>
              </a:rPr>
              <a:t>causes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induces a voltage in any nearby circuit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 Basics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466546"/>
          </a:xfrm>
        </p:spPr>
        <p:txBody>
          <a:bodyPr/>
          <a:lstStyle/>
          <a:p>
            <a:r>
              <a:rPr lang="en-US" dirty="0" smtClean="0"/>
              <a:t>If we make a loop, the entire loop of wire will all contribute to the magnetic field through the loop</a:t>
            </a:r>
            <a:endParaRPr lang="en-US" dirty="0"/>
          </a:p>
        </p:txBody>
      </p:sp>
      <p:pic>
        <p:nvPicPr>
          <p:cNvPr id="14338" name="Picture 2" descr="http://www.chemistry.mcmaster.ca/esam/Chapter_3/fig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8" y="2990945"/>
            <a:ext cx="28479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8015" y="5903893"/>
            <a:ext cx="2010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Dr</a:t>
            </a:r>
            <a:r>
              <a:rPr lang="en-US" sz="1400" dirty="0"/>
              <a:t>. Richard F.W. </a:t>
            </a:r>
            <a:r>
              <a:rPr lang="en-US" sz="1400" dirty="0" smtClean="0"/>
              <a:t>Bader Professor </a:t>
            </a:r>
            <a:r>
              <a:rPr lang="en-US" sz="1400" dirty="0"/>
              <a:t>of Chemistry / McMaster </a:t>
            </a:r>
            <a:r>
              <a:rPr lang="en-US" sz="1400" dirty="0" smtClean="0"/>
              <a:t>University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8130" y="2532387"/>
            <a:ext cx="5025870" cy="33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What’s more, this field will go through the loop producing the current!</a:t>
            </a:r>
          </a:p>
          <a:p>
            <a:pPr lvl="1"/>
            <a:r>
              <a:rPr lang="en-US" dirty="0" smtClean="0"/>
              <a:t>Self induced voltage</a:t>
            </a:r>
          </a:p>
          <a:p>
            <a:pPr lvl="1"/>
            <a:r>
              <a:rPr lang="en-US" b="1" dirty="0" smtClean="0"/>
              <a:t>Self inductance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1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 Basics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466546"/>
          </a:xfrm>
        </p:spPr>
        <p:txBody>
          <a:bodyPr/>
          <a:lstStyle/>
          <a:p>
            <a:r>
              <a:rPr lang="en-US" dirty="0" smtClean="0"/>
              <a:t>More loops</a:t>
            </a:r>
          </a:p>
          <a:p>
            <a:pPr lvl="1"/>
            <a:r>
              <a:rPr lang="en-US" dirty="0" smtClean="0"/>
              <a:t>More magnetic field generated</a:t>
            </a:r>
          </a:p>
          <a:p>
            <a:pPr lvl="1"/>
            <a:r>
              <a:rPr lang="en-US" dirty="0" smtClean="0"/>
              <a:t>More circuit to receive magnetic field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0072" y="6317026"/>
            <a:ext cx="6747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University of Surrey</a:t>
            </a:r>
          </a:p>
          <a:p>
            <a:r>
              <a:rPr lang="en-US" sz="1400" dirty="0">
                <a:hlinkClick r:id="rId3"/>
              </a:rPr>
              <a:t>http://personal.ee.surrey.ac.uk/Personal/H.M/UGLabs/components/inductors.htm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8130" y="2532387"/>
            <a:ext cx="5025870" cy="413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Inductors are literally just loops of wire</a:t>
            </a:r>
          </a:p>
          <a:p>
            <a:r>
              <a:rPr lang="en-US" dirty="0" smtClean="0"/>
              <a:t>Just like capacitors are just two conductors separated by an insulator (or a gap)</a:t>
            </a:r>
          </a:p>
          <a:p>
            <a:r>
              <a:rPr lang="en-US" dirty="0" smtClean="0"/>
              <a:t>Just like resistors are just stuff with wires stuck to the ends</a:t>
            </a:r>
            <a:endParaRPr lang="en-US" dirty="0"/>
          </a:p>
        </p:txBody>
      </p:sp>
      <p:pic>
        <p:nvPicPr>
          <p:cNvPr id="15362" name="Picture 2" descr="http://26.media.tumblr.com/tumblr_kxnuqcZDiD1qawl0c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4" y="2943608"/>
            <a:ext cx="32099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Capacitors hold a voltage in the form of stored charge</a:t>
            </a:r>
          </a:p>
          <a:p>
            <a:r>
              <a:rPr lang="en-US" dirty="0" smtClean="0"/>
              <a:t>Inductors hold a current in the form of stored magnetic field </a:t>
            </a:r>
            <a:r>
              <a:rPr lang="en-US" sz="2000" dirty="0" smtClean="0"/>
              <a:t>[dude…]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For webcast viewers, see drawings on board/notes for more comparison to capacitor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1066800" y="1143000"/>
            <a:ext cx="74676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Arial" charset="0"/>
              </a:rPr>
              <a:t>Symbol</a:t>
            </a:r>
            <a:r>
              <a:rPr lang="en-US" sz="2400" b="1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latin typeface="Arial" charset="0"/>
              </a:rPr>
              <a:t>Units</a:t>
            </a:r>
            <a:r>
              <a:rPr lang="en-US" sz="2400" b="1">
                <a:latin typeface="Arial" charset="0"/>
              </a:rPr>
              <a:t>:  Henrys (Volts </a:t>
            </a:r>
            <a:r>
              <a:rPr lang="en-US" sz="2400" b="1">
                <a:latin typeface="Arial" charset="0"/>
                <a:cs typeface="Arial" charset="0"/>
              </a:rPr>
              <a:t>• </a:t>
            </a:r>
            <a:r>
              <a:rPr lang="en-US" sz="2400" b="1">
                <a:latin typeface="Arial" charset="0"/>
              </a:rPr>
              <a:t>second / Ampere)</a:t>
            </a:r>
          </a:p>
          <a:p>
            <a:pPr>
              <a:spcBef>
                <a:spcPct val="50000"/>
              </a:spcBef>
            </a:pPr>
            <a:endParaRPr lang="en-US" sz="2400" b="1" u="sng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latin typeface="Arial" charset="0"/>
              </a:rPr>
              <a:t>Current in terms of voltage</a:t>
            </a:r>
            <a:r>
              <a:rPr lang="en-US" sz="2400" b="1">
                <a:latin typeface="Arial" charset="0"/>
              </a:rPr>
              <a:t>:</a:t>
            </a:r>
            <a:endParaRPr lang="en-US" sz="2400">
              <a:latin typeface="Arial" charset="0"/>
            </a:endParaRP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1223963" y="5943600"/>
            <a:ext cx="685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Note</a:t>
            </a:r>
            <a:r>
              <a:rPr lang="en-US" sz="2400" b="1">
                <a:latin typeface="Arial" charset="0"/>
              </a:rPr>
              <a:t>: </a:t>
            </a:r>
            <a:r>
              <a:rPr lang="en-US" sz="2400" b="1" i="1">
                <a:latin typeface="Arial" charset="0"/>
              </a:rPr>
              <a:t>i</a:t>
            </a:r>
            <a:r>
              <a:rPr lang="en-US" sz="2400" b="1" i="1" baseline="-25000">
                <a:latin typeface="Arial" charset="0"/>
              </a:rPr>
              <a:t>L</a:t>
            </a:r>
            <a:r>
              <a:rPr lang="en-US" sz="2400" b="1">
                <a:latin typeface="Arial" charset="0"/>
              </a:rPr>
              <a:t> must be a continuous function of time</a:t>
            </a:r>
            <a:endParaRPr lang="en-US" sz="2400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7223125" y="4038600"/>
            <a:ext cx="477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L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6772275" y="3886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164" name="Text Box 12"/>
          <p:cNvSpPr txBox="1">
            <a:spLocks noChangeArrowheads="1"/>
          </p:cNvSpPr>
          <p:nvPr/>
        </p:nvSpPr>
        <p:spPr bwMode="auto">
          <a:xfrm>
            <a:off x="6391275" y="3657600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graphicFrame>
        <p:nvGraphicFramePr>
          <p:cNvPr id="433167" name="Object 15"/>
          <p:cNvGraphicFramePr>
            <a:graphicFrameLocks noChangeAspect="1"/>
          </p:cNvGraphicFramePr>
          <p:nvPr/>
        </p:nvGraphicFramePr>
        <p:xfrm>
          <a:off x="1230313" y="3663950"/>
          <a:ext cx="40830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562040" imgH="901440" progId="Equation.3">
                  <p:embed/>
                </p:oleObj>
              </mc:Choice>
              <mc:Fallback>
                <p:oleObj name="Equation" r:id="rId3" imgW="156204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3663950"/>
                        <a:ext cx="408305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8" name="Oval 16"/>
          <p:cNvSpPr>
            <a:spLocks noChangeArrowheads="1"/>
          </p:cNvSpPr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3182" name="Group 30"/>
          <p:cNvGrpSpPr>
            <a:grpSpLocks/>
          </p:cNvGrpSpPr>
          <p:nvPr/>
        </p:nvGrpSpPr>
        <p:grpSpPr bwMode="auto">
          <a:xfrm>
            <a:off x="2819400" y="1295400"/>
            <a:ext cx="1676400" cy="152400"/>
            <a:chOff x="3888" y="1104"/>
            <a:chExt cx="1056" cy="96"/>
          </a:xfrm>
        </p:grpSpPr>
        <p:sp>
          <p:nvSpPr>
            <p:cNvPr id="433172" name="Arc 20"/>
            <p:cNvSpPr>
              <a:spLocks/>
            </p:cNvSpPr>
            <p:nvPr/>
          </p:nvSpPr>
          <p:spPr bwMode="auto">
            <a:xfrm>
              <a:off x="4272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3" name="Arc 21"/>
            <p:cNvSpPr>
              <a:spLocks/>
            </p:cNvSpPr>
            <p:nvPr/>
          </p:nvSpPr>
          <p:spPr bwMode="auto">
            <a:xfrm flipH="1">
              <a:off x="4224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4" name="Arc 22"/>
            <p:cNvSpPr>
              <a:spLocks/>
            </p:cNvSpPr>
            <p:nvPr/>
          </p:nvSpPr>
          <p:spPr bwMode="auto">
            <a:xfrm>
              <a:off x="4368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5" name="Arc 23"/>
            <p:cNvSpPr>
              <a:spLocks/>
            </p:cNvSpPr>
            <p:nvPr/>
          </p:nvSpPr>
          <p:spPr bwMode="auto">
            <a:xfrm flipH="1">
              <a:off x="4320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6" name="Arc 24"/>
            <p:cNvSpPr>
              <a:spLocks/>
            </p:cNvSpPr>
            <p:nvPr/>
          </p:nvSpPr>
          <p:spPr bwMode="auto">
            <a:xfrm>
              <a:off x="4464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7" name="Arc 25"/>
            <p:cNvSpPr>
              <a:spLocks/>
            </p:cNvSpPr>
            <p:nvPr/>
          </p:nvSpPr>
          <p:spPr bwMode="auto">
            <a:xfrm flipH="1">
              <a:off x="4416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8" name="Arc 26"/>
            <p:cNvSpPr>
              <a:spLocks/>
            </p:cNvSpPr>
            <p:nvPr/>
          </p:nvSpPr>
          <p:spPr bwMode="auto">
            <a:xfrm>
              <a:off x="4560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9" name="Arc 27"/>
            <p:cNvSpPr>
              <a:spLocks/>
            </p:cNvSpPr>
            <p:nvPr/>
          </p:nvSpPr>
          <p:spPr bwMode="auto">
            <a:xfrm flipH="1">
              <a:off x="4512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0" name="Line 28"/>
            <p:cNvSpPr>
              <a:spLocks noChangeShapeType="1"/>
            </p:cNvSpPr>
            <p:nvPr/>
          </p:nvSpPr>
          <p:spPr bwMode="auto">
            <a:xfrm>
              <a:off x="3888" y="12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81" name="Line 29"/>
            <p:cNvSpPr>
              <a:spLocks noChangeShapeType="1"/>
            </p:cNvSpPr>
            <p:nvPr/>
          </p:nvSpPr>
          <p:spPr bwMode="auto">
            <a:xfrm>
              <a:off x="4608" y="12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3183" name="Text Box 31"/>
          <p:cNvSpPr txBox="1">
            <a:spLocks noChangeArrowheads="1"/>
          </p:cNvSpPr>
          <p:nvPr/>
        </p:nvSpPr>
        <p:spPr bwMode="auto">
          <a:xfrm>
            <a:off x="3505200" y="1524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L</a:t>
            </a:r>
          </a:p>
        </p:txBody>
      </p:sp>
      <p:sp>
        <p:nvSpPr>
          <p:cNvPr id="433184" name="Text Box 32"/>
          <p:cNvSpPr txBox="1">
            <a:spLocks noChangeArrowheads="1"/>
          </p:cNvSpPr>
          <p:nvPr/>
        </p:nvSpPr>
        <p:spPr bwMode="auto">
          <a:xfrm>
            <a:off x="2057400" y="2667000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(typical range of values: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H to 10 H)</a:t>
            </a:r>
          </a:p>
        </p:txBody>
      </p:sp>
      <p:grpSp>
        <p:nvGrpSpPr>
          <p:cNvPr id="433185" name="Group 33"/>
          <p:cNvGrpSpPr>
            <a:grpSpLocks/>
          </p:cNvGrpSpPr>
          <p:nvPr/>
        </p:nvGrpSpPr>
        <p:grpSpPr bwMode="auto">
          <a:xfrm rot="5400000">
            <a:off x="6172200" y="4495800"/>
            <a:ext cx="1676400" cy="152400"/>
            <a:chOff x="3888" y="1104"/>
            <a:chExt cx="1056" cy="96"/>
          </a:xfrm>
        </p:grpSpPr>
        <p:sp>
          <p:nvSpPr>
            <p:cNvPr id="433186" name="Arc 34"/>
            <p:cNvSpPr>
              <a:spLocks/>
            </p:cNvSpPr>
            <p:nvPr/>
          </p:nvSpPr>
          <p:spPr bwMode="auto">
            <a:xfrm>
              <a:off x="4272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7" name="Arc 35"/>
            <p:cNvSpPr>
              <a:spLocks/>
            </p:cNvSpPr>
            <p:nvPr/>
          </p:nvSpPr>
          <p:spPr bwMode="auto">
            <a:xfrm flipH="1">
              <a:off x="4224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8" name="Arc 36"/>
            <p:cNvSpPr>
              <a:spLocks/>
            </p:cNvSpPr>
            <p:nvPr/>
          </p:nvSpPr>
          <p:spPr bwMode="auto">
            <a:xfrm>
              <a:off x="4368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9" name="Arc 37"/>
            <p:cNvSpPr>
              <a:spLocks/>
            </p:cNvSpPr>
            <p:nvPr/>
          </p:nvSpPr>
          <p:spPr bwMode="auto">
            <a:xfrm flipH="1">
              <a:off x="4320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0" name="Arc 38"/>
            <p:cNvSpPr>
              <a:spLocks/>
            </p:cNvSpPr>
            <p:nvPr/>
          </p:nvSpPr>
          <p:spPr bwMode="auto">
            <a:xfrm>
              <a:off x="4464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1" name="Arc 39"/>
            <p:cNvSpPr>
              <a:spLocks/>
            </p:cNvSpPr>
            <p:nvPr/>
          </p:nvSpPr>
          <p:spPr bwMode="auto">
            <a:xfrm flipH="1">
              <a:off x="4416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2" name="Arc 40"/>
            <p:cNvSpPr>
              <a:spLocks/>
            </p:cNvSpPr>
            <p:nvPr/>
          </p:nvSpPr>
          <p:spPr bwMode="auto">
            <a:xfrm>
              <a:off x="4560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3" name="Arc 41"/>
            <p:cNvSpPr>
              <a:spLocks/>
            </p:cNvSpPr>
            <p:nvPr/>
          </p:nvSpPr>
          <p:spPr bwMode="auto">
            <a:xfrm flipH="1">
              <a:off x="4512" y="1104"/>
              <a:ext cx="4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4" name="Line 42"/>
            <p:cNvSpPr>
              <a:spLocks noChangeShapeType="1"/>
            </p:cNvSpPr>
            <p:nvPr/>
          </p:nvSpPr>
          <p:spPr bwMode="auto">
            <a:xfrm>
              <a:off x="3888" y="12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95" name="Line 43"/>
            <p:cNvSpPr>
              <a:spLocks noChangeShapeType="1"/>
            </p:cNvSpPr>
            <p:nvPr/>
          </p:nvSpPr>
          <p:spPr bwMode="auto">
            <a:xfrm>
              <a:off x="4608" y="12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2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Text Box 2"/>
          <p:cNvSpPr txBox="1">
            <a:spLocks noChangeArrowheads="1"/>
          </p:cNvSpPr>
          <p:nvPr/>
        </p:nvSpPr>
        <p:spPr bwMode="auto">
          <a:xfrm>
            <a:off x="152400" y="852488"/>
            <a:ext cx="4495800" cy="47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latin typeface="Arial" charset="0"/>
              </a:rPr>
              <a:t>Capacitor</a:t>
            </a:r>
          </a:p>
          <a:p>
            <a:endParaRPr lang="en-US" sz="2200" dirty="0">
              <a:latin typeface="Arial" charset="0"/>
            </a:endParaRPr>
          </a:p>
          <a:p>
            <a:endParaRPr lang="en-US" sz="2200" dirty="0">
              <a:latin typeface="Arial" charset="0"/>
            </a:endParaRPr>
          </a:p>
          <a:p>
            <a:endParaRPr lang="en-US" sz="2200" dirty="0">
              <a:latin typeface="Arial" charset="0"/>
            </a:endParaRPr>
          </a:p>
          <a:p>
            <a:r>
              <a:rPr lang="en-US" sz="2200" b="1" i="1" dirty="0">
                <a:latin typeface="Arial" charset="0"/>
              </a:rPr>
              <a:t>v</a:t>
            </a:r>
            <a:r>
              <a:rPr lang="en-US" sz="2200" dirty="0">
                <a:latin typeface="Arial" charset="0"/>
              </a:rPr>
              <a:t> cannot change </a:t>
            </a:r>
            <a:r>
              <a:rPr lang="en-US" sz="2200" b="1" dirty="0">
                <a:latin typeface="Arial" charset="0"/>
              </a:rPr>
              <a:t>instantaneously</a:t>
            </a:r>
          </a:p>
          <a:p>
            <a:pPr>
              <a:spcBef>
                <a:spcPct val="20000"/>
              </a:spcBef>
            </a:pPr>
            <a:r>
              <a:rPr lang="en-US" sz="2200" b="1" i="1" dirty="0">
                <a:latin typeface="Arial" charset="0"/>
              </a:rPr>
              <a:t>i</a:t>
            </a:r>
            <a:r>
              <a:rPr lang="en-US" sz="2200" dirty="0">
                <a:latin typeface="Arial" charset="0"/>
              </a:rPr>
              <a:t> can change instantaneously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Arial" charset="0"/>
              </a:rPr>
              <a:t>Do not short-circuit a charged</a:t>
            </a:r>
          </a:p>
          <a:p>
            <a:r>
              <a:rPr lang="en-US" sz="2200" dirty="0">
                <a:latin typeface="Arial" charset="0"/>
              </a:rPr>
              <a:t>capacitor (-&gt; infinite current!)</a:t>
            </a:r>
          </a:p>
          <a:p>
            <a:endParaRPr lang="en-US" sz="2200" dirty="0">
              <a:latin typeface="Arial" charset="0"/>
            </a:endParaRPr>
          </a:p>
          <a:p>
            <a:r>
              <a:rPr lang="en-US" sz="2200" b="1" dirty="0">
                <a:latin typeface="Arial" charset="0"/>
              </a:rPr>
              <a:t>In steady state (not time-varying), a capacitor behaves like an open circuit.</a:t>
            </a:r>
          </a:p>
          <a:p>
            <a:pPr>
              <a:spcBef>
                <a:spcPct val="50000"/>
              </a:spcBef>
            </a:pPr>
            <a:endParaRPr lang="en-US" sz="2200" b="1" dirty="0">
              <a:latin typeface="Arial" charset="0"/>
            </a:endParaRPr>
          </a:p>
        </p:txBody>
      </p:sp>
      <p:sp>
        <p:nvSpPr>
          <p:cNvPr id="1106947" name="Text Box 3"/>
          <p:cNvSpPr txBox="1">
            <a:spLocks noChangeArrowheads="1"/>
          </p:cNvSpPr>
          <p:nvPr/>
        </p:nvSpPr>
        <p:spPr bwMode="auto">
          <a:xfrm>
            <a:off x="4559300" y="852488"/>
            <a:ext cx="4572000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latin typeface="Arial" charset="0"/>
              </a:rPr>
              <a:t>Inductor</a:t>
            </a:r>
          </a:p>
          <a:p>
            <a:endParaRPr lang="en-US" sz="2200" dirty="0">
              <a:latin typeface="Arial" charset="0"/>
            </a:endParaRPr>
          </a:p>
          <a:p>
            <a:endParaRPr lang="en-US" sz="2200" dirty="0">
              <a:latin typeface="Arial" charset="0"/>
            </a:endParaRPr>
          </a:p>
          <a:p>
            <a:endParaRPr lang="en-US" sz="2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 </a:t>
            </a:r>
            <a:r>
              <a:rPr lang="en-US" sz="2200" b="1" i="1" dirty="0">
                <a:latin typeface="Arial" charset="0"/>
              </a:rPr>
              <a:t>i</a:t>
            </a:r>
            <a:r>
              <a:rPr lang="en-US" sz="2200" dirty="0">
                <a:latin typeface="Arial" charset="0"/>
              </a:rPr>
              <a:t> cannot change </a:t>
            </a:r>
            <a:r>
              <a:rPr lang="en-US" sz="2200" b="1" dirty="0">
                <a:latin typeface="Arial" charset="0"/>
              </a:rPr>
              <a:t>instantaneously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Arial" charset="0"/>
              </a:rPr>
              <a:t> </a:t>
            </a:r>
            <a:r>
              <a:rPr lang="en-US" sz="2200" b="1" i="1" dirty="0">
                <a:latin typeface="Arial" charset="0"/>
              </a:rPr>
              <a:t>v</a:t>
            </a:r>
            <a:r>
              <a:rPr lang="en-US" sz="2200" dirty="0">
                <a:latin typeface="Arial" charset="0"/>
              </a:rPr>
              <a:t> can change instantaneously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Arial" charset="0"/>
              </a:rPr>
              <a:t>Do not open-circuit an inductor with current (-&gt; infinite voltage!)</a:t>
            </a:r>
          </a:p>
          <a:p>
            <a:endParaRPr lang="en-US" dirty="0"/>
          </a:p>
          <a:p>
            <a:r>
              <a:rPr lang="en-US" sz="2200" b="1" dirty="0">
                <a:latin typeface="Arial" charset="0"/>
              </a:rPr>
              <a:t>In steady state, an inductor behaves like a short circuit.</a:t>
            </a:r>
          </a:p>
        </p:txBody>
      </p:sp>
      <p:sp>
        <p:nvSpPr>
          <p:cNvPr id="11069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aphicFrame>
        <p:nvGraphicFramePr>
          <p:cNvPr id="110695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60475" y="1265238"/>
          <a:ext cx="2384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3" imgW="1206360" imgH="393480" progId="Equation.DSMT4">
                  <p:embed/>
                </p:oleObj>
              </mc:Choice>
              <mc:Fallback>
                <p:oleObj name="Equation" r:id="rId3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265238"/>
                        <a:ext cx="23844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51475" y="1309688"/>
          <a:ext cx="21304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1309688"/>
                        <a:ext cx="21304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52" name="Line 8"/>
          <p:cNvSpPr>
            <a:spLocks noChangeShapeType="1"/>
          </p:cNvSpPr>
          <p:nvPr/>
        </p:nvSpPr>
        <p:spPr bwMode="auto">
          <a:xfrm>
            <a:off x="4559300" y="838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Differential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Inductors, too, give us a simple 1</a:t>
            </a:r>
            <a:r>
              <a:rPr lang="en-US" baseline="30000" dirty="0" smtClean="0"/>
              <a:t>st</a:t>
            </a:r>
            <a:r>
              <a:rPr lang="en-US" dirty="0" smtClean="0"/>
              <a:t> order relationship between voltage and current</a:t>
            </a:r>
          </a:p>
          <a:p>
            <a:r>
              <a:rPr lang="en-US" dirty="0" smtClean="0"/>
              <a:t>Node Voltage with </a:t>
            </a:r>
            <a:r>
              <a:rPr lang="en-US" dirty="0" err="1" smtClean="0"/>
              <a:t>memoryless</a:t>
            </a:r>
            <a:r>
              <a:rPr lang="en-US" dirty="0" smtClean="0"/>
              <a:t> circuits gave us algebraic equations</a:t>
            </a:r>
          </a:p>
          <a:p>
            <a:r>
              <a:rPr lang="en-US" dirty="0" smtClean="0"/>
              <a:t>Node voltage with elements with memory will give us Ordinary Differential Equations (ODEs)</a:t>
            </a:r>
          </a:p>
          <a:p>
            <a:r>
              <a:rPr lang="en-US" dirty="0" smtClean="0"/>
              <a:t>Next week will be a bunch of setting up and solving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 linear ODEs</a:t>
            </a:r>
          </a:p>
          <a:p>
            <a:r>
              <a:rPr lang="en-US" dirty="0" smtClean="0"/>
              <a:t>Higher order and especially nonlinear ODEs are tough to solve. 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1476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rossgroup.caltech.edu/Chaos_Course/Chua/chua_c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9" y="888962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Chua’s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6241"/>
            <a:ext cx="8229600" cy="235948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ODEs are: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251" y="4612528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" y="4612528"/>
                <a:ext cx="4572000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232" y="5276716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276716"/>
                <a:ext cx="2376163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9232" y="5980704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980704"/>
                <a:ext cx="1818639" cy="676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3176" y="4612528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76" y="4612528"/>
                <a:ext cx="180676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993176" y="5070884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76" y="5070884"/>
                <a:ext cx="180676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71991" y="5527853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1" y="5527853"/>
                <a:ext cx="180676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70285" y="1185174"/>
                <a:ext cx="16052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response of diodes and resistor block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285" y="1185174"/>
                <a:ext cx="1605211" cy="2677656"/>
              </a:xfrm>
              <a:prstGeom prst="rect">
                <a:avLst/>
              </a:prstGeom>
              <a:blipFill rotWithShape="1">
                <a:blip r:embed="rId10"/>
                <a:stretch>
                  <a:fillRect l="-7605" t="-2273" r="-6844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0251" y="4617211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" y="4617211"/>
                <a:ext cx="4572000" cy="6766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9232" y="5281399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281399"/>
                <a:ext cx="2376163" cy="6766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9232" y="5985387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985387"/>
                <a:ext cx="1818639" cy="6766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next 2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We’ll be talking about elements with memory</a:t>
            </a:r>
          </a:p>
          <a:p>
            <a:pPr lvl="1"/>
            <a:r>
              <a:rPr lang="en-US" dirty="0" smtClean="0"/>
              <a:t>Capacitors</a:t>
            </a:r>
          </a:p>
          <a:p>
            <a:pPr lvl="1"/>
            <a:r>
              <a:rPr lang="en-US" dirty="0" smtClean="0"/>
              <a:t>Inductors</a:t>
            </a:r>
          </a:p>
          <a:p>
            <a:r>
              <a:rPr lang="en-US" dirty="0" smtClean="0"/>
              <a:t>Our first 6 lectures taught us how we can take a circuit schematic containing </a:t>
            </a:r>
            <a:r>
              <a:rPr lang="en-US" dirty="0" err="1" smtClean="0"/>
              <a:t>memoryless</a:t>
            </a:r>
            <a:r>
              <a:rPr lang="en-US" dirty="0" smtClean="0"/>
              <a:t> elements and convert them into algebraic equations</a:t>
            </a:r>
          </a:p>
          <a:p>
            <a:r>
              <a:rPr lang="en-US" dirty="0" smtClean="0"/>
              <a:t>In the next 2 lectures we’ll talk about how to convert circuits with memory into differential equations</a:t>
            </a:r>
          </a:p>
          <a:p>
            <a:r>
              <a:rPr lang="en-US" dirty="0" smtClean="0"/>
              <a:t>The next 3 after that will be about how we can use algebraic equations for circuits with memory if we have AC sources</a:t>
            </a:r>
          </a:p>
        </p:txBody>
      </p:sp>
    </p:spTree>
    <p:extLst>
      <p:ext uri="{BB962C8B-B14F-4D97-AF65-F5344CB8AC3E}">
        <p14:creationId xmlns:p14="http://schemas.microsoft.com/office/powerpoint/2010/main" val="22974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Chua’s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00819"/>
          </a:xfrm>
        </p:spPr>
        <p:txBody>
          <a:bodyPr/>
          <a:lstStyle/>
          <a:p>
            <a:r>
              <a:rPr lang="en-US" dirty="0" smtClean="0"/>
              <a:t>Despite simplicity of 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Exhibits chaos!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5327" y="1565539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27" y="1565539"/>
                <a:ext cx="4572000" cy="676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24308" y="2229727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08" y="2229727"/>
                <a:ext cx="237616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4308" y="2933715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08" y="2933715"/>
                <a:ext cx="1818639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http://www.esat.kuleuven.be/sista/chaoslab/scrolls/5scro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5" y="2171905"/>
            <a:ext cx="4777179" cy="40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58" y="4715211"/>
            <a:ext cx="3503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Invented by current UC Berkeley EECS professor Leon Chua in 1983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8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#2 will be on the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Elements with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Make sure you do pre-lab before lab tomorrow</a:t>
            </a:r>
          </a:p>
          <a:p>
            <a:pPr lvl="1"/>
            <a:r>
              <a:rPr lang="en-US" dirty="0" smtClean="0"/>
              <a:t>Who has finished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117772"/>
          </a:xfrm>
        </p:spPr>
        <p:txBody>
          <a:bodyPr>
            <a:normAutofit/>
          </a:bodyPr>
          <a:lstStyle/>
          <a:p>
            <a:r>
              <a:rPr lang="en-US" dirty="0" smtClean="0"/>
              <a:t>The basic idea is pretty simple</a:t>
            </a:r>
          </a:p>
          <a:p>
            <a:pPr lvl="1"/>
            <a:r>
              <a:rPr lang="en-US" dirty="0" smtClean="0"/>
              <a:t>Imagine you have two parallel metal plates, both of which have equal and opposite excess charges</a:t>
            </a:r>
          </a:p>
          <a:p>
            <a:pPr lvl="1"/>
            <a:r>
              <a:rPr lang="en-US" dirty="0" smtClean="0"/>
              <a:t>Plates are separated by an insulating layer (air, glass, wood,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886200"/>
            <a:ext cx="133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4957590"/>
            <a:ext cx="8229600" cy="17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charges would love to balance out</a:t>
            </a:r>
          </a:p>
          <a:p>
            <a:r>
              <a:rPr lang="en-US" dirty="0" smtClean="0"/>
              <a:t>Insulator blocks them (just as the ground blocks you from falling into the center of the earth)</a:t>
            </a:r>
          </a:p>
        </p:txBody>
      </p:sp>
    </p:spTree>
    <p:extLst>
      <p:ext uri="{BB962C8B-B14F-4D97-AF65-F5344CB8AC3E}">
        <p14:creationId xmlns:p14="http://schemas.microsoft.com/office/powerpoint/2010/main" val="27302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229600" cy="31177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you were to connect a resistive wire to the plates</a:t>
                </a:r>
              </a:p>
              <a:p>
                <a:pPr lvl="1"/>
                <a:r>
                  <a:rPr lang="en-US" dirty="0" smtClean="0"/>
                  <a:t>Charges would flow through the wire</a:t>
                </a:r>
              </a:p>
              <a:p>
                <a:pPr lvl="2"/>
                <a:r>
                  <a:rPr lang="en-US" dirty="0" smtClean="0"/>
                  <a:t>Charge flow is current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Energy is released as heat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229600" cy="3117772"/>
              </a:xfrm>
              <a:blipFill rotWithShape="1">
                <a:blip r:embed="rId2"/>
                <a:stretch>
                  <a:fillRect l="-1630" t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9" name="Group 7168"/>
          <p:cNvGrpSpPr/>
          <p:nvPr/>
        </p:nvGrpSpPr>
        <p:grpSpPr>
          <a:xfrm>
            <a:off x="2740412" y="3948687"/>
            <a:ext cx="1333500" cy="914400"/>
            <a:chOff x="3599825" y="4048369"/>
            <a:chExt cx="1333500" cy="9144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25" y="404836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960863" y="4815250"/>
              <a:ext cx="632619" cy="134938"/>
              <a:chOff x="2112" y="2064"/>
              <a:chExt cx="816" cy="288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697663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4527084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8" name="Group 7167"/>
          <p:cNvGrpSpPr/>
          <p:nvPr/>
        </p:nvGrpSpPr>
        <p:grpSpPr>
          <a:xfrm>
            <a:off x="7607095" y="3981383"/>
            <a:ext cx="1238250" cy="849008"/>
            <a:chOff x="5495597" y="4038797"/>
            <a:chExt cx="1238250" cy="84900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97" y="4038797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5798413" y="4752867"/>
              <a:ext cx="632619" cy="134938"/>
              <a:chOff x="2112" y="2064"/>
              <a:chExt cx="816" cy="288"/>
            </a:xfrm>
          </p:grpSpPr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5535213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6364634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>
            <a:off x="4284835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172" name="Group 7171"/>
          <p:cNvGrpSpPr/>
          <p:nvPr/>
        </p:nvGrpSpPr>
        <p:grpSpPr>
          <a:xfrm>
            <a:off x="268970" y="3948687"/>
            <a:ext cx="1333500" cy="914400"/>
            <a:chOff x="268970" y="3968319"/>
            <a:chExt cx="1333500" cy="914400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1813393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170" name="Group 7169"/>
          <p:cNvGrpSpPr/>
          <p:nvPr/>
        </p:nvGrpSpPr>
        <p:grpSpPr>
          <a:xfrm>
            <a:off x="5211854" y="3980390"/>
            <a:ext cx="1257300" cy="850995"/>
            <a:chOff x="2737027" y="5490317"/>
            <a:chExt cx="1257300" cy="850995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027" y="5490317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14"/>
            <p:cNvGrpSpPr>
              <a:grpSpLocks/>
            </p:cNvGrpSpPr>
            <p:nvPr/>
          </p:nvGrpSpPr>
          <p:grpSpPr bwMode="auto">
            <a:xfrm>
              <a:off x="3025730" y="6206374"/>
              <a:ext cx="632619" cy="134938"/>
              <a:chOff x="2112" y="2064"/>
              <a:chExt cx="816" cy="288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2762530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3591951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 bwMode="auto">
          <a:xfrm>
            <a:off x="6680077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49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78805"/>
          </a:xfrm>
        </p:spPr>
        <p:txBody>
          <a:bodyPr/>
          <a:lstStyle/>
          <a:p>
            <a:r>
              <a:rPr lang="en-US" dirty="0" smtClean="0"/>
              <a:t>Remember that a voltage is the electrical potential between two points in space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41" y="1933128"/>
            <a:ext cx="133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3750912" y="2742872"/>
            <a:ext cx="320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580333" y="2742872"/>
            <a:ext cx="320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526740" y="2886092"/>
                <a:ext cx="8229600" cy="3845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Here, we have an imbalance of charge, and thus an electric field, and thus a voltage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𝐸𝐿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Field strength is dependent on number and distribution of charges as well as material properties</a:t>
                </a:r>
              </a:p>
              <a:p>
                <a:pPr lvl="1"/>
                <a:r>
                  <a:rPr lang="en-US" dirty="0" smtClean="0"/>
                  <a:t>Field length is dependent on size of capacitor</a:t>
                </a:r>
              </a:p>
              <a:p>
                <a:pPr lvl="1"/>
                <a:r>
                  <a:rPr lang="en-US" dirty="0" smtClean="0"/>
                  <a:t>Capacitor size and material properties lumped into single “capacitance” C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740" y="2886092"/>
                <a:ext cx="8229600" cy="384521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4437" b="-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Capacitor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Thus, if you connect a voltage source to the plates</a:t>
                </a:r>
              </a:p>
              <a:p>
                <a:pPr lvl="1"/>
                <a:r>
                  <a:rPr lang="en-US" dirty="0" smtClean="0"/>
                  <a:t>Like charges will move to get away from the source</a:t>
                </a:r>
              </a:p>
              <a:p>
                <a:pPr lvl="2"/>
                <a:r>
                  <a:rPr lang="en-US" dirty="0" smtClean="0"/>
                  <a:t>Charge flow is current</a:t>
                </a:r>
              </a:p>
              <a:p>
                <a:pPr lvl="2"/>
                <a:r>
                  <a:rPr lang="en-US" dirty="0" smtClean="0"/>
                  <a:t>Current will stop once charges reach equilibrium with voltage source,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Energy has been stored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7" name="Group 9216"/>
          <p:cNvGrpSpPr/>
          <p:nvPr/>
        </p:nvGrpSpPr>
        <p:grpSpPr>
          <a:xfrm>
            <a:off x="2768575" y="4840913"/>
            <a:ext cx="1238250" cy="1002742"/>
            <a:chOff x="3102049" y="4387015"/>
            <a:chExt cx="1238250" cy="100274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49" y="4387015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3121083" y="5101085"/>
              <a:ext cx="632619" cy="134938"/>
              <a:chOff x="2112" y="2064"/>
              <a:chExt cx="816" cy="288"/>
            </a:xfrm>
          </p:grpSpPr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3141665" y="5168554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3971086" y="5168554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 rot="16200000">
              <a:off x="3652136" y="4984383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9219" name="Group 9218"/>
          <p:cNvGrpSpPr/>
          <p:nvPr/>
        </p:nvGrpSpPr>
        <p:grpSpPr>
          <a:xfrm>
            <a:off x="551119" y="4917780"/>
            <a:ext cx="1238250" cy="849008"/>
            <a:chOff x="797688" y="4375206"/>
            <a:chExt cx="1238250" cy="84900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88" y="4375206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Group 14"/>
            <p:cNvGrpSpPr>
              <a:grpSpLocks/>
            </p:cNvGrpSpPr>
            <p:nvPr/>
          </p:nvGrpSpPr>
          <p:grpSpPr bwMode="auto">
            <a:xfrm>
              <a:off x="816722" y="5089276"/>
              <a:ext cx="632619" cy="134938"/>
              <a:chOff x="2112" y="2064"/>
              <a:chExt cx="816" cy="288"/>
            </a:xfrm>
          </p:grpSpPr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6" name="Group 9215"/>
          <p:cNvGrpSpPr/>
          <p:nvPr/>
        </p:nvGrpSpPr>
        <p:grpSpPr>
          <a:xfrm>
            <a:off x="4986031" y="4830704"/>
            <a:ext cx="1257300" cy="1023160"/>
            <a:chOff x="5200650" y="4344563"/>
            <a:chExt cx="1257300" cy="10231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4344563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5220970" y="5079051"/>
              <a:ext cx="632619" cy="134938"/>
              <a:chOff x="2112" y="2064"/>
              <a:chExt cx="816" cy="288"/>
            </a:xfrm>
          </p:grpSpPr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5241552" y="5146520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6070973" y="5146520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6200000">
              <a:off x="5752023" y="4962349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22539" y="4810736"/>
            <a:ext cx="1333500" cy="1063096"/>
            <a:chOff x="7222539" y="4325315"/>
            <a:chExt cx="1333500" cy="1063096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39" y="4325315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" name="Group 14"/>
            <p:cNvGrpSpPr>
              <a:grpSpLocks/>
            </p:cNvGrpSpPr>
            <p:nvPr/>
          </p:nvGrpSpPr>
          <p:grpSpPr bwMode="auto">
            <a:xfrm>
              <a:off x="7300738" y="5099739"/>
              <a:ext cx="632619" cy="134938"/>
              <a:chOff x="2112" y="2064"/>
              <a:chExt cx="816" cy="288"/>
            </a:xfrm>
          </p:grpSpPr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7321320" y="5167208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2"/>
            <p:cNvSpPr>
              <a:spLocks noChangeShapeType="1"/>
            </p:cNvSpPr>
            <p:nvPr/>
          </p:nvSpPr>
          <p:spPr bwMode="auto">
            <a:xfrm>
              <a:off x="8150741" y="5167208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 rot="16200000">
              <a:off x="7831791" y="4983037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4138380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920924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6374886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6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15"/>
            <a:ext cx="8229600" cy="533400"/>
          </a:xfrm>
        </p:spPr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0412" y="4973268"/>
            <a:ext cx="1333500" cy="914400"/>
            <a:chOff x="3599825" y="4048369"/>
            <a:chExt cx="1333500" cy="914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25" y="404836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60863" y="4815250"/>
              <a:ext cx="632619" cy="134938"/>
              <a:chOff x="2112" y="2064"/>
              <a:chExt cx="816" cy="288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697663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4527084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07095" y="5005964"/>
            <a:ext cx="1238250" cy="849008"/>
            <a:chOff x="5495597" y="4038797"/>
            <a:chExt cx="1238250" cy="8490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97" y="4038797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98413" y="4752867"/>
              <a:ext cx="632619" cy="134938"/>
              <a:chOff x="2112" y="2064"/>
              <a:chExt cx="816" cy="288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5535213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6364634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>
            <a:off x="4284835" y="5430468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268970" y="4973268"/>
            <a:ext cx="1333500" cy="914400"/>
            <a:chOff x="268970" y="3968319"/>
            <a:chExt cx="1333500" cy="9144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>
            <a:off x="1813393" y="5430468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211854" y="5004971"/>
            <a:ext cx="1257300" cy="850995"/>
            <a:chOff x="2737027" y="5490317"/>
            <a:chExt cx="1257300" cy="85099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027" y="5490317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3025730" y="6206374"/>
              <a:ext cx="632619" cy="134938"/>
              <a:chOff x="2112" y="2064"/>
              <a:chExt cx="816" cy="288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762530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591951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6680077" y="5430468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2724208" y="1734155"/>
            <a:ext cx="1238250" cy="1002742"/>
            <a:chOff x="3102049" y="4387015"/>
            <a:chExt cx="1238250" cy="100274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49" y="4387015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" name="Group 14"/>
            <p:cNvGrpSpPr>
              <a:grpSpLocks/>
            </p:cNvGrpSpPr>
            <p:nvPr/>
          </p:nvGrpSpPr>
          <p:grpSpPr bwMode="auto">
            <a:xfrm>
              <a:off x="3121083" y="5101085"/>
              <a:ext cx="632619" cy="134938"/>
              <a:chOff x="2112" y="2064"/>
              <a:chExt cx="816" cy="288"/>
            </a:xfrm>
          </p:grpSpPr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3141665" y="5168554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3971086" y="5168554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6200000">
              <a:off x="3652136" y="4984383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752" y="1811022"/>
            <a:ext cx="1238250" cy="849008"/>
            <a:chOff x="797688" y="4375206"/>
            <a:chExt cx="1238250" cy="84900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88" y="4375206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816722" y="5089276"/>
              <a:ext cx="632619" cy="134938"/>
              <a:chOff x="2112" y="2064"/>
              <a:chExt cx="816" cy="288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941664" y="1723946"/>
            <a:ext cx="1257300" cy="1023160"/>
            <a:chOff x="5200650" y="4344563"/>
            <a:chExt cx="1257300" cy="102316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4344563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2" name="Group 14"/>
            <p:cNvGrpSpPr>
              <a:grpSpLocks/>
            </p:cNvGrpSpPr>
            <p:nvPr/>
          </p:nvGrpSpPr>
          <p:grpSpPr bwMode="auto">
            <a:xfrm>
              <a:off x="5220970" y="5079051"/>
              <a:ext cx="632619" cy="134938"/>
              <a:chOff x="2112" y="2064"/>
              <a:chExt cx="816" cy="288"/>
            </a:xfrm>
          </p:grpSpPr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5241552" y="5146520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6070973" y="5146520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 rot="16200000">
              <a:off x="5752023" y="4962349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78172" y="1703978"/>
            <a:ext cx="1333500" cy="1063096"/>
            <a:chOff x="7222539" y="4325315"/>
            <a:chExt cx="1333500" cy="1063096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39" y="4325315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Group 14"/>
            <p:cNvGrpSpPr>
              <a:grpSpLocks/>
            </p:cNvGrpSpPr>
            <p:nvPr/>
          </p:nvGrpSpPr>
          <p:grpSpPr bwMode="auto">
            <a:xfrm>
              <a:off x="7300738" y="5099739"/>
              <a:ext cx="632619" cy="134938"/>
              <a:chOff x="2112" y="2064"/>
              <a:chExt cx="816" cy="288"/>
            </a:xfrm>
          </p:grpSpPr>
          <p:sp>
            <p:nvSpPr>
              <p:cNvPr id="10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7321320" y="5167208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8150741" y="5167208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 rot="16200000">
              <a:off x="7831791" y="4983037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cxnSp>
        <p:nvCxnSpPr>
          <p:cNvPr id="110" name="Straight Arrow Connector 109"/>
          <p:cNvCxnSpPr/>
          <p:nvPr/>
        </p:nvCxnSpPr>
        <p:spPr bwMode="auto">
          <a:xfrm>
            <a:off x="4094013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1876557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6330519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2034054" y="925416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087716" y="2767074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6801401" y="954632"/>
            <a:ext cx="258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current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786695" y="278352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C</a:t>
            </a:r>
            <a:r>
              <a:rPr lang="en-US" dirty="0" smtClean="0"/>
              <a:t>=V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2207076" y="4096441"/>
            <a:ext cx="287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 [the other way]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2260738" y="6235558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</a:t>
            </a:r>
            <a:r>
              <a:rPr lang="en-US" baseline="-25000" smtClean="0"/>
              <a:t>C</a:t>
            </a:r>
            <a:r>
              <a:rPr lang="en-US" smtClean="0"/>
              <a:t>=V</a:t>
            </a:r>
            <a:r>
              <a:rPr lang="en-US" baseline="-25000" smtClean="0"/>
              <a:t>S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801401" y="416254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current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855063" y="6235558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0" y="4197433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10386" y="3306743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003732" y="3260990"/>
                <a:ext cx="3465422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32" y="3260990"/>
                <a:ext cx="3465422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3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125" grpId="0"/>
    </p:bld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28887</TotalTime>
  <Words>1615</Words>
  <Application>Microsoft Office PowerPoint</Application>
  <PresentationFormat>On-screen Show (4:3)</PresentationFormat>
  <Paragraphs>289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Custom Design</vt:lpstr>
      <vt:lpstr>Equation</vt:lpstr>
      <vt:lpstr>7/12/2010 Lecture 8</vt:lpstr>
      <vt:lpstr>So far…</vt:lpstr>
      <vt:lpstr>For the next 2 weeks</vt:lpstr>
      <vt:lpstr>Announcements</vt:lpstr>
      <vt:lpstr>The Capacitor</vt:lpstr>
      <vt:lpstr>The Capacitor</vt:lpstr>
      <vt:lpstr>The Capacitor</vt:lpstr>
      <vt:lpstr>The Capacitor</vt:lpstr>
      <vt:lpstr>The Capacitor</vt:lpstr>
      <vt:lpstr>iClicker</vt:lpstr>
      <vt:lpstr>Extreme Corner Case</vt:lpstr>
      <vt:lpstr>How much energy is stored?</vt:lpstr>
      <vt:lpstr>Practical Capacitors</vt:lpstr>
      <vt:lpstr>Capacitors</vt:lpstr>
      <vt:lpstr>Capacitor</vt:lpstr>
      <vt:lpstr>Node Voltage with Capacitors</vt:lpstr>
      <vt:lpstr>Node Voltage with Capacitors</vt:lpstr>
      <vt:lpstr>ODEs</vt:lpstr>
      <vt:lpstr>Inductors</vt:lpstr>
      <vt:lpstr>Two Fundamental Principles</vt:lpstr>
      <vt:lpstr>Inductor Basics (1)</vt:lpstr>
      <vt:lpstr>Inductor Basics (2)</vt:lpstr>
      <vt:lpstr>Inductors Basics (3)</vt:lpstr>
      <vt:lpstr>Inductors Basics (4)</vt:lpstr>
      <vt:lpstr>Inductors</vt:lpstr>
      <vt:lpstr>PowerPoint Presentation</vt:lpstr>
      <vt:lpstr>Summary</vt:lpstr>
      <vt:lpstr>Ordinary Differential Equations</vt:lpstr>
      <vt:lpstr>Chua’s Circuit</vt:lpstr>
      <vt:lpstr>Chua’s Circuit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1546</cp:revision>
  <cp:lastPrinted>2000-01-18T23:43:12Z</cp:lastPrinted>
  <dcterms:created xsi:type="dcterms:W3CDTF">1999-07-07T15:21:45Z</dcterms:created>
  <dcterms:modified xsi:type="dcterms:W3CDTF">2010-07-12T20:13:12Z</dcterms:modified>
</cp:coreProperties>
</file>